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8" r:id="rId3"/>
    <p:sldId id="257" r:id="rId4"/>
    <p:sldId id="258" r:id="rId5"/>
    <p:sldId id="28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5" r:id="rId31"/>
    <p:sldId id="286" r:id="rId32"/>
    <p:sldId id="282" r:id="rId33"/>
    <p:sldId id="283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66CC"/>
    <a:srgbClr val="666633"/>
    <a:srgbClr val="FFFFCC"/>
    <a:srgbClr val="7878A2"/>
    <a:srgbClr val="1C1C1C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0929"/>
  </p:normalViewPr>
  <p:slideViewPr>
    <p:cSldViewPr>
      <p:cViewPr varScale="1">
        <p:scale>
          <a:sx n="68" d="100"/>
          <a:sy n="68" d="100"/>
        </p:scale>
        <p:origin x="139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55F3FF-5B0E-422D-8E7B-E41A9C602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796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10C5D9-2C2F-42D1-BBB6-6828064A6A8C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  <p:sp>
        <p:nvSpPr>
          <p:cNvPr id="5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82999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F951377-6652-44B2-AC8B-248693AADCA8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3068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4FD016-9787-4D44-9376-81EFB83ED922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92873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C2EED1-B924-4CBD-9A81-388DE0BA971F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83940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907CDD-9F6B-4BD6-8115-D458BD9DDB91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3588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309FBA-5670-42BC-8D54-FCBD5D4DC196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87475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AFD3CCC-38AF-44F7-A719-756612B020AA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43883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1FEDCF-482B-4B24-9B1D-DBBC476C550E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39140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A4CEE8-448A-4947-8404-1C841470FB27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9398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C72369-7FC5-4E17-9147-96C0EAA55032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52375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F23474-A2E8-41E3-8A95-39C6ED805A6F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2078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633BBB-843C-4058-82DA-834FDA9A421D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  <p:sp>
        <p:nvSpPr>
          <p:cNvPr id="7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51703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8A9EEB1-267E-4B39-B909-E3EBE372962B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8786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53A245-96B5-4F6B-AC12-8AEBF2688AE7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33498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3E6D6E-3C9F-4F4C-A2CE-97F6650AA958}" type="slidenum">
              <a:rPr lang="en-US" altLang="en-US" sz="1200" smtClean="0"/>
              <a:pPr/>
              <a:t>25</a:t>
            </a:fld>
            <a:endParaRPr lang="en-US" altLang="en-US" sz="1200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9165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FC94C7B-60D7-4F4B-AD32-7FCB58DF6D6C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69655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FFD394-8377-488B-82B1-36103BE3CF77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09881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E11651-1D52-4405-B9FF-A10BA3AAD6F8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54094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944EDA-01E1-4B28-A392-584350B78D46}" type="slidenum">
              <a:rPr lang="en-US" altLang="en-US" sz="1200" smtClean="0"/>
              <a:pPr/>
              <a:t>29</a:t>
            </a:fld>
            <a:endParaRPr lang="en-US" altLang="en-US" sz="1200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81151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A38D7F-6758-4958-B3F1-083E5BE6BEAE}" type="slidenum">
              <a:rPr lang="en-US" altLang="en-US" sz="1200" smtClean="0"/>
              <a:pPr/>
              <a:t>32</a:t>
            </a:fld>
            <a:endParaRPr lang="en-US" altLang="en-US" sz="1200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40471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BF5F2A-FF76-431F-B316-F44686A7B4E5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910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71BD03-C9EA-4EB5-BD5D-CC2DF4A55862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  <p:sp>
        <p:nvSpPr>
          <p:cNvPr id="9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2723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5E6AF5-FBE2-4F95-9A8E-C129E61055E5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8682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9888D0-C714-4DE9-885D-4DAA05517DF5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064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A0EEF7-F625-4A95-BC6A-0480B90CE684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121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A83F30A-998D-47F0-A0E4-F00C85B9AE65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16782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74B359-20F6-40BA-9061-B729AC4FAEF5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340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AA3179-8CE3-4E92-9FF3-818837F3852A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8766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</p:grpSp>
      <p:sp>
        <p:nvSpPr>
          <p:cNvPr id="2077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78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" name="Rectangle 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FFB13-F078-49ED-A90E-693E57F42D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35391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74B55-7A10-4F22-9590-90A0620E7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30243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F3C73-7E57-40B5-8FB5-497ADCA048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57083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74FB7-A5F1-4AD0-9BF6-2E49403BB5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04855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1518D-B7EF-40C6-87D5-864D6C665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91707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CBEC8-0502-48C6-A42D-B9A95C951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15224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5FAAB-5712-47FA-BB9E-EFE7F7006D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36964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46521-4DAE-4735-B25A-E8F863C0D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72730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E9430-B929-4966-8CB4-30820348F7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00590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D3FBE-826D-4BFD-B830-343DD8514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39967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73633-0D07-4609-B5DB-F887B7CFAB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03018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036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37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0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1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2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3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4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5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6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7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8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49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50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51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3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54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1027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033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34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35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</p:grpSp>
      <p:sp>
        <p:nvSpPr>
          <p:cNvPr id="102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55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6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DB57861-BAD7-42E8-A544-ECA9BDC4CC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0.wma"/><Relationship Id="rId7" Type="http://schemas.openxmlformats.org/officeDocument/2006/relationships/image" Target="../media/image10.png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13.wma"/><Relationship Id="rId7" Type="http://schemas.openxmlformats.org/officeDocument/2006/relationships/image" Target="../media/image12.png"/><Relationship Id="rId2" Type="http://schemas.microsoft.com/office/2007/relationships/media" Target="../media/media13.wm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audio" Target="../media/media15.wma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microsoft.com/office/2007/relationships/media" Target="../media/media15.wm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3.xml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media17.wma"/><Relationship Id="rId7" Type="http://schemas.openxmlformats.org/officeDocument/2006/relationships/image" Target="../media/image17.png"/><Relationship Id="rId12" Type="http://schemas.openxmlformats.org/officeDocument/2006/relationships/image" Target="../media/image7.png"/><Relationship Id="rId2" Type="http://schemas.microsoft.com/office/2007/relationships/media" Target="../media/media17.wm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15.xml"/><Relationship Id="rId10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audio" Target="../media/media19.wma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microsoft.com/office/2007/relationships/media" Target="../media/media19.wm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7.xml"/><Relationship Id="rId10" Type="http://schemas.openxmlformats.org/officeDocument/2006/relationships/oleObject" Target="../embeddings/oleObject1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audio" Target="../media/media23.wma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2" Type="http://schemas.microsoft.com/office/2007/relationships/media" Target="../media/media23.wm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20.xml"/><Relationship Id="rId10" Type="http://schemas.openxmlformats.org/officeDocument/2006/relationships/oleObject" Target="../embeddings/oleObject1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4.wma"/><Relationship Id="rId7" Type="http://schemas.openxmlformats.org/officeDocument/2006/relationships/image" Target="../media/image26.png"/><Relationship Id="rId2" Type="http://schemas.microsoft.com/office/2007/relationships/media" Target="../media/media24.wm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5.wma"/><Relationship Id="rId7" Type="http://schemas.openxmlformats.org/officeDocument/2006/relationships/image" Target="../media/image27.png"/><Relationship Id="rId2" Type="http://schemas.microsoft.com/office/2007/relationships/media" Target="../media/media25.wm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2.jpeg"/><Relationship Id="rId3" Type="http://schemas.openxmlformats.org/officeDocument/2006/relationships/audio" Target="../media/media26.wma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2" Type="http://schemas.microsoft.com/office/2007/relationships/media" Target="../media/media26.wm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23.xml"/><Relationship Id="rId10" Type="http://schemas.openxmlformats.org/officeDocument/2006/relationships/oleObject" Target="../embeddings/oleObject22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Relationship Id="rId1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7.wma"/><Relationship Id="rId7" Type="http://schemas.openxmlformats.org/officeDocument/2006/relationships/image" Target="../media/image33.png"/><Relationship Id="rId2" Type="http://schemas.microsoft.com/office/2007/relationships/media" Target="../media/media27.wm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8.wma"/><Relationship Id="rId7" Type="http://schemas.openxmlformats.org/officeDocument/2006/relationships/image" Target="../media/image34.png"/><Relationship Id="rId2" Type="http://schemas.microsoft.com/office/2007/relationships/media" Target="../media/media28.wm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2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wma"/><Relationship Id="rId7" Type="http://schemas.openxmlformats.org/officeDocument/2006/relationships/image" Target="../media/image9.png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 smtClean="0">
                <a:solidFill>
                  <a:srgbClr val="00B0F0"/>
                </a:solidFill>
              </a:rPr>
              <a:t>MINOR  </a:t>
            </a:r>
            <a:r>
              <a:rPr lang="en-US" altLang="en-US" b="1" i="1" dirty="0" smtClean="0">
                <a:solidFill>
                  <a:srgbClr val="00B0F0"/>
                </a:solidFill>
              </a:rPr>
              <a:t>CONNECTORS in Cast Partial Dentures</a:t>
            </a:r>
            <a:r>
              <a:rPr lang="en-US" altLang="en-US" b="1" dirty="0" smtClean="0">
                <a:solidFill>
                  <a:srgbClr val="00B0F0"/>
                </a:solidFill>
              </a:rPr>
              <a:t> </a:t>
            </a:r>
            <a:endParaRPr lang="en-US" altLang="en-US" b="1" dirty="0" smtClean="0">
              <a:solidFill>
                <a:srgbClr val="00B0F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495800"/>
            <a:ext cx="6400800" cy="1371600"/>
          </a:xfrm>
        </p:spPr>
        <p:txBody>
          <a:bodyPr/>
          <a:lstStyle/>
          <a:p>
            <a:pPr algn="r" eaLnBrk="1" hangingPunct="1"/>
            <a:r>
              <a:rPr lang="en-US" altLang="en-US" sz="2400" dirty="0" smtClean="0"/>
              <a:t>Dr Piyush Javiya</a:t>
            </a:r>
          </a:p>
          <a:p>
            <a:pPr algn="r" eaLnBrk="1" hangingPunct="1"/>
            <a:r>
              <a:rPr lang="en-US" altLang="en-US" sz="2400" dirty="0" smtClean="0"/>
              <a:t>Reader, Dept. of Prosthodontics, KMSDCH,SVDU</a:t>
            </a:r>
            <a:endParaRPr lang="en-US" altLang="en-US" sz="24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92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tx1"/>
                </a:solidFill>
              </a:rPr>
              <a:t>1.Minor connectors joining joining clasp assembly to major connector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144000" cy="5029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Char char="-"/>
            </a:pPr>
            <a:endParaRPr lang="en-US" altLang="en-US" sz="2400" smtClean="0"/>
          </a:p>
          <a:p>
            <a:pPr eaLnBrk="1" hangingPunct="1">
              <a:buFontTx/>
              <a:buChar char="-"/>
            </a:pPr>
            <a:endParaRPr lang="en-US" altLang="en-US" sz="2400" smtClean="0"/>
          </a:p>
          <a:p>
            <a:pPr eaLnBrk="1" hangingPunct="1">
              <a:buFontTx/>
              <a:buChar char="-"/>
            </a:pPr>
            <a:r>
              <a:rPr lang="en-US" altLang="en-US" sz="2400" smtClean="0">
                <a:solidFill>
                  <a:srgbClr val="1C1C1C"/>
                </a:solidFill>
              </a:rPr>
              <a:t>Rigid</a:t>
            </a: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1C1C1C"/>
              </a:solidFill>
            </a:endParaRPr>
          </a:p>
        </p:txBody>
      </p:sp>
      <p:graphicFrame>
        <p:nvGraphicFramePr>
          <p:cNvPr id="19460" name="Object 8"/>
          <p:cNvGraphicFramePr>
            <a:graphicFrameLocks noChangeAspect="1"/>
          </p:cNvGraphicFramePr>
          <p:nvPr/>
        </p:nvGraphicFramePr>
        <p:xfrm>
          <a:off x="685800" y="2286000"/>
          <a:ext cx="3352800" cy="215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CorelPhotoPaint.Image.8" r:id="rId6" imgW="1757176" imgH="1128952" progId="CorelPhotoPaint.Image.8">
                  <p:embed/>
                </p:oleObj>
              </mc:Choice>
              <mc:Fallback>
                <p:oleObj name="CorelPhotoPaint.Image.8" r:id="rId6" imgW="1757176" imgH="1128952" progId="CorelPhotoPaint.Imag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86000"/>
                        <a:ext cx="3352800" cy="215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10"/>
          <p:cNvGraphicFramePr>
            <a:graphicFrameLocks noChangeAspect="1"/>
          </p:cNvGraphicFramePr>
          <p:nvPr/>
        </p:nvGraphicFramePr>
        <p:xfrm>
          <a:off x="5105400" y="2209800"/>
          <a:ext cx="2971800" cy="230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CorelPhotoPaint.Image.8" r:id="rId8" imgW="9114286" imgH="7057143" progId="CorelPhotoPaint.Image.8">
                  <p:embed/>
                </p:oleObj>
              </mc:Choice>
              <mc:Fallback>
                <p:oleObj name="CorelPhotoPaint.Image.8" r:id="rId8" imgW="9114286" imgH="7057143" progId="CorelPhotoPaint.Imag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209800"/>
                        <a:ext cx="2971800" cy="230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1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5105400"/>
          </a:xfrm>
          <a:noFill/>
        </p:spPr>
        <p:txBody>
          <a:bodyPr/>
          <a:lstStyle/>
          <a:p>
            <a:pPr algn="just" eaLnBrk="1" hangingPunct="1">
              <a:buFontTx/>
              <a:buChar char="-"/>
            </a:pPr>
            <a:r>
              <a:rPr lang="en-US" altLang="en-US" sz="2400" smtClean="0">
                <a:solidFill>
                  <a:srgbClr val="1C1C1C"/>
                </a:solidFill>
              </a:rPr>
              <a:t>Minor connectors contacting the guide plane surfaces are as </a:t>
            </a:r>
            <a:r>
              <a:rPr lang="en-US" altLang="en-US" sz="2400" smtClean="0">
                <a:solidFill>
                  <a:srgbClr val="FF0000"/>
                </a:solidFill>
              </a:rPr>
              <a:t>broad as 2/3</a:t>
            </a:r>
            <a:r>
              <a:rPr lang="en-US" altLang="en-US" sz="2000" smtClean="0">
                <a:solidFill>
                  <a:srgbClr val="FF0000"/>
                </a:solidFill>
              </a:rPr>
              <a:t>  </a:t>
            </a:r>
            <a:r>
              <a:rPr lang="en-US" altLang="en-US" sz="2400" smtClean="0">
                <a:solidFill>
                  <a:srgbClr val="FF0000"/>
                </a:solidFill>
              </a:rPr>
              <a:t>the distance between</a:t>
            </a:r>
            <a:r>
              <a:rPr lang="en-US" altLang="en-US" sz="2000" smtClean="0">
                <a:solidFill>
                  <a:srgbClr val="FF0000"/>
                </a:solidFill>
              </a:rPr>
              <a:t> </a:t>
            </a:r>
            <a:r>
              <a:rPr lang="en-US" altLang="en-US" sz="2400" smtClean="0">
                <a:solidFill>
                  <a:srgbClr val="FF0000"/>
                </a:solidFill>
              </a:rPr>
              <a:t>the tips of adjacent buccal and lingual cusps </a:t>
            </a:r>
            <a:r>
              <a:rPr lang="en-US" altLang="en-US" sz="2400" smtClean="0">
                <a:solidFill>
                  <a:srgbClr val="1C1C1C"/>
                </a:solidFill>
              </a:rPr>
              <a:t>of the abutment tooth. </a:t>
            </a:r>
            <a:r>
              <a:rPr lang="en-US" altLang="en-US" sz="2800" smtClean="0">
                <a:solidFill>
                  <a:srgbClr val="1C1C1C"/>
                </a:solidFill>
              </a:rPr>
              <a:t> 								</a:t>
            </a:r>
            <a:endParaRPr lang="en-US" altLang="en-US" smtClean="0">
              <a:solidFill>
                <a:srgbClr val="1C1C1C"/>
              </a:solidFill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2400" smtClean="0">
                <a:solidFill>
                  <a:srgbClr val="1C1C1C"/>
                </a:solidFill>
              </a:rPr>
              <a:t>They should extend gingivally contacting an area of the abutment tooth from the marginal ridge to 2/3 the length of the enamel crown.</a:t>
            </a:r>
          </a:p>
          <a:p>
            <a:pPr algn="just" eaLnBrk="1" hangingPunct="1">
              <a:buFontTx/>
              <a:buChar char="-"/>
            </a:pPr>
            <a:endParaRPr lang="en-US" altLang="en-US" sz="2400" smtClean="0">
              <a:solidFill>
                <a:srgbClr val="1C1C1C"/>
              </a:solidFill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2400" smtClean="0">
                <a:solidFill>
                  <a:srgbClr val="1C1C1C"/>
                </a:solidFill>
              </a:rPr>
              <a:t>The connector should be tapered to the tooth below the origin of the clasp arm.							         If no clasp arm is formed as when a bar clasp originates elsewhere, the connector should be tapered to a knife edge the full length of the buccal surface.</a:t>
            </a:r>
          </a:p>
          <a:p>
            <a:pPr algn="just" eaLnBrk="1" hangingPunct="1">
              <a:buFontTx/>
              <a:buNone/>
            </a:pPr>
            <a:r>
              <a:rPr lang="en-US" altLang="en-US" sz="2800" smtClean="0"/>
              <a:t>	</a:t>
            </a:r>
            <a:endParaRPr lang="en-US" altLang="en-US" sz="2400" smtClean="0"/>
          </a:p>
          <a:p>
            <a:pPr algn="just"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69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458200" cy="51054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sz="2400" smtClean="0">
                <a:solidFill>
                  <a:srgbClr val="1C1C1C"/>
                </a:solidFill>
              </a:rPr>
              <a:t>When an </a:t>
            </a:r>
            <a:r>
              <a:rPr lang="en-US" altLang="en-US" sz="2400" smtClean="0">
                <a:solidFill>
                  <a:srgbClr val="FF0000"/>
                </a:solidFill>
              </a:rPr>
              <a:t>artificial tooth is to be placed </a:t>
            </a:r>
            <a:r>
              <a:rPr lang="en-US" altLang="en-US" sz="2400" smtClean="0">
                <a:solidFill>
                  <a:srgbClr val="1C1C1C"/>
                </a:solidFill>
              </a:rPr>
              <a:t>the </a:t>
            </a:r>
            <a:r>
              <a:rPr lang="en-US" altLang="en-US" sz="2400" smtClean="0">
                <a:solidFill>
                  <a:srgbClr val="FF0000"/>
                </a:solidFill>
              </a:rPr>
              <a:t>thickest portion should be at the lingual line angle</a:t>
            </a:r>
            <a:r>
              <a:rPr lang="en-US" altLang="en-US" sz="2400" smtClean="0">
                <a:solidFill>
                  <a:srgbClr val="1C1C1C"/>
                </a:solidFill>
              </a:rPr>
              <a:t> of the abutment tooth.This way bulk is ensured with least interference to the placement of the artificial tooth.</a:t>
            </a:r>
          </a:p>
          <a:p>
            <a:pPr eaLnBrk="1" hangingPunct="1">
              <a:buFontTx/>
              <a:buChar char="-"/>
            </a:pPr>
            <a:endParaRPr lang="en-US" altLang="en-US" sz="2400" smtClean="0">
              <a:solidFill>
                <a:srgbClr val="1C1C1C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400" smtClean="0">
                <a:solidFill>
                  <a:srgbClr val="1C1C1C"/>
                </a:solidFill>
              </a:rPr>
              <a:t>If the clasp assembly is </a:t>
            </a:r>
            <a:r>
              <a:rPr lang="en-US" altLang="en-US" sz="2400" smtClean="0">
                <a:solidFill>
                  <a:srgbClr val="FF0000"/>
                </a:solidFill>
              </a:rPr>
              <a:t>not being placed on a tooth adjacent to  the edentulous space,</a:t>
            </a:r>
            <a:r>
              <a:rPr lang="en-US" altLang="en-US" sz="2400" smtClean="0">
                <a:solidFill>
                  <a:srgbClr val="1C1C1C"/>
                </a:solidFill>
              </a:rPr>
              <a:t> the minor connector must be positioned in the </a:t>
            </a:r>
            <a:r>
              <a:rPr lang="en-US" altLang="en-US" sz="2400" smtClean="0">
                <a:solidFill>
                  <a:srgbClr val="FF0000"/>
                </a:solidFill>
              </a:rPr>
              <a:t>embrasure between two teeth</a:t>
            </a:r>
            <a:r>
              <a:rPr lang="en-US" altLang="en-US" sz="2400" smtClean="0">
                <a:solidFill>
                  <a:srgbClr val="1C1C1C"/>
                </a:solidFill>
              </a:rPr>
              <a:t>.</a:t>
            </a:r>
            <a:r>
              <a:rPr lang="en-US" altLang="en-US" sz="2400" smtClean="0"/>
              <a:t> </a:t>
            </a:r>
            <a:r>
              <a:rPr lang="en-US" altLang="en-US" sz="2800" smtClean="0"/>
              <a:t>	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667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tx1"/>
                </a:solidFill>
              </a:rPr>
              <a:t>2. Minor connectors that join indirect retainers or auxiliary rests to major connector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8915400" cy="51054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 - </a:t>
            </a:r>
            <a:r>
              <a:rPr lang="en-US" altLang="en-US" sz="2400" smtClean="0">
                <a:solidFill>
                  <a:srgbClr val="1C1C1C"/>
                </a:solidFill>
              </a:rPr>
              <a:t>Should form a right angle with the major connector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1C1C1C"/>
                </a:solidFill>
              </a:rPr>
              <a:t>  - Should lie in embrasure between teeth to disguise its bulk as much as possible.</a:t>
            </a: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1C1C1C"/>
              </a:solidFill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1676400" y="1752600"/>
          <a:ext cx="2181225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CorelPhotoPaint.Image.8" r:id="rId6" imgW="5228571" imgH="6942857" progId="CorelPhotoPaint.Image.8">
                  <p:embed/>
                </p:oleObj>
              </mc:Choice>
              <mc:Fallback>
                <p:oleObj name="CorelPhotoPaint.Image.8" r:id="rId6" imgW="5228571" imgH="6942857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2181225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5334000" y="2438400"/>
          <a:ext cx="2209800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CorelPhotoPaint.Image.8" r:id="rId8" imgW="1333333" imgH="711111" progId="CorelPhotoPaint.Image.8">
                  <p:embed/>
                </p:oleObj>
              </mc:Choice>
              <mc:Fallback>
                <p:oleObj name="CorelPhotoPaint.Image.8" r:id="rId8" imgW="1333333" imgH="711111" progId="CorelPhotoPaint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438400"/>
                        <a:ext cx="2209800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3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tx1"/>
                </a:solidFill>
              </a:rPr>
              <a:t>3.Minor connectors that join the denture base to the major connector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91440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1C1C1C"/>
                </a:solidFill>
              </a:rPr>
              <a:t>3 types: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1C1C1C"/>
                </a:solidFill>
              </a:rPr>
              <a:t>1. Lattice work construction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1C1C1C"/>
                </a:solidFill>
              </a:rPr>
              <a:t>2. Mesh construction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1C1C1C"/>
                </a:solidFill>
              </a:rPr>
              <a:t>3. Bead,wire or nail head minor connector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41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5943600" cy="113665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990000"/>
                </a:solidFill>
              </a:rPr>
              <a:t>1.Open latticework construction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144000" cy="5029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graphicFrame>
        <p:nvGraphicFramePr>
          <p:cNvPr id="29700" name="Object 9"/>
          <p:cNvGraphicFramePr>
            <a:graphicFrameLocks noChangeAspect="1"/>
          </p:cNvGraphicFramePr>
          <p:nvPr/>
        </p:nvGraphicFramePr>
        <p:xfrm>
          <a:off x="5943600" y="4225925"/>
          <a:ext cx="2870200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CorelPhotoPaint.Image.8" r:id="rId6" imgW="3022222" imgH="2209524" progId="CorelPhotoPaint.Image.8">
                  <p:embed/>
                </p:oleObj>
              </mc:Choice>
              <mc:Fallback>
                <p:oleObj name="CorelPhotoPaint.Image.8" r:id="rId6" imgW="3022222" imgH="2209524" progId="CorelPhotoPaint.Imag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225925"/>
                        <a:ext cx="2870200" cy="209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10"/>
          <p:cNvGraphicFramePr>
            <a:graphicFrameLocks noChangeAspect="1"/>
          </p:cNvGraphicFramePr>
          <p:nvPr/>
        </p:nvGraphicFramePr>
        <p:xfrm>
          <a:off x="457200" y="4267200"/>
          <a:ext cx="2832100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CorelPhotoPaint.Image.8" r:id="rId8" imgW="3136508" imgH="2412698" progId="CorelPhotoPaint.Image.8">
                  <p:embed/>
                </p:oleObj>
              </mc:Choice>
              <mc:Fallback>
                <p:oleObj name="CorelPhotoPaint.Image.8" r:id="rId8" imgW="3136508" imgH="2412698" progId="CorelPhotoPaint.Imag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67200"/>
                        <a:ext cx="2832100" cy="217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11"/>
          <p:cNvGraphicFramePr>
            <a:graphicFrameLocks noChangeAspect="1"/>
          </p:cNvGraphicFramePr>
          <p:nvPr/>
        </p:nvGraphicFramePr>
        <p:xfrm>
          <a:off x="3276600" y="1752600"/>
          <a:ext cx="2667000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8" name="CorelPhotoPaint.Image.8" r:id="rId10" imgW="2450794" imgH="2057143" progId="CorelPhotoPaint.Image.8">
                  <p:embed/>
                </p:oleObj>
              </mc:Choice>
              <mc:Fallback>
                <p:oleObj name="CorelPhotoPaint.Image.8" r:id="rId10" imgW="2450794" imgH="2057143" progId="CorelPhotoPaint.Image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8" t="6174" r="9845" b="6790"/>
                      <a:stretch>
                        <a:fillRect/>
                      </a:stretch>
                    </p:blipFill>
                    <p:spPr bwMode="auto">
                      <a:xfrm>
                        <a:off x="3276600" y="1752600"/>
                        <a:ext cx="2667000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7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3276600" cy="5334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990000"/>
                </a:solidFill>
              </a:rPr>
              <a:t>Advantages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sz="2800" smtClean="0">
                <a:solidFill>
                  <a:srgbClr val="1C1C1C"/>
                </a:solidFill>
              </a:rPr>
              <a:t>Provides the </a:t>
            </a:r>
            <a:r>
              <a:rPr lang="en-US" altLang="en-US" sz="2800" smtClean="0">
                <a:solidFill>
                  <a:srgbClr val="FF0000"/>
                </a:solidFill>
              </a:rPr>
              <a:t>strongest attachment </a:t>
            </a:r>
            <a:r>
              <a:rPr lang="en-US" altLang="en-US" sz="2800" smtClean="0">
                <a:solidFill>
                  <a:srgbClr val="1C1C1C"/>
                </a:solidFill>
              </a:rPr>
              <a:t>of the acrylic resin denture base to the removable partial denture.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1C1C1C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800" smtClean="0">
                <a:solidFill>
                  <a:srgbClr val="FF0000"/>
                </a:solidFill>
              </a:rPr>
              <a:t>Easiest to reline </a:t>
            </a:r>
            <a:r>
              <a:rPr lang="en-US" altLang="en-US" sz="2800" smtClean="0">
                <a:solidFill>
                  <a:srgbClr val="1C1C1C"/>
                </a:solidFill>
              </a:rPr>
              <a:t>if necessary because of ridge resorption.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1C1C1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08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838200"/>
            <a:ext cx="4876800" cy="6858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990000"/>
                </a:solidFill>
              </a:rPr>
              <a:t>2.Mesh construction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5410200" y="1905000"/>
          <a:ext cx="2781300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CorelPhotoPaint.Image.8" r:id="rId6" imgW="2666667" imgH="2006349" progId="CorelPhotoPaint.Image.8">
                  <p:embed/>
                </p:oleObj>
              </mc:Choice>
              <mc:Fallback>
                <p:oleObj name="CorelPhotoPaint.Image.8" r:id="rId6" imgW="2666667" imgH="2006349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 contras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905000"/>
                        <a:ext cx="2781300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3124200" y="4465638"/>
          <a:ext cx="2597150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CorelPhotoPaint.Image.8" r:id="rId8" imgW="5346032" imgH="4279365" progId="CorelPhotoPaint.Image.8">
                  <p:embed/>
                </p:oleObj>
              </mc:Choice>
              <mc:Fallback>
                <p:oleObj name="CorelPhotoPaint.Image.8" r:id="rId8" imgW="5346032" imgH="4279365" progId="CorelPhotoPaint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465638"/>
                        <a:ext cx="2597150" cy="207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762000" y="1752600"/>
          <a:ext cx="2105025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name="CorelPhotoPaint.Image.8" r:id="rId10" imgW="1523810" imgH="1765079" progId="CorelPhotoPaint.Image.8">
                  <p:embed/>
                </p:oleObj>
              </mc:Choice>
              <mc:Fallback>
                <p:oleObj name="CorelPhotoPaint.Image.8" r:id="rId10" imgW="1523810" imgH="1765079" progId="CorelPhotoPaint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2105025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03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sz="2800" smtClean="0">
                <a:solidFill>
                  <a:srgbClr val="1C1C1C"/>
                </a:solidFill>
              </a:rPr>
              <a:t>Main drawback is that it is </a:t>
            </a:r>
            <a:r>
              <a:rPr lang="en-US" altLang="en-US" sz="2800" smtClean="0">
                <a:solidFill>
                  <a:srgbClr val="FF0000"/>
                </a:solidFill>
              </a:rPr>
              <a:t>more difficult to pack acrylic resin</a:t>
            </a:r>
            <a:r>
              <a:rPr lang="en-US" altLang="en-US" sz="2800" smtClean="0">
                <a:solidFill>
                  <a:srgbClr val="1C1C1C"/>
                </a:solidFill>
              </a:rPr>
              <a:t> dough because more pressure is needed against the resin to force it through the small holes.							    </a:t>
            </a:r>
          </a:p>
          <a:p>
            <a:pPr eaLnBrk="1" hangingPunct="1">
              <a:buFontTx/>
              <a:buChar char="-"/>
            </a:pPr>
            <a:r>
              <a:rPr lang="en-US" altLang="en-US" sz="2800" smtClean="0">
                <a:solidFill>
                  <a:srgbClr val="1C1C1C"/>
                </a:solidFill>
              </a:rPr>
              <a:t> It also does </a:t>
            </a:r>
            <a:r>
              <a:rPr lang="en-US" altLang="en-US" sz="2800" smtClean="0">
                <a:solidFill>
                  <a:srgbClr val="FF0000"/>
                </a:solidFill>
              </a:rPr>
              <a:t>not provide as strong</a:t>
            </a:r>
            <a:r>
              <a:rPr lang="en-US" altLang="en-US" sz="2800" smtClean="0">
                <a:solidFill>
                  <a:srgbClr val="1C1C1C"/>
                </a:solidFill>
              </a:rPr>
              <a:t> an attachment for the acrylic denture base as compared to the lattice framework	</a:t>
            </a:r>
            <a:r>
              <a:rPr lang="en-US" altLang="en-US" smtClean="0">
                <a:solidFill>
                  <a:srgbClr val="1C1C1C"/>
                </a:solidFill>
              </a:rPr>
              <a:t>	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752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8610600" cy="12192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990000"/>
                </a:solidFill>
              </a:rPr>
              <a:t>3.Bead ,wire or nail head retention minor connector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4800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-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 Used with a metal denture base which is cast to fit directly against the edentulous ridge.</a:t>
            </a:r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5638800" y="2209800"/>
          <a:ext cx="3124200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8" name="CorelPhotoPaint.Image.8" r:id="rId6" imgW="2895238" imgH="1904762" progId="CorelPhotoPaint.Image.8">
                  <p:embed/>
                </p:oleObj>
              </mc:Choice>
              <mc:Fallback>
                <p:oleObj name="CorelPhotoPaint.Image.8" r:id="rId6" imgW="2895238" imgH="1904762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3124200" cy="205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990600" y="2057400"/>
          <a:ext cx="3581400" cy="143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CorelPhotoPaint.Image.8" r:id="rId8" imgW="2311111" imgH="926984" progId="CorelPhotoPaint.Image.8">
                  <p:embed/>
                </p:oleObj>
              </mc:Choice>
              <mc:Fallback>
                <p:oleObj name="CorelPhotoPaint.Image.8" r:id="rId8" imgW="2311111" imgH="926984" progId="CorelPhotoPaint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057400"/>
                        <a:ext cx="3581400" cy="143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1828800" y="3952875"/>
          <a:ext cx="2286000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CorelPhotoPaint.Image.8" r:id="rId10" imgW="1600000" imgH="901587" progId="CorelPhotoPaint.Image.8">
                  <p:embed/>
                </p:oleObj>
              </mc:Choice>
              <mc:Fallback>
                <p:oleObj name="CorelPhotoPaint.Image.8" r:id="rId10" imgW="1600000" imgH="901587" progId="CorelPhotoPaint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6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952875"/>
                        <a:ext cx="2286000" cy="128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676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0000"/>
                </a:solidFill>
              </a:rPr>
              <a:t>Lesson Plan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rgbClr val="00B0F0"/>
                </a:solidFill>
              </a:rPr>
              <a:t>Target</a:t>
            </a:r>
            <a:r>
              <a:rPr lang="en-IN" sz="2400" dirty="0" smtClean="0"/>
              <a:t>: II BDS students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Duration</a:t>
            </a:r>
            <a:r>
              <a:rPr lang="en-IN" sz="2400" dirty="0" smtClean="0"/>
              <a:t>: </a:t>
            </a:r>
            <a:r>
              <a:rPr lang="en-IN" sz="2400" dirty="0" smtClean="0"/>
              <a:t>45 Minutes</a:t>
            </a:r>
            <a:endParaRPr lang="en-IN" sz="2400" dirty="0" smtClean="0"/>
          </a:p>
          <a:p>
            <a:r>
              <a:rPr lang="en-IN" sz="2400" dirty="0" smtClean="0">
                <a:solidFill>
                  <a:srgbClr val="00B0F0"/>
                </a:solidFill>
              </a:rPr>
              <a:t>Topic</a:t>
            </a:r>
            <a:r>
              <a:rPr lang="en-IN" sz="2400" dirty="0" smtClean="0"/>
              <a:t>: </a:t>
            </a:r>
            <a:r>
              <a:rPr lang="en-IN" sz="2400" dirty="0" smtClean="0"/>
              <a:t>Minor connectors in CPD</a:t>
            </a:r>
            <a:endParaRPr lang="en-IN" sz="2400" dirty="0" smtClean="0"/>
          </a:p>
          <a:p>
            <a:endParaRPr lang="en-IN" sz="2400" dirty="0" smtClean="0"/>
          </a:p>
          <a:p>
            <a:endParaRPr lang="en-IN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532781"/>
              </p:ext>
            </p:extLst>
          </p:nvPr>
        </p:nvGraphicFramePr>
        <p:xfrm>
          <a:off x="1066800" y="3505200"/>
          <a:ext cx="6096000" cy="2225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Content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Duration in Minutes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Introduction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05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Types</a:t>
                      </a:r>
                      <a:r>
                        <a:rPr lang="en-IN" baseline="0" dirty="0" smtClean="0"/>
                        <a:t> of </a:t>
                      </a:r>
                      <a:r>
                        <a:rPr lang="en-IN" baseline="0" dirty="0" smtClean="0"/>
                        <a:t>Minor connectors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10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Minor connectors </a:t>
                      </a:r>
                      <a:r>
                        <a:rPr lang="en-IN" dirty="0" smtClean="0"/>
                        <a:t>in Detail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10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Discussion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10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CCES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10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6343"/>
      </p:ext>
    </p:extLst>
  </p:cSld>
  <p:clrMapOvr>
    <a:masterClrMapping/>
  </p:clrMapOvr>
  <p:transition advTm="2815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sz="2800" smtClean="0">
                <a:solidFill>
                  <a:srgbClr val="1C1C1C"/>
                </a:solidFill>
              </a:rPr>
              <a:t>Indicated when </a:t>
            </a:r>
            <a:r>
              <a:rPr lang="en-US" altLang="en-US" sz="2800" smtClean="0">
                <a:solidFill>
                  <a:srgbClr val="FF0000"/>
                </a:solidFill>
              </a:rPr>
              <a:t>inter arch space is limited </a:t>
            </a:r>
            <a:r>
              <a:rPr lang="en-US" altLang="en-US" sz="2800" smtClean="0">
                <a:solidFill>
                  <a:srgbClr val="1C1C1C"/>
                </a:solidFill>
              </a:rPr>
              <a:t>and acrylic resin by itself would not have sufficient strength to withstand the forces of occlusion.</a:t>
            </a:r>
          </a:p>
          <a:p>
            <a:pPr eaLnBrk="1" hangingPunct="1">
              <a:buFontTx/>
              <a:buChar char="-"/>
            </a:pPr>
            <a:endParaRPr lang="en-US" altLang="en-US" sz="2800" smtClean="0">
              <a:solidFill>
                <a:srgbClr val="1C1C1C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800" smtClean="0">
                <a:solidFill>
                  <a:srgbClr val="1C1C1C"/>
                </a:solidFill>
              </a:rPr>
              <a:t>Retention of the acrylic resin is obtained by projection of metal on its surface  These projections may be in the form of beads,wires or nail heads.</a:t>
            </a:r>
          </a:p>
          <a:p>
            <a:pPr eaLnBrk="1" hangingPunct="1">
              <a:buFontTx/>
              <a:buChar char="-"/>
            </a:pPr>
            <a:endParaRPr lang="en-US" altLang="en-US" sz="2800" smtClean="0">
              <a:solidFill>
                <a:srgbClr val="1C1C1C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800" smtClean="0">
                <a:solidFill>
                  <a:srgbClr val="FF0000"/>
                </a:solidFill>
              </a:rPr>
              <a:t>Most hygienic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834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10600" cy="5181600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sz="2800" smtClean="0">
                <a:solidFill>
                  <a:srgbClr val="1C1C1C"/>
                </a:solidFill>
              </a:rPr>
              <a:t>Shortcomings: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      Difficulty to adjust the metal base.  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      Cannot be adequately relined in case of ridge 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      resorption.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      Weakest attachment.</a:t>
            </a:r>
          </a:p>
          <a:p>
            <a:pPr eaLnBrk="1" hangingPunct="1"/>
            <a:endParaRPr lang="en-US" altLang="en-US" sz="2800" smtClean="0">
              <a:solidFill>
                <a:srgbClr val="1C1C1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86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382000" cy="4724400"/>
          </a:xfrm>
        </p:spPr>
        <p:txBody>
          <a:bodyPr/>
          <a:lstStyle/>
          <a:p>
            <a:pPr algn="just"/>
            <a:endParaRPr lang="en-US" altLang="en-US" sz="2400" smtClean="0"/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sz="2400" smtClean="0"/>
              <a:t>James A Dunny (1975) “Minor connector designs for anterior acrylic bases” and concluded that</a:t>
            </a:r>
          </a:p>
          <a:p>
            <a:pPr algn="just"/>
            <a:r>
              <a:rPr lang="en-US" altLang="en-US" sz="2400" smtClean="0"/>
              <a:t> The design of the metal retention is important in </a:t>
            </a:r>
            <a:r>
              <a:rPr lang="en-US" altLang="en-US" sz="2400" smtClean="0">
                <a:solidFill>
                  <a:srgbClr val="FF0000"/>
                </a:solidFill>
              </a:rPr>
              <a:t>determining the strength of attachment</a:t>
            </a:r>
            <a:r>
              <a:rPr lang="en-US" altLang="en-US" sz="2400" smtClean="0"/>
              <a:t> of acrylic resin denture bases to the metal.</a:t>
            </a:r>
          </a:p>
          <a:p>
            <a:pPr algn="just"/>
            <a:r>
              <a:rPr lang="en-US" altLang="en-US" sz="2400" smtClean="0">
                <a:solidFill>
                  <a:srgbClr val="FF0000"/>
                </a:solidFill>
              </a:rPr>
              <a:t>Larger openings in a retention design provides greater bulk </a:t>
            </a:r>
            <a:r>
              <a:rPr lang="en-US" altLang="en-US" sz="2400" smtClean="0"/>
              <a:t>than do small ones and therefore supply stronger attachment possibilities</a:t>
            </a:r>
          </a:p>
          <a:p>
            <a:pPr algn="just"/>
            <a:r>
              <a:rPr lang="en-US" altLang="en-US" sz="2400" smtClean="0">
                <a:solidFill>
                  <a:srgbClr val="FF0000"/>
                </a:solidFill>
              </a:rPr>
              <a:t>Beads and nailheads do not provide </a:t>
            </a:r>
            <a:r>
              <a:rPr lang="en-US" altLang="en-US" sz="2400" smtClean="0"/>
              <a:t>for strong attachment of acrylic resin to the partial denture framework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44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3429000" cy="98425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Tissue stops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686800" cy="510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											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1C1C1C"/>
              </a:solidFill>
            </a:endParaRPr>
          </a:p>
          <a:p>
            <a:pPr eaLnBrk="1" hangingPunct="1">
              <a:buFontTx/>
              <a:buChar char="-"/>
            </a:pPr>
            <a:endParaRPr lang="en-US" altLang="en-US" sz="2400" smtClean="0">
              <a:solidFill>
                <a:srgbClr val="1C1C1C"/>
              </a:solidFill>
            </a:endParaRPr>
          </a:p>
          <a:p>
            <a:pPr eaLnBrk="1" hangingPunct="1">
              <a:buFontTx/>
              <a:buChar char="-"/>
            </a:pPr>
            <a:endParaRPr lang="en-US" altLang="en-US" sz="2400" smtClean="0">
              <a:solidFill>
                <a:srgbClr val="1C1C1C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400" smtClean="0">
                <a:solidFill>
                  <a:srgbClr val="1C1C1C"/>
                </a:solidFill>
              </a:rPr>
              <a:t>Used on all distal extension partial dentures using latticework or mesh retention.</a:t>
            </a:r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609600" y="2057400"/>
          <a:ext cx="236220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6" name="CorelPhotoPaint.Image.8" r:id="rId6" imgW="2615873" imgH="2158730" progId="CorelPhotoPaint.Image.8">
                  <p:embed/>
                </p:oleObj>
              </mc:Choice>
              <mc:Fallback>
                <p:oleObj name="CorelPhotoPaint.Image.8" r:id="rId6" imgW="2615873" imgH="2158730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057400"/>
                        <a:ext cx="2362200" cy="194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6"/>
          <p:cNvGraphicFramePr>
            <a:graphicFrameLocks noChangeAspect="1"/>
          </p:cNvGraphicFramePr>
          <p:nvPr/>
        </p:nvGraphicFramePr>
        <p:xfrm>
          <a:off x="6019800" y="1981200"/>
          <a:ext cx="2667000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CorelPhotoPaint.Image.8" r:id="rId8" imgW="2615873" imgH="1904762" progId="CorelPhotoPaint.Image.8">
                  <p:embed/>
                </p:oleObj>
              </mc:Choice>
              <mc:Fallback>
                <p:oleObj name="CorelPhotoPaint.Image.8" r:id="rId8" imgW="2615873" imgH="1904762" progId="CorelPhotoPaint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981200"/>
                        <a:ext cx="2667000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7"/>
          <p:cNvGraphicFramePr>
            <a:graphicFrameLocks noChangeAspect="1"/>
          </p:cNvGraphicFramePr>
          <p:nvPr/>
        </p:nvGraphicFramePr>
        <p:xfrm>
          <a:off x="3581400" y="3352800"/>
          <a:ext cx="16795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CorelPhotoPaint.Image.8" r:id="rId10" imgW="1282540" imgH="1396825" progId="CorelPhotoPaint.Image.8">
                  <p:embed/>
                </p:oleObj>
              </mc:Choice>
              <mc:Fallback>
                <p:oleObj name="CorelPhotoPaint.Image.8" r:id="rId10" imgW="1282540" imgH="1396825" progId="CorelPhotoPaint.Imag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352800"/>
                        <a:ext cx="167957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173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4582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- Finishing index tissue stop</a:t>
            </a:r>
          </a:p>
        </p:txBody>
      </p:sp>
      <p:graphicFrame>
        <p:nvGraphicFramePr>
          <p:cNvPr id="47107" name="Object 4"/>
          <p:cNvGraphicFramePr>
            <a:graphicFrameLocks noChangeAspect="1"/>
          </p:cNvGraphicFramePr>
          <p:nvPr/>
        </p:nvGraphicFramePr>
        <p:xfrm>
          <a:off x="3048000" y="2470150"/>
          <a:ext cx="3429000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9" name="CorelPhotoPaint.Image.8" r:id="rId6" imgW="1701587" imgH="660317" progId="CorelPhotoPaint.Image.8">
                  <p:embed/>
                </p:oleObj>
              </mc:Choice>
              <mc:Fallback>
                <p:oleObj name="CorelPhotoPaint.Image.8" r:id="rId6" imgW="1701587" imgH="660317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470150"/>
                        <a:ext cx="3429000" cy="160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38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3505200" cy="69215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FINISH LINES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686800" cy="50292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1C1C1C"/>
                </a:solidFill>
              </a:rPr>
              <a:t>To provide sufficient bulk of acrylic resin to produce a smooth and even joint with the metal framework, provision must be made to provide space for a butt joint so that the acrylic resin can be finished evenly with the major connector.</a:t>
            </a: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1C1C1C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1C1C1C"/>
                </a:solidFill>
              </a:rPr>
              <a:t>    2 types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990000"/>
                </a:solidFill>
              </a:rPr>
              <a:t>      -Internal finish line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990000"/>
                </a:solidFill>
              </a:rPr>
              <a:t>      -External finish line</a:t>
            </a:r>
          </a:p>
        </p:txBody>
      </p:sp>
      <p:graphicFrame>
        <p:nvGraphicFramePr>
          <p:cNvPr id="49156" name="Object 5"/>
          <p:cNvGraphicFramePr>
            <a:graphicFrameLocks noChangeAspect="1"/>
          </p:cNvGraphicFramePr>
          <p:nvPr/>
        </p:nvGraphicFramePr>
        <p:xfrm>
          <a:off x="4038600" y="4343400"/>
          <a:ext cx="4610100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CorelPhotoPaint.Image.8" r:id="rId6" imgW="4609524" imgH="1892063" progId="CorelPhotoPaint.Image.8">
                  <p:embed/>
                </p:oleObj>
              </mc:Choice>
              <mc:Fallback>
                <p:oleObj name="CorelPhotoPaint.Image.8" r:id="rId6" imgW="4609524" imgH="1892063" progId="CorelPhotoPaint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343400"/>
                        <a:ext cx="4610100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0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763000" cy="5867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</a:t>
            </a:r>
            <a:r>
              <a:rPr lang="en-US" altLang="en-US" sz="2400" smtClean="0">
                <a:solidFill>
                  <a:srgbClr val="990000"/>
                </a:solidFill>
              </a:rPr>
              <a:t>Internal finish line</a:t>
            </a: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990000"/>
              </a:solidFill>
            </a:endParaRP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990000"/>
              </a:solidFill>
            </a:endParaRP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990000"/>
              </a:solidFill>
            </a:endParaRP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990000"/>
              </a:solidFill>
            </a:endParaRP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99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990000"/>
                </a:solidFill>
              </a:rPr>
              <a:t>  External finish line</a:t>
            </a:r>
          </a:p>
        </p:txBody>
      </p:sp>
      <p:graphicFrame>
        <p:nvGraphicFramePr>
          <p:cNvPr id="51203" name="Object 4"/>
          <p:cNvGraphicFramePr>
            <a:graphicFrameLocks noChangeAspect="1"/>
          </p:cNvGraphicFramePr>
          <p:nvPr/>
        </p:nvGraphicFramePr>
        <p:xfrm>
          <a:off x="381000" y="1676400"/>
          <a:ext cx="2971800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1" name="CorelPhotoPaint.Image.8" r:id="rId6" imgW="3098413" imgH="1701587" progId="CorelPhotoPaint.Image.8">
                  <p:embed/>
                </p:oleObj>
              </mc:Choice>
              <mc:Fallback>
                <p:oleObj name="CorelPhotoPaint.Image.8" r:id="rId6" imgW="3098413" imgH="1701587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76400"/>
                        <a:ext cx="2971800" cy="16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5"/>
          <p:cNvGraphicFramePr>
            <a:graphicFrameLocks noChangeAspect="1"/>
          </p:cNvGraphicFramePr>
          <p:nvPr/>
        </p:nvGraphicFramePr>
        <p:xfrm>
          <a:off x="3581400" y="1676400"/>
          <a:ext cx="2667000" cy="193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2" name="CorelPhotoPaint.Image.8" r:id="rId8" imgW="2869841" imgH="2082540" progId="CorelPhotoPaint.Image.8">
                  <p:embed/>
                </p:oleObj>
              </mc:Choice>
              <mc:Fallback>
                <p:oleObj name="CorelPhotoPaint.Image.8" r:id="rId8" imgW="2869841" imgH="2082540" progId="CorelPhotoPaint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676400"/>
                        <a:ext cx="2667000" cy="193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5" name="Object 6"/>
          <p:cNvGraphicFramePr>
            <a:graphicFrameLocks noChangeAspect="1"/>
          </p:cNvGraphicFramePr>
          <p:nvPr/>
        </p:nvGraphicFramePr>
        <p:xfrm>
          <a:off x="3581400" y="3886200"/>
          <a:ext cx="26670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3" name="CorelPhotoPaint.Image.8" r:id="rId10" imgW="2666667" imgH="2044444" progId="CorelPhotoPaint.Image.8">
                  <p:embed/>
                </p:oleObj>
              </mc:Choice>
              <mc:Fallback>
                <p:oleObj name="CorelPhotoPaint.Image.8" r:id="rId10" imgW="2666667" imgH="2044444" progId="CorelPhotoPaint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86200"/>
                        <a:ext cx="26670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6" name="Picture 4" descr="F:\rachana\scan001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2838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4" descr="F:\rachana\scan001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/>
          <a:stretch>
            <a:fillRect/>
          </a:stretch>
        </p:blipFill>
        <p:spPr bwMode="auto">
          <a:xfrm>
            <a:off x="6324600" y="1752600"/>
            <a:ext cx="25606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5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3058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</a:t>
            </a:r>
            <a:r>
              <a:rPr lang="en-US" altLang="en-US" sz="2400" smtClean="0">
                <a:solidFill>
                  <a:srgbClr val="990000"/>
                </a:solidFill>
              </a:rPr>
              <a:t>Finish line for minor connector of a bar type retainer</a:t>
            </a:r>
          </a:p>
        </p:txBody>
      </p:sp>
      <p:graphicFrame>
        <p:nvGraphicFramePr>
          <p:cNvPr id="53251" name="Object 4"/>
          <p:cNvGraphicFramePr>
            <a:graphicFrameLocks noChangeAspect="1"/>
          </p:cNvGraphicFramePr>
          <p:nvPr/>
        </p:nvGraphicFramePr>
        <p:xfrm>
          <a:off x="2590800" y="1828800"/>
          <a:ext cx="3238500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3" name="CorelPhotoPaint.Image.8" r:id="rId6" imgW="2666667" imgH="1866667" progId="CorelPhotoPaint.Image.8">
                  <p:embed/>
                </p:oleObj>
              </mc:Choice>
              <mc:Fallback>
                <p:oleObj name="CorelPhotoPaint.Image.8" r:id="rId6" imgW="2666667" imgH="1866667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828800"/>
                        <a:ext cx="3238500" cy="226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8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077200" cy="99695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tx1"/>
                </a:solidFill>
              </a:rPr>
              <a:t>4. Minor connectors that serve as an approach arm for vertical projection or bar type of clasp</a:t>
            </a:r>
            <a:r>
              <a:rPr lang="en-US" altLang="en-US" sz="2800" smtClean="0"/>
              <a:t> 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2514600" y="2438400"/>
          <a:ext cx="3886200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CorelPhotoPaint.Image.8" r:id="rId6" imgW="2907937" imgH="2260317" progId="CorelPhotoPaint.Image.8">
                  <p:embed/>
                </p:oleObj>
              </mc:Choice>
              <mc:Fallback>
                <p:oleObj name="CorelPhotoPaint.Image.8" r:id="rId6" imgW="2907937" imgH="2260317" progId="CorelPhotoPaint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886200" cy="301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7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153400" cy="5181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        </a:t>
            </a:r>
            <a:r>
              <a:rPr lang="en-US" altLang="en-US" sz="4000" smtClean="0">
                <a:solidFill>
                  <a:srgbClr val="990000"/>
                </a:solidFill>
              </a:rPr>
              <a:t>Summary and Conclusion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9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2438400" cy="6858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Contents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rgbClr val="1C1C1C"/>
                </a:solidFill>
              </a:rPr>
              <a:t>Introduction</a:t>
            </a:r>
          </a:p>
          <a:p>
            <a:pPr eaLnBrk="1" hangingPunct="1"/>
            <a:r>
              <a:rPr lang="en-US" altLang="en-US" sz="2800" dirty="0" smtClean="0">
                <a:solidFill>
                  <a:srgbClr val="1C1C1C"/>
                </a:solidFill>
              </a:rPr>
              <a:t>Definition </a:t>
            </a:r>
          </a:p>
          <a:p>
            <a:pPr eaLnBrk="1" hangingPunct="1"/>
            <a:r>
              <a:rPr lang="en-US" altLang="en-US" sz="2800" dirty="0" smtClean="0">
                <a:solidFill>
                  <a:srgbClr val="1C1C1C"/>
                </a:solidFill>
              </a:rPr>
              <a:t>Functions of minor connectors</a:t>
            </a:r>
          </a:p>
          <a:p>
            <a:pPr eaLnBrk="1" hangingPunct="1"/>
            <a:r>
              <a:rPr lang="en-US" altLang="en-US" sz="2800" dirty="0" smtClean="0">
                <a:solidFill>
                  <a:srgbClr val="1C1C1C"/>
                </a:solidFill>
              </a:rPr>
              <a:t>Basic principles of design of a minor connector</a:t>
            </a:r>
          </a:p>
          <a:p>
            <a:pPr eaLnBrk="1" hangingPunct="1"/>
            <a:r>
              <a:rPr lang="en-US" altLang="en-US" sz="2800" dirty="0" smtClean="0">
                <a:solidFill>
                  <a:srgbClr val="1C1C1C"/>
                </a:solidFill>
              </a:rPr>
              <a:t>Types of minor connectors</a:t>
            </a:r>
          </a:p>
          <a:p>
            <a:pPr eaLnBrk="1" hangingPunct="1"/>
            <a:r>
              <a:rPr lang="en-US" altLang="en-US" sz="2800" dirty="0" smtClean="0">
                <a:solidFill>
                  <a:srgbClr val="1C1C1C"/>
                </a:solidFill>
              </a:rPr>
              <a:t>Tissue stops and finish lines</a:t>
            </a:r>
          </a:p>
          <a:p>
            <a:pPr eaLnBrk="1" hangingPunct="1"/>
            <a:r>
              <a:rPr lang="en-US" altLang="en-US" sz="2800" dirty="0" smtClean="0">
                <a:solidFill>
                  <a:srgbClr val="1C1C1C"/>
                </a:solidFill>
              </a:rPr>
              <a:t>Summary and conclusion </a:t>
            </a:r>
          </a:p>
          <a:p>
            <a:pPr eaLnBrk="1" hangingPunct="1"/>
            <a:r>
              <a:rPr lang="en-US" altLang="en-US" sz="2800" dirty="0" smtClean="0">
                <a:solidFill>
                  <a:srgbClr val="1C1C1C"/>
                </a:solidFill>
              </a:rPr>
              <a:t>References</a:t>
            </a:r>
          </a:p>
          <a:p>
            <a:pPr eaLnBrk="1" hangingPunct="1">
              <a:buFontTx/>
              <a:buNone/>
            </a:pPr>
            <a:endParaRPr lang="en-US" altLang="en-US" sz="2800" dirty="0" smtClean="0">
              <a:solidFill>
                <a:srgbClr val="1C1C1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88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7772400" cy="1143000"/>
          </a:xfrm>
        </p:spPr>
        <p:txBody>
          <a:bodyPr/>
          <a:lstStyle/>
          <a:p>
            <a:r>
              <a:rPr lang="en-US" altLang="en-US" sz="8800" b="1" smtClean="0"/>
              <a:t>MCQs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6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762000"/>
          <a:ext cx="8305800" cy="55625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14600"/>
                <a:gridCol w="1371600"/>
                <a:gridCol w="1371600"/>
                <a:gridCol w="1676400"/>
                <a:gridCol w="1371600"/>
              </a:tblGrid>
              <a:tr h="1012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Which component of RDP connects one component with other components?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Major connector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Minor connector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Juncture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1012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Which of the following is function of a minor connector?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Joining components with each other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Transfer functional load to abutments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Transferring load from other rest to the other parts of RDP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1012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Which of the following is not a requirement of minor connector?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Sufficient bulk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Least noticeable to tongue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Should cross the tissue at obtuse angle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Should not entrap the food particles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101267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Minor connectors contacting the guide plane surfaces are as broad as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2/3 distance between buccal and lingual cusp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1/3 distance between buccal and lingual cusp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1/2 distance between two cusps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3/4 distance between two cusps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151191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Which of the following are types of minor connectors that join the denture base to the major connector?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Lattice work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Meshwork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Beads/nail heads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305800" cy="5181600"/>
          </a:xfrm>
        </p:spPr>
        <p:txBody>
          <a:bodyPr/>
          <a:lstStyle/>
          <a:p>
            <a:pPr eaLnBrk="1" hangingPunct="1"/>
            <a:r>
              <a:rPr lang="en-US" altLang="en-US" smtClean="0"/>
              <a:t>REFRENCES</a:t>
            </a:r>
            <a:endParaRPr lang="en-US" altLang="en-US" sz="2400" smtClean="0"/>
          </a:p>
          <a:p>
            <a:pPr eaLnBrk="1" hangingPunct="1">
              <a:buFontTx/>
              <a:buNone/>
            </a:pPr>
            <a:r>
              <a:rPr lang="en-US" altLang="en-US" sz="2400" smtClean="0"/>
              <a:t>-  Clinical removable partial prosthodontics, 2</a:t>
            </a:r>
            <a:r>
              <a:rPr lang="en-US" altLang="en-US" sz="2400" baseline="30000" smtClean="0"/>
              <a:t>nd</a:t>
            </a:r>
            <a:r>
              <a:rPr lang="en-US" altLang="en-US" sz="2400" smtClean="0"/>
              <a:t> edition Kenneth L Stewart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-  Removable partial prosthodontics,2</a:t>
            </a:r>
            <a:r>
              <a:rPr lang="en-US" altLang="en-US" sz="2400" baseline="30000" smtClean="0"/>
              <a:t>nd</a:t>
            </a:r>
            <a:r>
              <a:rPr lang="en-US" altLang="en-US" sz="2400" smtClean="0"/>
              <a:t> edition ,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Ernest L Miller</a:t>
            </a:r>
          </a:p>
          <a:p>
            <a:pPr eaLnBrk="1" hangingPunct="1">
              <a:buFontTx/>
              <a:buChar char="-"/>
            </a:pPr>
            <a:r>
              <a:rPr lang="en-US" altLang="en-US" sz="2400" smtClean="0"/>
              <a:t>McCrackens Removable partial prosthodontics, 8</a:t>
            </a:r>
            <a:r>
              <a:rPr lang="en-US" altLang="en-US" sz="2400" baseline="30000" smtClean="0"/>
              <a:t>th</a:t>
            </a:r>
            <a:r>
              <a:rPr lang="en-US" altLang="en-US" sz="2400" smtClean="0"/>
              <a:t> edition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Glen p McGivney</a:t>
            </a:r>
          </a:p>
          <a:p>
            <a:pPr eaLnBrk="1" hangingPunct="1">
              <a:buFontTx/>
              <a:buChar char="-"/>
            </a:pPr>
            <a:r>
              <a:rPr lang="en-US" altLang="en-US" sz="2400" smtClean="0"/>
              <a:t>Colour Atlas of Removable Partial dentures,  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John C Davenport</a:t>
            </a:r>
          </a:p>
          <a:p>
            <a:pPr eaLnBrk="1" hangingPunct="1">
              <a:buFontTx/>
              <a:buNone/>
            </a:pP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5"/>
          <p:cNvGraphicFramePr>
            <a:graphicFrameLocks noChangeAspect="1"/>
          </p:cNvGraphicFramePr>
          <p:nvPr>
            <p:ph type="body" idx="1"/>
          </p:nvPr>
        </p:nvGraphicFramePr>
        <p:xfrm>
          <a:off x="0" y="0"/>
          <a:ext cx="9142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3" name="CorelPhotoPaint.Image.8" r:id="rId4" imgW="7619048" imgH="5714286" progId="CorelPhotoPaint.Image.8">
                  <p:embed/>
                </p:oleObj>
              </mc:Choice>
              <mc:Fallback>
                <p:oleObj name="CorelPhotoPaint.Image.8" r:id="rId4" imgW="7619048" imgH="5714286" progId="CorelPhotoPaint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2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1" name="WordArt 9"/>
          <p:cNvSpPr>
            <a:spLocks noChangeArrowheads="1" noChangeShapeType="1" noTextEdit="1"/>
          </p:cNvSpPr>
          <p:nvPr/>
        </p:nvSpPr>
        <p:spPr bwMode="auto">
          <a:xfrm>
            <a:off x="4572000" y="5715000"/>
            <a:ext cx="3914775" cy="80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4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en-IN" sz="4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THANK YOU</a:t>
            </a:r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14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smtClean="0">
                <a:solidFill>
                  <a:srgbClr val="1C1C1C"/>
                </a:solidFill>
              </a:rPr>
              <a:t>Introduction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9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DSC039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9637" r="16867" b="5222"/>
          <a:stretch>
            <a:fillRect/>
          </a:stretch>
        </p:blipFill>
        <p:spPr bwMode="auto">
          <a:xfrm>
            <a:off x="457200" y="381000"/>
            <a:ext cx="8229600" cy="5867400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974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2438400" cy="6858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Definition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600200"/>
            <a:ext cx="90297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   Minor connectors can be defined as the </a:t>
            </a:r>
            <a:r>
              <a:rPr lang="en-US" altLang="en-US" sz="2800" smtClean="0">
                <a:solidFill>
                  <a:srgbClr val="FF0000"/>
                </a:solidFill>
              </a:rPr>
              <a:t>connecting    link </a:t>
            </a:r>
            <a:r>
              <a:rPr lang="en-US" altLang="en-US" sz="2800" smtClean="0">
                <a:solidFill>
                  <a:srgbClr val="1C1C1C"/>
                </a:solidFill>
              </a:rPr>
              <a:t>between the major connector or base of a removable partial denture to other units of a prosthesis such as clasp assembly, indirect retainers, rests etc   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1C1C1C"/>
              </a:solidFill>
            </a:endParaRPr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3048000" y="3886200"/>
          <a:ext cx="3276600" cy="23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CorelPhotoPaint.Image.8" r:id="rId6" imgW="9886895" imgH="7107348" progId="CorelPhotoPaint.Image.8">
                  <p:embed/>
                </p:oleObj>
              </mc:Choice>
              <mc:Fallback>
                <p:oleObj name="CorelPhotoPaint.Image.8" r:id="rId6" imgW="9886895" imgH="7107348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886200"/>
                        <a:ext cx="3276600" cy="238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64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chemeClr val="tx1"/>
                </a:solidFill>
              </a:rPr>
              <a:t>FUNCTIONS OF A MINOR CONNECTOR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1C1C1C"/>
                </a:solidFill>
              </a:rPr>
              <a:t>1.</a:t>
            </a:r>
            <a:r>
              <a:rPr lang="en-US" altLang="en-US" sz="2800" smtClean="0">
                <a:solidFill>
                  <a:srgbClr val="1C1C1C"/>
                </a:solidFill>
              </a:rPr>
              <a:t>Primary function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1C1C1C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2.To transfer functional stress to the abutment teeth. 	</a:t>
            </a:r>
            <a:r>
              <a:rPr lang="en-US" altLang="en-US" sz="2800" smtClean="0">
                <a:solidFill>
                  <a:srgbClr val="666633"/>
                </a:solidFill>
              </a:rPr>
              <a:t>Prosthesis- to- abutment function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1C1C1C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3.To transfer the effect of retainers, rests and stabilizing components to the rest of the denture.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1C1C1C"/>
                </a:solidFill>
              </a:rPr>
              <a:t>		</a:t>
            </a:r>
            <a:r>
              <a:rPr lang="en-US" altLang="en-US" sz="2800" smtClean="0">
                <a:solidFill>
                  <a:srgbClr val="666633"/>
                </a:solidFill>
              </a:rPr>
              <a:t>Abutment - to - prosthesis function</a:t>
            </a:r>
            <a:r>
              <a:rPr lang="en-US" altLang="en-US" smtClean="0">
                <a:solidFill>
                  <a:srgbClr val="1C1C1C"/>
                </a:solidFill>
              </a:rPr>
              <a:t> </a:t>
            </a:r>
            <a:endParaRPr lang="en-US" altLang="en-US" smtClean="0">
              <a:solidFill>
                <a:srgbClr val="666633"/>
              </a:solidFill>
            </a:endParaRPr>
          </a:p>
          <a:p>
            <a:pPr eaLnBrk="1" hangingPunct="1">
              <a:buFontTx/>
              <a:buNone/>
            </a:pPr>
            <a:endParaRPr lang="en-US" altLang="en-US" smtClean="0">
              <a:solidFill>
                <a:srgbClr val="666633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3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chemeClr val="tx1"/>
                </a:solidFill>
              </a:rPr>
              <a:t>Basic principles of design of a minor connector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1C1C1C"/>
                </a:solidFill>
              </a:rPr>
              <a:t>1. Should have </a:t>
            </a:r>
            <a:r>
              <a:rPr lang="en-US" altLang="en-US" sz="2400" smtClean="0">
                <a:solidFill>
                  <a:srgbClr val="FF0000"/>
                </a:solidFill>
              </a:rPr>
              <a:t>sufficient bulk </a:t>
            </a:r>
            <a:r>
              <a:rPr lang="en-US" altLang="en-US" sz="2400" smtClean="0">
                <a:solidFill>
                  <a:srgbClr val="1C1C1C"/>
                </a:solidFill>
              </a:rPr>
              <a:t>to be rigid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1C1C1C"/>
                </a:solidFill>
              </a:rPr>
              <a:t>2. When contacting an axial surface it should not be located on a convex surface but instead should be located in an embrasure where it will be </a:t>
            </a:r>
            <a:r>
              <a:rPr lang="en-US" altLang="en-US" sz="2400" smtClean="0">
                <a:solidFill>
                  <a:srgbClr val="FF0000"/>
                </a:solidFill>
              </a:rPr>
              <a:t>least noticeable to the tongue.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1C1C1C"/>
                </a:solidFill>
              </a:rPr>
              <a:t>3. Should be thickest towards the lingual surface tapering towards the contact area.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1C1C1C"/>
                </a:solidFill>
              </a:rPr>
              <a:t>4. Should </a:t>
            </a:r>
            <a:r>
              <a:rPr lang="en-US" altLang="en-US" sz="2400" smtClean="0">
                <a:solidFill>
                  <a:srgbClr val="FF0000"/>
                </a:solidFill>
              </a:rPr>
              <a:t>form a right angle </a:t>
            </a:r>
            <a:r>
              <a:rPr lang="en-US" altLang="en-US" sz="2400" smtClean="0">
                <a:solidFill>
                  <a:srgbClr val="1C1C1C"/>
                </a:solidFill>
              </a:rPr>
              <a:t>with the major connector so that the gingival crossing is abrupt and cover as little gingival tissue as possible. 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srgbClr val="1C1C1C"/>
                </a:solidFill>
              </a:rPr>
              <a:t>5. Sharp angles should be avoided and spaces should not exist for trapping of food debris.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18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5867400" cy="6858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Types of minor connectors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6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mtClean="0">
                <a:solidFill>
                  <a:srgbClr val="1C1C1C"/>
                </a:solidFill>
              </a:rPr>
              <a:t>1. Join clasp assembly to the major connector.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mtClean="0">
                <a:solidFill>
                  <a:srgbClr val="1C1C1C"/>
                </a:solidFill>
              </a:rPr>
              <a:t>2. Join indirect retainers and auxilary rests to  major connector.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mtClean="0">
                <a:solidFill>
                  <a:srgbClr val="1C1C1C"/>
                </a:solidFill>
              </a:rPr>
              <a:t>3. Join denture base to the major connector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mtClean="0">
                <a:solidFill>
                  <a:srgbClr val="1C1C1C"/>
                </a:solidFill>
              </a:rPr>
              <a:t>4. Serve as an approach arm for a vertical  projection or bar type of clasp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45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1046</Words>
  <Application>Microsoft Office PowerPoint</Application>
  <PresentationFormat>On-screen Show (4:3)</PresentationFormat>
  <Paragraphs>209</Paragraphs>
  <Slides>33</Slides>
  <Notes>28</Notes>
  <HiddenSlides>0</HiddenSlides>
  <MMClips>31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Times New Roman</vt:lpstr>
      <vt:lpstr>Arial</vt:lpstr>
      <vt:lpstr>Tahoma</vt:lpstr>
      <vt:lpstr>Wingdings</vt:lpstr>
      <vt:lpstr>Calibri</vt:lpstr>
      <vt:lpstr>Sumi Painting</vt:lpstr>
      <vt:lpstr>Corel PHOTO-PAINT 8.0 Image</vt:lpstr>
      <vt:lpstr>MINOR  CONNECTORS in Cast Partial Dentures </vt:lpstr>
      <vt:lpstr>Lesson Plan</vt:lpstr>
      <vt:lpstr>Contents</vt:lpstr>
      <vt:lpstr>Introduction</vt:lpstr>
      <vt:lpstr>PowerPoint Presentation</vt:lpstr>
      <vt:lpstr>Definition</vt:lpstr>
      <vt:lpstr>FUNCTIONS OF A MINOR CONNECTOR</vt:lpstr>
      <vt:lpstr>Basic principles of design of a minor connector</vt:lpstr>
      <vt:lpstr>Types of minor connectors</vt:lpstr>
      <vt:lpstr>1.Minor connectors joining joining clasp assembly to major connector</vt:lpstr>
      <vt:lpstr>PowerPoint Presentation</vt:lpstr>
      <vt:lpstr>PowerPoint Presentation</vt:lpstr>
      <vt:lpstr>2. Minor connectors that join indirect retainers or auxiliary rests to major connector</vt:lpstr>
      <vt:lpstr>3.Minor connectors that join the denture base to the major connector</vt:lpstr>
      <vt:lpstr>1.Open latticework construction</vt:lpstr>
      <vt:lpstr>Advantages</vt:lpstr>
      <vt:lpstr>2.Mesh construction</vt:lpstr>
      <vt:lpstr>PowerPoint Presentation</vt:lpstr>
      <vt:lpstr>3.Bead ,wire or nail head retention minor connector</vt:lpstr>
      <vt:lpstr>PowerPoint Presentation</vt:lpstr>
      <vt:lpstr>PowerPoint Presentation</vt:lpstr>
      <vt:lpstr>PowerPoint Presentation</vt:lpstr>
      <vt:lpstr>Tissue stops</vt:lpstr>
      <vt:lpstr>PowerPoint Presentation</vt:lpstr>
      <vt:lpstr>FINISH LINES</vt:lpstr>
      <vt:lpstr>PowerPoint Presentation</vt:lpstr>
      <vt:lpstr>PowerPoint Presentation</vt:lpstr>
      <vt:lpstr>4. Minor connectors that serve as an approach arm for vertical projection or bar type of clasp </vt:lpstr>
      <vt:lpstr>PowerPoint Presentation</vt:lpstr>
      <vt:lpstr>MCQs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MINOR  CONNECTORS</dc:title>
  <dc:creator>nagarujun</dc:creator>
  <cp:lastModifiedBy>Microsoft account</cp:lastModifiedBy>
  <cp:revision>33</cp:revision>
  <dcterms:created xsi:type="dcterms:W3CDTF">2000-01-01T18:06:29Z</dcterms:created>
  <dcterms:modified xsi:type="dcterms:W3CDTF">2020-08-23T12:59:29Z</dcterms:modified>
</cp:coreProperties>
</file>