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410B9-621A-4756-AAF2-3490A7BA281E}" type="datetimeFigureOut">
              <a:rPr lang="en-US" smtClean="0"/>
              <a:pPr/>
              <a:t>16/Apr/20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581B4-50D1-4A9D-92C6-16E2C780D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4A5E-DAFA-41E6-B3DE-594510D8186A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9864-37A0-436D-886E-7EF135CD46F1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A029-6E41-46EE-8572-34E97A60C9D7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FFC-22C4-4FC5-818D-F39D3EDB0D2B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B33-CE83-4845-A422-479433F43551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7FB-CD71-4EAF-944F-C587B2946EF8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3321-89F4-4EEA-A049-2AC8E529B951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4A6E-F6B5-41F4-8E9B-6223A24913CB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E80-BC5F-4EBD-BF24-43960EE76E77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DA9-F165-490A-BA1C-34B0FB210DAA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D784-D280-4121-9377-3D386DE9280E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BCFC-3A8D-45AD-A599-2A4B22CD91BE}" type="datetime1">
              <a:rPr lang="en-US" smtClean="0"/>
              <a:pPr/>
              <a:t>16/Apr/20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Essentials of Medical Parasitology Apurba S Sastry                                                            © 2018, Jaypee Brothers Medical Publishers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Trypanosomes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Ms </a:t>
            </a:r>
            <a:r>
              <a:rPr lang="en-US" b="1" dirty="0" err="1" smtClean="0">
                <a:solidFill>
                  <a:schemeClr val="tx1"/>
                </a:solidFill>
              </a:rPr>
              <a:t>Sangita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Vasava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Assistant Professor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Department of Microbiology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E0AE-54CB-4989-9DCF-AF368BD46A67}" type="datetime1">
              <a:rPr lang="en-US" smtClean="0"/>
              <a:pPr/>
              <a:t>16/Apr/20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093418-73FF-431B-8E51-68B966C4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Trypanosoma brucei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AF461F-5BAC-4F26-A347-D2CC5ED0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0A35-19D6-404E-A080-DF9D2FBE72E5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934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DF8032-71D8-473A-A48D-877B514D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928B06-27F4-4FB0-9F76-05A705061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67034D-638E-4337-97C1-A31ECA193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50" y="0"/>
            <a:ext cx="4633537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7CBD-83A5-4269-BA6E-E495C27B68A3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45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902AFE-5213-4F03-AD66-95415BC1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5690EC-C0D5-40E8-9B1D-B3697E81A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5778E8-9D77-4A79-8C21-C7E7B6AAD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088"/>
            <a:ext cx="9144000" cy="424782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3458-F654-459D-AACD-5C9CC2804A55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98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6D982D-5BED-468C-832B-986F798C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Pathogenesis and Clinical feature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EF6559-41C6-4F84-823C-5060FDDB1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err="1"/>
              <a:t>Trypanosomal</a:t>
            </a:r>
            <a:r>
              <a:rPr lang="en-IN" dirty="0"/>
              <a:t> Chancre</a:t>
            </a:r>
          </a:p>
          <a:p>
            <a:r>
              <a:rPr lang="en-IN" dirty="0"/>
              <a:t>Stage I disease (without CNS involvement)</a:t>
            </a:r>
          </a:p>
          <a:p>
            <a:pPr lvl="1"/>
            <a:r>
              <a:rPr lang="en-IN" dirty="0"/>
              <a:t>Asymptomatic period</a:t>
            </a:r>
          </a:p>
          <a:p>
            <a:pPr lvl="1"/>
            <a:r>
              <a:rPr lang="en-IN" dirty="0"/>
              <a:t>Systemic febrile illness</a:t>
            </a:r>
          </a:p>
          <a:p>
            <a:pPr lvl="1"/>
            <a:r>
              <a:rPr lang="en-IN" dirty="0"/>
              <a:t>Fever and lymphadenopathy (Winterbottom’s sign)</a:t>
            </a:r>
          </a:p>
          <a:p>
            <a:pPr lvl="1"/>
            <a:r>
              <a:rPr lang="en-IN" dirty="0" err="1"/>
              <a:t>Kerandel’s</a:t>
            </a:r>
            <a:r>
              <a:rPr lang="en-IN" dirty="0"/>
              <a:t> sign (Delayed sensation to pain)</a:t>
            </a:r>
          </a:p>
          <a:p>
            <a:pPr lvl="1"/>
            <a:r>
              <a:rPr lang="en-IN" dirty="0"/>
              <a:t>Hematologic-</a:t>
            </a:r>
            <a:r>
              <a:rPr lang="en-IN" b="1" dirty="0"/>
              <a:t> </a:t>
            </a:r>
            <a:r>
              <a:rPr lang="en-IN" dirty="0" err="1"/>
              <a:t>leukocytosis</a:t>
            </a:r>
            <a:r>
              <a:rPr lang="en-IN" dirty="0"/>
              <a:t>, thrombocytopenia, </a:t>
            </a:r>
            <a:r>
              <a:rPr lang="en-IN" dirty="0" err="1"/>
              <a:t>anemia</a:t>
            </a:r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78B12-034E-413B-9E12-4788DD6C2D79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150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F9971-6ECE-40D4-9C30-3C723BD2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EE9EB5-8B74-498D-8A75-327C41E40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/>
              <a:t>Stage II disease (CNS invasion)</a:t>
            </a:r>
          </a:p>
          <a:p>
            <a:pPr lvl="1" algn="just"/>
            <a:r>
              <a:rPr lang="en-IN" dirty="0"/>
              <a:t>Characteristic progressive daytime somnolence (hence called as sleeping sickness),</a:t>
            </a:r>
          </a:p>
          <a:p>
            <a:pPr lvl="1" algn="just"/>
            <a:r>
              <a:rPr lang="en-IN" dirty="0"/>
              <a:t>with restlessness and insomnia at night which may be related to increased prostaglandin D2 level in the body </a:t>
            </a:r>
          </a:p>
          <a:p>
            <a:pPr lvl="1" algn="just"/>
            <a:r>
              <a:rPr lang="en-IN" dirty="0" err="1"/>
              <a:t>Behavioral</a:t>
            </a:r>
            <a:r>
              <a:rPr lang="en-IN" dirty="0"/>
              <a:t> and personality changes with apathy, confusion, fatigue and loss of coordination may be observed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15C4-F93F-4491-8717-559543A1FA2E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148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91C4A8-CF1A-4F0C-9B85-010F9D7E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089E83-CB40-442F-8C1B-34048139F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8E9504-9D5B-40BE-A3A1-0A3FD7C9F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1" y="1283039"/>
            <a:ext cx="7877175" cy="5334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68AB-EFC2-4BF7-B971-81EC7407BE83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133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48487F-C368-4477-B2CF-A0763B46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E4A326-71D3-425D-9CF6-CCAABE3BE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9F1C65-DDCF-4E99-B668-89C13F6E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3" y="139700"/>
            <a:ext cx="7877175" cy="6578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517F-0CF0-4DBA-A191-02EFB68DBF92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43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EDB7B-786E-4706-A1DD-818AE2F3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68F9C5-950C-482C-A428-E1DA7FD06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2277AA-2007-4A82-BC87-1A9CDA49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3" y="2159571"/>
            <a:ext cx="7762875" cy="3149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67C7-2743-44CA-81F7-F9CFE546B965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02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4CF4D4-59DD-489B-8DCE-31E88DB7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TRYPANOSOMA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C677B9-7610-4BB8-95DD-9FB0C4EE7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N" b="1" dirty="0"/>
              <a:t>African trypanosomes</a:t>
            </a:r>
          </a:p>
          <a:p>
            <a:pPr algn="just"/>
            <a:r>
              <a:rPr lang="en-IN" b="1" dirty="0"/>
              <a:t>Trypanosoma brucei rhodesiense</a:t>
            </a:r>
            <a:r>
              <a:rPr lang="en-IN" dirty="0"/>
              <a:t>:  It is the causative agent of East African sleeping sickness in man</a:t>
            </a:r>
          </a:p>
          <a:p>
            <a:pPr algn="just"/>
            <a:r>
              <a:rPr lang="en-IN" dirty="0"/>
              <a:t> </a:t>
            </a:r>
            <a:r>
              <a:rPr lang="en-IN" b="1" dirty="0"/>
              <a:t>Trypanosoma brucei </a:t>
            </a:r>
            <a:r>
              <a:rPr lang="en-IN" b="1" dirty="0" err="1"/>
              <a:t>gambiense</a:t>
            </a:r>
            <a:r>
              <a:rPr lang="en-IN" b="1" dirty="0"/>
              <a:t>: </a:t>
            </a:r>
            <a:r>
              <a:rPr lang="en-IN" dirty="0"/>
              <a:t>It is the causative agent of West African sleeping sickness in man.</a:t>
            </a:r>
          </a:p>
          <a:p>
            <a:pPr algn="just"/>
            <a:r>
              <a:rPr lang="en-IN" dirty="0"/>
              <a:t> </a:t>
            </a:r>
            <a:r>
              <a:rPr lang="en-IN" b="1" dirty="0"/>
              <a:t>Trypanosoma brucei </a:t>
            </a:r>
            <a:r>
              <a:rPr lang="en-IN" b="1" dirty="0" err="1"/>
              <a:t>brucei</a:t>
            </a:r>
            <a:r>
              <a:rPr lang="en-IN" b="1" dirty="0"/>
              <a:t>: </a:t>
            </a:r>
            <a:r>
              <a:rPr lang="en-IN" dirty="0"/>
              <a:t>It causes nagana</a:t>
            </a:r>
            <a:r>
              <a:rPr lang="en-US" altLang="ja-JP" dirty="0"/>
              <a:t>, </a:t>
            </a:r>
            <a:r>
              <a:rPr lang="en-IN" dirty="0"/>
              <a:t>a disease affecting cattle in Africa.</a:t>
            </a:r>
          </a:p>
          <a:p>
            <a:pPr marL="0" indent="0" algn="just">
              <a:buNone/>
            </a:pPr>
            <a:r>
              <a:rPr lang="en-IN" b="1" dirty="0"/>
              <a:t>American trypanosomes</a:t>
            </a:r>
          </a:p>
          <a:p>
            <a:pPr marL="0" indent="0" algn="just">
              <a:buNone/>
            </a:pPr>
            <a:r>
              <a:rPr lang="en-IN" i="1" dirty="0"/>
              <a:t>T. </a:t>
            </a:r>
            <a:r>
              <a:rPr lang="en-IN" i="1" dirty="0" err="1"/>
              <a:t>cruzi</a:t>
            </a:r>
            <a:r>
              <a:rPr lang="en-IN" i="1" dirty="0"/>
              <a:t>; which is the causative agent of South </a:t>
            </a:r>
            <a:r>
              <a:rPr lang="en-IN" dirty="0"/>
              <a:t>American trypanosomiasis in man (also called as Chagas’ disease)</a:t>
            </a:r>
            <a:endParaRPr lang="en-IN" b="1" dirty="0"/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9D8E-CCD8-43D0-8BDF-30A3BFBFE78D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42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B88A0-C29E-438A-BA9E-00DF2A89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TRYPANOSOMA CRUZI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0C6B6C-1F03-4916-B79E-D3E606762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b="1" dirty="0"/>
              <a:t>Epidemiology</a:t>
            </a:r>
          </a:p>
          <a:p>
            <a:r>
              <a:rPr lang="en-IN" dirty="0"/>
              <a:t>Chagas’s disease is mainly restricted to South and Central American countries like Brazil, Argentina, Venezuela, etc.</a:t>
            </a:r>
          </a:p>
          <a:p>
            <a:r>
              <a:rPr lang="en-IN" dirty="0"/>
              <a:t>Currently, it is estimated that 16・8 million people are infected with </a:t>
            </a:r>
            <a:r>
              <a:rPr lang="en-IN" i="1" dirty="0"/>
              <a:t>T. </a:t>
            </a:r>
            <a:r>
              <a:rPr lang="en-IN" i="1" dirty="0" err="1"/>
              <a:t>cruzi</a:t>
            </a:r>
            <a:r>
              <a:rPr lang="en-IN" i="1" dirty="0"/>
              <a:t>. Annual incidence is around  </a:t>
            </a:r>
            <a:r>
              <a:rPr lang="en-IN" dirty="0"/>
              <a:t>2 Lakhs new cases with 50,000 deaths</a:t>
            </a:r>
          </a:p>
          <a:p>
            <a:r>
              <a:rPr lang="en-IN" dirty="0"/>
              <a:t>It is a zoonotic disease, having many animal reservoirs like dogs, cats, opossums and rodents.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586-6CAB-4B35-81F8-8EA104D0BB00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38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8AE80C-A1D0-4B94-A4D8-8C7F0E19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Morphology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016159-D9BE-469A-B6CC-25B183F28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vertebrate host, it exists mainly in two forms</a:t>
            </a:r>
          </a:p>
          <a:p>
            <a:pPr lvl="1"/>
            <a:r>
              <a:rPr lang="en-IN" dirty="0" err="1"/>
              <a:t>trypomastigote</a:t>
            </a:r>
            <a:r>
              <a:rPr lang="en-IN" dirty="0"/>
              <a:t> form </a:t>
            </a:r>
          </a:p>
          <a:p>
            <a:pPr lvl="1"/>
            <a:r>
              <a:rPr lang="en-IN" dirty="0"/>
              <a:t>amastigote form</a:t>
            </a:r>
          </a:p>
          <a:p>
            <a:r>
              <a:rPr lang="en-IN" dirty="0"/>
              <a:t> In insect vector (reduviid bug), it exists as</a:t>
            </a:r>
          </a:p>
          <a:p>
            <a:pPr lvl="1"/>
            <a:r>
              <a:rPr lang="en-IN" dirty="0"/>
              <a:t> Trypomastigote</a:t>
            </a:r>
          </a:p>
          <a:p>
            <a:pPr lvl="1"/>
            <a:r>
              <a:rPr lang="en-IN" dirty="0" err="1"/>
              <a:t>epimastigote</a:t>
            </a:r>
            <a:r>
              <a:rPr lang="en-IN" dirty="0"/>
              <a:t> 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8F6928-EC16-4416-B1F6-CB0FAAC7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05" y="4354347"/>
            <a:ext cx="4052154" cy="233235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1AB4-526B-4C14-883C-5FF6F0F0E7D3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73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96742-3A25-4DEE-8CB4-A461853C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87D0A1-2065-45D7-B3CE-A2EDDA244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885" y="1596541"/>
            <a:ext cx="4581151" cy="4682945"/>
          </a:xfrm>
        </p:spPr>
        <p:txBody>
          <a:bodyPr/>
          <a:lstStyle/>
          <a:p>
            <a:r>
              <a:rPr lang="en-IN" dirty="0"/>
              <a:t>Vector: Reduviid bugs</a:t>
            </a:r>
          </a:p>
          <a:p>
            <a:r>
              <a:rPr lang="en-IN" dirty="0"/>
              <a:t>Infective form: Trypomastigote 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440E17-CCFE-460B-83D1-6F9348B0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-53125"/>
            <a:ext cx="375018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FEB5F4-B849-4BA1-AEDE-388895B6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04" y="3836214"/>
            <a:ext cx="3277210" cy="233186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06B-E073-4A6A-AD47-1B717145C5C9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33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DF495E-46C5-45AE-A464-7B5766CC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Pathogenesis and clinical feature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14F235-63F0-4F50-A833-B93A64FC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Early Stage disease</a:t>
            </a:r>
          </a:p>
          <a:p>
            <a:pPr lvl="1"/>
            <a:r>
              <a:rPr lang="en-IN" dirty="0" err="1"/>
              <a:t>Chagoma</a:t>
            </a:r>
            <a:r>
              <a:rPr lang="en-IN" dirty="0"/>
              <a:t> sign</a:t>
            </a:r>
          </a:p>
          <a:p>
            <a:pPr lvl="1"/>
            <a:r>
              <a:rPr lang="en-IN" dirty="0"/>
              <a:t>Romana’s sign</a:t>
            </a:r>
          </a:p>
          <a:p>
            <a:r>
              <a:rPr lang="en-IN" b="1" dirty="0"/>
              <a:t>Acute Chagas’ disease </a:t>
            </a:r>
          </a:p>
          <a:p>
            <a:r>
              <a:rPr lang="en-IN" b="1" dirty="0"/>
              <a:t>Indeterminate Stage</a:t>
            </a:r>
          </a:p>
          <a:p>
            <a:r>
              <a:rPr lang="en-IN" b="1" dirty="0"/>
              <a:t>Chronic Chagas’ disease</a:t>
            </a:r>
          </a:p>
          <a:p>
            <a:pPr lvl="1"/>
            <a:r>
              <a:rPr lang="en-IN" dirty="0"/>
              <a:t>Cardiac form</a:t>
            </a:r>
          </a:p>
          <a:p>
            <a:pPr lvl="1"/>
            <a:r>
              <a:rPr lang="en-IN" dirty="0"/>
              <a:t>Gastrointestinal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53343D-F1EE-4A9C-938F-05A4BA71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042" y="2066812"/>
            <a:ext cx="3646993" cy="3742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F97-7D8D-41EF-BF71-1BF50E6DA3D7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39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D85D66-B208-47DB-AC01-63269890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ED4E7E-0651-4F5B-9298-0399E3D9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A5981D-5B3C-44A3-AD41-5A6F4E56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958851"/>
            <a:ext cx="7820025" cy="53975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AC4F-C358-4D7D-BCE6-D58587E91C05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25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0DC0A-E3E1-42BC-A692-CA7C4B2B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38D22B-CD54-4A0B-AC65-C5EF23A85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4D41EE-5CF3-4857-BEB4-2CC4DFC42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758"/>
            <a:ext cx="9144000" cy="379048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092A-E497-40D9-90DB-A18D05B9FAB5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23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139FD4-CF4B-4CD7-A17F-466ED521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DA0997-D281-44A2-B687-7F4055BA5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2FEBC7-2316-4E4B-A3D0-68AEDC62F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60350"/>
            <a:ext cx="7791450" cy="63373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DC96-D344-4806-B839-9BB66A1807F1}" type="datetime1">
              <a:rPr lang="en-US" smtClean="0"/>
              <a:pPr/>
              <a:t>16/Apr/20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50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Trypanosomes</vt:lpstr>
      <vt:lpstr>TRYPANOSOMA</vt:lpstr>
      <vt:lpstr>TRYPANOSOMA CRUZI</vt:lpstr>
      <vt:lpstr>Morphology </vt:lpstr>
      <vt:lpstr>Life cycle</vt:lpstr>
      <vt:lpstr>Pathogenesis and clinical feature</vt:lpstr>
      <vt:lpstr>Slide 7</vt:lpstr>
      <vt:lpstr>Slide 8</vt:lpstr>
      <vt:lpstr>Slide 9</vt:lpstr>
      <vt:lpstr>Trypanosoma brucei</vt:lpstr>
      <vt:lpstr>Life Cycle</vt:lpstr>
      <vt:lpstr>Slide 12</vt:lpstr>
      <vt:lpstr>Pathogenesis and Clinical feature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2006-08-16T00:00:00Z</dcterms:created>
  <dcterms:modified xsi:type="dcterms:W3CDTF">2020-04-16T05:39:30Z</dcterms:modified>
</cp:coreProperties>
</file>