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3DA05-8BF0-4299-9F9C-C11159A052E3}" type="datetimeFigureOut">
              <a:rPr lang="en-US" smtClean="0"/>
              <a:pPr/>
              <a:t>17/Aug/20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678FF-C7D6-42CD-AE23-503A28269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34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ECA1-D739-43D3-A8FC-A5DBA1BEA9EF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D251-CDB9-4C6F-ADCD-466097569385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B88-66E4-4B3D-8040-CC820C74000B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CA48-8E95-4412-A6E6-94F5DBF36BAA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4DEE-8907-4BB5-A727-5494FF3D658B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D46-3795-4FE1-9D14-0797BDC56612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B420-9FF7-4465-A847-6F0E8BCDF8ED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AFB3-D044-4087-AE0C-D3EEC85E2578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E648-E3D5-4160-8EDD-680DA7FF6BCB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53AA-47EA-4C07-8F5A-A0005010CE39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25F-EF57-4F75-AD46-A8075B5754DF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7919-7CE3-4F79-B2A0-F5868A517CF7}" type="datetime1">
              <a:rPr lang="en-US" smtClean="0"/>
              <a:pPr/>
              <a:t>17/Aug/20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Essentials of Medical Parasitology Apurba S Sastry                                                    © 2018, Jaypee Brothers Medical Publishers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438400"/>
          </a:xfrm>
        </p:spPr>
        <p:txBody>
          <a:bodyPr>
            <a:normAutofit/>
          </a:bodyPr>
          <a:lstStyle/>
          <a:p>
            <a:r>
              <a:rPr lang="en-IN" dirty="0" smtClean="0"/>
              <a:t>Flagellates—I</a:t>
            </a:r>
            <a:br>
              <a:rPr lang="en-IN" dirty="0" smtClean="0"/>
            </a:br>
            <a:r>
              <a:rPr lang="en-IN" dirty="0" smtClean="0"/>
              <a:t>(Intestinal and Genital)</a:t>
            </a:r>
            <a:br>
              <a:rPr lang="en-IN" dirty="0" smtClean="0"/>
            </a:br>
            <a:r>
              <a:rPr lang="en-IN" i="1" dirty="0" err="1" smtClean="0"/>
              <a:t>Giardia</a:t>
            </a:r>
            <a:r>
              <a:rPr lang="en-IN" dirty="0" smtClean="0"/>
              <a:t> and </a:t>
            </a:r>
            <a:r>
              <a:rPr lang="en-IN" i="1" dirty="0" err="1" smtClean="0"/>
              <a:t>Trichomonas</a:t>
            </a:r>
            <a:r>
              <a:rPr lang="en-IN" dirty="0" smtClean="0"/>
              <a:t>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6324600" cy="15240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Ms </a:t>
            </a:r>
            <a:r>
              <a:rPr lang="en-US" b="1" dirty="0" err="1" smtClean="0">
                <a:solidFill>
                  <a:schemeClr val="tx1"/>
                </a:solidFill>
              </a:rPr>
              <a:t>Sangita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Vasava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Department of Microbiology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81200" y="4114800"/>
            <a:ext cx="6108200" cy="122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1F372-BCCE-4392-BCED-B9A494AE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Trophozoites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DC43C9-8CD1-4E16-84BF-D22FE85ED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4AB931-1327-4EA3-B770-F1D9B375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1777041"/>
            <a:ext cx="8542330" cy="355425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8694-DAC0-4E32-BDCA-A0E9D1D9760F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454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B951E-2D1E-4777-9C30-A20352AF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75" y="381401"/>
            <a:ext cx="8246070" cy="814427"/>
          </a:xfrm>
        </p:spPr>
        <p:txBody>
          <a:bodyPr>
            <a:normAutofit/>
          </a:bodyPr>
          <a:lstStyle/>
          <a:p>
            <a:r>
              <a:rPr lang="en-IN" b="1" dirty="0"/>
              <a:t>Entero-test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00370F-32BD-42E2-ABDC-72D66C7F7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C1115A-939D-4C7D-A5A7-3B8E38C35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21" y="1392934"/>
            <a:ext cx="4628861" cy="467510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FB1-CDFE-4D54-8C6C-17CF7812397D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25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C57DD-3D39-40FF-9140-4405CBA4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3FEC0-3083-4114-BA82-C2B6EECD5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266D60-A4E4-4A81-B2C4-A9308A66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279" y="1392935"/>
            <a:ext cx="3966002" cy="477272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C0F7-833D-4CAD-82D1-8EF7C0090A4E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96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1A621-AB4C-455B-83C2-79FEB564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TRICHOMONAS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89D9D-0A05-43A9-B9CE-CBF5B8DC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596541"/>
            <a:ext cx="8551479" cy="4682945"/>
          </a:xfrm>
        </p:spPr>
        <p:txBody>
          <a:bodyPr>
            <a:normAutofit fontScale="92500" lnSpcReduction="20000"/>
          </a:bodyPr>
          <a:lstStyle/>
          <a:p>
            <a:r>
              <a:rPr lang="en-IN" i="1" dirty="0"/>
              <a:t>Trichomonas belongs to:</a:t>
            </a:r>
          </a:p>
          <a:p>
            <a:pPr lvl="1"/>
            <a:r>
              <a:rPr lang="en-IN" dirty="0"/>
              <a:t> Class: </a:t>
            </a:r>
            <a:r>
              <a:rPr lang="en-IN" dirty="0" err="1"/>
              <a:t>Trichomonadea</a:t>
            </a:r>
            <a:endParaRPr lang="en-IN" dirty="0"/>
          </a:p>
          <a:p>
            <a:pPr lvl="1"/>
            <a:r>
              <a:rPr lang="en-IN" dirty="0"/>
              <a:t> Order: </a:t>
            </a:r>
            <a:r>
              <a:rPr lang="en-IN" dirty="0" err="1"/>
              <a:t>Trichomonadida</a:t>
            </a:r>
            <a:endParaRPr lang="en-IN" dirty="0"/>
          </a:p>
          <a:p>
            <a:pPr lvl="1"/>
            <a:r>
              <a:rPr lang="en-IN" dirty="0"/>
              <a:t> Family: </a:t>
            </a:r>
            <a:r>
              <a:rPr lang="en-IN" dirty="0" err="1"/>
              <a:t>Trichomonadidae</a:t>
            </a:r>
            <a:r>
              <a:rPr lang="en-IN" dirty="0"/>
              <a:t>.</a:t>
            </a:r>
          </a:p>
          <a:p>
            <a:r>
              <a:rPr lang="en-IN" dirty="0"/>
              <a:t>Species</a:t>
            </a:r>
          </a:p>
          <a:p>
            <a:pPr lvl="1"/>
            <a:r>
              <a:rPr lang="en-IN" i="1" dirty="0"/>
              <a:t>T. vaginalis is the only pathogen. </a:t>
            </a:r>
            <a:r>
              <a:rPr lang="en-IN" dirty="0"/>
              <a:t>It resides in the genital tract</a:t>
            </a:r>
          </a:p>
          <a:p>
            <a:pPr lvl="1"/>
            <a:r>
              <a:rPr lang="en-IN" i="1" dirty="0" err="1"/>
              <a:t>Pentatrichomonas</a:t>
            </a:r>
            <a:r>
              <a:rPr lang="en-IN" i="1" dirty="0"/>
              <a:t> hominis: </a:t>
            </a:r>
            <a:r>
              <a:rPr lang="en-IN" dirty="0"/>
              <a:t>Nonpathogen, large intestine</a:t>
            </a:r>
          </a:p>
          <a:p>
            <a:pPr lvl="1"/>
            <a:r>
              <a:rPr lang="en-IN" i="1" dirty="0"/>
              <a:t>T. </a:t>
            </a:r>
            <a:r>
              <a:rPr lang="en-IN" i="1" dirty="0" err="1"/>
              <a:t>tenax</a:t>
            </a:r>
            <a:r>
              <a:rPr lang="en-IN" i="1" dirty="0"/>
              <a:t>: </a:t>
            </a:r>
            <a:r>
              <a:rPr lang="en-IN" dirty="0"/>
              <a:t>Nonpathogen, resides in mouth (teeth and gum)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F3B4-F2A7-465A-BAE9-C1668BCC5542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571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67529-FF7A-4E2B-81A9-C4A77C7D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1" y="408672"/>
            <a:ext cx="3590246" cy="814427"/>
          </a:xfrm>
        </p:spPr>
        <p:txBody>
          <a:bodyPr>
            <a:normAutofit/>
          </a:bodyPr>
          <a:lstStyle/>
          <a:p>
            <a:r>
              <a:rPr lang="en-IN" b="1" dirty="0"/>
              <a:t>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4D7B2C-5938-45A3-BF56-21A85A0AD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166" y="1596541"/>
            <a:ext cx="2443280" cy="46829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Exists as </a:t>
            </a:r>
          </a:p>
          <a:p>
            <a:r>
              <a:rPr lang="en-IN" dirty="0"/>
              <a:t>Trophozoite (flagellate and ameboid form) </a:t>
            </a:r>
          </a:p>
          <a:p>
            <a:r>
              <a:rPr lang="en-IN" dirty="0" err="1"/>
              <a:t>Pseudocystic</a:t>
            </a:r>
            <a:r>
              <a:rPr lang="en-IN" dirty="0"/>
              <a:t> stages. </a:t>
            </a:r>
          </a:p>
          <a:p>
            <a:r>
              <a:rPr lang="en-IN" dirty="0"/>
              <a:t>There is no cystic stage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8EFE1B-0802-498B-9A14-84B71732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7" y="1596540"/>
            <a:ext cx="4189091" cy="447934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FBC3-89E9-42A5-99A6-92C7141189BB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81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A83BB-CC4C-4E42-AD60-0A1B6375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Life Cycle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90101-54D1-43AE-9384-8356161BB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Flagellated trophozoites are the infective stage as well as the diagnostic stage.</a:t>
            </a:r>
          </a:p>
          <a:p>
            <a:r>
              <a:rPr lang="en-IN" b="1" dirty="0"/>
              <a:t>Transmission: </a:t>
            </a:r>
          </a:p>
          <a:p>
            <a:pPr lvl="1"/>
            <a:r>
              <a:rPr lang="en-IN" dirty="0"/>
              <a:t>Asymptomatic females transmit the disease by sexual route. </a:t>
            </a:r>
          </a:p>
          <a:p>
            <a:pPr lvl="1"/>
            <a:r>
              <a:rPr lang="en-IN" dirty="0"/>
              <a:t>Though rare, but evidence of non-sexual transmission via fomites </a:t>
            </a:r>
          </a:p>
          <a:p>
            <a:r>
              <a:rPr lang="en-IN" dirty="0"/>
              <a:t>On exposure to oxygen, the anaerobic flagellated trophozoites undergo cytoskeletal rearrangement and  transform into tissue-feeding and actively dividing ameboid trophozoites</a:t>
            </a:r>
          </a:p>
          <a:p>
            <a:r>
              <a:rPr lang="en-IN" dirty="0"/>
              <a:t>The amoeboid trophozoites divide by longitudinal binary fission and infect urogenital tract </a:t>
            </a:r>
          </a:p>
          <a:p>
            <a:r>
              <a:rPr lang="en-IN" dirty="0"/>
              <a:t>They again transform back to flagellated trophozoites, which infect other individuals.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81AB-E97B-422B-9FB4-346CE63F12CB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876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CC97B-61DB-49F5-A4FB-3A9CF24A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Clinical feature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1ABF1D-E36B-4794-B22D-3AC2D24CE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/>
              <a:t>Asymptomatic infection: 25-30%</a:t>
            </a:r>
          </a:p>
          <a:p>
            <a:r>
              <a:rPr lang="en-IN" b="1" dirty="0"/>
              <a:t>Acute infection (vulvovaginitis)</a:t>
            </a:r>
          </a:p>
          <a:p>
            <a:pPr lvl="1" algn="just"/>
            <a:r>
              <a:rPr lang="en-IN" dirty="0"/>
              <a:t>Females are commonly affected and are presented as vulvovaginitis (thin profuse foul smelling purulent discharge)</a:t>
            </a:r>
          </a:p>
          <a:p>
            <a:pPr lvl="1" algn="just"/>
            <a:r>
              <a:rPr lang="en-IN" dirty="0"/>
              <a:t>Strawberry appearance of vaginal mucosa </a:t>
            </a:r>
            <a:r>
              <a:rPr lang="en-IN" b="1" dirty="0"/>
              <a:t>(</a:t>
            </a:r>
            <a:r>
              <a:rPr lang="en-IN" b="1" dirty="0" err="1"/>
              <a:t>Colpitis</a:t>
            </a:r>
            <a:r>
              <a:rPr lang="en-IN" b="1" dirty="0"/>
              <a:t> </a:t>
            </a:r>
            <a:r>
              <a:rPr lang="en-IN" b="1" dirty="0" err="1"/>
              <a:t>macularis</a:t>
            </a:r>
            <a:r>
              <a:rPr lang="en-IN" b="1" dirty="0"/>
              <a:t>) </a:t>
            </a:r>
            <a:r>
              <a:rPr lang="en-IN" dirty="0"/>
              <a:t>-in 2% of patients. It is characterized by small punctate </a:t>
            </a:r>
            <a:r>
              <a:rPr lang="en-IN" dirty="0" err="1"/>
              <a:t>hemorrhagic</a:t>
            </a:r>
            <a:r>
              <a:rPr lang="en-IN" dirty="0"/>
              <a:t> spots on vaginal and cervical mucosa</a:t>
            </a:r>
          </a:p>
          <a:p>
            <a:pPr lvl="1" algn="just"/>
            <a:r>
              <a:rPr lang="en-IN" dirty="0"/>
              <a:t>Other features include dysuria and lower abdominal pain</a:t>
            </a:r>
          </a:p>
          <a:p>
            <a:pPr lvl="1" algn="just"/>
            <a:r>
              <a:rPr lang="en-IN" dirty="0"/>
              <a:t>In males, the common features are nongonococcal urethritis and rarely epididymitis, prostatitis and penile ulcerations</a:t>
            </a:r>
            <a:endParaRPr lang="en-IN" b="1" dirty="0"/>
          </a:p>
          <a:p>
            <a:r>
              <a:rPr lang="en-IN" b="1" dirty="0"/>
              <a:t>Chronic infection</a:t>
            </a:r>
          </a:p>
          <a:p>
            <a:r>
              <a:rPr lang="en-IN" b="1" dirty="0"/>
              <a:t>Complications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1DF3-FECA-4734-9953-877BC009A10A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532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85936-A805-45E1-A164-D37B99A1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B64D30-C72E-49D4-B402-D2228D22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14EB98-5179-4084-8BC4-9923C666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8001000" cy="553679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BA3E-4DF0-4AFA-B16C-61D95FB0CBBF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041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521F2-DBF4-4F9A-B368-985ABF60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8B6DBE-C264-4EBB-B152-9566CE60A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72228E-E242-459F-9B82-44FAE0B98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21" y="1392933"/>
            <a:ext cx="5723727" cy="473453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BE7-01B4-4D33-B95F-F82AE4DD3D25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236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2B170-A96B-4E2B-9A2B-11B9CCE7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374900"/>
            <a:ext cx="8246070" cy="814427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B57CE-A157-4E5D-94DC-E0316C802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596541"/>
            <a:ext cx="8246070" cy="4682945"/>
          </a:xfrm>
        </p:spPr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087EED-8358-49A8-9BFE-DB744F809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022850" cy="462404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2AB3-DCF6-443F-A4CF-3221C3C1D96D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034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b="1" dirty="0"/>
              <a:t>Classification of flagellates</a:t>
            </a:r>
            <a:endParaRPr lang="en-IN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200E4C-BD1E-4551-8FC5-586D221B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1903141"/>
            <a:ext cx="8246070" cy="281565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01DA-87A5-4FF9-BCD1-E570CE2CA723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53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3D83D-74D1-4415-9FBA-11AF56B7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A314F-C7FA-4FE4-AC62-1A386DA7C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B84A52-59B5-4FED-B3BD-933F0B80E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457969"/>
            <a:ext cx="6477000" cy="46812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4568-9AFA-4112-B14A-C323D5E26D85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926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4B9D1-0ADA-4656-998B-6BB44F09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CEA413-8B0C-4FEA-8B1B-3DC2C34B1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096765-7E4C-4978-8FF3-8491C478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99" y="1596540"/>
            <a:ext cx="5120443" cy="447934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B26C-C16A-4CE6-B472-F778133318D9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87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8A726D-875A-4609-8163-E64568E5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Morphology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075AEA-718D-447A-8124-9F50BDB95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771" y="1499037"/>
            <a:ext cx="2901395" cy="460189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23E0-486A-4BC0-AA7F-C324CEE52B4C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1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36F18-B12B-4381-886A-B6EA8399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CAA487-762D-447A-A7EC-DA96A201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209" y="1596541"/>
            <a:ext cx="4162237" cy="46829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b="1" dirty="0"/>
              <a:t>Life Cycle </a:t>
            </a:r>
          </a:p>
          <a:p>
            <a:r>
              <a:rPr lang="en-IN" b="1" dirty="0"/>
              <a:t>Host: </a:t>
            </a:r>
            <a:r>
              <a:rPr lang="en-IN" i="1" dirty="0"/>
              <a:t>Giardia completes its life cycle in one host.</a:t>
            </a:r>
          </a:p>
          <a:p>
            <a:r>
              <a:rPr lang="en-IN" b="1" dirty="0"/>
              <a:t>Infective form:</a:t>
            </a:r>
            <a:r>
              <a:rPr lang="en-IN" b="1" i="1" dirty="0"/>
              <a:t> </a:t>
            </a:r>
            <a:r>
              <a:rPr lang="en-IN" i="1" dirty="0"/>
              <a:t>Cysts are the infective form.</a:t>
            </a:r>
          </a:p>
          <a:p>
            <a:r>
              <a:rPr lang="en-IN" b="1" dirty="0"/>
              <a:t>Mode of transmission: </a:t>
            </a:r>
            <a:r>
              <a:rPr lang="en-IN" dirty="0"/>
              <a:t>Man acquires infection by ingestion of food and water contaminated with mature cysts or rarely by sexual route (mainly in homosexuals).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B69587-B611-4652-A185-372EA19C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2" y="1392933"/>
            <a:ext cx="2788627" cy="468295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6DD8-959F-4C7C-AB2F-2B05DD1863C0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695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4D892-EBE2-4F85-88B2-3F6B2903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Pathogenicity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2B1017-4FED-4164-A5DC-5F10C053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b="1" dirty="0"/>
              <a:t>Infective dose: </a:t>
            </a:r>
            <a:r>
              <a:rPr lang="en-IN" dirty="0"/>
              <a:t>10-25 cysts can initiate the Infection</a:t>
            </a:r>
          </a:p>
          <a:p>
            <a:r>
              <a:rPr lang="en-IN" b="1" dirty="0"/>
              <a:t>Malabsorption: </a:t>
            </a:r>
            <a:r>
              <a:rPr lang="en-IN" dirty="0"/>
              <a:t>This could be of various types such as:</a:t>
            </a:r>
          </a:p>
          <a:p>
            <a:pPr lvl="1"/>
            <a:r>
              <a:rPr lang="en-IN" dirty="0"/>
              <a:t>Malabsorption of fat (steatorrhea)- leads to foul smelling profuse frothy </a:t>
            </a:r>
            <a:r>
              <a:rPr lang="en-IN" dirty="0" err="1"/>
              <a:t>diarrhea</a:t>
            </a:r>
            <a:endParaRPr lang="en-IN" dirty="0"/>
          </a:p>
          <a:p>
            <a:pPr lvl="1"/>
            <a:r>
              <a:rPr lang="en-IN" dirty="0"/>
              <a:t>Disaccharides deficiencies (lactose, xylose)- leading to lactose intolerance</a:t>
            </a:r>
          </a:p>
          <a:p>
            <a:pPr lvl="1"/>
            <a:r>
              <a:rPr lang="en-IN" dirty="0"/>
              <a:t>Malabsorption of vitamin A, B12 and iron</a:t>
            </a:r>
          </a:p>
          <a:p>
            <a:pPr lvl="1"/>
            <a:r>
              <a:rPr lang="en-IN" dirty="0"/>
              <a:t>Protein loosing enteropathy.</a:t>
            </a:r>
          </a:p>
          <a:p>
            <a:r>
              <a:rPr lang="en-IN" b="1" dirty="0"/>
              <a:t>Antigenic variation: </a:t>
            </a:r>
            <a:r>
              <a:rPr lang="en-IN" i="1" dirty="0"/>
              <a:t>Giardia undergoes frequent antigenic variations </a:t>
            </a:r>
            <a:r>
              <a:rPr lang="en-IN" dirty="0"/>
              <a:t>due to a cysteine rich protein on its surface called </a:t>
            </a:r>
            <a:r>
              <a:rPr lang="en-IN" b="1" dirty="0"/>
              <a:t>variant surface protein (VSP)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33AA-7953-43A0-8D9B-3786DEBFEA0B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61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BE291-8ECA-4DA9-AD70-85781193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Clinical features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95B8-84C5-433E-BF45-42130F3FA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596540"/>
            <a:ext cx="8246070" cy="5090167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/>
              <a:t>Asymptomatic carriers</a:t>
            </a:r>
          </a:p>
          <a:p>
            <a:r>
              <a:rPr lang="en-IN" b="1" dirty="0"/>
              <a:t>Acute giardiasis</a:t>
            </a:r>
          </a:p>
          <a:p>
            <a:pPr lvl="1"/>
            <a:r>
              <a:rPr lang="en-IN" dirty="0"/>
              <a:t>Incubation period varies from 1 week to 3 weeks</a:t>
            </a:r>
          </a:p>
          <a:p>
            <a:pPr lvl="1"/>
            <a:r>
              <a:rPr lang="en-IN" dirty="0"/>
              <a:t>Common symptoms - </a:t>
            </a:r>
            <a:r>
              <a:rPr lang="en-IN" dirty="0" err="1"/>
              <a:t>diarrhea</a:t>
            </a:r>
            <a:r>
              <a:rPr lang="en-IN" dirty="0"/>
              <a:t>, abdominal pain, bloating, belching</a:t>
            </a:r>
          </a:p>
          <a:p>
            <a:pPr lvl="1"/>
            <a:r>
              <a:rPr lang="en-IN" dirty="0" err="1"/>
              <a:t>Diarrhea</a:t>
            </a:r>
            <a:r>
              <a:rPr lang="en-IN" dirty="0"/>
              <a:t> is often foul smelling with fat, and mucus but no blood</a:t>
            </a:r>
          </a:p>
          <a:p>
            <a:r>
              <a:rPr lang="en-IN" b="1" dirty="0"/>
              <a:t>Chronic giardiasis:</a:t>
            </a:r>
          </a:p>
          <a:p>
            <a:pPr lvl="1"/>
            <a:r>
              <a:rPr lang="en-IN" dirty="0"/>
              <a:t>Recurrent episodes of foul smelling </a:t>
            </a:r>
            <a:r>
              <a:rPr lang="en-IN" dirty="0" err="1"/>
              <a:t>diarrhea</a:t>
            </a:r>
            <a:endParaRPr lang="en-IN" dirty="0"/>
          </a:p>
          <a:p>
            <a:pPr lvl="1"/>
            <a:r>
              <a:rPr lang="en-IN" dirty="0"/>
              <a:t>Extraintestinal manifestations such as urticaria, anterior uveitis, salt and pepper  retinal changes and arthritis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68-E371-4D76-A044-D1D9F2411D7E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10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4A9B35-E9B5-4BBE-AA65-E0882113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BA843C-10CD-4F74-9321-6D23CB047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E4162A-3CB9-4563-9F89-AF56FA65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26" y="1563895"/>
            <a:ext cx="5344674" cy="455455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9E5C-1D59-4BDF-B005-EF72686FAA3F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97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9270B-7777-47BA-8FCF-3570B495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Cysts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F84AA4-C639-4B17-AD8D-784861BCA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A8A3C7-5428-46CE-BD58-CC7D13DF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181"/>
            <a:ext cx="9144000" cy="330363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496D-4F6B-4542-8B2A-752495D74F0C}" type="datetime1">
              <a:rPr lang="en-US" smtClean="0"/>
              <a:pPr/>
              <a:t>17/Aug/20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415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On-screen Show (4:3)</PresentationFormat>
  <Paragraphs>83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Flagellates—I (Intestinal and Genital) Giardia and Trichomonas </vt:lpstr>
      <vt:lpstr>Classification of flagellates</vt:lpstr>
      <vt:lpstr>Slide 3</vt:lpstr>
      <vt:lpstr>Morphology</vt:lpstr>
      <vt:lpstr>Life Cycle</vt:lpstr>
      <vt:lpstr>Pathogenicity</vt:lpstr>
      <vt:lpstr>Clinical features</vt:lpstr>
      <vt:lpstr>Slide 8</vt:lpstr>
      <vt:lpstr>Cysts</vt:lpstr>
      <vt:lpstr>Trophozoites</vt:lpstr>
      <vt:lpstr>Entero-test </vt:lpstr>
      <vt:lpstr>Slide 12</vt:lpstr>
      <vt:lpstr>TRICHOMONAS</vt:lpstr>
      <vt:lpstr>Morphology</vt:lpstr>
      <vt:lpstr>Life Cycle</vt:lpstr>
      <vt:lpstr>Clinical feature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Flagellates—I (Intestinal and Genital) Giardia and Trichomonas </dc:title>
  <dc:creator>user</dc:creator>
  <cp:lastModifiedBy>user</cp:lastModifiedBy>
  <cp:revision>4</cp:revision>
  <dcterms:created xsi:type="dcterms:W3CDTF">2006-08-16T00:00:00Z</dcterms:created>
  <dcterms:modified xsi:type="dcterms:W3CDTF">2020-08-17T04:38:07Z</dcterms:modified>
</cp:coreProperties>
</file>