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6" r:id="rId2"/>
    <p:sldId id="313" r:id="rId3"/>
    <p:sldId id="257"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 id="275" r:id="rId20"/>
    <p:sldId id="279" r:id="rId21"/>
    <p:sldId id="280"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309" r:id="rId38"/>
    <p:sldId id="297" r:id="rId39"/>
    <p:sldId id="298" r:id="rId40"/>
    <p:sldId id="299" r:id="rId41"/>
    <p:sldId id="308" r:id="rId42"/>
    <p:sldId id="300" r:id="rId43"/>
    <p:sldId id="311" r:id="rId44"/>
    <p:sldId id="312" r:id="rId45"/>
    <p:sldId id="31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A47EA1-4A6A-48E2-8728-FE2071ED250E}" type="datetimeFigureOut">
              <a:rPr lang="en-US" smtClean="0"/>
              <a:pPr/>
              <a:t>8/19/2020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BC13AF-FA12-4B21-BE01-4242C43F34C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2CD32-1AA8-467D-B6D1-02C2BAE934B0}" type="datetimeFigureOut">
              <a:rPr lang="en-US" smtClean="0"/>
              <a:pPr/>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25FDD-AB01-4004-B118-7749D5030D4C}"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EFC880-B975-4008-B441-6A90998CF1F4}"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0829C-A135-4C81-B7A8-2B3A68B0E2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51F1D-5CA3-41BC-A085-786604575812}"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0829C-A135-4C81-B7A8-2B3A68B0E2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BCFB-269C-4066-ACA0-C5C553AC8368}"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0829C-A135-4C81-B7A8-2B3A68B0E2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405AD-27A5-465D-A025-45FD2EE69DD7}"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0829C-A135-4C81-B7A8-2B3A68B0E2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326C54-6FD7-41A6-88AE-F02768D7585E}"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0829C-A135-4C81-B7A8-2B3A68B0E2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D0FAB-6EA2-493C-9FA5-0C42322FB094}"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0829C-A135-4C81-B7A8-2B3A68B0E2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742CEB-9470-40B4-88B1-FEBF2C4F2CC3}" type="datetime1">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0829C-A135-4C81-B7A8-2B3A68B0E2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821E2A-EEB9-4E72-9644-CD2ACEA0B9E5}" type="datetime1">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0829C-A135-4C81-B7A8-2B3A68B0E2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6AA5E-4EE4-4D60-82F4-31AC906C2E58}" type="datetime1">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0829C-A135-4C81-B7A8-2B3A68B0E2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63C877-5E64-445D-B4EB-94DD21EF93D9}"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0829C-A135-4C81-B7A8-2B3A68B0E2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37198-A2DA-4123-B4F5-5604831773E7}"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0829C-A135-4C81-B7A8-2B3A68B0E2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12937-E401-4289-A6FE-69E4941DF20D}" type="datetime1">
              <a:rPr lang="en-US" smtClean="0"/>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0829C-A135-4C81-B7A8-2B3A68B0E2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590800"/>
          </a:xfrm>
        </p:spPr>
        <p:txBody>
          <a:bodyPr>
            <a:noAutofit/>
          </a:bodyPr>
          <a:lstStyle/>
          <a:p>
            <a:r>
              <a:rPr lang="en-US" sz="4000" b="1" dirty="0">
                <a:solidFill>
                  <a:schemeClr val="accent2"/>
                </a:solidFill>
                <a:latin typeface="Times New Roman" pitchFamily="18" charset="0"/>
                <a:cs typeface="Times New Roman" pitchFamily="18" charset="0"/>
              </a:rPr>
              <a:t>PHYSIOTHERAPY MANAGEMENT IN THORACIC </a:t>
            </a:r>
            <a:br>
              <a:rPr lang="en-US" sz="4000" b="1" dirty="0">
                <a:solidFill>
                  <a:schemeClr val="accent2"/>
                </a:solidFill>
                <a:latin typeface="Times New Roman" pitchFamily="18" charset="0"/>
                <a:cs typeface="Times New Roman" pitchFamily="18" charset="0"/>
              </a:rPr>
            </a:br>
            <a:r>
              <a:rPr lang="en-US" sz="4000" b="1" dirty="0">
                <a:solidFill>
                  <a:schemeClr val="accent2"/>
                </a:solidFill>
                <a:latin typeface="Times New Roman" pitchFamily="18" charset="0"/>
                <a:cs typeface="Times New Roman" pitchFamily="18" charset="0"/>
              </a:rPr>
              <a:t>SURGERIES</a:t>
            </a:r>
          </a:p>
        </p:txBody>
      </p:sp>
      <p:sp>
        <p:nvSpPr>
          <p:cNvPr id="3" name="Subtitle 2"/>
          <p:cNvSpPr>
            <a:spLocks noGrp="1"/>
          </p:cNvSpPr>
          <p:nvPr>
            <p:ph type="subTitle" idx="1"/>
          </p:nvPr>
        </p:nvSpPr>
        <p:spPr>
          <a:xfrm>
            <a:off x="2819400" y="4953000"/>
            <a:ext cx="5662246" cy="533400"/>
          </a:xfrm>
        </p:spPr>
        <p:txBody>
          <a:bodyPr>
            <a:normAutofit fontScale="85000" lnSpcReduction="10000"/>
          </a:bodyPr>
          <a:lstStyle/>
          <a:p>
            <a:pPr algn="r"/>
            <a:r>
              <a:rPr lang="en-US" sz="3600" b="1" dirty="0">
                <a:latin typeface="Times New Roman" pitchFamily="18" charset="0"/>
                <a:cs typeface="Times New Roman" pitchFamily="18" charset="0"/>
              </a:rPr>
              <a:t>Dr. Parthkumar Devmurari, PT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066800"/>
            <a:ext cx="8229600" cy="4419600"/>
          </a:xfrm>
        </p:spPr>
        <p:txBody>
          <a:bodyPr>
            <a:normAutofit/>
          </a:bodyPr>
          <a:lstStyle/>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Once the muscles are divided the shoulder girdle will glide upward, allowing the scapula to retract away from the intended intercostals incision.</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The first step in closure of the incision is the placement of chest tubes within thoracic cavity. A </a:t>
            </a:r>
            <a:r>
              <a:rPr lang="en-US" sz="2400" dirty="0">
                <a:solidFill>
                  <a:srgbClr val="FF0000"/>
                </a:solidFill>
                <a:latin typeface="Times New Roman" pitchFamily="18" charset="0"/>
                <a:cs typeface="Times New Roman" pitchFamily="18" charset="0"/>
              </a:rPr>
              <a:t>chest tube is placed anteriorly</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principally for evacuation of air </a:t>
            </a:r>
            <a:r>
              <a:rPr lang="en-US" sz="2400" dirty="0">
                <a:latin typeface="Times New Roman" pitchFamily="18" charset="0"/>
                <a:cs typeface="Times New Roman" pitchFamily="18" charset="0"/>
              </a:rPr>
              <a:t>and a </a:t>
            </a:r>
            <a:r>
              <a:rPr lang="en-US" sz="2400" dirty="0">
                <a:solidFill>
                  <a:srgbClr val="FF0000"/>
                </a:solidFill>
                <a:latin typeface="Times New Roman" pitchFamily="18" charset="0"/>
                <a:cs typeface="Times New Roman" pitchFamily="18" charset="0"/>
              </a:rPr>
              <a:t>second tube is placed posteriorly for the drainage of fluid and blood</a:t>
            </a:r>
            <a:r>
              <a:rPr lang="en-US" sz="2400" dirty="0">
                <a:latin typeface="Times New Roman" pitchFamily="18" charset="0"/>
                <a:cs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LATERAL (MUSCLE-SPARING) THORACOTOMY </a:t>
            </a:r>
          </a:p>
        </p:txBody>
      </p:sp>
      <p:sp>
        <p:nvSpPr>
          <p:cNvPr id="3" name="Content Placeholder 2"/>
          <p:cNvSpPr>
            <a:spLocks noGrp="1"/>
          </p:cNvSpPr>
          <p:nvPr>
            <p:ph idx="1"/>
          </p:nvPr>
        </p:nvSpPr>
        <p:spPr>
          <a:xfrm>
            <a:off x="457200" y="2286000"/>
            <a:ext cx="8229600" cy="3840163"/>
          </a:xfrm>
        </p:spPr>
        <p:txBody>
          <a:bodyPr>
            <a:normAutofit/>
          </a:bodyPr>
          <a:lstStyle/>
          <a:p>
            <a:pPr algn="just">
              <a:buFont typeface="Wingdings" pitchFamily="2" charset="2"/>
              <a:buChar char="ü"/>
            </a:pPr>
            <a:r>
              <a:rPr lang="en-US" sz="2400" dirty="0">
                <a:latin typeface="Times New Roman" pitchFamily="18" charset="0"/>
                <a:cs typeface="Times New Roman" pitchFamily="18" charset="0"/>
              </a:rPr>
              <a:t>This  approach  is  called </a:t>
            </a:r>
            <a:r>
              <a:rPr lang="en-US" sz="2400" u="sng" dirty="0">
                <a:latin typeface="Times New Roman" pitchFamily="18" charset="0"/>
                <a:cs typeface="Times New Roman" pitchFamily="18" charset="0"/>
              </a:rPr>
              <a:t>universal  thoracotomy</a:t>
            </a:r>
            <a:r>
              <a:rPr lang="en-US" sz="2400" dirty="0">
                <a:latin typeface="Times New Roman" pitchFamily="18" charset="0"/>
                <a:cs typeface="Times New Roman" pitchFamily="18" charset="0"/>
              </a:rPr>
              <a:t>,  </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Provides  an  excellent  exposure including  extended  procedures  such  as  </a:t>
            </a:r>
            <a:r>
              <a:rPr lang="en-US" sz="2400" dirty="0">
                <a:solidFill>
                  <a:srgbClr val="FF0000"/>
                </a:solidFill>
                <a:latin typeface="Times New Roman" pitchFamily="18" charset="0"/>
                <a:cs typeface="Times New Roman" pitchFamily="18" charset="0"/>
              </a:rPr>
              <a:t>sleeve  resections  </a:t>
            </a:r>
            <a:r>
              <a:rPr lang="en-US" sz="2400" dirty="0">
                <a:latin typeface="Times New Roman" pitchFamily="18" charset="0"/>
                <a:cs typeface="Times New Roman" pitchFamily="18" charset="0"/>
              </a:rPr>
              <a:t>of  the  </a:t>
            </a:r>
            <a:r>
              <a:rPr lang="en-US" sz="2400" dirty="0">
                <a:solidFill>
                  <a:srgbClr val="FF0000"/>
                </a:solidFill>
                <a:latin typeface="Times New Roman" pitchFamily="18" charset="0"/>
                <a:cs typeface="Times New Roman" pitchFamily="18" charset="0"/>
              </a:rPr>
              <a:t>bronchi</a:t>
            </a:r>
            <a:r>
              <a:rPr lang="en-US" sz="2400" dirty="0">
                <a:latin typeface="Times New Roman" pitchFamily="18" charset="0"/>
                <a:cs typeface="Times New Roman" pitchFamily="18" charset="0"/>
              </a:rPr>
              <a:t>  or </a:t>
            </a:r>
            <a:r>
              <a:rPr lang="en-US" sz="2400" dirty="0">
                <a:solidFill>
                  <a:srgbClr val="FF0000"/>
                </a:solidFill>
                <a:latin typeface="Times New Roman" pitchFamily="18" charset="0"/>
                <a:cs typeface="Times New Roman" pitchFamily="18" charset="0"/>
              </a:rPr>
              <a:t>intrapericardial  pneumonectomy</a:t>
            </a:r>
            <a:r>
              <a:rPr lang="en-US" sz="2400" dirty="0">
                <a:latin typeface="Times New Roman" pitchFamily="18" charset="0"/>
                <a:cs typeface="Times New Roman" pitchFamily="18" charset="0"/>
              </a:rPr>
              <a:t>.  </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It  is  an  excellent  thoracic  incision  for  </a:t>
            </a:r>
            <a:r>
              <a:rPr lang="en-US" sz="2400" dirty="0">
                <a:solidFill>
                  <a:srgbClr val="FF0000"/>
                </a:solidFill>
                <a:latin typeface="Times New Roman" pitchFamily="18" charset="0"/>
                <a:cs typeface="Times New Roman" pitchFamily="18" charset="0"/>
              </a:rPr>
              <a:t>single  lung transplantation</a:t>
            </a:r>
            <a:r>
              <a:rPr lang="en-US" sz="2400" dirty="0">
                <a:latin typeface="Times New Roman" pitchFamily="18" charset="0"/>
                <a:cs typeface="Times New Roman"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algn="just">
              <a:buFont typeface="Wingdings" pitchFamily="2" charset="2"/>
              <a:buChar char="ü"/>
            </a:pPr>
            <a:r>
              <a:rPr lang="en-US" sz="2400" dirty="0">
                <a:latin typeface="Times New Roman" pitchFamily="18" charset="0"/>
                <a:cs typeface="Times New Roman" pitchFamily="18" charset="0"/>
              </a:rPr>
              <a:t>The  skin incision is made on a horizontal line passing below the </a:t>
            </a:r>
            <a:r>
              <a:rPr lang="en-US" sz="2400" dirty="0">
                <a:solidFill>
                  <a:srgbClr val="FF0000"/>
                </a:solidFill>
                <a:latin typeface="Times New Roman" pitchFamily="18" charset="0"/>
                <a:cs typeface="Times New Roman" pitchFamily="18" charset="0"/>
              </a:rPr>
              <a:t>tip of the scapula to the sub-mammary fold</a:t>
            </a:r>
            <a:r>
              <a:rPr lang="en-US" sz="2400" dirty="0">
                <a:latin typeface="Times New Roman" pitchFamily="18" charset="0"/>
                <a:cs typeface="Times New Roman" pitchFamily="18" charset="0"/>
              </a:rPr>
              <a:t>, the other is a landmark for the cartilage of the </a:t>
            </a:r>
            <a:r>
              <a:rPr lang="en-US" sz="2400" dirty="0">
                <a:solidFill>
                  <a:srgbClr val="FF0000"/>
                </a:solidFill>
                <a:latin typeface="Times New Roman" pitchFamily="18" charset="0"/>
                <a:cs typeface="Times New Roman" pitchFamily="18" charset="0"/>
              </a:rPr>
              <a:t>6th rib</a:t>
            </a:r>
            <a:r>
              <a:rPr lang="en-US" sz="2400" dirty="0">
                <a:latin typeface="Times New Roman" pitchFamily="18" charset="0"/>
                <a:cs typeface="Times New Roman" pitchFamily="18" charset="0"/>
              </a:rPr>
              <a:t>.</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Incision would be between 12 and 15 cm  long.</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The subcutaneous tissue is divided until the fasciae are </a:t>
            </a:r>
            <a:r>
              <a:rPr lang="en-US" sz="2400" dirty="0">
                <a:solidFill>
                  <a:srgbClr val="FF0000"/>
                </a:solidFill>
                <a:latin typeface="Times New Roman" pitchFamily="18" charset="0"/>
                <a:cs typeface="Times New Roman" pitchFamily="18" charset="0"/>
              </a:rPr>
              <a:t>overlying</a:t>
            </a:r>
            <a:r>
              <a:rPr lang="en-US" sz="2400" dirty="0">
                <a:latin typeface="Times New Roman" pitchFamily="18" charset="0"/>
                <a:cs typeface="Times New Roman" pitchFamily="18" charset="0"/>
              </a:rPr>
              <a:t> the </a:t>
            </a:r>
            <a:r>
              <a:rPr lang="en-US" sz="2400" dirty="0" err="1">
                <a:latin typeface="Times New Roman" pitchFamily="18" charset="0"/>
                <a:cs typeface="Times New Roman" pitchFamily="18" charset="0"/>
              </a:rPr>
              <a:t>latissimus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dorsi</a:t>
            </a:r>
            <a:r>
              <a:rPr lang="en-US" sz="2400" dirty="0">
                <a:latin typeface="Times New Roman" pitchFamily="18" charset="0"/>
                <a:cs typeface="Times New Roman" pitchFamily="18" charset="0"/>
              </a:rPr>
              <a:t> muscle and anterior </a:t>
            </a:r>
            <a:r>
              <a:rPr lang="en-US" sz="2400" dirty="0" err="1">
                <a:latin typeface="Times New Roman" pitchFamily="18" charset="0"/>
                <a:cs typeface="Times New Roman" pitchFamily="18" charset="0"/>
              </a:rPr>
              <a:t>serratus</a:t>
            </a:r>
            <a:r>
              <a:rPr lang="en-US" sz="2400" dirty="0">
                <a:latin typeface="Times New Roman" pitchFamily="18" charset="0"/>
                <a:cs typeface="Times New Roman" pitchFamily="18" charset="0"/>
              </a:rPr>
              <a:t> muscle.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POSTERIOR THORACOTOMY</a:t>
            </a:r>
          </a:p>
        </p:txBody>
      </p:sp>
      <p:sp>
        <p:nvSpPr>
          <p:cNvPr id="3" name="Content Placeholder 2"/>
          <p:cNvSpPr>
            <a:spLocks noGrp="1"/>
          </p:cNvSpPr>
          <p:nvPr>
            <p:ph idx="1"/>
          </p:nvPr>
        </p:nvSpPr>
        <p:spPr>
          <a:xfrm>
            <a:off x="457200" y="1905000"/>
            <a:ext cx="8229600" cy="4525963"/>
          </a:xfrm>
        </p:spPr>
        <p:txBody>
          <a:bodyPr>
            <a:normAutofit lnSpcReduction="10000"/>
          </a:bodyPr>
          <a:lstStyle/>
          <a:p>
            <a:pPr algn="just">
              <a:buFont typeface="Wingdings" pitchFamily="2" charset="2"/>
              <a:buChar char="ü"/>
            </a:pPr>
            <a:r>
              <a:rPr lang="en-US" sz="2400" dirty="0">
                <a:latin typeface="Times New Roman" pitchFamily="18" charset="0"/>
                <a:cs typeface="Times New Roman" pitchFamily="18" charset="0"/>
              </a:rPr>
              <a:t>This incision Permitted </a:t>
            </a:r>
            <a:r>
              <a:rPr lang="en-US" sz="2400" dirty="0">
                <a:solidFill>
                  <a:srgbClr val="FF0000"/>
                </a:solidFill>
                <a:latin typeface="Times New Roman" pitchFamily="18" charset="0"/>
                <a:cs typeface="Times New Roman" pitchFamily="18" charset="0"/>
              </a:rPr>
              <a:t>early division of the bronchus </a:t>
            </a:r>
            <a:r>
              <a:rPr lang="en-US" sz="2400" dirty="0">
                <a:latin typeface="Times New Roman" pitchFamily="18" charset="0"/>
                <a:cs typeface="Times New Roman" pitchFamily="18" charset="0"/>
              </a:rPr>
              <a:t>and </a:t>
            </a:r>
            <a:r>
              <a:rPr lang="en-US" sz="2400" dirty="0">
                <a:solidFill>
                  <a:srgbClr val="FF0000"/>
                </a:solidFill>
                <a:latin typeface="Times New Roman" pitchFamily="18" charset="0"/>
                <a:cs typeface="Times New Roman" pitchFamily="18" charset="0"/>
              </a:rPr>
              <a:t>lung collapse</a:t>
            </a:r>
            <a:r>
              <a:rPr lang="en-US" sz="2400" dirty="0">
                <a:latin typeface="Times New Roman" pitchFamily="18" charset="0"/>
                <a:cs typeface="Times New Roman" pitchFamily="18" charset="0"/>
              </a:rPr>
              <a:t>.</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Patient  is  placed  in  a  prone  position.</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An  incision is  extended  from  the  </a:t>
            </a:r>
            <a:r>
              <a:rPr lang="en-US" sz="2400" dirty="0">
                <a:solidFill>
                  <a:srgbClr val="FF0000"/>
                </a:solidFill>
                <a:latin typeface="Times New Roman" pitchFamily="18" charset="0"/>
                <a:cs typeface="Times New Roman" pitchFamily="18" charset="0"/>
              </a:rPr>
              <a:t>anterior </a:t>
            </a:r>
            <a:r>
              <a:rPr lang="en-US" sz="2400" dirty="0" err="1">
                <a:solidFill>
                  <a:srgbClr val="FF0000"/>
                </a:solidFill>
                <a:latin typeface="Times New Roman" pitchFamily="18" charset="0"/>
                <a:cs typeface="Times New Roman" pitchFamily="18" charset="0"/>
              </a:rPr>
              <a:t>axillary</a:t>
            </a:r>
            <a:r>
              <a:rPr lang="en-US" sz="2400" dirty="0">
                <a:solidFill>
                  <a:srgbClr val="FF0000"/>
                </a:solidFill>
                <a:latin typeface="Times New Roman" pitchFamily="18" charset="0"/>
                <a:cs typeface="Times New Roman" pitchFamily="18" charset="0"/>
              </a:rPr>
              <a:t>  line  to  the  base  of  the  neck</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midway  between  the  posterior  edge  of  the scapula  and  the  spine</a:t>
            </a:r>
            <a:r>
              <a:rPr lang="en-US" sz="2400" dirty="0">
                <a:latin typeface="Times New Roman" pitchFamily="18" charset="0"/>
                <a:cs typeface="Times New Roman" pitchFamily="18" charset="0"/>
              </a:rPr>
              <a:t>.  </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Rhomboid,  </a:t>
            </a:r>
            <a:r>
              <a:rPr lang="en-US" sz="2400" dirty="0" err="1">
                <a:latin typeface="Times New Roman" pitchFamily="18" charset="0"/>
                <a:cs typeface="Times New Roman" pitchFamily="18" charset="0"/>
              </a:rPr>
              <a:t>trapezius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latissimus</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serratus</a:t>
            </a:r>
            <a:r>
              <a:rPr lang="en-US" sz="2400" dirty="0">
                <a:latin typeface="Times New Roman" pitchFamily="18" charset="0"/>
                <a:cs typeface="Times New Roman" pitchFamily="18" charset="0"/>
              </a:rPr>
              <a:t>  muscles  are divided. The selected </a:t>
            </a:r>
            <a:r>
              <a:rPr lang="en-US" sz="2400" dirty="0" err="1">
                <a:latin typeface="Times New Roman" pitchFamily="18" charset="0"/>
                <a:cs typeface="Times New Roman" pitchFamily="18" charset="0"/>
              </a:rPr>
              <a:t>interspace</a:t>
            </a:r>
            <a:r>
              <a:rPr lang="en-US" sz="2400" dirty="0">
                <a:latin typeface="Times New Roman" pitchFamily="18" charset="0"/>
                <a:cs typeface="Times New Roman" pitchFamily="18" charset="0"/>
              </a:rPr>
              <a:t> may then be entered.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THORACOABDOMINAL INCISION </a:t>
            </a:r>
          </a:p>
        </p:txBody>
      </p:sp>
      <p:sp>
        <p:nvSpPr>
          <p:cNvPr id="3" name="Content Placeholder 2"/>
          <p:cNvSpPr>
            <a:spLocks noGrp="1"/>
          </p:cNvSpPr>
          <p:nvPr>
            <p:ph idx="1"/>
          </p:nvPr>
        </p:nvSpPr>
        <p:spPr>
          <a:xfrm>
            <a:off x="457200" y="1981200"/>
            <a:ext cx="8229600" cy="4525963"/>
          </a:xfrm>
        </p:spPr>
        <p:txBody>
          <a:bodyPr>
            <a:normAutofit lnSpcReduction="10000"/>
          </a:bodyPr>
          <a:lstStyle/>
          <a:p>
            <a:pPr algn="just">
              <a:buFont typeface="Wingdings" pitchFamily="2" charset="2"/>
              <a:buChar char="ü"/>
            </a:pPr>
            <a:r>
              <a:rPr lang="en-US" sz="2400" dirty="0">
                <a:latin typeface="Times New Roman" pitchFamily="18" charset="0"/>
                <a:cs typeface="Times New Roman" pitchFamily="18" charset="0"/>
              </a:rPr>
              <a:t>The  thoraco-abdominal  incision  permits  simultaneous  dissection  in  pleural  and abdominal  cavities.</a:t>
            </a:r>
          </a:p>
          <a:p>
            <a:pPr algn="just">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The </a:t>
            </a:r>
            <a:r>
              <a:rPr lang="en-US" sz="2400" dirty="0">
                <a:solidFill>
                  <a:srgbClr val="FF0000"/>
                </a:solidFill>
                <a:latin typeface="Times New Roman" pitchFamily="18" charset="0"/>
                <a:cs typeface="Times New Roman" pitchFamily="18" charset="0"/>
              </a:rPr>
              <a:t>left</a:t>
            </a:r>
            <a:r>
              <a:rPr lang="en-US" sz="2400" dirty="0">
                <a:latin typeface="Times New Roman" pitchFamily="18" charset="0"/>
                <a:cs typeface="Times New Roman" pitchFamily="18" charset="0"/>
              </a:rPr>
              <a:t>-sided  approach is  particularly for  </a:t>
            </a:r>
            <a:r>
              <a:rPr lang="en-US" sz="2400" dirty="0">
                <a:solidFill>
                  <a:srgbClr val="FF0000"/>
                </a:solidFill>
                <a:latin typeface="Times New Roman" pitchFamily="18" charset="0"/>
                <a:cs typeface="Times New Roman" pitchFamily="18" charset="0"/>
              </a:rPr>
              <a:t>esophageal surgery</a:t>
            </a:r>
            <a:r>
              <a:rPr lang="en-US" sz="2400" dirty="0">
                <a:latin typeface="Times New Roman" pitchFamily="18" charset="0"/>
                <a:cs typeface="Times New Roman" pitchFamily="18" charset="0"/>
              </a:rPr>
              <a:t>. </a:t>
            </a:r>
          </a:p>
          <a:p>
            <a:pPr algn="just">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This exposure facilitates </a:t>
            </a:r>
            <a:r>
              <a:rPr lang="en-US" sz="2400" dirty="0">
                <a:solidFill>
                  <a:srgbClr val="FF0000"/>
                </a:solidFill>
                <a:latin typeface="Times New Roman" pitchFamily="18" charset="0"/>
                <a:cs typeface="Times New Roman" pitchFamily="18" charset="0"/>
              </a:rPr>
              <a:t>esophageal</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gastric</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splenic</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retroperitoneal</a:t>
            </a:r>
            <a:r>
              <a:rPr lang="en-US" sz="2400" dirty="0">
                <a:latin typeface="Times New Roman" pitchFamily="18" charset="0"/>
                <a:cs typeface="Times New Roman" pitchFamily="18" charset="0"/>
              </a:rPr>
              <a:t> surgeries.</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The abdominal portion of the incision is made first to determine operability. An oblique incision from the midline to the left costal margin is utilized.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MEDIAN STERNOTOMY</a:t>
            </a:r>
          </a:p>
        </p:txBody>
      </p:sp>
      <p:sp>
        <p:nvSpPr>
          <p:cNvPr id="3" name="Content Placeholder 2"/>
          <p:cNvSpPr>
            <a:spLocks noGrp="1"/>
          </p:cNvSpPr>
          <p:nvPr>
            <p:ph idx="1"/>
          </p:nvPr>
        </p:nvSpPr>
        <p:spPr>
          <a:xfrm>
            <a:off x="457200" y="1600200"/>
            <a:ext cx="8305800" cy="4800600"/>
          </a:xfrm>
        </p:spPr>
        <p:txBody>
          <a:bodyPr>
            <a:normAutofit fontScale="92500" lnSpcReduction="10000"/>
          </a:bodyPr>
          <a:lstStyle/>
          <a:p>
            <a:pPr algn="just">
              <a:buFont typeface="Wingdings" pitchFamily="2" charset="2"/>
              <a:buChar char="ü"/>
            </a:pPr>
            <a:r>
              <a:rPr lang="en-US" sz="2400" dirty="0">
                <a:latin typeface="Times New Roman" pitchFamily="18" charset="0"/>
                <a:cs typeface="Times New Roman" pitchFamily="18" charset="0"/>
              </a:rPr>
              <a:t>The median </a:t>
            </a:r>
            <a:r>
              <a:rPr lang="en-US" sz="2400" dirty="0" err="1">
                <a:latin typeface="Times New Roman" pitchFamily="18" charset="0"/>
                <a:cs typeface="Times New Roman" pitchFamily="18" charset="0"/>
              </a:rPr>
              <a:t>sternotomy</a:t>
            </a:r>
            <a:r>
              <a:rPr lang="en-US" sz="2400" dirty="0">
                <a:latin typeface="Times New Roman" pitchFamily="18" charset="0"/>
                <a:cs typeface="Times New Roman" pitchFamily="18" charset="0"/>
              </a:rPr>
              <a:t> is now utilized for the </a:t>
            </a:r>
            <a:r>
              <a:rPr lang="en-US" sz="2400" dirty="0">
                <a:solidFill>
                  <a:srgbClr val="FF0000"/>
                </a:solidFill>
                <a:latin typeface="Times New Roman" pitchFamily="18" charset="0"/>
                <a:cs typeface="Times New Roman" pitchFamily="18" charset="0"/>
              </a:rPr>
              <a:t>majority of cardiac operations</a:t>
            </a:r>
            <a:r>
              <a:rPr lang="en-US" sz="2400" dirty="0">
                <a:latin typeface="Times New Roman" pitchFamily="18" charset="0"/>
                <a:cs typeface="Times New Roman" pitchFamily="18" charset="0"/>
              </a:rPr>
              <a:t> as well as for other procedures, including </a:t>
            </a:r>
            <a:r>
              <a:rPr lang="en-US" sz="2400" dirty="0" err="1">
                <a:latin typeface="Times New Roman" pitchFamily="18" charset="0"/>
                <a:cs typeface="Times New Roman" pitchFamily="18" charset="0"/>
              </a:rPr>
              <a:t>thymectomy</a:t>
            </a:r>
            <a:r>
              <a:rPr lang="en-US" sz="2400" dirty="0">
                <a:latin typeface="Times New Roman" pitchFamily="18" charset="0"/>
                <a:cs typeface="Times New Roman" pitchFamily="18" charset="0"/>
              </a:rPr>
              <a:t> and resection of </a:t>
            </a:r>
            <a:r>
              <a:rPr lang="en-US" sz="2400" dirty="0" err="1">
                <a:latin typeface="Times New Roman" pitchFamily="18" charset="0"/>
                <a:cs typeface="Times New Roman" pitchFamily="18" charset="0"/>
              </a:rPr>
              <a:t>mediastinal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tumours</a:t>
            </a:r>
            <a:r>
              <a:rPr lang="en-US" sz="2400" dirty="0">
                <a:latin typeface="Times New Roman" pitchFamily="18" charset="0"/>
                <a:cs typeface="Times New Roman" pitchFamily="18" charset="0"/>
              </a:rPr>
              <a:t>.</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sternotomy</a:t>
            </a:r>
            <a:r>
              <a:rPr lang="en-US" sz="2400" dirty="0">
                <a:latin typeface="Times New Roman" pitchFamily="18" charset="0"/>
                <a:cs typeface="Times New Roman" pitchFamily="18" charset="0"/>
              </a:rPr>
              <a:t>  incision  is  popular  for  cardiac  procedures  primarily  because  of  the excellent  exposure it  provides  for  all  parts  of  the  heart.</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Incision is made from just  beneath  the  </a:t>
            </a:r>
            <a:r>
              <a:rPr lang="en-US" sz="2400" dirty="0" err="1">
                <a:solidFill>
                  <a:srgbClr val="FF0000"/>
                </a:solidFill>
                <a:latin typeface="Times New Roman" pitchFamily="18" charset="0"/>
                <a:cs typeface="Times New Roman" pitchFamily="18" charset="0"/>
              </a:rPr>
              <a:t>suprasternal</a:t>
            </a:r>
            <a:r>
              <a:rPr lang="en-US" sz="2400" dirty="0">
                <a:solidFill>
                  <a:srgbClr val="FF0000"/>
                </a:solidFill>
                <a:latin typeface="Times New Roman" pitchFamily="18" charset="0"/>
                <a:cs typeface="Times New Roman" pitchFamily="18" charset="0"/>
              </a:rPr>
              <a:t>  notch  to  a  point  between  the  </a:t>
            </a:r>
            <a:r>
              <a:rPr lang="en-US" sz="2400" dirty="0" err="1">
                <a:solidFill>
                  <a:srgbClr val="FF0000"/>
                </a:solidFill>
                <a:latin typeface="Times New Roman" pitchFamily="18" charset="0"/>
                <a:cs typeface="Times New Roman" pitchFamily="18" charset="0"/>
              </a:rPr>
              <a:t>xiphoid</a:t>
            </a:r>
            <a:r>
              <a:rPr lang="en-US" sz="2400" dirty="0">
                <a:solidFill>
                  <a:srgbClr val="FF0000"/>
                </a:solidFill>
                <a:latin typeface="Times New Roman" pitchFamily="18" charset="0"/>
                <a:cs typeface="Times New Roman" pitchFamily="18" charset="0"/>
              </a:rPr>
              <a:t>  and umbilicus</a:t>
            </a:r>
            <a:r>
              <a:rPr lang="en-US" sz="2400" dirty="0">
                <a:latin typeface="Times New Roman" pitchFamily="18" charset="0"/>
                <a:cs typeface="Times New Roman" pitchFamily="18" charset="0"/>
              </a:rPr>
              <a:t>. </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Once  the  operative  procedure  has  been completed, the  sternum  is  approximated  with  five  to eight heavy stainless steel wires.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TRANSSTERNAL BILATERAL THORACOTOMY </a:t>
            </a:r>
          </a:p>
        </p:txBody>
      </p:sp>
      <p:sp>
        <p:nvSpPr>
          <p:cNvPr id="3" name="Content Placeholder 2"/>
          <p:cNvSpPr>
            <a:spLocks noGrp="1"/>
          </p:cNvSpPr>
          <p:nvPr>
            <p:ph idx="1"/>
          </p:nvPr>
        </p:nvSpPr>
        <p:spPr>
          <a:xfrm>
            <a:off x="457200" y="1600200"/>
            <a:ext cx="8229600" cy="4953000"/>
          </a:xfrm>
        </p:spPr>
        <p:txBody>
          <a:bodyPr>
            <a:normAutofit lnSpcReduction="10000"/>
          </a:bodyPr>
          <a:lstStyle/>
          <a:p>
            <a:pPr algn="just">
              <a:buFont typeface="Wingdings" pitchFamily="2" charset="2"/>
              <a:buChar char="ü"/>
            </a:pPr>
            <a:r>
              <a:rPr lang="en-US" sz="2400" dirty="0">
                <a:latin typeface="Times New Roman" pitchFamily="18" charset="0"/>
                <a:cs typeface="Times New Roman" pitchFamily="18" charset="0"/>
              </a:rPr>
              <a:t>Incision provides </a:t>
            </a:r>
            <a:r>
              <a:rPr lang="en-US" sz="2400" dirty="0">
                <a:solidFill>
                  <a:srgbClr val="FF0000"/>
                </a:solidFill>
                <a:latin typeface="Times New Roman" pitchFamily="18" charset="0"/>
                <a:cs typeface="Times New Roman" pitchFamily="18" charset="0"/>
              </a:rPr>
              <a:t>good exposure of the heart and anterior </a:t>
            </a:r>
            <a:r>
              <a:rPr lang="en-US" sz="2400" dirty="0" err="1">
                <a:solidFill>
                  <a:srgbClr val="FF0000"/>
                </a:solidFill>
                <a:latin typeface="Times New Roman" pitchFamily="18" charset="0"/>
                <a:cs typeface="Times New Roman" pitchFamily="18" charset="0"/>
              </a:rPr>
              <a:t>mediastinum</a:t>
            </a:r>
            <a:r>
              <a:rPr lang="en-US" sz="2400" dirty="0">
                <a:latin typeface="Times New Roman" pitchFamily="18" charset="0"/>
                <a:cs typeface="Times New Roman" pitchFamily="18" charset="0"/>
              </a:rPr>
              <a:t>.</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The  </a:t>
            </a:r>
            <a:r>
              <a:rPr lang="en-US" sz="2400" dirty="0">
                <a:solidFill>
                  <a:srgbClr val="FF0000"/>
                </a:solidFill>
                <a:latin typeface="Times New Roman" pitchFamily="18" charset="0"/>
                <a:cs typeface="Times New Roman" pitchFamily="18" charset="0"/>
              </a:rPr>
              <a:t>right middle  lobe  </a:t>
            </a:r>
            <a:r>
              <a:rPr lang="en-US" sz="2400" dirty="0">
                <a:latin typeface="Times New Roman" pitchFamily="18" charset="0"/>
                <a:cs typeface="Times New Roman" pitchFamily="18" charset="0"/>
              </a:rPr>
              <a:t>is  easily  approached  </a:t>
            </a:r>
            <a:r>
              <a:rPr lang="en-US" sz="2400" dirty="0" err="1">
                <a:latin typeface="Times New Roman" pitchFamily="18" charset="0"/>
                <a:cs typeface="Times New Roman" pitchFamily="18" charset="0"/>
              </a:rPr>
              <a:t>anteriorly</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bilateral  anterior  </a:t>
            </a:r>
            <a:r>
              <a:rPr lang="en-US" sz="2400" dirty="0" err="1">
                <a:solidFill>
                  <a:srgbClr val="FF0000"/>
                </a:solidFill>
                <a:latin typeface="Times New Roman" pitchFamily="18" charset="0"/>
                <a:cs typeface="Times New Roman" pitchFamily="18" charset="0"/>
              </a:rPr>
              <a:t>thoracotomy</a:t>
            </a:r>
            <a:r>
              <a:rPr lang="en-US" sz="2400" dirty="0">
                <a:latin typeface="Times New Roman" pitchFamily="18" charset="0"/>
                <a:cs typeface="Times New Roman" pitchFamily="18" charset="0"/>
              </a:rPr>
              <a:t>  is gaining popularity for double-lung transplantation.</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A  </a:t>
            </a:r>
            <a:r>
              <a:rPr lang="en-US" sz="2400" dirty="0">
                <a:solidFill>
                  <a:srgbClr val="FF0000"/>
                </a:solidFill>
                <a:latin typeface="Times New Roman" pitchFamily="18" charset="0"/>
                <a:cs typeface="Times New Roman" pitchFamily="18" charset="0"/>
              </a:rPr>
              <a:t>bilateral  </a:t>
            </a:r>
            <a:r>
              <a:rPr lang="en-US" sz="2400" dirty="0" err="1">
                <a:solidFill>
                  <a:srgbClr val="FF0000"/>
                </a:solidFill>
                <a:latin typeface="Times New Roman" pitchFamily="18" charset="0"/>
                <a:cs typeface="Times New Roman" pitchFamily="18" charset="0"/>
              </a:rPr>
              <a:t>submammary</a:t>
            </a:r>
            <a:r>
              <a:rPr lang="en-US" sz="2400" dirty="0">
                <a:solidFill>
                  <a:srgbClr val="FF0000"/>
                </a:solidFill>
                <a:latin typeface="Times New Roman" pitchFamily="18" charset="0"/>
                <a:cs typeface="Times New Roman" pitchFamily="18" charset="0"/>
              </a:rPr>
              <a:t>  incision  </a:t>
            </a:r>
            <a:r>
              <a:rPr lang="en-US" sz="2400" dirty="0">
                <a:latin typeface="Times New Roman" pitchFamily="18" charset="0"/>
                <a:cs typeface="Times New Roman" pitchFamily="18" charset="0"/>
              </a:rPr>
              <a:t>is made </a:t>
            </a:r>
            <a:r>
              <a:rPr lang="en-US" sz="2400" dirty="0">
                <a:solidFill>
                  <a:srgbClr val="FF0000"/>
                </a:solidFill>
                <a:latin typeface="Times New Roman" pitchFamily="18" charset="0"/>
                <a:cs typeface="Times New Roman" pitchFamily="18" charset="0"/>
              </a:rPr>
              <a:t>extending from </a:t>
            </a:r>
            <a:r>
              <a:rPr lang="en-US" sz="2400" dirty="0">
                <a:latin typeface="Times New Roman" pitchFamily="18" charset="0"/>
                <a:cs typeface="Times New Roman" pitchFamily="18" charset="0"/>
              </a:rPr>
              <a:t>the </a:t>
            </a:r>
            <a:r>
              <a:rPr lang="en-US" sz="2400" dirty="0">
                <a:solidFill>
                  <a:srgbClr val="FF0000"/>
                </a:solidFill>
                <a:latin typeface="Times New Roman" pitchFamily="18" charset="0"/>
                <a:cs typeface="Times New Roman" pitchFamily="18" charset="0"/>
              </a:rPr>
              <a:t>anterior </a:t>
            </a:r>
            <a:r>
              <a:rPr lang="en-US" sz="2400" dirty="0" err="1">
                <a:solidFill>
                  <a:srgbClr val="FF0000"/>
                </a:solidFill>
                <a:latin typeface="Times New Roman" pitchFamily="18" charset="0"/>
                <a:cs typeface="Times New Roman" pitchFamily="18" charset="0"/>
              </a:rPr>
              <a:t>axillary</a:t>
            </a:r>
            <a:r>
              <a:rPr lang="en-US" sz="2400" dirty="0">
                <a:solidFill>
                  <a:srgbClr val="FF0000"/>
                </a:solidFill>
                <a:latin typeface="Times New Roman" pitchFamily="18" charset="0"/>
                <a:cs typeface="Times New Roman" pitchFamily="18" charset="0"/>
              </a:rPr>
              <a:t> line </a:t>
            </a:r>
            <a:r>
              <a:rPr lang="en-US" sz="2400" dirty="0">
                <a:latin typeface="Times New Roman" pitchFamily="18" charset="0"/>
                <a:cs typeface="Times New Roman" pitchFamily="18" charset="0"/>
              </a:rPr>
              <a:t>on each side and crossing the sternum at  the  level  of  the  fourth  </a:t>
            </a:r>
            <a:r>
              <a:rPr lang="en-US" sz="2400" dirty="0" err="1">
                <a:latin typeface="Times New Roman" pitchFamily="18" charset="0"/>
                <a:cs typeface="Times New Roman" pitchFamily="18" charset="0"/>
              </a:rPr>
              <a:t>interspace</a:t>
            </a:r>
            <a:r>
              <a:rPr lang="en-US" sz="2400" dirty="0">
                <a:latin typeface="Times New Roman" pitchFamily="18" charset="0"/>
                <a:cs typeface="Times New Roman" pitchFamily="18" charset="0"/>
              </a:rPr>
              <a:t>.  </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petoralis</a:t>
            </a:r>
            <a:r>
              <a:rPr lang="en-US" sz="2400" dirty="0">
                <a:latin typeface="Times New Roman" pitchFamily="18" charset="0"/>
                <a:cs typeface="Times New Roman" pitchFamily="18" charset="0"/>
              </a:rPr>
              <a:t>  muscles  are  divided, sternum may or may not be divided.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SURGERIES OF THORAX</a:t>
            </a:r>
          </a:p>
        </p:txBody>
      </p:sp>
      <p:sp>
        <p:nvSpPr>
          <p:cNvPr id="3" name="Content Placeholder 2"/>
          <p:cNvSpPr>
            <a:spLocks noGrp="1"/>
          </p:cNvSpPr>
          <p:nvPr>
            <p:ph idx="1"/>
          </p:nvPr>
        </p:nvSpPr>
        <p:spPr>
          <a:xfrm>
            <a:off x="457200" y="1600200"/>
            <a:ext cx="8229600" cy="4983162"/>
          </a:xfrm>
        </p:spPr>
        <p:txBody>
          <a:bodyPr>
            <a:normAutofit/>
          </a:bodyPr>
          <a:lstStyle/>
          <a:p>
            <a:pPr marL="514350" indent="-514350">
              <a:buNone/>
            </a:pPr>
            <a:r>
              <a:rPr lang="en-US" sz="2400" dirty="0">
                <a:latin typeface="Times New Roman" pitchFamily="18" charset="0"/>
                <a:cs typeface="Times New Roman" pitchFamily="18" charset="0"/>
              </a:rPr>
              <a:t>Operations of Lungs</a:t>
            </a:r>
          </a:p>
          <a:p>
            <a:pPr marL="514350" indent="-514350">
              <a:buNone/>
            </a:pPr>
            <a:endParaRPr lang="en-US" sz="2400" dirty="0">
              <a:latin typeface="Times New Roman" pitchFamily="18" charset="0"/>
              <a:cs typeface="Times New Roman" pitchFamily="18" charset="0"/>
            </a:endParaRPr>
          </a:p>
          <a:p>
            <a:pPr marL="514350" indent="-514350">
              <a:buFont typeface="+mj-lt"/>
              <a:buAutoNum type="arabicPeriod"/>
            </a:pPr>
            <a:r>
              <a:rPr lang="en-US" sz="2400" dirty="0">
                <a:latin typeface="Times New Roman" pitchFamily="18" charset="0"/>
                <a:cs typeface="Times New Roman" pitchFamily="18" charset="0"/>
              </a:rPr>
              <a:t>Pneumonectomy</a:t>
            </a:r>
          </a:p>
          <a:p>
            <a:pPr marL="514350" indent="-514350">
              <a:buFont typeface="+mj-lt"/>
              <a:buAutoNum type="arabicPeriod"/>
            </a:pPr>
            <a:r>
              <a:rPr lang="en-US" sz="2400" dirty="0" err="1">
                <a:latin typeface="Times New Roman" pitchFamily="18" charset="0"/>
                <a:cs typeface="Times New Roman" pitchFamily="18" charset="0"/>
              </a:rPr>
              <a:t>Lobectomy</a:t>
            </a:r>
            <a:endParaRPr lang="en-US" sz="2400" dirty="0">
              <a:latin typeface="Times New Roman" pitchFamily="18" charset="0"/>
              <a:cs typeface="Times New Roman" pitchFamily="18" charset="0"/>
            </a:endParaRPr>
          </a:p>
          <a:p>
            <a:pPr marL="514350" indent="-514350">
              <a:buFont typeface="+mj-lt"/>
              <a:buAutoNum type="arabicPeriod"/>
            </a:pPr>
            <a:r>
              <a:rPr lang="en-US" sz="2400" dirty="0">
                <a:latin typeface="Times New Roman" pitchFamily="18" charset="0"/>
                <a:cs typeface="Times New Roman" pitchFamily="18" charset="0"/>
              </a:rPr>
              <a:t>Wedge resection</a:t>
            </a:r>
          </a:p>
          <a:p>
            <a:pPr marL="514350" indent="-514350">
              <a:buFont typeface="+mj-lt"/>
              <a:buAutoNum type="arabicPeriod"/>
            </a:pPr>
            <a:r>
              <a:rPr lang="en-US" sz="2400" dirty="0">
                <a:latin typeface="Times New Roman" pitchFamily="18" charset="0"/>
                <a:cs typeface="Times New Roman" pitchFamily="18" charset="0"/>
              </a:rPr>
              <a:t>Segment resection</a:t>
            </a:r>
          </a:p>
          <a:p>
            <a:pPr marL="514350" indent="-514350">
              <a:buFont typeface="+mj-lt"/>
              <a:buAutoNum type="arabicPeriod"/>
            </a:pPr>
            <a:r>
              <a:rPr lang="en-US" sz="2400" dirty="0">
                <a:latin typeface="Times New Roman" pitchFamily="18" charset="0"/>
                <a:cs typeface="Times New Roman" pitchFamily="18" charset="0"/>
              </a:rPr>
              <a:t>Lung volume reduction surgery (LVRS)</a:t>
            </a:r>
          </a:p>
          <a:p>
            <a:pPr marL="514350" indent="-514350">
              <a:buFont typeface="+mj-lt"/>
              <a:buAutoNum type="arabicPeriod"/>
            </a:pPr>
            <a:endParaRPr lang="en-US" sz="2400" dirty="0">
              <a:latin typeface="Times New Roman" pitchFamily="18" charset="0"/>
              <a:cs typeface="Times New Roman" pitchFamily="18" charset="0"/>
            </a:endParaRPr>
          </a:p>
          <a:p>
            <a:pPr marL="514350" indent="-514350">
              <a:buNone/>
            </a:pPr>
            <a:r>
              <a:rPr lang="en-US" sz="2400" dirty="0">
                <a:latin typeface="Times New Roman" pitchFamily="18" charset="0"/>
                <a:cs typeface="Times New Roman" pitchFamily="18" charset="0"/>
              </a:rPr>
              <a:t>Operations of Pleura</a:t>
            </a:r>
          </a:p>
          <a:p>
            <a:pPr marL="514350" indent="-514350">
              <a:buFont typeface="+mj-lt"/>
              <a:buAutoNum type="arabicPeriod"/>
            </a:pPr>
            <a:r>
              <a:rPr lang="en-US" sz="2400" dirty="0">
                <a:latin typeface="Times New Roman" pitchFamily="18" charset="0"/>
                <a:cs typeface="Times New Roman" pitchFamily="18" charset="0"/>
              </a:rPr>
              <a:t>Decortication</a:t>
            </a:r>
          </a:p>
          <a:p>
            <a:pPr marL="514350" indent="-514350">
              <a:buFont typeface="+mj-lt"/>
              <a:buAutoNum type="arabicPeriod"/>
            </a:pPr>
            <a:r>
              <a:rPr lang="en-US" sz="2400" dirty="0" err="1">
                <a:latin typeface="Times New Roman" pitchFamily="18" charset="0"/>
                <a:cs typeface="Times New Roman" pitchFamily="18" charset="0"/>
              </a:rPr>
              <a:t>Pleurectomy</a:t>
            </a:r>
            <a:endParaRPr lang="en-US" sz="2400" dirty="0">
              <a:latin typeface="Times New Roman" pitchFamily="18" charset="0"/>
              <a:cs typeface="Times New Roman" pitchFamily="18" charset="0"/>
            </a:endParaRPr>
          </a:p>
          <a:p>
            <a:pPr marL="514350" indent="-514350">
              <a:buFont typeface="+mj-lt"/>
              <a:buAutoNum type="arabicPeriod"/>
            </a:pPr>
            <a:endParaRPr lang="en-US" sz="2400" dirty="0">
              <a:latin typeface="Times New Roman" pitchFamily="18" charset="0"/>
              <a:cs typeface="Times New Roman" pitchFamily="18" charset="0"/>
            </a:endParaRPr>
          </a:p>
          <a:p>
            <a:pPr marL="514350" indent="-514350">
              <a:buFont typeface="+mj-lt"/>
              <a:buAutoNum type="arabicPeriod"/>
            </a:pPr>
            <a:endParaRPr lang="en-US" sz="2400" dirty="0">
              <a:latin typeface="Times New Roman" pitchFamily="18" charset="0"/>
              <a:cs typeface="Times New Roman" pitchFamily="18" charset="0"/>
            </a:endParaRPr>
          </a:p>
          <a:p>
            <a:pPr marL="514350" indent="-514350">
              <a:buNone/>
            </a:pPr>
            <a:endParaRPr lang="en-US"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Pneumonectomy</a:t>
            </a:r>
          </a:p>
        </p:txBody>
      </p:sp>
      <p:sp>
        <p:nvSpPr>
          <p:cNvPr id="3" name="Content Placeholder 2"/>
          <p:cNvSpPr>
            <a:spLocks noGrp="1"/>
          </p:cNvSpPr>
          <p:nvPr>
            <p:ph idx="1"/>
          </p:nvPr>
        </p:nvSpPr>
        <p:spPr/>
        <p:txBody>
          <a:bodyPr/>
          <a:lstStyle/>
          <a:p>
            <a:pPr>
              <a:buNone/>
            </a:pPr>
            <a:r>
              <a:rPr lang="en-US" dirty="0"/>
              <a:t> </a:t>
            </a:r>
          </a:p>
        </p:txBody>
      </p:sp>
      <p:pic>
        <p:nvPicPr>
          <p:cNvPr id="1026" name="Picture 2"/>
          <p:cNvPicPr>
            <a:picLocks noChangeAspect="1" noChangeArrowheads="1"/>
          </p:cNvPicPr>
          <p:nvPr/>
        </p:nvPicPr>
        <p:blipFill>
          <a:blip r:embed="rId2"/>
          <a:srcRect l="42969" t="33334" r="42187" b="39583"/>
          <a:stretch>
            <a:fillRect/>
          </a:stretch>
        </p:blipFill>
        <p:spPr bwMode="auto">
          <a:xfrm>
            <a:off x="5715000" y="1624818"/>
            <a:ext cx="2971800" cy="4066674"/>
          </a:xfrm>
          <a:prstGeom prst="rect">
            <a:avLst/>
          </a:prstGeom>
          <a:noFill/>
          <a:ln w="9525">
            <a:noFill/>
            <a:miter lim="800000"/>
            <a:headEnd/>
            <a:tailEnd/>
          </a:ln>
          <a:effectLst/>
        </p:spPr>
      </p:pic>
      <p:sp>
        <p:nvSpPr>
          <p:cNvPr id="5" name="Content Placeholder 2">
            <a:extLst>
              <a:ext uri="{FF2B5EF4-FFF2-40B4-BE49-F238E27FC236}">
                <a16:creationId xmlns:a16="http://schemas.microsoft.com/office/drawing/2014/main" id="{87812FB6-BE61-4EB6-B263-51897BF53912}"/>
              </a:ext>
            </a:extLst>
          </p:cNvPr>
          <p:cNvSpPr txBox="1">
            <a:spLocks/>
          </p:cNvSpPr>
          <p:nvPr/>
        </p:nvSpPr>
        <p:spPr>
          <a:xfrm>
            <a:off x="457200" y="1582616"/>
            <a:ext cx="5791200" cy="46959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en-US" sz="2400" dirty="0">
                <a:solidFill>
                  <a:srgbClr val="FF0000"/>
                </a:solidFill>
                <a:latin typeface="Times New Roman" pitchFamily="18" charset="0"/>
                <a:cs typeface="Times New Roman" pitchFamily="18" charset="0"/>
              </a:rPr>
              <a:t>Whole lung is removed </a:t>
            </a:r>
            <a:r>
              <a:rPr lang="en-US" sz="2400" dirty="0">
                <a:latin typeface="Times New Roman" pitchFamily="18" charset="0"/>
                <a:cs typeface="Times New Roman" pitchFamily="18" charset="0"/>
              </a:rPr>
              <a:t>and the resulting cavity will fill with  protein-rich  fluid  and  fibrin.</a:t>
            </a:r>
          </a:p>
          <a:p>
            <a:pPr algn="just">
              <a:buFont typeface="Wingdings" pitchFamily="2" charset="2"/>
              <a:buChar char="ü"/>
            </a:pPr>
            <a:r>
              <a:rPr lang="en-US" sz="2400" dirty="0">
                <a:latin typeface="Times New Roman" pitchFamily="18" charset="0"/>
                <a:cs typeface="Times New Roman" pitchFamily="18" charset="0"/>
              </a:rPr>
              <a:t>Removal  of  carinal, paratracheal  and </a:t>
            </a:r>
            <a:r>
              <a:rPr lang="en-US" sz="2400" dirty="0" err="1">
                <a:latin typeface="Times New Roman" pitchFamily="18" charset="0"/>
                <a:cs typeface="Times New Roman" pitchFamily="18" charset="0"/>
              </a:rPr>
              <a:t>paraoesohageal</a:t>
            </a:r>
            <a:r>
              <a:rPr lang="en-US" sz="2400" dirty="0">
                <a:latin typeface="Times New Roman" pitchFamily="18" charset="0"/>
                <a:cs typeface="Times New Roman" pitchFamily="18" charset="0"/>
              </a:rPr>
              <a:t>  lymph  nodes  if  they  appear  to  be  involved  and involving a main bronchus.</a:t>
            </a:r>
          </a:p>
          <a:p>
            <a:pPr algn="just">
              <a:buFont typeface="Wingdings" pitchFamily="2" charset="2"/>
              <a:buChar char="ü"/>
            </a:pPr>
            <a:r>
              <a:rPr lang="en-US" sz="2400" dirty="0">
                <a:solidFill>
                  <a:srgbClr val="FF0000"/>
                </a:solidFill>
                <a:latin typeface="Times New Roman" pitchFamily="18" charset="0"/>
                <a:cs typeface="Times New Roman" pitchFamily="18" charset="0"/>
              </a:rPr>
              <a:t>Lateral  shift  of  the mediastinum</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upward shift of diaphragm</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reduction of the intercostals spacing </a:t>
            </a:r>
            <a:r>
              <a:rPr lang="en-US" sz="2400" dirty="0">
                <a:latin typeface="Times New Roman" pitchFamily="18" charset="0"/>
                <a:cs typeface="Times New Roman" pitchFamily="18" charset="0"/>
              </a:rPr>
              <a:t>on the  operated  side  reduce  the  size  of  cavity.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Lobectomy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a:t> </a:t>
            </a:r>
          </a:p>
        </p:txBody>
      </p:sp>
      <p:pic>
        <p:nvPicPr>
          <p:cNvPr id="2050" name="Picture 2"/>
          <p:cNvPicPr>
            <a:picLocks noChangeAspect="1" noChangeArrowheads="1"/>
          </p:cNvPicPr>
          <p:nvPr/>
        </p:nvPicPr>
        <p:blipFill>
          <a:blip r:embed="rId2"/>
          <a:srcRect l="41406" t="37500" r="43750" b="35417"/>
          <a:stretch>
            <a:fillRect/>
          </a:stretch>
        </p:blipFill>
        <p:spPr bwMode="auto">
          <a:xfrm>
            <a:off x="6019800" y="1881981"/>
            <a:ext cx="2895600" cy="3962400"/>
          </a:xfrm>
          <a:prstGeom prst="rect">
            <a:avLst/>
          </a:prstGeom>
          <a:noFill/>
          <a:ln w="9525">
            <a:noFill/>
            <a:miter lim="800000"/>
            <a:headEnd/>
            <a:tailEnd/>
          </a:ln>
          <a:effectLst/>
        </p:spPr>
      </p:pic>
      <p:sp>
        <p:nvSpPr>
          <p:cNvPr id="5" name="Content Placeholder 2">
            <a:extLst>
              <a:ext uri="{FF2B5EF4-FFF2-40B4-BE49-F238E27FC236}">
                <a16:creationId xmlns:a16="http://schemas.microsoft.com/office/drawing/2014/main" id="{4261AA0F-5C8C-4C4C-942B-81EC0D20B477}"/>
              </a:ext>
            </a:extLst>
          </p:cNvPr>
          <p:cNvSpPr txBox="1">
            <a:spLocks/>
          </p:cNvSpPr>
          <p:nvPr/>
        </p:nvSpPr>
        <p:spPr>
          <a:xfrm>
            <a:off x="609600" y="1417638"/>
            <a:ext cx="5334000" cy="51657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ü"/>
            </a:pPr>
            <a:r>
              <a:rPr lang="en-US" sz="2400" dirty="0">
                <a:solidFill>
                  <a:srgbClr val="FF0000"/>
                </a:solidFill>
                <a:latin typeface="Times New Roman" pitchFamily="18" charset="0"/>
                <a:cs typeface="Times New Roman" pitchFamily="18" charset="0"/>
              </a:rPr>
              <a:t>Removal of whole lobe</a:t>
            </a: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Sleeve lobectomy: A surgical procedure that </a:t>
            </a:r>
            <a:r>
              <a:rPr lang="en-US" sz="2400" dirty="0">
                <a:solidFill>
                  <a:srgbClr val="FF0000"/>
                </a:solidFill>
                <a:latin typeface="Times New Roman" pitchFamily="18" charset="0"/>
                <a:cs typeface="Times New Roman" pitchFamily="18" charset="0"/>
              </a:rPr>
              <a:t>removes a cancerous lobe of the lung along with part of the bronchus </a:t>
            </a:r>
            <a:r>
              <a:rPr lang="en-US" sz="2400" dirty="0">
                <a:latin typeface="Times New Roman" pitchFamily="18" charset="0"/>
                <a:cs typeface="Times New Roman" pitchFamily="18" charset="0"/>
              </a:rPr>
              <a:t>(air passage) that attaches to it. </a:t>
            </a:r>
          </a:p>
          <a:p>
            <a:pPr algn="just">
              <a:buFont typeface="Wingdings" pitchFamily="2" charset="2"/>
              <a:buChar char="ü"/>
            </a:pPr>
            <a:r>
              <a:rPr lang="en-US" sz="2400" dirty="0">
                <a:latin typeface="Times New Roman" pitchFamily="18" charset="0"/>
                <a:cs typeface="Times New Roman" pitchFamily="18" charset="0"/>
              </a:rPr>
              <a:t>The remaining lobe(s) is then reconnected to the remaining segment of the bronchus. This procedure preserves part of a lung, and is an alternative of </a:t>
            </a:r>
            <a:r>
              <a:rPr lang="en-US" sz="2400" dirty="0" err="1">
                <a:latin typeface="Times New Roman" pitchFamily="18" charset="0"/>
                <a:cs typeface="Times New Roman" pitchFamily="18" charset="0"/>
              </a:rPr>
              <a:t>pnemonectomy</a:t>
            </a:r>
            <a:r>
              <a:rPr lang="en-US" sz="2400" dirty="0">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024E-B8F2-4FA7-BC74-16A5A41D6621}"/>
              </a:ext>
            </a:extLst>
          </p:cNvPr>
          <p:cNvSpPr>
            <a:spLocks noGrp="1"/>
          </p:cNvSpPr>
          <p:nvPr>
            <p:ph type="title"/>
          </p:nvPr>
        </p:nvSpPr>
        <p:spPr/>
        <p:txBody>
          <a:bodyPr/>
          <a:lstStyle/>
          <a:p>
            <a:r>
              <a:rPr lang="en-US" dirty="0"/>
              <a:t>Objectives</a:t>
            </a:r>
            <a:endParaRPr lang="en-IN" dirty="0"/>
          </a:p>
        </p:txBody>
      </p:sp>
      <p:sp>
        <p:nvSpPr>
          <p:cNvPr id="3" name="Content Placeholder 2">
            <a:extLst>
              <a:ext uri="{FF2B5EF4-FFF2-40B4-BE49-F238E27FC236}">
                <a16:creationId xmlns:a16="http://schemas.microsoft.com/office/drawing/2014/main" id="{CC620C9A-F6C6-4F57-B391-C386784D966D}"/>
              </a:ext>
            </a:extLst>
          </p:cNvPr>
          <p:cNvSpPr>
            <a:spLocks noGrp="1"/>
          </p:cNvSpPr>
          <p:nvPr>
            <p:ph idx="1"/>
          </p:nvPr>
        </p:nvSpPr>
        <p:spPr/>
        <p:txBody>
          <a:bodyPr/>
          <a:lstStyle/>
          <a:p>
            <a:r>
              <a:rPr lang="en-US" dirty="0"/>
              <a:t>Brief introduction of thoracic surgeries</a:t>
            </a:r>
          </a:p>
          <a:p>
            <a:r>
              <a:rPr lang="en-US" dirty="0"/>
              <a:t>Indications for thoracic surgeries</a:t>
            </a:r>
          </a:p>
          <a:p>
            <a:r>
              <a:rPr lang="en-US" dirty="0"/>
              <a:t>Incisions used in thoracic surgeries</a:t>
            </a:r>
          </a:p>
          <a:p>
            <a:r>
              <a:rPr lang="en-US" dirty="0"/>
              <a:t>Brief descriptions for surgeries of lungs</a:t>
            </a:r>
          </a:p>
          <a:p>
            <a:r>
              <a:rPr lang="en-US" dirty="0"/>
              <a:t>Complications of thoracic surgeries</a:t>
            </a:r>
          </a:p>
          <a:p>
            <a:r>
              <a:rPr lang="en-US" dirty="0"/>
              <a:t>Pre and post operative Physiotherapy management in thoracic surgeries</a:t>
            </a:r>
            <a:endParaRPr lang="en-IN" dirty="0"/>
          </a:p>
        </p:txBody>
      </p:sp>
    </p:spTree>
    <p:extLst>
      <p:ext uri="{BB962C8B-B14F-4D97-AF65-F5344CB8AC3E}">
        <p14:creationId xmlns:p14="http://schemas.microsoft.com/office/powerpoint/2010/main" val="101919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600200"/>
            <a:ext cx="4114800" cy="4525963"/>
          </a:xfrm>
        </p:spPr>
        <p:txBody>
          <a:bodyPr>
            <a:normAutofit/>
          </a:bodyPr>
          <a:lstStyle/>
          <a:p>
            <a:pPr algn="just">
              <a:buFont typeface="Wingdings" pitchFamily="2" charset="2"/>
              <a:buChar char="ü"/>
            </a:pPr>
            <a:r>
              <a:rPr lang="en-US" sz="2400" dirty="0">
                <a:solidFill>
                  <a:srgbClr val="FF0000"/>
                </a:solidFill>
                <a:latin typeface="Times New Roman" pitchFamily="18" charset="0"/>
                <a:cs typeface="Times New Roman" pitchFamily="18" charset="0"/>
              </a:rPr>
              <a:t>Removes a small, wedge-shaped portion of the lung </a:t>
            </a:r>
            <a:r>
              <a:rPr lang="en-US" sz="2400" dirty="0">
                <a:latin typeface="Times New Roman" pitchFamily="18" charset="0"/>
                <a:cs typeface="Times New Roman" pitchFamily="18" charset="0"/>
              </a:rPr>
              <a:t>containing the cancerous cells along with healthy tissue that surrounds the area. </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The surgery is performed to remove a small tumor or to diagnose lung cancer.</a:t>
            </a:r>
          </a:p>
        </p:txBody>
      </p:sp>
      <p:pic>
        <p:nvPicPr>
          <p:cNvPr id="4" name="Picture 2">
            <a:extLst>
              <a:ext uri="{FF2B5EF4-FFF2-40B4-BE49-F238E27FC236}">
                <a16:creationId xmlns:a16="http://schemas.microsoft.com/office/drawing/2014/main" id="{793D0D3F-E194-493A-9692-1927E126FF9D}"/>
              </a:ext>
            </a:extLst>
          </p:cNvPr>
          <p:cNvPicPr>
            <a:picLocks noChangeAspect="1" noChangeArrowheads="1"/>
          </p:cNvPicPr>
          <p:nvPr/>
        </p:nvPicPr>
        <p:blipFill>
          <a:blip r:embed="rId2"/>
          <a:srcRect l="36110" t="49022" r="44949" b="22124"/>
          <a:stretch>
            <a:fillRect/>
          </a:stretch>
        </p:blipFill>
        <p:spPr bwMode="auto">
          <a:xfrm>
            <a:off x="4885083" y="1611923"/>
            <a:ext cx="3801717" cy="4343400"/>
          </a:xfrm>
          <a:prstGeom prst="rect">
            <a:avLst/>
          </a:prstGeom>
          <a:noFill/>
          <a:ln w="9525">
            <a:noFill/>
            <a:miter lim="800000"/>
            <a:headEnd/>
            <a:tailEnd/>
          </a:ln>
          <a:effectLst/>
        </p:spPr>
      </p:pic>
      <p:sp>
        <p:nvSpPr>
          <p:cNvPr id="5" name="Title 1">
            <a:extLst>
              <a:ext uri="{FF2B5EF4-FFF2-40B4-BE49-F238E27FC236}">
                <a16:creationId xmlns:a16="http://schemas.microsoft.com/office/drawing/2014/main" id="{52FD7D8A-3F15-4CFC-B741-79ECA09B0C0F}"/>
              </a:ext>
            </a:extLst>
          </p:cNvPr>
          <p:cNvSpPr txBox="1">
            <a:spLocks/>
          </p:cNvSpPr>
          <p:nvPr/>
        </p:nvSpPr>
        <p:spPr>
          <a:xfrm>
            <a:off x="457200" y="37178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Times New Roman" pitchFamily="18" charset="0"/>
                <a:cs typeface="Times New Roman" pitchFamily="18" charset="0"/>
              </a:rPr>
              <a:t>Wedge resection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Segment resection </a:t>
            </a:r>
          </a:p>
        </p:txBody>
      </p:sp>
      <p:pic>
        <p:nvPicPr>
          <p:cNvPr id="4098" name="Picture 2"/>
          <p:cNvPicPr>
            <a:picLocks noGrp="1" noChangeAspect="1" noChangeArrowheads="1"/>
          </p:cNvPicPr>
          <p:nvPr>
            <p:ph idx="1"/>
          </p:nvPr>
        </p:nvPicPr>
        <p:blipFill>
          <a:blip r:embed="rId2"/>
          <a:srcRect l="31059" t="37040" r="47932" b="27604"/>
          <a:stretch>
            <a:fillRect/>
          </a:stretch>
        </p:blipFill>
        <p:spPr bwMode="auto">
          <a:xfrm>
            <a:off x="5410200" y="1653381"/>
            <a:ext cx="3501571" cy="4419600"/>
          </a:xfrm>
          <a:prstGeom prst="rect">
            <a:avLst/>
          </a:prstGeom>
          <a:noFill/>
          <a:ln w="9525">
            <a:noFill/>
            <a:miter lim="800000"/>
            <a:headEnd/>
            <a:tailEnd/>
          </a:ln>
          <a:effectLst/>
        </p:spPr>
      </p:pic>
      <p:sp>
        <p:nvSpPr>
          <p:cNvPr id="4" name="Content Placeholder 2">
            <a:extLst>
              <a:ext uri="{FF2B5EF4-FFF2-40B4-BE49-F238E27FC236}">
                <a16:creationId xmlns:a16="http://schemas.microsoft.com/office/drawing/2014/main" id="{12A3BF65-6960-4899-B7F6-808BD1CE8E70}"/>
              </a:ext>
            </a:extLst>
          </p:cNvPr>
          <p:cNvSpPr txBox="1">
            <a:spLocks/>
          </p:cNvSpPr>
          <p:nvPr/>
        </p:nvSpPr>
        <p:spPr>
          <a:xfrm>
            <a:off x="457200" y="1600200"/>
            <a:ext cx="4953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en-US" sz="2400" dirty="0">
                <a:latin typeface="Times New Roman" pitchFamily="18" charset="0"/>
                <a:cs typeface="Times New Roman" pitchFamily="18" charset="0"/>
              </a:rPr>
              <a:t>A segment resection removes a </a:t>
            </a:r>
            <a:r>
              <a:rPr lang="en-US" sz="2400" dirty="0">
                <a:solidFill>
                  <a:srgbClr val="FF0000"/>
                </a:solidFill>
                <a:latin typeface="Times New Roman" pitchFamily="18" charset="0"/>
                <a:cs typeface="Times New Roman" pitchFamily="18" charset="0"/>
              </a:rPr>
              <a:t>larger portion of the lung lobe </a:t>
            </a:r>
            <a:r>
              <a:rPr lang="en-US" sz="2400" dirty="0">
                <a:latin typeface="Times New Roman" pitchFamily="18" charset="0"/>
                <a:cs typeface="Times New Roman" pitchFamily="18" charset="0"/>
              </a:rPr>
              <a:t>than a wedge resection, </a:t>
            </a:r>
            <a:r>
              <a:rPr lang="en-US" sz="2400" dirty="0">
                <a:solidFill>
                  <a:srgbClr val="FF0000"/>
                </a:solidFill>
                <a:latin typeface="Times New Roman" pitchFamily="18" charset="0"/>
                <a:cs typeface="Times New Roman" pitchFamily="18" charset="0"/>
              </a:rPr>
              <a:t>but does not remove the whole lobe.</a:t>
            </a:r>
          </a:p>
          <a:p>
            <a:pPr algn="just">
              <a:buFont typeface="Wingdings" pitchFamily="2" charset="2"/>
              <a:buChar char="ü"/>
            </a:pPr>
            <a:endParaRPr lang="en-US" sz="2400" dirty="0">
              <a:solidFill>
                <a:srgbClr val="FF0000"/>
              </a:solidFill>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A segment of a lobe, with its segmental artery and bronchus is removed.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DECORTICATION</a:t>
            </a:r>
          </a:p>
        </p:txBody>
      </p:sp>
      <p:sp>
        <p:nvSpPr>
          <p:cNvPr id="3" name="Content Placeholder 2"/>
          <p:cNvSpPr>
            <a:spLocks noGrp="1"/>
          </p:cNvSpPr>
          <p:nvPr>
            <p:ph idx="1"/>
          </p:nvPr>
        </p:nvSpPr>
        <p:spPr/>
        <p:txBody>
          <a:bodyPr>
            <a:normAutofit/>
          </a:bodyPr>
          <a:lstStyle/>
          <a:p>
            <a:pPr>
              <a:buNone/>
            </a:pPr>
            <a:r>
              <a:rPr lang="en-US" sz="2400" dirty="0">
                <a:latin typeface="Times New Roman" pitchFamily="18" charset="0"/>
                <a:cs typeface="Times New Roman" pitchFamily="18" charset="0"/>
              </a:rPr>
              <a:t>AIM- </a:t>
            </a:r>
          </a:p>
          <a:p>
            <a:pPr>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The  operation  should  result  in  </a:t>
            </a:r>
            <a:r>
              <a:rPr lang="en-US" sz="2400" dirty="0">
                <a:solidFill>
                  <a:srgbClr val="FF0000"/>
                </a:solidFill>
                <a:latin typeface="Times New Roman" pitchFamily="18" charset="0"/>
                <a:cs typeface="Times New Roman" pitchFamily="18" charset="0"/>
              </a:rPr>
              <a:t>full  mobilization  </a:t>
            </a:r>
            <a:r>
              <a:rPr lang="en-US" sz="2400" dirty="0">
                <a:latin typeface="Times New Roman" pitchFamily="18" charset="0"/>
                <a:cs typeface="Times New Roman" pitchFamily="18" charset="0"/>
              </a:rPr>
              <a:t>and  </a:t>
            </a:r>
            <a:r>
              <a:rPr lang="en-US" sz="2400" dirty="0">
                <a:solidFill>
                  <a:srgbClr val="FF0000"/>
                </a:solidFill>
                <a:latin typeface="Times New Roman" pitchFamily="18" charset="0"/>
                <a:cs typeface="Times New Roman" pitchFamily="18" charset="0"/>
              </a:rPr>
              <a:t>expansion  of  normal  lung</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obliteration  of  the  pleural  space</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restoration  of  normal  respiratory  movements </a:t>
            </a:r>
            <a:r>
              <a:rPr lang="en-US" sz="2400" dirty="0">
                <a:latin typeface="Times New Roman" pitchFamily="18" charset="0"/>
                <a:cs typeface="Times New Roman" pitchFamily="18" charset="0"/>
              </a:rPr>
              <a:t>and  </a:t>
            </a:r>
            <a:r>
              <a:rPr lang="en-US" sz="2400" dirty="0">
                <a:solidFill>
                  <a:srgbClr val="FF0000"/>
                </a:solidFill>
                <a:latin typeface="Times New Roman" pitchFamily="18" charset="0"/>
                <a:cs typeface="Times New Roman" pitchFamily="18" charset="0"/>
              </a:rPr>
              <a:t>function</a:t>
            </a:r>
            <a:r>
              <a:rPr lang="en-US" sz="2400" dirty="0">
                <a:latin typeface="Times New Roman" pitchFamily="18" charset="0"/>
                <a:cs typeface="Times New Roman" pitchFamily="18" charset="0"/>
              </a:rPr>
              <a:t>.  </a:t>
            </a:r>
          </a:p>
          <a:p>
            <a:pPr algn="just">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If  underlying  lung  tissue  is  diseased  or  destroyed,  decortications  can be combined with </a:t>
            </a:r>
            <a:r>
              <a:rPr lang="en-US" sz="2400" dirty="0" err="1">
                <a:latin typeface="Times New Roman" pitchFamily="18" charset="0"/>
                <a:cs typeface="Times New Roman" pitchFamily="18" charset="0"/>
              </a:rPr>
              <a:t>lobectomy</a:t>
            </a:r>
            <a:r>
              <a:rPr lang="en-US" sz="2400" dirty="0">
                <a:latin typeface="Times New Roman" pitchFamily="18" charset="0"/>
                <a:cs typeface="Times New Roman" pitchFamily="18" charset="0"/>
              </a:rPr>
              <a:t> or pneumonectomy.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2057400"/>
            <a:ext cx="8229600" cy="1981200"/>
          </a:xfrm>
        </p:spPr>
        <p:txBody>
          <a:bodyPr>
            <a:normAutofit/>
          </a:bodyPr>
          <a:lstStyle/>
          <a:p>
            <a:pPr algn="just">
              <a:buFont typeface="Wingdings" pitchFamily="2" charset="2"/>
              <a:buChar char="ü"/>
            </a:pPr>
            <a:r>
              <a:rPr lang="en-US" sz="2400" dirty="0">
                <a:latin typeface="Times New Roman" pitchFamily="18" charset="0"/>
                <a:cs typeface="Times New Roman" pitchFamily="18" charset="0"/>
              </a:rPr>
              <a:t>Its indicated  when  thickened  pleura  leads to reduction   in movements  of  the lung, chest wall and diaphragm that leads to restriction in respiratory function to the extent of interfering  with  the  patient’s  normal  activity.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762000"/>
            <a:ext cx="8229600" cy="5364163"/>
          </a:xfrm>
        </p:spPr>
        <p:txBody>
          <a:bodyPr>
            <a:noAutofit/>
          </a:bodyPr>
          <a:lstStyle/>
          <a:p>
            <a:pPr algn="just">
              <a:buFont typeface="Wingdings" pitchFamily="2" charset="2"/>
              <a:buChar char="ü"/>
            </a:pPr>
            <a:r>
              <a:rPr lang="en-US" sz="2400" dirty="0">
                <a:latin typeface="Times New Roman" pitchFamily="18" charset="0"/>
                <a:cs typeface="Times New Roman" pitchFamily="18" charset="0"/>
              </a:rPr>
              <a:t>A  standard  </a:t>
            </a:r>
            <a:r>
              <a:rPr lang="en-US" sz="2400" dirty="0">
                <a:solidFill>
                  <a:srgbClr val="FF0000"/>
                </a:solidFill>
                <a:latin typeface="Times New Roman" pitchFamily="18" charset="0"/>
                <a:cs typeface="Times New Roman" pitchFamily="18" charset="0"/>
              </a:rPr>
              <a:t>lateral  </a:t>
            </a:r>
            <a:r>
              <a:rPr lang="en-US" sz="2400" dirty="0" err="1">
                <a:solidFill>
                  <a:srgbClr val="FF0000"/>
                </a:solidFill>
                <a:latin typeface="Times New Roman" pitchFamily="18" charset="0"/>
                <a:cs typeface="Times New Roman" pitchFamily="18" charset="0"/>
              </a:rPr>
              <a:t>thoracotomy</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is  made  through  the  bed  of  the  sixth  rib. </a:t>
            </a:r>
          </a:p>
          <a:p>
            <a:pPr algn="just">
              <a:buFont typeface="Wingdings" pitchFamily="2" charset="2"/>
              <a:buChar char="ü"/>
            </a:pPr>
            <a:r>
              <a:rPr lang="en-US" sz="2400" dirty="0">
                <a:latin typeface="Times New Roman" pitchFamily="18" charset="0"/>
                <a:cs typeface="Times New Roman" pitchFamily="18" charset="0"/>
              </a:rPr>
              <a:t>There is usually considerable rib crowding and it is often necessary to </a:t>
            </a:r>
            <a:r>
              <a:rPr lang="en-US" sz="2400" dirty="0" err="1">
                <a:solidFill>
                  <a:srgbClr val="FF0000"/>
                </a:solidFill>
                <a:latin typeface="Times New Roman" pitchFamily="18" charset="0"/>
                <a:cs typeface="Times New Roman" pitchFamily="18" charset="0"/>
              </a:rPr>
              <a:t>resect</a:t>
            </a:r>
            <a:r>
              <a:rPr lang="en-US" sz="2400" dirty="0">
                <a:solidFill>
                  <a:srgbClr val="FF0000"/>
                </a:solidFill>
                <a:latin typeface="Times New Roman" pitchFamily="18" charset="0"/>
                <a:cs typeface="Times New Roman" pitchFamily="18" charset="0"/>
              </a:rPr>
              <a:t> one rib</a:t>
            </a:r>
            <a:r>
              <a:rPr lang="en-US" sz="2400" dirty="0">
                <a:latin typeface="Times New Roman" pitchFamily="18" charset="0"/>
                <a:cs typeface="Times New Roman" pitchFamily="18" charset="0"/>
              </a:rPr>
              <a:t>. </a:t>
            </a:r>
          </a:p>
          <a:p>
            <a:pPr algn="just">
              <a:buFont typeface="Wingdings" pitchFamily="2" charset="2"/>
              <a:buChar char="ü"/>
            </a:pPr>
            <a:r>
              <a:rPr lang="en-US" sz="2400" dirty="0">
                <a:solidFill>
                  <a:srgbClr val="FF0000"/>
                </a:solidFill>
                <a:latin typeface="Times New Roman" pitchFamily="18" charset="0"/>
                <a:cs typeface="Times New Roman" pitchFamily="18" charset="0"/>
              </a:rPr>
              <a:t>Stripping of the pleura </a:t>
            </a:r>
            <a:r>
              <a:rPr lang="en-US" sz="2400" dirty="0">
                <a:latin typeface="Times New Roman" pitchFamily="18" charset="0"/>
                <a:cs typeface="Times New Roman" pitchFamily="18" charset="0"/>
              </a:rPr>
              <a:t>off the ribs should continue </a:t>
            </a:r>
            <a:r>
              <a:rPr lang="en-US" sz="2400" dirty="0">
                <a:solidFill>
                  <a:srgbClr val="FF0000"/>
                </a:solidFill>
                <a:latin typeface="Times New Roman" pitchFamily="18" charset="0"/>
                <a:cs typeface="Times New Roman" pitchFamily="18" charset="0"/>
              </a:rPr>
              <a:t>superiorly and </a:t>
            </a:r>
            <a:r>
              <a:rPr lang="en-US" sz="2400" dirty="0" err="1">
                <a:solidFill>
                  <a:srgbClr val="FF0000"/>
                </a:solidFill>
                <a:latin typeface="Times New Roman" pitchFamily="18" charset="0"/>
                <a:cs typeface="Times New Roman" pitchFamily="18" charset="0"/>
              </a:rPr>
              <a:t>posteriorly</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onto the </a:t>
            </a:r>
            <a:r>
              <a:rPr lang="en-US" sz="2400" dirty="0" err="1">
                <a:latin typeface="Times New Roman" pitchFamily="18" charset="0"/>
                <a:cs typeface="Times New Roman" pitchFamily="18" charset="0"/>
              </a:rPr>
              <a:t>mediastinum</a:t>
            </a:r>
            <a:r>
              <a:rPr lang="en-US" sz="2400" dirty="0">
                <a:latin typeface="Times New Roman" pitchFamily="18" charset="0"/>
                <a:cs typeface="Times New Roman" pitchFamily="18" charset="0"/>
              </a:rPr>
              <a:t>.  </a:t>
            </a:r>
          </a:p>
          <a:p>
            <a:pPr algn="just">
              <a:buFont typeface="Wingdings" pitchFamily="2" charset="2"/>
              <a:buChar char="ü"/>
            </a:pPr>
            <a:r>
              <a:rPr lang="en-US" sz="2400" dirty="0">
                <a:solidFill>
                  <a:srgbClr val="FF0000"/>
                </a:solidFill>
                <a:latin typeface="Times New Roman" pitchFamily="18" charset="0"/>
                <a:cs typeface="Times New Roman" pitchFamily="18" charset="0"/>
              </a:rPr>
              <a:t>Apical  and  basal  </a:t>
            </a:r>
            <a:r>
              <a:rPr lang="en-US" sz="2400" dirty="0" err="1">
                <a:solidFill>
                  <a:srgbClr val="FF0000"/>
                </a:solidFill>
                <a:latin typeface="Times New Roman" pitchFamily="18" charset="0"/>
                <a:cs typeface="Times New Roman" pitchFamily="18" charset="0"/>
              </a:rPr>
              <a:t>intercostal</a:t>
            </a:r>
            <a:r>
              <a:rPr lang="en-US" sz="2400" dirty="0">
                <a:solidFill>
                  <a:srgbClr val="FF0000"/>
                </a:solidFill>
                <a:latin typeface="Times New Roman" pitchFamily="18" charset="0"/>
                <a:cs typeface="Times New Roman" pitchFamily="18" charset="0"/>
              </a:rPr>
              <a:t>  drains </a:t>
            </a:r>
            <a:r>
              <a:rPr lang="en-US" sz="2400" dirty="0">
                <a:latin typeface="Times New Roman" pitchFamily="18" charset="0"/>
                <a:cs typeface="Times New Roman" pitchFamily="18" charset="0"/>
              </a:rPr>
              <a:t> are  placed  carefully  through separate  stab  incisions.  </a:t>
            </a:r>
          </a:p>
          <a:p>
            <a:pPr algn="just">
              <a:buFont typeface="Wingdings" pitchFamily="2" charset="2"/>
              <a:buChar char="ü"/>
            </a:pP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thoracotomy</a:t>
            </a:r>
            <a:r>
              <a:rPr lang="en-US" sz="2400" dirty="0">
                <a:latin typeface="Times New Roman" pitchFamily="18" charset="0"/>
                <a:cs typeface="Times New Roman" pitchFamily="18" charset="0"/>
              </a:rPr>
              <a:t>  is  closed  in  layers  and  adequate  suction applied to the underwater drainage tubes as soon as the incision is closed.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Complications</a:t>
            </a:r>
          </a:p>
        </p:txBody>
      </p:sp>
      <p:sp>
        <p:nvSpPr>
          <p:cNvPr id="3" name="Content Placeholder 2"/>
          <p:cNvSpPr>
            <a:spLocks noGrp="1"/>
          </p:cNvSpPr>
          <p:nvPr>
            <p:ph idx="1"/>
          </p:nvPr>
        </p:nvSpPr>
        <p:spPr>
          <a:xfrm>
            <a:off x="457200" y="1592848"/>
            <a:ext cx="8229600" cy="4953000"/>
          </a:xfrm>
        </p:spPr>
        <p:txBody>
          <a:bodyPr>
            <a:normAutofit lnSpcReduction="10000"/>
          </a:bodyPr>
          <a:lstStyle/>
          <a:p>
            <a:pPr algn="just">
              <a:buNone/>
            </a:pPr>
            <a:r>
              <a:rPr lang="en-US" sz="2400" b="1" dirty="0">
                <a:latin typeface="Times New Roman" pitchFamily="18" charset="0"/>
                <a:cs typeface="Times New Roman" pitchFamily="18" charset="0"/>
              </a:rPr>
              <a:t>After operation of lung</a:t>
            </a:r>
            <a:r>
              <a:rPr lang="en-US" sz="2400" dirty="0">
                <a:latin typeface="Times New Roman" pitchFamily="18" charset="0"/>
                <a:cs typeface="Times New Roman" pitchFamily="18" charset="0"/>
              </a:rPr>
              <a:t>:</a:t>
            </a:r>
          </a:p>
          <a:p>
            <a:pPr algn="just">
              <a:buFont typeface="Wingdings" pitchFamily="2" charset="2"/>
              <a:buChar char="ü"/>
            </a:pPr>
            <a:r>
              <a:rPr lang="en-US" sz="2400" dirty="0">
                <a:latin typeface="Times New Roman" pitchFamily="18" charset="0"/>
                <a:cs typeface="Times New Roman" pitchFamily="18" charset="0"/>
              </a:rPr>
              <a:t>Sputum  retention (inability to remove secretion)</a:t>
            </a:r>
          </a:p>
          <a:p>
            <a:pPr algn="just">
              <a:buFont typeface="Wingdings" pitchFamily="2" charset="2"/>
              <a:buChar char="ü"/>
            </a:pPr>
            <a:r>
              <a:rPr lang="en-US" sz="2400" dirty="0">
                <a:latin typeface="Times New Roman" pitchFamily="18" charset="0"/>
                <a:cs typeface="Times New Roman" pitchFamily="18" charset="0"/>
              </a:rPr>
              <a:t>Broncho-spasm</a:t>
            </a:r>
          </a:p>
          <a:p>
            <a:pPr algn="just">
              <a:buFont typeface="Wingdings" pitchFamily="2" charset="2"/>
              <a:buChar char="ü"/>
            </a:pPr>
            <a:r>
              <a:rPr lang="en-US" sz="2400" dirty="0">
                <a:latin typeface="Times New Roman" pitchFamily="18" charset="0"/>
                <a:cs typeface="Times New Roman" pitchFamily="18" charset="0"/>
              </a:rPr>
              <a:t>Pulmonary </a:t>
            </a:r>
            <a:r>
              <a:rPr lang="en-US" sz="2400" dirty="0" err="1">
                <a:latin typeface="Times New Roman" pitchFamily="18" charset="0"/>
                <a:cs typeface="Times New Roman" pitchFamily="18" charset="0"/>
              </a:rPr>
              <a:t>Oedema</a:t>
            </a:r>
            <a:endParaRPr lang="en-US" sz="2400" dirty="0">
              <a:latin typeface="Times New Roman" pitchFamily="18" charset="0"/>
              <a:cs typeface="Times New Roman" pitchFamily="18" charset="0"/>
            </a:endParaRPr>
          </a:p>
          <a:p>
            <a:pPr algn="just">
              <a:buFont typeface="Wingdings" pitchFamily="2" charset="2"/>
              <a:buChar char="ü"/>
            </a:pPr>
            <a:r>
              <a:rPr lang="en-US" sz="2400" dirty="0" err="1">
                <a:latin typeface="Times New Roman" pitchFamily="18" charset="0"/>
                <a:cs typeface="Times New Roman" pitchFamily="18" charset="0"/>
              </a:rPr>
              <a:t>Atrial</a:t>
            </a:r>
            <a:r>
              <a:rPr lang="en-US" sz="2400" dirty="0">
                <a:latin typeface="Times New Roman" pitchFamily="18" charset="0"/>
                <a:cs typeface="Times New Roman" pitchFamily="18" charset="0"/>
              </a:rPr>
              <a:t> fibrillation </a:t>
            </a:r>
          </a:p>
          <a:p>
            <a:pPr algn="just">
              <a:buFont typeface="Wingdings" pitchFamily="2" charset="2"/>
              <a:buChar char="ü"/>
            </a:pPr>
            <a:r>
              <a:rPr lang="en-US" sz="2400" dirty="0">
                <a:latin typeface="Times New Roman" pitchFamily="18" charset="0"/>
                <a:cs typeface="Times New Roman" pitchFamily="18" charset="0"/>
              </a:rPr>
              <a:t>Surgical Emphysema (Iatrogenic/ surgery mistakes)</a:t>
            </a:r>
          </a:p>
          <a:p>
            <a:pPr algn="just">
              <a:buFont typeface="Wingdings" pitchFamily="2" charset="2"/>
              <a:buChar char="ü"/>
            </a:pPr>
            <a:r>
              <a:rPr lang="en-US" sz="2400" dirty="0" err="1">
                <a:latin typeface="Times New Roman" pitchFamily="18" charset="0"/>
                <a:cs typeface="Times New Roman" pitchFamily="18" charset="0"/>
              </a:rPr>
              <a:t>Haemorrhage</a:t>
            </a:r>
            <a:r>
              <a:rPr lang="en-US" sz="2400" dirty="0">
                <a:latin typeface="Times New Roman" pitchFamily="18" charset="0"/>
                <a:cs typeface="Times New Roman" pitchFamily="18" charset="0"/>
              </a:rPr>
              <a:t> (blood volume loss)</a:t>
            </a:r>
          </a:p>
          <a:p>
            <a:pPr algn="just">
              <a:buNone/>
            </a:pPr>
            <a:r>
              <a:rPr lang="en-US" sz="2400" b="1" dirty="0">
                <a:latin typeface="Times New Roman" pitchFamily="18" charset="0"/>
                <a:cs typeface="Times New Roman" pitchFamily="18" charset="0"/>
              </a:rPr>
              <a:t>After operation of pleura</a:t>
            </a:r>
            <a:r>
              <a:rPr lang="en-US" sz="2400" dirty="0">
                <a:latin typeface="Times New Roman" pitchFamily="18" charset="0"/>
                <a:cs typeface="Times New Roman" pitchFamily="18" charset="0"/>
              </a:rPr>
              <a:t>:</a:t>
            </a:r>
          </a:p>
          <a:p>
            <a:pPr algn="just">
              <a:buFont typeface="Wingdings" pitchFamily="2" charset="2"/>
              <a:buChar char="ü"/>
            </a:pPr>
            <a:r>
              <a:rPr lang="en-US" sz="2400" dirty="0">
                <a:latin typeface="Times New Roman" pitchFamily="18" charset="0"/>
                <a:cs typeface="Times New Roman" pitchFamily="18" charset="0"/>
              </a:rPr>
              <a:t>Atelectasis (Collapse of lung)</a:t>
            </a:r>
          </a:p>
          <a:p>
            <a:pPr algn="just">
              <a:buFont typeface="Wingdings" pitchFamily="2" charset="2"/>
              <a:buChar char="ü"/>
            </a:pPr>
            <a:r>
              <a:rPr lang="en-US" sz="2400" dirty="0">
                <a:latin typeface="Times New Roman" pitchFamily="18" charset="0"/>
                <a:cs typeface="Times New Roman" pitchFamily="18" charset="0"/>
              </a:rPr>
              <a:t>Bronchopneumonia (Inflammation of lung parenchyma)</a:t>
            </a:r>
          </a:p>
          <a:p>
            <a:pPr algn="just">
              <a:buFont typeface="Wingdings" pitchFamily="2" charset="2"/>
              <a:buChar char="ü"/>
            </a:pPr>
            <a:r>
              <a:rPr lang="en-US" sz="2400" dirty="0" err="1">
                <a:latin typeface="Times New Roman" pitchFamily="18" charset="0"/>
                <a:cs typeface="Times New Roman" pitchFamily="18" charset="0"/>
              </a:rPr>
              <a:t>Haemorrhage</a:t>
            </a:r>
            <a:endParaRPr lang="en-US" sz="2400" dirty="0">
              <a:latin typeface="Times New Roman" pitchFamily="18" charset="0"/>
              <a:cs typeface="Times New Roman" pitchFamily="18" charset="0"/>
            </a:endParaRPr>
          </a:p>
          <a:p>
            <a:pPr algn="just">
              <a:buFont typeface="Wingdings" pitchFamily="2" charset="2"/>
              <a:buChar char="ü"/>
            </a:pPr>
            <a:r>
              <a:rPr lang="en-US" sz="2400" dirty="0" err="1">
                <a:latin typeface="Times New Roman" pitchFamily="18" charset="0"/>
                <a:cs typeface="Times New Roman" pitchFamily="18" charset="0"/>
              </a:rPr>
              <a:t>Persistant</a:t>
            </a:r>
            <a:r>
              <a:rPr lang="en-US" sz="2400" dirty="0">
                <a:latin typeface="Times New Roman" pitchFamily="18" charset="0"/>
                <a:cs typeface="Times New Roman" pitchFamily="18" charset="0"/>
              </a:rPr>
              <a:t> large air leak (Large </a:t>
            </a:r>
            <a:r>
              <a:rPr lang="en-US" sz="2400" dirty="0" err="1">
                <a:latin typeface="Times New Roman" pitchFamily="18" charset="0"/>
                <a:cs typeface="Times New Roman" pitchFamily="18" charset="0"/>
              </a:rPr>
              <a:t>broncho</a:t>
            </a:r>
            <a:r>
              <a:rPr lang="en-US" sz="2400" dirty="0">
                <a:latin typeface="Times New Roman" pitchFamily="18" charset="0"/>
                <a:cs typeface="Times New Roman" pitchFamily="18" charset="0"/>
              </a:rPr>
              <a:t>-pulmonary fistula)</a:t>
            </a:r>
          </a:p>
          <a:p>
            <a:pPr algn="just">
              <a:buFont typeface="Wingdings" pitchFamily="2" charset="2"/>
              <a:buChar char="ü"/>
            </a:pPr>
            <a:endParaRPr lang="en-US" sz="2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General Complication</a:t>
            </a:r>
            <a:br>
              <a:rPr lang="en-US" b="1"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algn="just">
              <a:lnSpc>
                <a:spcPct val="120000"/>
              </a:lnSpc>
              <a:buFont typeface="Wingdings" pitchFamily="2" charset="2"/>
              <a:buChar char="ü"/>
            </a:pPr>
            <a:r>
              <a:rPr lang="en-US" dirty="0">
                <a:latin typeface="Times New Roman" pitchFamily="18" charset="0"/>
                <a:cs typeface="Times New Roman" pitchFamily="18" charset="0"/>
              </a:rPr>
              <a:t>Atelectasis (Collapse of lung)</a:t>
            </a:r>
          </a:p>
          <a:p>
            <a:pPr algn="just">
              <a:lnSpc>
                <a:spcPct val="120000"/>
              </a:lnSpc>
              <a:buFont typeface="Wingdings" pitchFamily="2" charset="2"/>
              <a:buChar char="ü"/>
            </a:pPr>
            <a:r>
              <a:rPr lang="en-US" dirty="0">
                <a:latin typeface="Times New Roman" pitchFamily="18" charset="0"/>
                <a:cs typeface="Times New Roman" pitchFamily="18" charset="0"/>
              </a:rPr>
              <a:t>Pain (At incision site)</a:t>
            </a:r>
          </a:p>
          <a:p>
            <a:pPr algn="just">
              <a:lnSpc>
                <a:spcPct val="120000"/>
              </a:lnSpc>
              <a:buFont typeface="Wingdings" pitchFamily="2" charset="2"/>
              <a:buChar char="ü"/>
            </a:pPr>
            <a:r>
              <a:rPr lang="en-US" dirty="0">
                <a:latin typeface="Times New Roman" pitchFamily="18" charset="0"/>
                <a:cs typeface="Times New Roman" pitchFamily="18" charset="0"/>
              </a:rPr>
              <a:t>Drowsiness (due to low blood volume/ anesthesia effect)</a:t>
            </a:r>
          </a:p>
          <a:p>
            <a:pPr algn="just">
              <a:lnSpc>
                <a:spcPct val="120000"/>
              </a:lnSpc>
              <a:buFont typeface="Wingdings" pitchFamily="2" charset="2"/>
              <a:buChar char="ü"/>
            </a:pPr>
            <a:r>
              <a:rPr lang="en-US" dirty="0">
                <a:latin typeface="Times New Roman" pitchFamily="18" charset="0"/>
                <a:cs typeface="Times New Roman" pitchFamily="18" charset="0"/>
              </a:rPr>
              <a:t>Impaired diaphragmatic function (inhibition to respiratory </a:t>
            </a:r>
            <a:r>
              <a:rPr lang="en-US" dirty="0" err="1">
                <a:latin typeface="Times New Roman" pitchFamily="18" charset="0"/>
                <a:cs typeface="Times New Roman" pitchFamily="18" charset="0"/>
              </a:rPr>
              <a:t>centres</a:t>
            </a:r>
            <a:r>
              <a:rPr lang="en-US" dirty="0">
                <a:latin typeface="Times New Roman" pitchFamily="18" charset="0"/>
                <a:cs typeface="Times New Roman" pitchFamily="18" charset="0"/>
              </a:rPr>
              <a:t>)</a:t>
            </a:r>
          </a:p>
          <a:p>
            <a:pPr algn="just">
              <a:lnSpc>
                <a:spcPct val="120000"/>
              </a:lnSpc>
              <a:buFont typeface="Wingdings" pitchFamily="2" charset="2"/>
              <a:buChar char="ü"/>
            </a:pPr>
            <a:r>
              <a:rPr lang="en-US" dirty="0">
                <a:latin typeface="Times New Roman" pitchFamily="18" charset="0"/>
                <a:cs typeface="Times New Roman" pitchFamily="18" charset="0"/>
              </a:rPr>
              <a:t>Pleural effusion (production of more fluid in pleural space)</a:t>
            </a:r>
          </a:p>
          <a:p>
            <a:pPr algn="just">
              <a:lnSpc>
                <a:spcPct val="120000"/>
              </a:lnSpc>
              <a:buFont typeface="Wingdings" pitchFamily="2" charset="2"/>
              <a:buChar char="ü"/>
            </a:pPr>
            <a:r>
              <a:rPr lang="en-US" dirty="0">
                <a:latin typeface="Times New Roman" pitchFamily="18" charset="0"/>
                <a:cs typeface="Times New Roman" pitchFamily="18" charset="0"/>
              </a:rPr>
              <a:t>Hypoxemia (less oxygen in blood)</a:t>
            </a:r>
          </a:p>
          <a:p>
            <a:pPr algn="just">
              <a:lnSpc>
                <a:spcPct val="120000"/>
              </a:lnSpc>
              <a:buFont typeface="Wingdings" pitchFamily="2" charset="2"/>
              <a:buChar char="ü"/>
            </a:pPr>
            <a:r>
              <a:rPr lang="en-US" dirty="0">
                <a:latin typeface="Times New Roman" pitchFamily="18" charset="0"/>
                <a:cs typeface="Times New Roman" pitchFamily="18" charset="0"/>
              </a:rPr>
              <a:t>DVT (Deep Vein Thrombosis due to immobility)</a:t>
            </a:r>
          </a:p>
          <a:p>
            <a:pPr algn="just">
              <a:lnSpc>
                <a:spcPct val="120000"/>
              </a:lnSpc>
              <a:buNone/>
            </a:pPr>
            <a:r>
              <a:rPr lang="en-US" b="1" dirty="0">
                <a:latin typeface="Times New Roman" pitchFamily="18" charset="0"/>
                <a:cs typeface="Times New Roman" pitchFamily="18" charset="0"/>
              </a:rPr>
              <a:t>Late Complication</a:t>
            </a:r>
          </a:p>
          <a:p>
            <a:pPr algn="just">
              <a:lnSpc>
                <a:spcPct val="120000"/>
              </a:lnSpc>
              <a:buFont typeface="Wingdings" pitchFamily="2" charset="2"/>
              <a:buChar char="ü"/>
            </a:pPr>
            <a:r>
              <a:rPr lang="en-US" dirty="0">
                <a:latin typeface="Times New Roman" pitchFamily="18" charset="0"/>
                <a:cs typeface="Times New Roman" pitchFamily="18" charset="0"/>
              </a:rPr>
              <a:t>Emphysema after </a:t>
            </a:r>
            <a:r>
              <a:rPr lang="en-US" dirty="0" err="1">
                <a:latin typeface="Times New Roman" pitchFamily="18" charset="0"/>
                <a:cs typeface="Times New Roman" pitchFamily="18" charset="0"/>
              </a:rPr>
              <a:t>lobectomy</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segmentectomy</a:t>
            </a:r>
            <a:endParaRPr lang="en-US" dirty="0">
              <a:latin typeface="Times New Roman" pitchFamily="18" charset="0"/>
              <a:cs typeface="Times New Roman" pitchFamily="18" charset="0"/>
            </a:endParaRPr>
          </a:p>
          <a:p>
            <a:pPr algn="just">
              <a:lnSpc>
                <a:spcPct val="120000"/>
              </a:lnSpc>
              <a:buFont typeface="Wingdings" pitchFamily="2" charset="2"/>
              <a:buChar char="ü"/>
            </a:pPr>
            <a:r>
              <a:rPr lang="en-US" dirty="0">
                <a:latin typeface="Times New Roman" pitchFamily="18" charset="0"/>
                <a:cs typeface="Times New Roman" pitchFamily="18" charset="0"/>
              </a:rPr>
              <a:t>Post pneumonectomy </a:t>
            </a:r>
            <a:r>
              <a:rPr lang="en-US" dirty="0" err="1">
                <a:latin typeface="Times New Roman" pitchFamily="18" charset="0"/>
                <a:cs typeface="Times New Roman" pitchFamily="18" charset="0"/>
              </a:rPr>
              <a:t>empyma</a:t>
            </a:r>
            <a:r>
              <a:rPr lang="en-US" dirty="0">
                <a:latin typeface="Times New Roman" pitchFamily="18" charset="0"/>
                <a:cs typeface="Times New Roman" pitchFamily="18" charset="0"/>
              </a:rPr>
              <a:t> (pus in the plural space)</a:t>
            </a:r>
          </a:p>
          <a:p>
            <a:pPr algn="just">
              <a:lnSpc>
                <a:spcPct val="120000"/>
              </a:lnSpc>
              <a:buFont typeface="Wingdings" pitchFamily="2" charset="2"/>
              <a:buChar char="ü"/>
            </a:pPr>
            <a:r>
              <a:rPr lang="en-US" dirty="0">
                <a:latin typeface="Times New Roman" pitchFamily="18" charset="0"/>
                <a:cs typeface="Times New Roman" pitchFamily="18" charset="0"/>
              </a:rPr>
              <a:t>Post pneumonectomy Bronchopulmonary fistula (abnormal connection)</a:t>
            </a:r>
          </a:p>
          <a:p>
            <a:pPr algn="just">
              <a:buFont typeface="Wingdings" pitchFamily="2" charset="2"/>
              <a:buChar char="ü"/>
            </a:pPr>
            <a:endParaRPr lang="en-US" dirty="0">
              <a:latin typeface="Times New Roman" pitchFamily="18" charset="0"/>
              <a:cs typeface="Times New Roman" pitchFamily="18" charset="0"/>
            </a:endParaRP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21875" t="17708" r="17969" b="19792"/>
          <a:stretch>
            <a:fillRect/>
          </a:stretch>
        </p:blipFill>
        <p:spPr bwMode="auto">
          <a:xfrm>
            <a:off x="1073007" y="1131091"/>
            <a:ext cx="6997985" cy="5714331"/>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45B9DA9F-D154-4753-978E-175A14B60E4E}"/>
              </a:ext>
            </a:extLst>
          </p:cNvPr>
          <p:cNvSpPr txBox="1"/>
          <p:nvPr/>
        </p:nvSpPr>
        <p:spPr>
          <a:xfrm>
            <a:off x="609600" y="92076"/>
            <a:ext cx="7634398" cy="1077218"/>
          </a:xfrm>
          <a:prstGeom prst="rect">
            <a:avLst/>
          </a:prstGeom>
          <a:noFill/>
        </p:spPr>
        <p:txBody>
          <a:bodyPr wrap="none" rtlCol="0">
            <a:spAutoFit/>
          </a:bodyPr>
          <a:lstStyle/>
          <a:p>
            <a:pPr algn="ctr"/>
            <a:r>
              <a:rPr lang="en-US" sz="3200" b="1" u="sng" dirty="0"/>
              <a:t>Complication-</a:t>
            </a:r>
          </a:p>
          <a:p>
            <a:pPr algn="ctr"/>
            <a:r>
              <a:rPr lang="en-US" sz="3200" b="1" u="sng" dirty="0"/>
              <a:t>Mechanism of Reduced Pulmonary function</a:t>
            </a:r>
            <a:endParaRPr lang="en-IN" sz="3200" b="1" u="sn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PREOPERATIVE PHYSIOTHERAPY ASSESSMENT</a:t>
            </a:r>
          </a:p>
        </p:txBody>
      </p:sp>
      <p:sp>
        <p:nvSpPr>
          <p:cNvPr id="3" name="Content Placeholder 2"/>
          <p:cNvSpPr>
            <a:spLocks noGrp="1"/>
          </p:cNvSpPr>
          <p:nvPr>
            <p:ph idx="1"/>
          </p:nvPr>
        </p:nvSpPr>
        <p:spPr>
          <a:xfrm>
            <a:off x="457200" y="1752600"/>
            <a:ext cx="8229600" cy="4724400"/>
          </a:xfrm>
        </p:spPr>
        <p:txBody>
          <a:bodyPr>
            <a:normAutofit/>
          </a:bodyPr>
          <a:lstStyle/>
          <a:p>
            <a:pPr algn="just">
              <a:buNone/>
            </a:pPr>
            <a:r>
              <a:rPr lang="en-US" sz="2400" dirty="0">
                <a:latin typeface="Times New Roman" pitchFamily="18" charset="0"/>
                <a:cs typeface="Times New Roman" pitchFamily="18" charset="0"/>
              </a:rPr>
              <a:t>EDUCATION AND INFORMATION :</a:t>
            </a:r>
          </a:p>
          <a:p>
            <a:pPr algn="just">
              <a:buNone/>
            </a:pPr>
            <a:endParaRPr lang="en-US" sz="24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Verbal  information  given  to  the  patient  at  this  stage, </a:t>
            </a:r>
          </a:p>
          <a:p>
            <a:pPr algn="just">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Details  should  be  </a:t>
            </a:r>
            <a:r>
              <a:rPr lang="en-US" sz="2400" dirty="0">
                <a:solidFill>
                  <a:srgbClr val="FF0000"/>
                </a:solidFill>
                <a:latin typeface="Times New Roman" pitchFamily="18" charset="0"/>
                <a:cs typeface="Times New Roman" pitchFamily="18" charset="0"/>
              </a:rPr>
              <a:t>brief</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concise</a:t>
            </a:r>
            <a:r>
              <a:rPr lang="en-US" sz="2400" dirty="0">
                <a:latin typeface="Times New Roman" pitchFamily="18" charset="0"/>
                <a:cs typeface="Times New Roman" pitchFamily="18" charset="0"/>
              </a:rPr>
              <a:t>  and  ideally  back-up  written  material  should  be provided.</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solidFill>
                  <a:srgbClr val="FF0000"/>
                </a:solidFill>
                <a:latin typeface="Times New Roman" pitchFamily="18" charset="0"/>
                <a:cs typeface="Times New Roman" pitchFamily="18" charset="0"/>
              </a:rPr>
              <a:t>Preoperative  explanation  </a:t>
            </a:r>
            <a:r>
              <a:rPr lang="en-US" sz="2400" dirty="0">
                <a:latin typeface="Times New Roman" pitchFamily="18" charset="0"/>
                <a:cs typeface="Times New Roman" pitchFamily="18" charset="0"/>
              </a:rPr>
              <a:t>regarding  the  </a:t>
            </a:r>
            <a:r>
              <a:rPr lang="en-US" sz="2400" dirty="0">
                <a:solidFill>
                  <a:srgbClr val="FF0000"/>
                </a:solidFill>
                <a:latin typeface="Times New Roman" pitchFamily="18" charset="0"/>
                <a:cs typeface="Times New Roman" pitchFamily="18" charset="0"/>
              </a:rPr>
              <a:t>effects  of  surgery  on  respiratory function</a:t>
            </a:r>
            <a:r>
              <a:rPr lang="en-US" sz="2400" dirty="0">
                <a:latin typeface="Times New Roman" pitchFamily="18" charset="0"/>
                <a:cs typeface="Times New Roman" pitchFamily="18" charset="0"/>
              </a:rPr>
              <a:t>,  the  </a:t>
            </a:r>
            <a:r>
              <a:rPr lang="en-US" sz="2400" dirty="0">
                <a:solidFill>
                  <a:srgbClr val="FF0000"/>
                </a:solidFill>
                <a:latin typeface="Times New Roman" pitchFamily="18" charset="0"/>
                <a:cs typeface="Times New Roman" pitchFamily="18" charset="0"/>
              </a:rPr>
              <a:t>location  of  the  wound</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drips  and  drains</a:t>
            </a:r>
            <a:r>
              <a:rPr lang="en-US" sz="2400" dirty="0">
                <a:latin typeface="Times New Roman" pitchFamily="18" charset="0"/>
                <a:cs typeface="Times New Roman" pitchFamily="18" charset="0"/>
              </a:rPr>
              <a:t>  may  help  to  reduce  pain, quicken recovery after the operation.</a:t>
            </a:r>
          </a:p>
          <a:p>
            <a:pPr algn="just">
              <a:buFont typeface="Wingdings" pitchFamily="2" charset="2"/>
              <a:buChar char="ü"/>
            </a:pPr>
            <a:endParaRPr lang="en-US"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algn="just">
              <a:buNone/>
            </a:pPr>
            <a:r>
              <a:rPr lang="en-US" sz="2400" dirty="0">
                <a:latin typeface="Times New Roman" pitchFamily="18" charset="0"/>
                <a:cs typeface="Times New Roman" pitchFamily="18" charset="0"/>
              </a:rPr>
              <a:t>The physiotherapist should also stress on the… </a:t>
            </a:r>
          </a:p>
          <a:p>
            <a:pPr algn="just">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Importance of </a:t>
            </a:r>
            <a:r>
              <a:rPr lang="en-US" sz="2400" dirty="0">
                <a:solidFill>
                  <a:srgbClr val="FF0000"/>
                </a:solidFill>
                <a:latin typeface="Times New Roman" pitchFamily="18" charset="0"/>
                <a:cs typeface="Times New Roman" pitchFamily="18" charset="0"/>
              </a:rPr>
              <a:t>early mobilization</a:t>
            </a:r>
            <a:r>
              <a:rPr lang="en-US" sz="2400" dirty="0">
                <a:latin typeface="Times New Roman" pitchFamily="18" charset="0"/>
                <a:cs typeface="Times New Roman" pitchFamily="18" charset="0"/>
              </a:rPr>
              <a:t>, </a:t>
            </a:r>
          </a:p>
          <a:p>
            <a:pPr algn="just">
              <a:buFont typeface="Wingdings" pitchFamily="2" charset="2"/>
              <a:buChar char="ü"/>
            </a:pPr>
            <a:r>
              <a:rPr lang="en-US" sz="2400" dirty="0">
                <a:latin typeface="Times New Roman" pitchFamily="18" charset="0"/>
                <a:cs typeface="Times New Roman" pitchFamily="18" charset="0"/>
              </a:rPr>
              <a:t>Appropriate </a:t>
            </a:r>
            <a:r>
              <a:rPr lang="en-US" sz="2400" dirty="0">
                <a:solidFill>
                  <a:srgbClr val="FF0000"/>
                </a:solidFill>
                <a:latin typeface="Times New Roman" pitchFamily="18" charset="0"/>
                <a:cs typeface="Times New Roman" pitchFamily="18" charset="0"/>
              </a:rPr>
              <a:t>positioning</a:t>
            </a:r>
            <a:r>
              <a:rPr lang="en-US" sz="2400" dirty="0">
                <a:latin typeface="Times New Roman" pitchFamily="18" charset="0"/>
                <a:cs typeface="Times New Roman" pitchFamily="18" charset="0"/>
              </a:rPr>
              <a:t> while chair or bedbound, </a:t>
            </a:r>
          </a:p>
          <a:p>
            <a:pPr algn="just">
              <a:buFont typeface="Wingdings" pitchFamily="2" charset="2"/>
              <a:buChar char="ü"/>
            </a:pPr>
            <a:r>
              <a:rPr lang="en-US" sz="2400" dirty="0">
                <a:latin typeface="Times New Roman" pitchFamily="18" charset="0"/>
                <a:cs typeface="Times New Roman" pitchFamily="18" charset="0"/>
              </a:rPr>
              <a:t>Adequate </a:t>
            </a:r>
            <a:r>
              <a:rPr lang="en-US" sz="2400" dirty="0">
                <a:solidFill>
                  <a:srgbClr val="FF0000"/>
                </a:solidFill>
                <a:latin typeface="Times New Roman" pitchFamily="18" charset="0"/>
                <a:cs typeface="Times New Roman" pitchFamily="18" charset="0"/>
              </a:rPr>
              <a:t>pain control</a:t>
            </a:r>
            <a:r>
              <a:rPr lang="en-US" sz="2400" dirty="0">
                <a:latin typeface="Times New Roman" pitchFamily="18" charset="0"/>
                <a:cs typeface="Times New Roman" pitchFamily="18" charset="0"/>
              </a:rPr>
              <a:t>,  </a:t>
            </a:r>
          </a:p>
          <a:p>
            <a:pPr algn="just">
              <a:buFont typeface="Wingdings" pitchFamily="2" charset="2"/>
              <a:buChar char="ü"/>
            </a:pPr>
            <a:r>
              <a:rPr lang="en-US" sz="2400" dirty="0">
                <a:latin typeface="Times New Roman" pitchFamily="18" charset="0"/>
                <a:cs typeface="Times New Roman" pitchFamily="18" charset="0"/>
              </a:rPr>
              <a:t>Regular  </a:t>
            </a:r>
            <a:r>
              <a:rPr lang="en-US" sz="2400" dirty="0">
                <a:solidFill>
                  <a:srgbClr val="FF0000"/>
                </a:solidFill>
                <a:latin typeface="Times New Roman" pitchFamily="18" charset="0"/>
                <a:cs typeface="Times New Roman" pitchFamily="18" charset="0"/>
              </a:rPr>
              <a:t>thoracic  expansion  </a:t>
            </a:r>
            <a:r>
              <a:rPr lang="en-US" sz="2400" dirty="0">
                <a:latin typeface="Times New Roman" pitchFamily="18" charset="0"/>
                <a:cs typeface="Times New Roman" pitchFamily="18" charset="0"/>
              </a:rPr>
              <a:t>exercises  and  </a:t>
            </a:r>
          </a:p>
          <a:p>
            <a:pPr algn="just">
              <a:buFont typeface="Wingdings" pitchFamily="2" charset="2"/>
              <a:buChar char="ü"/>
            </a:pPr>
            <a:r>
              <a:rPr lang="en-US" sz="2400" dirty="0">
                <a:solidFill>
                  <a:srgbClr val="FF0000"/>
                </a:solidFill>
                <a:latin typeface="Times New Roman" pitchFamily="18" charset="0"/>
                <a:cs typeface="Times New Roman" pitchFamily="18" charset="0"/>
              </a:rPr>
              <a:t>Wound  support</a:t>
            </a:r>
            <a:r>
              <a:rPr lang="en-US" sz="2400" dirty="0">
                <a:latin typeface="Times New Roman" pitchFamily="18" charset="0"/>
                <a:cs typeface="Times New Roman" pitchFamily="18" charset="0"/>
              </a:rPr>
              <a:t>  during  huffing  or coughing if bronchial secretions are present.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Introduction</a:t>
            </a:r>
          </a:p>
        </p:txBody>
      </p:sp>
      <p:sp>
        <p:nvSpPr>
          <p:cNvPr id="3" name="Content Placeholder 2"/>
          <p:cNvSpPr>
            <a:spLocks noGrp="1"/>
          </p:cNvSpPr>
          <p:nvPr>
            <p:ph idx="1"/>
          </p:nvPr>
        </p:nvSpPr>
        <p:spPr>
          <a:xfrm>
            <a:off x="457200" y="1600200"/>
            <a:ext cx="8229600" cy="4876800"/>
          </a:xfrm>
        </p:spPr>
        <p:txBody>
          <a:bodyPr>
            <a:normAutofit/>
          </a:bodyPr>
          <a:lstStyle/>
          <a:p>
            <a:pPr algn="just">
              <a:buNone/>
            </a:pPr>
            <a:r>
              <a:rPr lang="en-US" sz="2400" dirty="0">
                <a:latin typeface="Times New Roman" pitchFamily="18" charset="0"/>
                <a:cs typeface="Times New Roman" pitchFamily="18" charset="0"/>
              </a:rPr>
              <a:t>	Thoracic  surgery  is  the  repair  of  organs  located  in  the thorax,  or  chest.  </a:t>
            </a:r>
          </a:p>
          <a:p>
            <a:pPr algn="just">
              <a:buNone/>
            </a:pPr>
            <a:endParaRPr lang="en-US" sz="24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The thoracic cavity lies between the neck and the diaphragm, and contains the </a:t>
            </a:r>
            <a:r>
              <a:rPr lang="en-US" sz="2400" dirty="0">
                <a:solidFill>
                  <a:srgbClr val="FF0000"/>
                </a:solidFill>
                <a:latin typeface="Times New Roman" pitchFamily="18" charset="0"/>
                <a:cs typeface="Times New Roman" pitchFamily="18" charset="0"/>
              </a:rPr>
              <a:t>heart</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lungs</a:t>
            </a:r>
            <a:r>
              <a:rPr lang="en-US" sz="2400" dirty="0">
                <a:latin typeface="Times New Roman" pitchFamily="18" charset="0"/>
                <a:cs typeface="Times New Roman" pitchFamily="18" charset="0"/>
              </a:rPr>
              <a:t>  (cardiopulmonary  system),  the  </a:t>
            </a:r>
            <a:r>
              <a:rPr lang="en-US" sz="2400" dirty="0" err="1">
                <a:solidFill>
                  <a:srgbClr val="FF0000"/>
                </a:solidFill>
                <a:latin typeface="Times New Roman" pitchFamily="18" charset="0"/>
                <a:cs typeface="Times New Roman" pitchFamily="18" charset="0"/>
              </a:rPr>
              <a:t>oesophagus</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trachea</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pleura</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mediastinum</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chest wall</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diaphragm</a:t>
            </a:r>
            <a:r>
              <a:rPr lang="en-US" sz="2400" dirty="0">
                <a:latin typeface="Times New Roman" pitchFamily="18" charset="0"/>
                <a:cs typeface="Times New Roman" pitchFamily="18" charset="0"/>
              </a:rPr>
              <a:t>.</a:t>
            </a:r>
          </a:p>
          <a:p>
            <a:pPr algn="just">
              <a:buNone/>
            </a:pPr>
            <a:endParaRPr lang="en-US" sz="24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Patients  who  undergo  a  thoracic  surgery,  physiotherapy plays  a significant role in  the  prevention  and  treatment  of  both  pulmonary  and musculoskeletal complications following major surgery.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a:buNone/>
            </a:pPr>
            <a:r>
              <a:rPr lang="en-US" sz="2400" dirty="0">
                <a:latin typeface="Times New Roman" pitchFamily="18" charset="0"/>
                <a:cs typeface="Times New Roman" pitchFamily="18" charset="0"/>
              </a:rPr>
              <a:t>The AIMS of preoperative physiotherapy treatment are to: </a:t>
            </a:r>
          </a:p>
          <a:p>
            <a:pP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Gain the </a:t>
            </a:r>
            <a:r>
              <a:rPr lang="en-US" sz="2400" dirty="0">
                <a:solidFill>
                  <a:srgbClr val="FF0000"/>
                </a:solidFill>
                <a:latin typeface="Times New Roman" pitchFamily="18" charset="0"/>
                <a:cs typeface="Times New Roman" pitchFamily="18" charset="0"/>
              </a:rPr>
              <a:t>patients confidence </a:t>
            </a:r>
            <a:r>
              <a:rPr lang="en-US" sz="2400" dirty="0">
                <a:latin typeface="Times New Roman" pitchFamily="18" charset="0"/>
                <a:cs typeface="Times New Roman" pitchFamily="18" charset="0"/>
              </a:rPr>
              <a:t>and </a:t>
            </a:r>
            <a:r>
              <a:rPr lang="en-US" sz="2400" dirty="0">
                <a:solidFill>
                  <a:srgbClr val="FF0000"/>
                </a:solidFill>
                <a:latin typeface="Times New Roman" pitchFamily="18" charset="0"/>
                <a:cs typeface="Times New Roman" pitchFamily="18" charset="0"/>
              </a:rPr>
              <a:t>reduce anxiety  </a:t>
            </a:r>
          </a:p>
          <a:p>
            <a:pPr algn="just">
              <a:buFont typeface="Wingdings" pitchFamily="2" charset="2"/>
              <a:buChar char="ü"/>
            </a:pPr>
            <a:r>
              <a:rPr lang="en-US" sz="2400" dirty="0">
                <a:solidFill>
                  <a:srgbClr val="FF0000"/>
                </a:solidFill>
                <a:latin typeface="Times New Roman" pitchFamily="18" charset="0"/>
                <a:cs typeface="Times New Roman" pitchFamily="18" charset="0"/>
              </a:rPr>
              <a:t>Educate</a:t>
            </a:r>
            <a:r>
              <a:rPr lang="en-US" sz="2400" dirty="0">
                <a:latin typeface="Times New Roman" pitchFamily="18" charset="0"/>
                <a:cs typeface="Times New Roman" pitchFamily="18" charset="0"/>
              </a:rPr>
              <a:t> the patient regarding postoperative routine </a:t>
            </a:r>
          </a:p>
          <a:p>
            <a:pPr algn="just">
              <a:buFont typeface="Wingdings" pitchFamily="2" charset="2"/>
              <a:buChar char="ü"/>
            </a:pPr>
            <a:r>
              <a:rPr lang="en-US" sz="2400" dirty="0">
                <a:solidFill>
                  <a:srgbClr val="FF0000"/>
                </a:solidFill>
                <a:latin typeface="Times New Roman" pitchFamily="18" charset="0"/>
                <a:cs typeface="Times New Roman" pitchFamily="18" charset="0"/>
              </a:rPr>
              <a:t>Assess</a:t>
            </a:r>
            <a:r>
              <a:rPr lang="en-US" sz="2400" dirty="0">
                <a:latin typeface="Times New Roman" pitchFamily="18" charset="0"/>
                <a:cs typeface="Times New Roman" pitchFamily="18" charset="0"/>
              </a:rPr>
              <a:t> the patients risks of developing </a:t>
            </a:r>
            <a:r>
              <a:rPr lang="en-US" sz="2400" dirty="0">
                <a:solidFill>
                  <a:srgbClr val="FF0000"/>
                </a:solidFill>
                <a:latin typeface="Times New Roman" pitchFamily="18" charset="0"/>
                <a:cs typeface="Times New Roman" pitchFamily="18" charset="0"/>
              </a:rPr>
              <a:t>Post operative Pulmonary Complication </a:t>
            </a:r>
          </a:p>
          <a:p>
            <a:pPr algn="just">
              <a:buFont typeface="Wingdings" pitchFamily="2" charset="2"/>
              <a:buChar char="ü"/>
            </a:pPr>
            <a:r>
              <a:rPr lang="en-US" sz="2400" dirty="0">
                <a:latin typeface="Times New Roman" pitchFamily="18" charset="0"/>
                <a:cs typeface="Times New Roman" pitchFamily="18" charset="0"/>
              </a:rPr>
              <a:t>Assist in the </a:t>
            </a:r>
            <a:r>
              <a:rPr lang="en-US" sz="2400" dirty="0">
                <a:solidFill>
                  <a:srgbClr val="FF0000"/>
                </a:solidFill>
                <a:latin typeface="Times New Roman" pitchFamily="18" charset="0"/>
                <a:cs typeface="Times New Roman" pitchFamily="18" charset="0"/>
              </a:rPr>
              <a:t>prevention of respiratory complications </a:t>
            </a:r>
          </a:p>
          <a:p>
            <a:pPr algn="just">
              <a:buFont typeface="Wingdings" pitchFamily="2" charset="2"/>
              <a:buChar char="ü"/>
            </a:pPr>
            <a:r>
              <a:rPr lang="en-US" sz="2400" dirty="0">
                <a:latin typeface="Times New Roman" pitchFamily="18" charset="0"/>
                <a:cs typeface="Times New Roman" pitchFamily="18" charset="0"/>
              </a:rPr>
              <a:t>Assist in the </a:t>
            </a:r>
            <a:r>
              <a:rPr lang="en-US" sz="2400" dirty="0">
                <a:solidFill>
                  <a:srgbClr val="FF0000"/>
                </a:solidFill>
                <a:latin typeface="Times New Roman" pitchFamily="18" charset="0"/>
                <a:cs typeface="Times New Roman" pitchFamily="18" charset="0"/>
              </a:rPr>
              <a:t>prevention of deep vein thrombosis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Explain</a:t>
            </a:r>
            <a:endParaRPr lang="en-US" dirty="0"/>
          </a:p>
        </p:txBody>
      </p:sp>
      <p:sp>
        <p:nvSpPr>
          <p:cNvPr id="3" name="Content Placeholder 2"/>
          <p:cNvSpPr>
            <a:spLocks noGrp="1"/>
          </p:cNvSpPr>
          <p:nvPr>
            <p:ph idx="1"/>
          </p:nvPr>
        </p:nvSpPr>
        <p:spPr>
          <a:xfrm>
            <a:off x="457200" y="1371600"/>
            <a:ext cx="8229600" cy="4953000"/>
          </a:xfrm>
        </p:spPr>
        <p:txBody>
          <a:bodyPr>
            <a:noAutofit/>
          </a:bodyPr>
          <a:lstStyle/>
          <a:p>
            <a:pPr algn="just">
              <a:buFont typeface="Wingdings" pitchFamily="2" charset="2"/>
              <a:buChar char="ü"/>
            </a:pPr>
            <a:r>
              <a:rPr lang="en-US" sz="2400" dirty="0">
                <a:solidFill>
                  <a:srgbClr val="FF0000"/>
                </a:solidFill>
                <a:latin typeface="Times New Roman" pitchFamily="18" charset="0"/>
                <a:cs typeface="Times New Roman" pitchFamily="18" charset="0"/>
              </a:rPr>
              <a:t>Role of physiotherapist </a:t>
            </a:r>
            <a:r>
              <a:rPr lang="en-US" sz="2400" dirty="0">
                <a:latin typeface="Times New Roman" pitchFamily="18" charset="0"/>
                <a:cs typeface="Times New Roman" pitchFamily="18" charset="0"/>
              </a:rPr>
              <a:t>within the team </a:t>
            </a:r>
          </a:p>
          <a:p>
            <a:pPr algn="just">
              <a:buFont typeface="Wingdings" pitchFamily="2" charset="2"/>
              <a:buChar char="ü"/>
            </a:pPr>
            <a:r>
              <a:rPr lang="en-US" sz="2400" dirty="0">
                <a:latin typeface="Times New Roman" pitchFamily="18" charset="0"/>
                <a:cs typeface="Times New Roman" pitchFamily="18" charset="0"/>
              </a:rPr>
              <a:t>The probable </a:t>
            </a:r>
            <a:r>
              <a:rPr lang="en-US" sz="2400" dirty="0">
                <a:solidFill>
                  <a:srgbClr val="FF0000"/>
                </a:solidFill>
                <a:latin typeface="Times New Roman" pitchFamily="18" charset="0"/>
                <a:cs typeface="Times New Roman" pitchFamily="18" charset="0"/>
              </a:rPr>
              <a:t>site of the incision  </a:t>
            </a:r>
          </a:p>
          <a:p>
            <a:pPr algn="just">
              <a:buFont typeface="Wingdings" pitchFamily="2" charset="2"/>
              <a:buChar char="ü"/>
            </a:pPr>
            <a:r>
              <a:rPr lang="en-US" sz="2400" dirty="0">
                <a:solidFill>
                  <a:srgbClr val="FF0000"/>
                </a:solidFill>
                <a:latin typeface="Times New Roman" pitchFamily="18" charset="0"/>
                <a:cs typeface="Times New Roman" pitchFamily="18" charset="0"/>
              </a:rPr>
              <a:t>Presence of drips/drains/oxygen therapy/ catheter/intercostals catheter</a:t>
            </a:r>
            <a:r>
              <a:rPr lang="en-US" sz="2400" dirty="0">
                <a:latin typeface="Times New Roman" pitchFamily="18" charset="0"/>
                <a:cs typeface="Times New Roman" pitchFamily="18" charset="0"/>
              </a:rPr>
              <a:t> </a:t>
            </a:r>
          </a:p>
          <a:p>
            <a:pPr algn="just">
              <a:buFont typeface="Wingdings" pitchFamily="2" charset="2"/>
              <a:buChar char="ü"/>
            </a:pPr>
            <a:r>
              <a:rPr lang="en-US" sz="2400" dirty="0">
                <a:solidFill>
                  <a:srgbClr val="FF0000"/>
                </a:solidFill>
                <a:latin typeface="Times New Roman" pitchFamily="18" charset="0"/>
                <a:cs typeface="Times New Roman" pitchFamily="18" charset="0"/>
              </a:rPr>
              <a:t>Type of analgesia </a:t>
            </a:r>
            <a:r>
              <a:rPr lang="en-US" sz="2400" dirty="0">
                <a:latin typeface="Times New Roman" pitchFamily="18" charset="0"/>
                <a:cs typeface="Times New Roman" pitchFamily="18" charset="0"/>
              </a:rPr>
              <a:t>administered </a:t>
            </a:r>
          </a:p>
          <a:p>
            <a:pPr algn="just">
              <a:buFont typeface="Wingdings" pitchFamily="2" charset="2"/>
              <a:buChar char="ü"/>
            </a:pPr>
            <a:r>
              <a:rPr lang="en-US" sz="2400" dirty="0">
                <a:solidFill>
                  <a:srgbClr val="FF0000"/>
                </a:solidFill>
                <a:latin typeface="Times New Roman" pitchFamily="18" charset="0"/>
                <a:cs typeface="Times New Roman" pitchFamily="18" charset="0"/>
              </a:rPr>
              <a:t>Effects of general </a:t>
            </a:r>
            <a:r>
              <a:rPr lang="en-US" sz="2400" dirty="0" err="1">
                <a:solidFill>
                  <a:srgbClr val="FF0000"/>
                </a:solidFill>
                <a:latin typeface="Times New Roman" pitchFamily="18" charset="0"/>
                <a:cs typeface="Times New Roman" pitchFamily="18" charset="0"/>
              </a:rPr>
              <a:t>anaesthesia</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surgery</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pain</a:t>
            </a:r>
            <a:r>
              <a:rPr lang="en-US" sz="2400" dirty="0">
                <a:latin typeface="Times New Roman" pitchFamily="18" charset="0"/>
                <a:cs typeface="Times New Roman" pitchFamily="18" charset="0"/>
              </a:rPr>
              <a:t> on the </a:t>
            </a:r>
            <a:r>
              <a:rPr lang="en-US" sz="2400" dirty="0">
                <a:solidFill>
                  <a:srgbClr val="FF0000"/>
                </a:solidFill>
                <a:latin typeface="Times New Roman" pitchFamily="18" charset="0"/>
                <a:cs typeface="Times New Roman" pitchFamily="18" charset="0"/>
              </a:rPr>
              <a:t>cardio-respiratory system  </a:t>
            </a:r>
          </a:p>
          <a:p>
            <a:pPr algn="just">
              <a:buFont typeface="Wingdings" pitchFamily="2" charset="2"/>
              <a:buChar char="ü"/>
            </a:pPr>
            <a:r>
              <a:rPr lang="en-US" sz="2400" dirty="0">
                <a:latin typeface="Times New Roman" pitchFamily="18" charset="0"/>
                <a:cs typeface="Times New Roman" pitchFamily="18" charset="0"/>
              </a:rPr>
              <a:t>The  </a:t>
            </a:r>
            <a:r>
              <a:rPr lang="en-US" sz="2400" dirty="0">
                <a:solidFill>
                  <a:srgbClr val="FF0000"/>
                </a:solidFill>
                <a:latin typeface="Times New Roman" pitchFamily="18" charset="0"/>
                <a:cs typeface="Times New Roman" pitchFamily="18" charset="0"/>
              </a:rPr>
              <a:t>importance  of  optimal  postoperative  positioning</a:t>
            </a:r>
            <a:r>
              <a:rPr lang="en-US" sz="2400" dirty="0">
                <a:latin typeface="Times New Roman" pitchFamily="18" charset="0"/>
                <a:cs typeface="Times New Roman" pitchFamily="18" charset="0"/>
              </a:rPr>
              <a:t>,  e.g.  </a:t>
            </a:r>
            <a:r>
              <a:rPr lang="en-US" sz="2400" dirty="0">
                <a:solidFill>
                  <a:srgbClr val="FF0000"/>
                </a:solidFill>
                <a:latin typeface="Times New Roman" pitchFamily="18" charset="0"/>
                <a:cs typeface="Times New Roman" pitchFamily="18" charset="0"/>
              </a:rPr>
              <a:t>high-sitting,  sitting  out of bed and the importance of regular deep inspirations </a:t>
            </a:r>
            <a:r>
              <a:rPr lang="en-US" sz="2400" dirty="0">
                <a:latin typeface="Times New Roman" pitchFamily="18" charset="0"/>
                <a:cs typeface="Times New Roman" pitchFamily="18" charset="0"/>
              </a:rPr>
              <a:t>and </a:t>
            </a:r>
            <a:r>
              <a:rPr lang="en-US" sz="2400" dirty="0">
                <a:solidFill>
                  <a:srgbClr val="FF0000"/>
                </a:solidFill>
                <a:latin typeface="Times New Roman" pitchFamily="18" charset="0"/>
                <a:cs typeface="Times New Roman" pitchFamily="18" charset="0"/>
              </a:rPr>
              <a:t>early mobilization </a:t>
            </a:r>
            <a:r>
              <a:rPr lang="en-US" sz="2400" dirty="0">
                <a:latin typeface="Times New Roman" pitchFamily="18" charset="0"/>
                <a:cs typeface="Times New Roman" pitchFamily="18" charset="0"/>
              </a:rPr>
              <a:t>for making an uncomplicated recovery.</a:t>
            </a:r>
          </a:p>
          <a:p>
            <a:pPr algn="just">
              <a:buFont typeface="Wingdings" pitchFamily="2" charset="2"/>
              <a:buChar char="ü"/>
            </a:pPr>
            <a:endParaRPr lang="en-US"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Demonstrate/Practice</a:t>
            </a:r>
          </a:p>
        </p:txBody>
      </p:sp>
      <p:sp>
        <p:nvSpPr>
          <p:cNvPr id="3" name="Content Placeholder 2"/>
          <p:cNvSpPr>
            <a:spLocks noGrp="1"/>
          </p:cNvSpPr>
          <p:nvPr>
            <p:ph idx="1"/>
          </p:nvPr>
        </p:nvSpPr>
        <p:spPr>
          <a:xfrm>
            <a:off x="457200" y="1600200"/>
            <a:ext cx="8382000" cy="4525963"/>
          </a:xfrm>
        </p:spPr>
        <p:txBody>
          <a:bodyPr>
            <a:noAutofit/>
          </a:bodyPr>
          <a:lstStyle/>
          <a:p>
            <a:pPr algn="just">
              <a:buFont typeface="Wingdings" pitchFamily="2" charset="2"/>
              <a:buChar char="ü"/>
            </a:pPr>
            <a:r>
              <a:rPr lang="en-US" sz="2400" dirty="0">
                <a:latin typeface="Times New Roman" pitchFamily="18" charset="0"/>
                <a:cs typeface="Times New Roman" pitchFamily="18" charset="0"/>
              </a:rPr>
              <a:t>Deep breathing exercises to increase lung volumes </a:t>
            </a:r>
          </a:p>
          <a:p>
            <a:pPr algn="just">
              <a:buFont typeface="Wingdings" pitchFamily="2" charset="2"/>
              <a:buChar char="ü"/>
            </a:pPr>
            <a:r>
              <a:rPr lang="en-US" sz="2400" dirty="0">
                <a:latin typeface="Times New Roman" pitchFamily="18" charset="0"/>
                <a:cs typeface="Times New Roman" pitchFamily="18" charset="0"/>
              </a:rPr>
              <a:t>Forced  expiration  technique  (FET)  and  cough  with  support </a:t>
            </a:r>
          </a:p>
          <a:p>
            <a:pPr algn="just">
              <a:buFont typeface="Wingdings" pitchFamily="2" charset="2"/>
              <a:buChar char="ü"/>
            </a:pPr>
            <a:r>
              <a:rPr lang="en-US" sz="2400" dirty="0">
                <a:latin typeface="Times New Roman" pitchFamily="18" charset="0"/>
                <a:cs typeface="Times New Roman" pitchFamily="18" charset="0"/>
              </a:rPr>
              <a:t>The position they probably will be lying in  </a:t>
            </a:r>
          </a:p>
          <a:p>
            <a:pPr algn="just">
              <a:buFont typeface="Wingdings" pitchFamily="2" charset="2"/>
              <a:buChar char="ü"/>
            </a:pPr>
            <a:r>
              <a:rPr lang="en-US" sz="2400" dirty="0">
                <a:latin typeface="Times New Roman" pitchFamily="18" charset="0"/>
                <a:cs typeface="Times New Roman" pitchFamily="18" charset="0"/>
              </a:rPr>
              <a:t>Shoulder girdle movements in supine lying- </a:t>
            </a:r>
            <a:r>
              <a:rPr lang="en-US" sz="2400" dirty="0" err="1">
                <a:latin typeface="Times New Roman" pitchFamily="18" charset="0"/>
                <a:cs typeface="Times New Roman" pitchFamily="18" charset="0"/>
              </a:rPr>
              <a:t>isotonically</a:t>
            </a:r>
            <a:r>
              <a:rPr lang="en-US" sz="2400" dirty="0">
                <a:latin typeface="Times New Roman" pitchFamily="18" charset="0"/>
                <a:cs typeface="Times New Roman" pitchFamily="18" charset="0"/>
              </a:rPr>
              <a:t>. </a:t>
            </a:r>
          </a:p>
          <a:p>
            <a:pPr algn="just">
              <a:buFont typeface="Wingdings" pitchFamily="2" charset="2"/>
              <a:buChar char="ü"/>
            </a:pPr>
            <a:r>
              <a:rPr lang="en-US" sz="2400" dirty="0">
                <a:latin typeface="Times New Roman" pitchFamily="18" charset="0"/>
                <a:cs typeface="Times New Roman" pitchFamily="18" charset="0"/>
              </a:rPr>
              <a:t>Trunk movements</a:t>
            </a:r>
          </a:p>
          <a:p>
            <a:pPr algn="just">
              <a:buFont typeface="Wingdings" pitchFamily="2" charset="2"/>
              <a:buChar char="ü"/>
            </a:pPr>
            <a:r>
              <a:rPr lang="en-US" sz="2400" dirty="0">
                <a:latin typeface="Times New Roman" pitchFamily="18" charset="0"/>
                <a:cs typeface="Times New Roman" pitchFamily="18" charset="0"/>
              </a:rPr>
              <a:t>Foot and ankle circulatory exercises </a:t>
            </a:r>
          </a:p>
          <a:p>
            <a:pPr algn="just">
              <a:buFont typeface="Wingdings" pitchFamily="2" charset="2"/>
              <a:buChar char="ü"/>
            </a:pPr>
            <a:r>
              <a:rPr lang="en-US" sz="2400" dirty="0">
                <a:latin typeface="Times New Roman" pitchFamily="18" charset="0"/>
                <a:cs typeface="Times New Roman" pitchFamily="18" charset="0"/>
              </a:rPr>
              <a:t>Recommend the frequency and number of times for the deep breathing exercise, FET, supported cough and foot and ankle exercises. </a:t>
            </a:r>
          </a:p>
          <a:p>
            <a:pPr algn="just">
              <a:buFont typeface="Wingdings" pitchFamily="2" charset="2"/>
              <a:buChar char="ü"/>
            </a:pPr>
            <a:r>
              <a:rPr lang="en-US" sz="2400" dirty="0">
                <a:latin typeface="Times New Roman" pitchFamily="18" charset="0"/>
                <a:cs typeface="Times New Roman" pitchFamily="18" charset="0"/>
              </a:rPr>
              <a:t>Education  regarding  underwater  sealed  drainage  and discussion of rehabilitation on discharge.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POSTOPERATIVE PERIOD</a:t>
            </a:r>
          </a:p>
        </p:txBody>
      </p:sp>
      <p:sp>
        <p:nvSpPr>
          <p:cNvPr id="3" name="Content Placeholder 2"/>
          <p:cNvSpPr>
            <a:spLocks noGrp="1"/>
          </p:cNvSpPr>
          <p:nvPr>
            <p:ph idx="1"/>
          </p:nvPr>
        </p:nvSpPr>
        <p:spPr>
          <a:xfrm>
            <a:off x="457200" y="1828800"/>
            <a:ext cx="8229600" cy="2514600"/>
          </a:xfrm>
        </p:spPr>
        <p:txBody>
          <a:bodyPr>
            <a:normAutofit/>
          </a:bodyPr>
          <a:lstStyle/>
          <a:p>
            <a:pPr algn="just">
              <a:buFont typeface="Wingdings" pitchFamily="2" charset="2"/>
              <a:buChar char="ü"/>
            </a:pPr>
            <a:r>
              <a:rPr lang="en-US" sz="2400" dirty="0">
                <a:latin typeface="Times New Roman" pitchFamily="18" charset="0"/>
                <a:cs typeface="Times New Roman" pitchFamily="18" charset="0"/>
              </a:rPr>
              <a:t>Generally the main aims in the postoperative Phase are to promote the re-inflation of areas of atelectasis  and  to  maintain  adequate  ventilation.</a:t>
            </a:r>
          </a:p>
          <a:p>
            <a:pPr algn="just">
              <a:buFont typeface="Wingdings" pitchFamily="2" charset="2"/>
              <a:buChar char="ü"/>
            </a:pPr>
            <a:endParaRPr lang="en-US"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838200"/>
            <a:ext cx="8229600" cy="4525963"/>
          </a:xfrm>
        </p:spPr>
        <p:txBody>
          <a:bodyPr>
            <a:noAutofit/>
          </a:bodyPr>
          <a:lstStyle/>
          <a:p>
            <a:pPr>
              <a:buNone/>
            </a:pPr>
            <a:r>
              <a:rPr lang="en-US" sz="2400" dirty="0">
                <a:latin typeface="Times New Roman" pitchFamily="18" charset="0"/>
                <a:cs typeface="Times New Roman" pitchFamily="18" charset="0"/>
              </a:rPr>
              <a:t>THE INTIAL PATIENT ASSESSMENT NOTES:</a:t>
            </a:r>
          </a:p>
          <a:p>
            <a:pPr>
              <a:buNone/>
            </a:pPr>
            <a:r>
              <a:rPr lang="en-US" sz="2400" dirty="0">
                <a:latin typeface="Times New Roman" pitchFamily="18" charset="0"/>
                <a:cs typeface="Times New Roman" pitchFamily="18" charset="0"/>
              </a:rPr>
              <a:t> </a:t>
            </a:r>
          </a:p>
          <a:p>
            <a:pPr>
              <a:buNone/>
            </a:pPr>
            <a:r>
              <a:rPr lang="en-US" sz="2400" dirty="0">
                <a:latin typeface="Times New Roman" pitchFamily="18" charset="0"/>
                <a:cs typeface="Times New Roman" pitchFamily="18" charset="0"/>
              </a:rPr>
              <a:t>DATABASE: </a:t>
            </a:r>
            <a:r>
              <a:rPr lang="en-US" sz="2400" b="1" dirty="0">
                <a:latin typeface="Times New Roman" pitchFamily="18" charset="0"/>
                <a:cs typeface="Times New Roman" pitchFamily="18" charset="0"/>
              </a:rPr>
              <a:t>OBTAINED FROM MEDICAL NOTES </a:t>
            </a:r>
          </a:p>
          <a:p>
            <a:pPr>
              <a:buFont typeface="Wingdings" pitchFamily="2" charset="2"/>
              <a:buChar char="ü"/>
            </a:pPr>
            <a:r>
              <a:rPr lang="en-US" sz="2400" dirty="0">
                <a:latin typeface="Times New Roman" pitchFamily="18" charset="0"/>
                <a:cs typeface="Times New Roman" pitchFamily="18" charset="0"/>
              </a:rPr>
              <a:t>Preoperative  information:  PFTs/ABGs</a:t>
            </a:r>
          </a:p>
          <a:p>
            <a:pPr algn="just">
              <a:buFont typeface="Wingdings" pitchFamily="2" charset="2"/>
              <a:buChar char="ü"/>
            </a:pPr>
            <a:r>
              <a:rPr lang="en-US" sz="2400" dirty="0">
                <a:latin typeface="Times New Roman" pitchFamily="18" charset="0"/>
                <a:cs typeface="Times New Roman" pitchFamily="18" charset="0"/>
              </a:rPr>
              <a:t>Surgical procedure and incision </a:t>
            </a:r>
          </a:p>
          <a:p>
            <a:pPr algn="just">
              <a:buFont typeface="Wingdings" pitchFamily="2" charset="2"/>
              <a:buChar char="ü"/>
            </a:pPr>
            <a:r>
              <a:rPr lang="en-US" sz="2400" dirty="0">
                <a:latin typeface="Times New Roman" pitchFamily="18" charset="0"/>
                <a:cs typeface="Times New Roman" pitchFamily="18" charset="0"/>
              </a:rPr>
              <a:t>Concise relevant history of present condition </a:t>
            </a:r>
          </a:p>
          <a:p>
            <a:pPr algn="just">
              <a:buFont typeface="Wingdings" pitchFamily="2" charset="2"/>
              <a:buChar char="ü"/>
            </a:pPr>
            <a:r>
              <a:rPr lang="en-US" sz="2400" dirty="0">
                <a:latin typeface="Times New Roman" pitchFamily="18" charset="0"/>
                <a:cs typeface="Times New Roman" pitchFamily="18" charset="0"/>
              </a:rPr>
              <a:t>Relevant past medical history including previous surgery, </a:t>
            </a:r>
          </a:p>
          <a:p>
            <a:pPr algn="just">
              <a:buFont typeface="Wingdings" pitchFamily="2" charset="2"/>
              <a:buChar char="ü"/>
            </a:pPr>
            <a:r>
              <a:rPr lang="en-US" sz="2400" dirty="0">
                <a:latin typeface="Times New Roman" pitchFamily="18" charset="0"/>
                <a:cs typeface="Times New Roman" pitchFamily="18" charset="0"/>
              </a:rPr>
              <a:t>Social history, </a:t>
            </a:r>
          </a:p>
          <a:p>
            <a:pPr algn="just">
              <a:buFont typeface="Wingdings" pitchFamily="2" charset="2"/>
              <a:buChar char="ü"/>
            </a:pPr>
            <a:r>
              <a:rPr lang="en-US" sz="2400" dirty="0">
                <a:latin typeface="Times New Roman" pitchFamily="18" charset="0"/>
                <a:cs typeface="Times New Roman" pitchFamily="18" charset="0"/>
              </a:rPr>
              <a:t>Drug history, specific note of respiratory medicines; e.g. inhalers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a:buNone/>
            </a:pPr>
            <a:r>
              <a:rPr lang="en-US" sz="2400" b="1" dirty="0">
                <a:latin typeface="Times New Roman" pitchFamily="18" charset="0"/>
                <a:cs typeface="Times New Roman" pitchFamily="18" charset="0"/>
              </a:rPr>
              <a:t>SUBJECTIVE</a:t>
            </a:r>
            <a:r>
              <a:rPr lang="en-US" sz="2400" dirty="0">
                <a:latin typeface="Times New Roman" pitchFamily="18" charset="0"/>
                <a:cs typeface="Times New Roman" pitchFamily="18" charset="0"/>
              </a:rPr>
              <a:t>: INFORMATION WHICH PATIENT TELLS YOU </a:t>
            </a:r>
          </a:p>
          <a:p>
            <a:pPr>
              <a:buNone/>
            </a:pPr>
            <a:endParaRPr lang="en-US" sz="2400" dirty="0">
              <a:latin typeface="Times New Roman" pitchFamily="18" charset="0"/>
              <a:cs typeface="Times New Roman" pitchFamily="18" charset="0"/>
            </a:endParaRPr>
          </a:p>
          <a:p>
            <a:pPr>
              <a:buFont typeface="Wingdings" pitchFamily="2" charset="2"/>
              <a:buChar char="ü"/>
            </a:pPr>
            <a:r>
              <a:rPr lang="en-US" sz="2400" dirty="0">
                <a:latin typeface="Times New Roman" pitchFamily="18" charset="0"/>
                <a:cs typeface="Times New Roman" pitchFamily="18" charset="0"/>
              </a:rPr>
              <a:t>Ask open-ended questions: how do you feel? </a:t>
            </a:r>
          </a:p>
          <a:p>
            <a:pPr>
              <a:buFont typeface="Wingdings" pitchFamily="2" charset="2"/>
              <a:buChar char="ü"/>
            </a:pPr>
            <a:r>
              <a:rPr lang="en-US" sz="2400" dirty="0">
                <a:latin typeface="Times New Roman" pitchFamily="18" charset="0"/>
                <a:cs typeface="Times New Roman" pitchFamily="18" charset="0"/>
              </a:rPr>
              <a:t>Ask about pain control: can the person cough?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990600"/>
            <a:ext cx="8229600" cy="5135563"/>
          </a:xfrm>
        </p:spPr>
        <p:txBody>
          <a:bodyPr>
            <a:normAutofit fontScale="70000" lnSpcReduction="20000"/>
          </a:bodyPr>
          <a:lstStyle/>
          <a:p>
            <a:pPr>
              <a:buNone/>
            </a:pPr>
            <a:r>
              <a:rPr lang="en-US" b="1" dirty="0">
                <a:latin typeface="Times New Roman" pitchFamily="18" charset="0"/>
                <a:cs typeface="Times New Roman" pitchFamily="18" charset="0"/>
              </a:rPr>
              <a:t>OBJECTIVE</a:t>
            </a:r>
            <a:r>
              <a:rPr lang="en-US" dirty="0">
                <a:latin typeface="Times New Roman" pitchFamily="18" charset="0"/>
                <a:cs typeface="Times New Roman" pitchFamily="18" charset="0"/>
              </a:rPr>
              <a:t>:  INFORMATION  BASED  ON  EXAMINATION  OF  THE  PATIENT  AND TESTS CARRIED OUT </a:t>
            </a:r>
          </a:p>
          <a:p>
            <a:pPr>
              <a:buNone/>
            </a:pPr>
            <a:endParaRPr lang="en-US" dirty="0">
              <a:latin typeface="Times New Roman" pitchFamily="18" charset="0"/>
              <a:cs typeface="Times New Roman" pitchFamily="18" charset="0"/>
            </a:endParaRPr>
          </a:p>
          <a:p>
            <a:pPr algn="just">
              <a:buFont typeface="Wingdings" pitchFamily="2" charset="2"/>
              <a:buChar char="ü"/>
            </a:pPr>
            <a:r>
              <a:rPr lang="en-US" dirty="0">
                <a:latin typeface="Times New Roman" pitchFamily="18" charset="0"/>
                <a:cs typeface="Times New Roman" pitchFamily="18" charset="0"/>
              </a:rPr>
              <a:t>Cardiovascular status (CVS): blood pressure, heart rate and rhythm </a:t>
            </a:r>
          </a:p>
          <a:p>
            <a:pPr algn="just">
              <a:buFont typeface="Wingdings" pitchFamily="2" charset="2"/>
              <a:buChar char="ü"/>
            </a:pPr>
            <a:r>
              <a:rPr lang="en-US" dirty="0">
                <a:latin typeface="Times New Roman" pitchFamily="18" charset="0"/>
                <a:cs typeface="Times New Roman" pitchFamily="18" charset="0"/>
              </a:rPr>
              <a:t>Oxygen delivery system and FEV</a:t>
            </a:r>
            <a:r>
              <a:rPr lang="en-US" sz="1700" dirty="0">
                <a:latin typeface="Times New Roman" pitchFamily="18" charset="0"/>
                <a:cs typeface="Times New Roman" pitchFamily="18" charset="0"/>
              </a:rPr>
              <a:t>1</a:t>
            </a:r>
            <a:r>
              <a:rPr lang="en-US" dirty="0">
                <a:latin typeface="Times New Roman" pitchFamily="18" charset="0"/>
                <a:cs typeface="Times New Roman" pitchFamily="18" charset="0"/>
              </a:rPr>
              <a:t> </a:t>
            </a:r>
          </a:p>
          <a:p>
            <a:pPr algn="just">
              <a:buFont typeface="Wingdings" pitchFamily="2" charset="2"/>
              <a:buChar char="ü"/>
            </a:pPr>
            <a:r>
              <a:rPr lang="en-US" dirty="0">
                <a:latin typeface="Times New Roman" pitchFamily="18" charset="0"/>
                <a:cs typeface="Times New Roman" pitchFamily="18" charset="0"/>
              </a:rPr>
              <a:t>Blood gases or O2 saturation </a:t>
            </a:r>
          </a:p>
          <a:p>
            <a:pPr algn="just">
              <a:buFont typeface="Wingdings" pitchFamily="2" charset="2"/>
              <a:buChar char="ü"/>
            </a:pPr>
            <a:r>
              <a:rPr lang="en-US" dirty="0">
                <a:latin typeface="Times New Roman" pitchFamily="18" charset="0"/>
                <a:cs typeface="Times New Roman" pitchFamily="18" charset="0"/>
              </a:rPr>
              <a:t>Respiratory rate </a:t>
            </a:r>
          </a:p>
          <a:p>
            <a:pPr algn="just">
              <a:buFont typeface="Wingdings" pitchFamily="2" charset="2"/>
              <a:buChar char="ü"/>
            </a:pPr>
            <a:r>
              <a:rPr lang="en-US" dirty="0">
                <a:latin typeface="Times New Roman" pitchFamily="18" charset="0"/>
                <a:cs typeface="Times New Roman" pitchFamily="18" charset="0"/>
              </a:rPr>
              <a:t>Chest x-ray </a:t>
            </a:r>
          </a:p>
          <a:p>
            <a:pPr algn="just">
              <a:buFont typeface="Wingdings" pitchFamily="2" charset="2"/>
              <a:buChar char="ü"/>
            </a:pPr>
            <a:r>
              <a:rPr lang="en-US" dirty="0">
                <a:latin typeface="Times New Roman" pitchFamily="18" charset="0"/>
                <a:cs typeface="Times New Roman" pitchFamily="18" charset="0"/>
              </a:rPr>
              <a:t>Method of pain control </a:t>
            </a:r>
          </a:p>
          <a:p>
            <a:pPr algn="just">
              <a:buFont typeface="Wingdings" pitchFamily="2" charset="2"/>
              <a:buChar char="ü"/>
            </a:pPr>
            <a:r>
              <a:rPr lang="en-US" dirty="0">
                <a:latin typeface="Times New Roman" pitchFamily="18" charset="0"/>
                <a:cs typeface="Times New Roman" pitchFamily="18" charset="0"/>
              </a:rPr>
              <a:t>Number and type of drains </a:t>
            </a:r>
          </a:p>
          <a:p>
            <a:pPr algn="just">
              <a:buFont typeface="Wingdings" pitchFamily="2" charset="2"/>
              <a:buChar char="ü"/>
            </a:pPr>
            <a:r>
              <a:rPr lang="en-US" dirty="0">
                <a:latin typeface="Times New Roman" pitchFamily="18" charset="0"/>
                <a:cs typeface="Times New Roman" pitchFamily="18" charset="0"/>
              </a:rPr>
              <a:t>Auscultation </a:t>
            </a:r>
          </a:p>
          <a:p>
            <a:pPr algn="just">
              <a:buFont typeface="Wingdings" pitchFamily="2" charset="2"/>
              <a:buChar char="ü"/>
            </a:pPr>
            <a:r>
              <a:rPr lang="en-US" dirty="0">
                <a:latin typeface="Times New Roman" pitchFamily="18" charset="0"/>
                <a:cs typeface="Times New Roman" pitchFamily="18" charset="0"/>
              </a:rPr>
              <a:t>Ability to cough </a:t>
            </a:r>
          </a:p>
          <a:p>
            <a:pPr algn="just">
              <a:buFont typeface="Wingdings" pitchFamily="2" charset="2"/>
              <a:buChar char="ü"/>
            </a:pPr>
            <a:r>
              <a:rPr lang="en-US" dirty="0">
                <a:latin typeface="Times New Roman" pitchFamily="18" charset="0"/>
                <a:cs typeface="Times New Roman" pitchFamily="18" charset="0"/>
              </a:rPr>
              <a:t>Range of movement of shoulder on incision side</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B1D7-07E7-43D7-A191-67010701F12B}"/>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After assessment commonly found problems are…</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47BF74-F82B-462C-A606-215D80049BDE}"/>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Reduced lung volume;</a:t>
            </a:r>
          </a:p>
          <a:p>
            <a:r>
              <a:rPr lang="en-US" dirty="0">
                <a:latin typeface="Times New Roman" panose="02020603050405020304" pitchFamily="18" charset="0"/>
                <a:cs typeface="Times New Roman" panose="02020603050405020304" pitchFamily="18" charset="0"/>
              </a:rPr>
              <a:t>Retention of secretions;</a:t>
            </a:r>
          </a:p>
          <a:p>
            <a:r>
              <a:rPr lang="en-US" dirty="0">
                <a:latin typeface="Times New Roman" panose="02020603050405020304" pitchFamily="18" charset="0"/>
                <a:cs typeface="Times New Roman" panose="02020603050405020304" pitchFamily="18" charset="0"/>
              </a:rPr>
              <a:t>Increased work of breathing;</a:t>
            </a:r>
          </a:p>
          <a:p>
            <a:r>
              <a:rPr lang="en-US" dirty="0">
                <a:latin typeface="Times New Roman" panose="02020603050405020304" pitchFamily="18" charset="0"/>
                <a:cs typeface="Times New Roman" panose="02020603050405020304" pitchFamily="18" charset="0"/>
              </a:rPr>
              <a:t>Poor breathing control/pattern;</a:t>
            </a:r>
          </a:p>
          <a:p>
            <a:r>
              <a:rPr lang="en-US" dirty="0">
                <a:latin typeface="Times New Roman" panose="02020603050405020304" pitchFamily="18" charset="0"/>
                <a:cs typeface="Times New Roman" panose="02020603050405020304" pitchFamily="18" charset="0"/>
              </a:rPr>
              <a:t>Ineffective cough;</a:t>
            </a:r>
          </a:p>
          <a:p>
            <a:r>
              <a:rPr lang="en-US" dirty="0">
                <a:latin typeface="Times New Roman" panose="02020603050405020304" pitchFamily="18" charset="0"/>
                <a:cs typeface="Times New Roman" panose="02020603050405020304" pitchFamily="18" charset="0"/>
              </a:rPr>
              <a:t>Pain at incision site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009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GOALS OF POSTOPERATIVE PHYSICAL THERAPY</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algn="just">
              <a:buNone/>
            </a:pPr>
            <a:r>
              <a:rPr lang="en-US" sz="2400" dirty="0">
                <a:latin typeface="Times New Roman" pitchFamily="18" charset="0"/>
                <a:cs typeface="Times New Roman" pitchFamily="18" charset="0"/>
              </a:rPr>
              <a:t>RELATED TO OXYGEN TRANSPORT</a:t>
            </a:r>
          </a:p>
          <a:p>
            <a:pPr algn="just">
              <a:buFont typeface="Wingdings" pitchFamily="2" charset="2"/>
              <a:buChar char="ü"/>
            </a:pPr>
            <a:r>
              <a:rPr lang="en-US" sz="2400" dirty="0">
                <a:latin typeface="Times New Roman" pitchFamily="18" charset="0"/>
                <a:cs typeface="Times New Roman" pitchFamily="18" charset="0"/>
              </a:rPr>
              <a:t>Maximize arousal  </a:t>
            </a:r>
          </a:p>
          <a:p>
            <a:pPr algn="just">
              <a:buFont typeface="Wingdings" pitchFamily="2" charset="2"/>
              <a:buChar char="ü"/>
            </a:pPr>
            <a:r>
              <a:rPr lang="en-US" sz="2400" dirty="0">
                <a:latin typeface="Times New Roman" pitchFamily="18" charset="0"/>
                <a:cs typeface="Times New Roman" pitchFamily="18" charset="0"/>
              </a:rPr>
              <a:t>Maximize lung volumes and capacities, especially  functional residual capacity  </a:t>
            </a:r>
          </a:p>
          <a:p>
            <a:pPr algn="just">
              <a:buFont typeface="Wingdings" pitchFamily="2" charset="2"/>
              <a:buChar char="ü"/>
            </a:pPr>
            <a:r>
              <a:rPr lang="en-US" sz="2400" dirty="0">
                <a:latin typeface="Times New Roman" pitchFamily="18" charset="0"/>
                <a:cs typeface="Times New Roman" pitchFamily="18" charset="0"/>
              </a:rPr>
              <a:t>Optimize lung compliance  </a:t>
            </a:r>
          </a:p>
          <a:p>
            <a:pPr algn="just">
              <a:buFont typeface="Wingdings" pitchFamily="2" charset="2"/>
              <a:buChar char="ü"/>
            </a:pPr>
            <a:r>
              <a:rPr lang="en-US" sz="2400" dirty="0">
                <a:latin typeface="Times New Roman" pitchFamily="18" charset="0"/>
                <a:cs typeface="Times New Roman" pitchFamily="18" charset="0"/>
              </a:rPr>
              <a:t>Optimize </a:t>
            </a:r>
            <a:r>
              <a:rPr lang="en-US" sz="2400" dirty="0" err="1">
                <a:latin typeface="Times New Roman" pitchFamily="18" charset="0"/>
                <a:cs typeface="Times New Roman" pitchFamily="18" charset="0"/>
              </a:rPr>
              <a:t>mucociliary</a:t>
            </a:r>
            <a:r>
              <a:rPr lang="en-US" sz="2400" dirty="0">
                <a:latin typeface="Times New Roman" pitchFamily="18" charset="0"/>
                <a:cs typeface="Times New Roman" pitchFamily="18" charset="0"/>
              </a:rPr>
              <a:t> transport  and mucous clearance  </a:t>
            </a:r>
          </a:p>
          <a:p>
            <a:pPr algn="just">
              <a:buFont typeface="Wingdings" pitchFamily="2" charset="2"/>
              <a:buChar char="ü"/>
            </a:pPr>
            <a:r>
              <a:rPr lang="en-US" sz="2400" dirty="0">
                <a:latin typeface="Times New Roman" pitchFamily="18" charset="0"/>
                <a:cs typeface="Times New Roman" pitchFamily="18" charset="0"/>
              </a:rPr>
              <a:t>Optimize ventilation and perfusion matching and gas exchange  </a:t>
            </a:r>
          </a:p>
          <a:p>
            <a:pPr algn="just">
              <a:buFont typeface="Wingdings" pitchFamily="2" charset="2"/>
              <a:buChar char="ü"/>
            </a:pPr>
            <a:r>
              <a:rPr lang="en-US" sz="2400" dirty="0">
                <a:latin typeface="Times New Roman" pitchFamily="18" charset="0"/>
                <a:cs typeface="Times New Roman" pitchFamily="18" charset="0"/>
              </a:rPr>
              <a:t>Minimize undue work of breathing  and work of heart </a:t>
            </a:r>
          </a:p>
          <a:p>
            <a:pPr algn="just">
              <a:buFont typeface="Wingdings" pitchFamily="2" charset="2"/>
              <a:buChar char="ü"/>
            </a:pPr>
            <a:r>
              <a:rPr lang="en-US" sz="2400" dirty="0">
                <a:latin typeface="Times New Roman" pitchFamily="18" charset="0"/>
                <a:cs typeface="Times New Roman" pitchFamily="18" charset="0"/>
              </a:rPr>
              <a:t>Maximize chest wall mobility and movement in three planes  </a:t>
            </a:r>
          </a:p>
          <a:p>
            <a:pPr algn="just">
              <a:buFont typeface="Wingdings" pitchFamily="2" charset="2"/>
              <a:buChar char="ü"/>
            </a:pPr>
            <a:r>
              <a:rPr lang="en-US" sz="2400" dirty="0">
                <a:latin typeface="Times New Roman" pitchFamily="18" charset="0"/>
                <a:cs typeface="Times New Roman" pitchFamily="18" charset="0"/>
              </a:rPr>
              <a:t>Optimize  body  and  posture  alignment  when  sitting,  standing.  walking,  and recumbent  </a:t>
            </a:r>
          </a:p>
          <a:p>
            <a:pPr algn="just">
              <a:buFont typeface="Wingdings" pitchFamily="2" charset="2"/>
              <a:buChar char="ü"/>
            </a:pPr>
            <a:r>
              <a:rPr lang="en-US" sz="2400" dirty="0">
                <a:latin typeface="Times New Roman" pitchFamily="18" charset="0"/>
                <a:cs typeface="Times New Roman" pitchFamily="18" charset="0"/>
              </a:rPr>
              <a:t>Optimize circulatory status and tissue perfusion  </a:t>
            </a:r>
          </a:p>
          <a:p>
            <a:pPr algn="just">
              <a:buFont typeface="Wingdings" pitchFamily="2" charset="2"/>
              <a:buChar char="ü"/>
            </a:pPr>
            <a:r>
              <a:rPr lang="en-US" sz="2400" dirty="0">
                <a:latin typeface="Times New Roman" pitchFamily="18" charset="0"/>
                <a:cs typeface="Times New Roman" pitchFamily="18" charset="0"/>
              </a:rPr>
              <a:t>Optimize muscle pump action </a:t>
            </a:r>
          </a:p>
          <a:p>
            <a:pPr algn="just">
              <a:buFont typeface="Wingdings" pitchFamily="2" charset="2"/>
              <a:buChar char="ü"/>
            </a:pPr>
            <a:r>
              <a:rPr lang="en-US" sz="2400" dirty="0">
                <a:latin typeface="Times New Roman" pitchFamily="18" charset="0"/>
                <a:cs typeface="Times New Roman" pitchFamily="18" charset="0"/>
              </a:rPr>
              <a:t>Maximize cardiopulmonary endurance  </a:t>
            </a:r>
          </a:p>
          <a:p>
            <a:pPr algn="just">
              <a:buFont typeface="Wingdings" pitchFamily="2" charset="2"/>
              <a:buChar char="ü"/>
            </a:pPr>
            <a:r>
              <a:rPr lang="en-US" sz="2400" dirty="0">
                <a:latin typeface="Times New Roman" pitchFamily="18" charset="0"/>
                <a:cs typeface="Times New Roman" pitchFamily="18" charset="0"/>
              </a:rPr>
              <a:t>Optimize relaxation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990600"/>
            <a:ext cx="8229600" cy="5135563"/>
          </a:xfrm>
        </p:spPr>
        <p:txBody>
          <a:bodyPr>
            <a:normAutofit/>
          </a:bodyPr>
          <a:lstStyle/>
          <a:p>
            <a:pPr algn="just">
              <a:buNone/>
            </a:pPr>
            <a:r>
              <a:rPr lang="en-US" sz="2400" dirty="0">
                <a:latin typeface="Times New Roman" pitchFamily="18" charset="0"/>
                <a:cs typeface="Times New Roman" pitchFamily="18" charset="0"/>
              </a:rPr>
              <a:t>In addition to goals related to oxygen transport, other important postoperative goals include the following:  </a:t>
            </a:r>
          </a:p>
          <a:p>
            <a:pPr algn="just">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Maximize joint range of motion  </a:t>
            </a:r>
          </a:p>
          <a:p>
            <a:pPr algn="just">
              <a:buFont typeface="Wingdings" pitchFamily="2" charset="2"/>
              <a:buChar char="ü"/>
            </a:pPr>
            <a:r>
              <a:rPr lang="en-US" sz="2400" dirty="0">
                <a:latin typeface="Times New Roman" pitchFamily="18" charset="0"/>
                <a:cs typeface="Times New Roman" pitchFamily="18" charset="0"/>
              </a:rPr>
              <a:t>Maximize muscle length and ligament integrity with range of motion exercises  </a:t>
            </a:r>
          </a:p>
          <a:p>
            <a:pPr algn="just">
              <a:buFont typeface="Wingdings" pitchFamily="2" charset="2"/>
              <a:buChar char="ü"/>
            </a:pPr>
            <a:r>
              <a:rPr lang="en-US" sz="2400" dirty="0">
                <a:latin typeface="Times New Roman" pitchFamily="18" charset="0"/>
                <a:cs typeface="Times New Roman" pitchFamily="18" charset="0"/>
              </a:rPr>
              <a:t>Maximize patient's ability to perform activities of daily living  </a:t>
            </a:r>
          </a:p>
          <a:p>
            <a:pPr algn="just">
              <a:buFont typeface="Wingdings" pitchFamily="2" charset="2"/>
              <a:buChar char="ü"/>
            </a:pPr>
            <a:r>
              <a:rPr lang="en-US" sz="2400" dirty="0">
                <a:latin typeface="Times New Roman" pitchFamily="18" charset="0"/>
                <a:cs typeface="Times New Roman" pitchFamily="18" charset="0"/>
              </a:rPr>
              <a:t>Maintain or increase general muscle strength and endurance  </a:t>
            </a:r>
          </a:p>
          <a:p>
            <a:pPr algn="just">
              <a:buFont typeface="Wingdings" pitchFamily="2" charset="2"/>
              <a:buChar char="ü"/>
            </a:pPr>
            <a:r>
              <a:rPr lang="en-US" sz="2400" dirty="0">
                <a:latin typeface="Times New Roman" pitchFamily="18" charset="0"/>
                <a:cs typeface="Times New Roman" pitchFamily="18" charset="0"/>
              </a:rPr>
              <a:t>Maintain normal cognitive function to avoid disorientation and hospital-related psychoses.</a:t>
            </a:r>
          </a:p>
          <a:p>
            <a:pPr algn="just">
              <a:buFont typeface="Wingdings" pitchFamily="2" charset="2"/>
              <a:buChar char="ü"/>
            </a:pPr>
            <a:r>
              <a:rPr lang="en-US" sz="2400" dirty="0">
                <a:latin typeface="Times New Roman" pitchFamily="18" charset="0"/>
                <a:cs typeface="Times New Roman" pitchFamily="18" charset="0"/>
              </a:rPr>
              <a:t>Pain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Times New Roman" pitchFamily="18" charset="0"/>
                <a:cs typeface="Times New Roman" pitchFamily="18" charset="0"/>
              </a:rPr>
              <a:t>Purpose Of Thoracic Surgery </a:t>
            </a:r>
          </a:p>
        </p:txBody>
      </p:sp>
      <p:sp>
        <p:nvSpPr>
          <p:cNvPr id="3" name="Content Placeholder 2"/>
          <p:cNvSpPr>
            <a:spLocks noGrp="1"/>
          </p:cNvSpPr>
          <p:nvPr>
            <p:ph idx="1"/>
          </p:nvPr>
        </p:nvSpPr>
        <p:spPr>
          <a:xfrm>
            <a:off x="457200" y="2133600"/>
            <a:ext cx="8382000" cy="4525963"/>
          </a:xfrm>
        </p:spPr>
        <p:txBody>
          <a:bodyPr>
            <a:normAutofit/>
          </a:bodyPr>
          <a:lstStyle/>
          <a:p>
            <a:pPr algn="just">
              <a:buFont typeface="Wingdings" panose="05000000000000000000" pitchFamily="2" charset="2"/>
              <a:buChar char="ü"/>
            </a:pPr>
            <a:r>
              <a:rPr lang="en-US" sz="2400" dirty="0">
                <a:latin typeface="Times New Roman" pitchFamily="18" charset="0"/>
                <a:cs typeface="Times New Roman" pitchFamily="18" charset="0"/>
              </a:rPr>
              <a:t>	Thoracic surgery is usually performed by a surgeon who specializes in either general thoracic  surgery  or cardiothoracic  surgery. </a:t>
            </a:r>
          </a:p>
          <a:p>
            <a:pPr algn="just">
              <a:buFont typeface="Wingdings" panose="05000000000000000000" pitchFamily="2" charset="2"/>
              <a:buChar char="ü"/>
            </a:pPr>
            <a:r>
              <a:rPr lang="en-US" sz="2400" dirty="0">
                <a:latin typeface="Times New Roman" pitchFamily="18" charset="0"/>
                <a:cs typeface="Times New Roman" pitchFamily="18" charset="0"/>
              </a:rPr>
              <a:t>	Thoracic  surgery  repairs  diseased  or  injured  organs  and  tissues  in  the  thoracic cavity.  </a:t>
            </a:r>
          </a:p>
          <a:p>
            <a:pPr algn="just">
              <a:buFont typeface="Wingdings" panose="05000000000000000000" pitchFamily="2" charset="2"/>
              <a:buChar char="ü"/>
            </a:pP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General  thoracic  surgery</a:t>
            </a:r>
            <a:r>
              <a:rPr lang="en-US" sz="2400" dirty="0">
                <a:latin typeface="Times New Roman" pitchFamily="18" charset="0"/>
                <a:cs typeface="Times New Roman" pitchFamily="18" charset="0"/>
              </a:rPr>
              <a:t>  deals  specifically  with  disorders  of  the  </a:t>
            </a:r>
            <a:r>
              <a:rPr lang="en-US" sz="2400" dirty="0">
                <a:solidFill>
                  <a:srgbClr val="FF0000"/>
                </a:solidFill>
                <a:latin typeface="Times New Roman" pitchFamily="18" charset="0"/>
                <a:cs typeface="Times New Roman" pitchFamily="18" charset="0"/>
              </a:rPr>
              <a:t>lungs</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esophagus</a:t>
            </a:r>
            <a:r>
              <a:rPr lang="en-US" sz="2400" dirty="0">
                <a:latin typeface="Times New Roman" pitchFamily="18" charset="0"/>
                <a:cs typeface="Times New Roman" pitchFamily="18" charset="0"/>
              </a:rPr>
              <a:t>.</a:t>
            </a:r>
          </a:p>
          <a:p>
            <a:pPr algn="just">
              <a:buNone/>
            </a:pPr>
            <a:endParaRPr lang="en-US" sz="24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914400"/>
            <a:ext cx="8382000" cy="5562600"/>
          </a:xfrm>
        </p:spPr>
        <p:txBody>
          <a:bodyPr>
            <a:noAutofit/>
          </a:bodyPr>
          <a:lstStyle/>
          <a:p>
            <a:pPr algn="just">
              <a:buNone/>
            </a:pPr>
            <a:r>
              <a:rPr lang="en-US" sz="2400" dirty="0">
                <a:latin typeface="Times New Roman" pitchFamily="18" charset="0"/>
                <a:cs typeface="Times New Roman" pitchFamily="18" charset="0"/>
              </a:rPr>
              <a:t>Post operative treatment plan (in brief) </a:t>
            </a:r>
          </a:p>
          <a:p>
            <a:pPr algn="just">
              <a:buNone/>
            </a:pPr>
            <a:r>
              <a:rPr lang="en-US" sz="2400" dirty="0">
                <a:latin typeface="Times New Roman" pitchFamily="18" charset="0"/>
                <a:cs typeface="Times New Roman" pitchFamily="18" charset="0"/>
              </a:rPr>
              <a:t>1)  Ensure the patient has adequate analgesia </a:t>
            </a:r>
          </a:p>
          <a:p>
            <a:pPr algn="just">
              <a:buNone/>
            </a:pPr>
            <a:r>
              <a:rPr lang="en-US" sz="2400" dirty="0">
                <a:latin typeface="Times New Roman" pitchFamily="18" charset="0"/>
                <a:cs typeface="Times New Roman" pitchFamily="18" charset="0"/>
              </a:rPr>
              <a:t>2)  Deep  breathing  exercises  (unilateral  costal  on  the  good  side  and  diaphragmatic with inspiratory holds and sniffs in sitting or half lying </a:t>
            </a:r>
          </a:p>
          <a:p>
            <a:pPr algn="just">
              <a:buNone/>
            </a:pPr>
            <a:r>
              <a:rPr lang="en-US" sz="2400" dirty="0">
                <a:latin typeface="Times New Roman" pitchFamily="18" charset="0"/>
                <a:cs typeface="Times New Roman" pitchFamily="18" charset="0"/>
              </a:rPr>
              <a:t>3)  a) Unilateral shakings on the good side during expiration  </a:t>
            </a:r>
          </a:p>
          <a:p>
            <a:pPr algn="just">
              <a:buNone/>
            </a:pPr>
            <a:r>
              <a:rPr lang="en-US" sz="2400" dirty="0">
                <a:latin typeface="Times New Roman" pitchFamily="18" charset="0"/>
                <a:cs typeface="Times New Roman" pitchFamily="18" charset="0"/>
              </a:rPr>
              <a:t>	 b) Huffing with good support on incision  </a:t>
            </a:r>
          </a:p>
          <a:p>
            <a:pPr algn="just">
              <a:buNone/>
            </a:pPr>
            <a:r>
              <a:rPr lang="en-US" sz="2400" dirty="0">
                <a:latin typeface="Times New Roman" pitchFamily="18" charset="0"/>
                <a:cs typeface="Times New Roman" pitchFamily="18" charset="0"/>
              </a:rPr>
              <a:t>4)  Full range active/assisted shoulder exercises.  </a:t>
            </a:r>
          </a:p>
          <a:p>
            <a:pPr algn="just">
              <a:buNone/>
            </a:pPr>
            <a:r>
              <a:rPr lang="en-US" sz="2400" dirty="0">
                <a:latin typeface="Times New Roman" pitchFamily="18" charset="0"/>
                <a:cs typeface="Times New Roman" pitchFamily="18" charset="0"/>
              </a:rPr>
              <a:t>5)  Active leg, foot and ankle exercise. </a:t>
            </a:r>
          </a:p>
          <a:p>
            <a:pPr algn="just">
              <a:buNone/>
            </a:pPr>
            <a:r>
              <a:rPr lang="en-US" sz="2400" dirty="0">
                <a:latin typeface="Times New Roman" pitchFamily="18" charset="0"/>
                <a:cs typeface="Times New Roman" pitchFamily="18" charset="0"/>
              </a:rPr>
              <a:t>6)  a) Bilateral costal and diaphragmatic breathing exercises. </a:t>
            </a:r>
          </a:p>
          <a:p>
            <a:pPr algn="just">
              <a:buNone/>
            </a:pPr>
            <a:r>
              <a:rPr lang="en-US" sz="2400" dirty="0">
                <a:latin typeface="Times New Roman" pitchFamily="18" charset="0"/>
                <a:cs typeface="Times New Roman" pitchFamily="18" charset="0"/>
              </a:rPr>
              <a:t>	 b) Trunk and shoulder girdle exercises and postural correction  </a:t>
            </a:r>
          </a:p>
          <a:p>
            <a:pPr algn="just">
              <a:buNone/>
            </a:pPr>
            <a:r>
              <a:rPr lang="en-US" sz="2400" dirty="0">
                <a:latin typeface="Times New Roman" pitchFamily="18" charset="0"/>
                <a:cs typeface="Times New Roman" pitchFamily="18" charset="0"/>
              </a:rPr>
              <a:t>7)  Early mobilization with controlled breathing pattern designed to improve exercise tolerance.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Times New Roman" pitchFamily="18" charset="0"/>
                <a:cs typeface="Times New Roman" pitchFamily="18" charset="0"/>
              </a:rPr>
              <a:t>Physiotherapy key points for handling patients with chest tubes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p>
        </p:txBody>
      </p:sp>
      <p:sp>
        <p:nvSpPr>
          <p:cNvPr id="3" name="Content Placeholder 2"/>
          <p:cNvSpPr>
            <a:spLocks noGrp="1"/>
          </p:cNvSpPr>
          <p:nvPr>
            <p:ph idx="1"/>
          </p:nvPr>
        </p:nvSpPr>
        <p:spPr/>
        <p:txBody>
          <a:bodyPr>
            <a:normAutofit fontScale="92500"/>
          </a:bodyPr>
          <a:lstStyle/>
          <a:p>
            <a:pPr algn="just">
              <a:buFont typeface="Wingdings" pitchFamily="2" charset="2"/>
              <a:buChar char="ü"/>
            </a:pPr>
            <a:r>
              <a:rPr lang="en-US" sz="2400" dirty="0">
                <a:latin typeface="Times New Roman" pitchFamily="18" charset="0"/>
                <a:cs typeface="Times New Roman" pitchFamily="18" charset="0"/>
              </a:rPr>
              <a:t>Advice  should  be  given  on  postural  correction  and  upper  limb  exercises. </a:t>
            </a:r>
          </a:p>
          <a:p>
            <a:pPr algn="just">
              <a:buFont typeface="Wingdings" pitchFamily="2" charset="2"/>
              <a:buChar char="ü"/>
            </a:pPr>
            <a:r>
              <a:rPr lang="en-US" sz="2400" dirty="0">
                <a:latin typeface="Times New Roman" pitchFamily="18" charset="0"/>
                <a:cs typeface="Times New Roman" pitchFamily="18" charset="0"/>
              </a:rPr>
              <a:t>The tubes should empty of fluid, excessive loops should be avoided, </a:t>
            </a:r>
          </a:p>
          <a:p>
            <a:pPr algn="just">
              <a:buFont typeface="Wingdings" pitchFamily="2" charset="2"/>
              <a:buChar char="ü"/>
            </a:pPr>
            <a:r>
              <a:rPr lang="en-US" sz="2400" dirty="0">
                <a:latin typeface="Times New Roman" pitchFamily="18" charset="0"/>
                <a:cs typeface="Times New Roman" pitchFamily="18" charset="0"/>
              </a:rPr>
              <a:t>If there is any likelihood of blockage by clots, the tube needs milking. </a:t>
            </a:r>
          </a:p>
          <a:p>
            <a:pPr algn="just">
              <a:buFont typeface="Wingdings" pitchFamily="2" charset="2"/>
              <a:buChar char="ü"/>
            </a:pPr>
            <a:r>
              <a:rPr lang="en-US" sz="2400" dirty="0">
                <a:latin typeface="Times New Roman" pitchFamily="18" charset="0"/>
                <a:cs typeface="Times New Roman" pitchFamily="18" charset="0"/>
              </a:rPr>
              <a:t>Care should be taken when handling patients so that the tubes are always visible, to avoid kinking, stretching or disconnection.</a:t>
            </a:r>
          </a:p>
          <a:p>
            <a:pPr algn="just">
              <a:buFont typeface="Wingdings" pitchFamily="2" charset="2"/>
              <a:buChar char="ü"/>
            </a:pPr>
            <a:r>
              <a:rPr lang="en-US" sz="2400" dirty="0">
                <a:latin typeface="Times New Roman" pitchFamily="18" charset="0"/>
                <a:cs typeface="Times New Roman" pitchFamily="18" charset="0"/>
              </a:rPr>
              <a:t>Observation of changes in air leaks and drainage should be made before, during and after physiotherapy intervention.  </a:t>
            </a:r>
          </a:p>
          <a:p>
            <a:pPr algn="just">
              <a:buFont typeface="Wingdings" pitchFamily="2" charset="2"/>
              <a:buChar char="ü"/>
            </a:pPr>
            <a:r>
              <a:rPr lang="en-US" sz="2400">
                <a:latin typeface="Times New Roman" pitchFamily="18" charset="0"/>
                <a:cs typeface="Times New Roman" pitchFamily="18" charset="0"/>
              </a:rPr>
              <a:t>In </a:t>
            </a:r>
            <a:r>
              <a:rPr lang="en-US" sz="2400" dirty="0">
                <a:latin typeface="Times New Roman" pitchFamily="18" charset="0"/>
                <a:cs typeface="Times New Roman" pitchFamily="18" charset="0"/>
              </a:rPr>
              <a:t>the presence of an air leak, positive pressure techniques are usually </a:t>
            </a:r>
            <a:r>
              <a:rPr lang="en-US" sz="2400">
                <a:latin typeface="Times New Roman" pitchFamily="18" charset="0"/>
                <a:cs typeface="Times New Roman" pitchFamily="18" charset="0"/>
              </a:rPr>
              <a:t>avoided as </a:t>
            </a:r>
            <a:r>
              <a:rPr lang="en-US" sz="2400" dirty="0">
                <a:latin typeface="Times New Roman" pitchFamily="18" charset="0"/>
                <a:cs typeface="Times New Roman" pitchFamily="18" charset="0"/>
              </a:rPr>
              <a:t>they may perpetuate the problem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838200"/>
            <a:ext cx="8229600" cy="4525963"/>
          </a:xfrm>
        </p:spPr>
        <p:txBody>
          <a:bodyPr>
            <a:noAutofit/>
          </a:bodyPr>
          <a:lstStyle/>
          <a:p>
            <a:pPr algn="just">
              <a:buNone/>
            </a:pPr>
            <a:r>
              <a:rPr lang="en-US" sz="2400" dirty="0">
                <a:latin typeface="Times New Roman" pitchFamily="18" charset="0"/>
                <a:cs typeface="Times New Roman" pitchFamily="18" charset="0"/>
              </a:rPr>
              <a:t>HOME EXERCISES </a:t>
            </a:r>
          </a:p>
          <a:p>
            <a:pPr algn="just">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All  patients  should  have  a  list  of  simple  progressive  home  exercises  to  do  on discharge,  and  ideally  the  opportunity  to  return  for  a  check  in  approx.  2  weeks. </a:t>
            </a:r>
          </a:p>
          <a:p>
            <a:pPr algn="just">
              <a:buNone/>
            </a:pPr>
            <a:r>
              <a:rPr lang="en-US" sz="2400" dirty="0">
                <a:latin typeface="Times New Roman" pitchFamily="18" charset="0"/>
                <a:cs typeface="Times New Roman" pitchFamily="18" charset="0"/>
              </a:rPr>
              <a:t>	</a:t>
            </a:r>
          </a:p>
          <a:p>
            <a:pPr algn="just">
              <a:buFont typeface="Wingdings" pitchFamily="2" charset="2"/>
              <a:buChar char="ü"/>
            </a:pPr>
            <a:r>
              <a:rPr lang="en-US" sz="2400" dirty="0">
                <a:latin typeface="Times New Roman" pitchFamily="18" charset="0"/>
                <a:cs typeface="Times New Roman" pitchFamily="18" charset="0"/>
              </a:rPr>
              <a:t>Select  6-7  key  exercises  and  indicate  how  each  may  be  progressed  and approximately  when.  These  should include  breathing,  trunk  and  arm  exercises  and indicate how each may be progressed and approximately when. </a:t>
            </a:r>
          </a:p>
          <a:p>
            <a:pPr algn="just">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They should include breathing, trunk and arm exercises, and should be written down.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FBFD-C0C6-4974-A7E7-81FABB75BD16}"/>
              </a:ext>
            </a:extLst>
          </p:cNvPr>
          <p:cNvSpPr>
            <a:spLocks noGrp="1"/>
          </p:cNvSpPr>
          <p:nvPr>
            <p:ph type="title"/>
          </p:nvPr>
        </p:nvSpPr>
        <p:spPr/>
        <p:txBody>
          <a:bodyPr/>
          <a:lstStyle/>
          <a:p>
            <a:r>
              <a:rPr lang="en-US" dirty="0"/>
              <a:t>PICO</a:t>
            </a:r>
            <a:endParaRPr lang="en-IN" dirty="0"/>
          </a:p>
        </p:txBody>
      </p:sp>
      <p:sp>
        <p:nvSpPr>
          <p:cNvPr id="3" name="Content Placeholder 2">
            <a:extLst>
              <a:ext uri="{FF2B5EF4-FFF2-40B4-BE49-F238E27FC236}">
                <a16:creationId xmlns:a16="http://schemas.microsoft.com/office/drawing/2014/main" id="{2A8AB702-55F8-4CDA-B410-831A0E4274EC}"/>
              </a:ext>
            </a:extLst>
          </p:cNvPr>
          <p:cNvSpPr>
            <a:spLocks noGrp="1"/>
          </p:cNvSpPr>
          <p:nvPr>
            <p:ph idx="1"/>
          </p:nvPr>
        </p:nvSpPr>
        <p:spPr/>
        <p:txBody>
          <a:bodyPr/>
          <a:lstStyle/>
          <a:p>
            <a:r>
              <a:rPr lang="en-US" dirty="0"/>
              <a:t>P: Thoracic Surgery	</a:t>
            </a:r>
          </a:p>
          <a:p>
            <a:r>
              <a:rPr lang="en-US" dirty="0"/>
              <a:t>I: Acapella (Positive expiratory device)</a:t>
            </a:r>
          </a:p>
          <a:p>
            <a:r>
              <a:rPr lang="en-US" dirty="0"/>
              <a:t>C: Incentive spirometer</a:t>
            </a:r>
          </a:p>
          <a:p>
            <a:r>
              <a:rPr lang="en-US" dirty="0"/>
              <a:t>O: Poste-operative Pulmonary complications</a:t>
            </a:r>
            <a:endParaRPr lang="en-IN" dirty="0"/>
          </a:p>
        </p:txBody>
      </p:sp>
    </p:spTree>
    <p:extLst>
      <p:ext uri="{BB962C8B-B14F-4D97-AF65-F5344CB8AC3E}">
        <p14:creationId xmlns:p14="http://schemas.microsoft.com/office/powerpoint/2010/main" val="582069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717C-509A-48B2-9D0C-A93B6575C620}"/>
              </a:ext>
            </a:extLst>
          </p:cNvPr>
          <p:cNvSpPr>
            <a:spLocks noGrp="1"/>
          </p:cNvSpPr>
          <p:nvPr>
            <p:ph type="title"/>
          </p:nvPr>
        </p:nvSpPr>
        <p:spPr>
          <a:xfrm>
            <a:off x="457200" y="274638"/>
            <a:ext cx="8229600" cy="1690278"/>
          </a:xfrm>
        </p:spPr>
        <p:txBody>
          <a:bodyPr>
            <a:noAutofit/>
          </a:bodyPr>
          <a:lstStyle/>
          <a:p>
            <a:pPr algn="just"/>
            <a:r>
              <a:rPr lang="en-US" sz="2800" dirty="0"/>
              <a:t>A randomized controlled trial comparing incentive spirometry with the Acapella ® device for physiotherapy after thoracoscopic lung resection surgery</a:t>
            </a:r>
            <a:endParaRPr lang="en-IN" sz="2800" dirty="0"/>
          </a:p>
        </p:txBody>
      </p:sp>
      <p:graphicFrame>
        <p:nvGraphicFramePr>
          <p:cNvPr id="4" name="Table 4">
            <a:extLst>
              <a:ext uri="{FF2B5EF4-FFF2-40B4-BE49-F238E27FC236}">
                <a16:creationId xmlns:a16="http://schemas.microsoft.com/office/drawing/2014/main" id="{A51B3EBC-3DDE-4DAB-AAD7-3DE9E82C0D38}"/>
              </a:ext>
            </a:extLst>
          </p:cNvPr>
          <p:cNvGraphicFramePr>
            <a:graphicFrameLocks noGrp="1"/>
          </p:cNvGraphicFramePr>
          <p:nvPr>
            <p:ph idx="1"/>
            <p:extLst>
              <p:ext uri="{D42A27DB-BD31-4B8C-83A1-F6EECF244321}">
                <p14:modId xmlns:p14="http://schemas.microsoft.com/office/powerpoint/2010/main" val="4037199348"/>
              </p:ext>
            </p:extLst>
          </p:nvPr>
        </p:nvGraphicFramePr>
        <p:xfrm>
          <a:off x="471714" y="2133600"/>
          <a:ext cx="8229600" cy="45720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92457739"/>
                    </a:ext>
                  </a:extLst>
                </a:gridCol>
                <a:gridCol w="3657600">
                  <a:extLst>
                    <a:ext uri="{9D8B030D-6E8A-4147-A177-3AD203B41FA5}">
                      <a16:colId xmlns:a16="http://schemas.microsoft.com/office/drawing/2014/main" val="1570213387"/>
                    </a:ext>
                  </a:extLst>
                </a:gridCol>
                <a:gridCol w="2286000">
                  <a:extLst>
                    <a:ext uri="{9D8B030D-6E8A-4147-A177-3AD203B41FA5}">
                      <a16:colId xmlns:a16="http://schemas.microsoft.com/office/drawing/2014/main" val="964737020"/>
                    </a:ext>
                  </a:extLst>
                </a:gridCol>
              </a:tblGrid>
              <a:tr h="394046">
                <a:tc>
                  <a:txBody>
                    <a:bodyPr/>
                    <a:lstStyle/>
                    <a:p>
                      <a:r>
                        <a:rPr lang="en-US" dirty="0"/>
                        <a:t>Title</a:t>
                      </a:r>
                      <a:endParaRPr lang="en-IN" dirty="0"/>
                    </a:p>
                  </a:txBody>
                  <a:tcPr/>
                </a:tc>
                <a:tc>
                  <a:txBody>
                    <a:bodyPr/>
                    <a:lstStyle/>
                    <a:p>
                      <a:r>
                        <a:rPr lang="en-US" dirty="0"/>
                        <a:t>Methodology</a:t>
                      </a:r>
                      <a:endParaRPr lang="en-IN" dirty="0"/>
                    </a:p>
                  </a:txBody>
                  <a:tcPr/>
                </a:tc>
                <a:tc>
                  <a:txBody>
                    <a:bodyPr/>
                    <a:lstStyle/>
                    <a:p>
                      <a:r>
                        <a:rPr lang="en-US" dirty="0"/>
                        <a:t>Conclusion</a:t>
                      </a:r>
                      <a:endParaRPr lang="en-IN" dirty="0"/>
                    </a:p>
                  </a:txBody>
                  <a:tcPr/>
                </a:tc>
                <a:extLst>
                  <a:ext uri="{0D108BD9-81ED-4DB2-BD59-A6C34878D82A}">
                    <a16:rowId xmlns:a16="http://schemas.microsoft.com/office/drawing/2014/main" val="2407303284"/>
                  </a:ext>
                </a:extLst>
              </a:tr>
              <a:tr h="4177954">
                <a:tc>
                  <a:txBody>
                    <a:bodyPr/>
                    <a:lstStyle/>
                    <a:p>
                      <a:pPr algn="just"/>
                      <a:r>
                        <a:rPr lang="en-US" dirty="0"/>
                        <a:t>A randomized controlled trial comparing incentive spirometry with the Acapella device for physiotherapy after thoracoscopic lung resection surgery*</a:t>
                      </a:r>
                      <a:endParaRPr lang="en-IN" dirty="0"/>
                    </a:p>
                  </a:txBody>
                  <a:tcPr/>
                </a:tc>
                <a:tc>
                  <a:txBody>
                    <a:bodyPr/>
                    <a:lstStyle/>
                    <a:p>
                      <a:pPr algn="just"/>
                      <a:r>
                        <a:rPr lang="en-US" sz="1800" b="0" i="0" kern="1200" dirty="0">
                          <a:solidFill>
                            <a:schemeClr val="dk1"/>
                          </a:solidFill>
                          <a:effectLst/>
                          <a:latin typeface="+mn-lt"/>
                          <a:ea typeface="+mn-ea"/>
                          <a:cs typeface="+mn-cs"/>
                        </a:rPr>
                        <a:t>A single-blind prospective randomized controlled trial: 78 participants: two groups: </a:t>
                      </a:r>
                      <a:r>
                        <a:rPr lang="en-US" dirty="0"/>
                        <a:t>standard postoperative care with incentive spirometry (10 reps/ 2 hourly while awake), standard care plus positive vibratory expiratory pressure treatment using the Acapella device (10 Active exhalation/ 2 hourly) till discharge</a:t>
                      </a:r>
                    </a:p>
                    <a:p>
                      <a:pPr algn="just"/>
                      <a:r>
                        <a:rPr lang="en-US" b="1" dirty="0"/>
                        <a:t>Outcome Measures: FEV1, FVC, PaO2/FiO2, VAS on 1 hours &amp; 6 hours after surgery on 0 POD, 1</a:t>
                      </a:r>
                      <a:r>
                        <a:rPr lang="en-US" b="1" baseline="30000" dirty="0"/>
                        <a:t>st</a:t>
                      </a:r>
                      <a:r>
                        <a:rPr lang="en-US" b="1" dirty="0"/>
                        <a:t> POD, 2</a:t>
                      </a:r>
                      <a:r>
                        <a:rPr lang="en-US" b="1" baseline="30000" dirty="0"/>
                        <a:t>nd</a:t>
                      </a:r>
                      <a:r>
                        <a:rPr lang="en-US" b="1" dirty="0"/>
                        <a:t> POD, 3</a:t>
                      </a:r>
                      <a:r>
                        <a:rPr lang="en-US" b="1" baseline="30000" dirty="0"/>
                        <a:t>rd</a:t>
                      </a:r>
                      <a:r>
                        <a:rPr lang="en-US" b="1" dirty="0"/>
                        <a:t> POD</a:t>
                      </a:r>
                      <a:endParaRPr lang="en-IN" b="1" dirty="0"/>
                    </a:p>
                  </a:txBody>
                  <a:tcPr/>
                </a:tc>
                <a:tc>
                  <a:txBody>
                    <a:bodyPr/>
                    <a:lstStyle/>
                    <a:p>
                      <a:pPr algn="just"/>
                      <a:r>
                        <a:rPr lang="en-US" dirty="0"/>
                        <a:t>postoperative Acapella treatment did not alter lung function after thoracoscopic lung resection surgery in this study; however, it was more comfortable to use than incentive spirometry</a:t>
                      </a:r>
                      <a:endParaRPr lang="en-IN" dirty="0"/>
                    </a:p>
                  </a:txBody>
                  <a:tcPr/>
                </a:tc>
                <a:extLst>
                  <a:ext uri="{0D108BD9-81ED-4DB2-BD59-A6C34878D82A}">
                    <a16:rowId xmlns:a16="http://schemas.microsoft.com/office/drawing/2014/main" val="1714213616"/>
                  </a:ext>
                </a:extLst>
              </a:tr>
            </a:tbl>
          </a:graphicData>
        </a:graphic>
      </p:graphicFrame>
    </p:spTree>
    <p:extLst>
      <p:ext uri="{BB962C8B-B14F-4D97-AF65-F5344CB8AC3E}">
        <p14:creationId xmlns:p14="http://schemas.microsoft.com/office/powerpoint/2010/main" val="4128509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FC38-C238-419D-8942-8FFCFFE44ED5}"/>
              </a:ext>
            </a:extLst>
          </p:cNvPr>
          <p:cNvSpPr>
            <a:spLocks noGrp="1"/>
          </p:cNvSpPr>
          <p:nvPr>
            <p:ph type="title"/>
          </p:nvPr>
        </p:nvSpPr>
        <p:spPr/>
        <p:txBody>
          <a:bodyPr/>
          <a:lstStyle/>
          <a:p>
            <a:r>
              <a:rPr lang="en-US" dirty="0"/>
              <a:t>References</a:t>
            </a:r>
            <a:endParaRPr lang="en-IN" dirty="0"/>
          </a:p>
        </p:txBody>
      </p:sp>
      <p:sp>
        <p:nvSpPr>
          <p:cNvPr id="3" name="Content Placeholder 2">
            <a:extLst>
              <a:ext uri="{FF2B5EF4-FFF2-40B4-BE49-F238E27FC236}">
                <a16:creationId xmlns:a16="http://schemas.microsoft.com/office/drawing/2014/main" id="{166CF9E3-CFBE-4615-B9AD-47A15960A30F}"/>
              </a:ext>
            </a:extLst>
          </p:cNvPr>
          <p:cNvSpPr>
            <a:spLocks noGrp="1"/>
          </p:cNvSpPr>
          <p:nvPr>
            <p:ph idx="1"/>
          </p:nvPr>
        </p:nvSpPr>
        <p:spPr/>
        <p:txBody>
          <a:bodyPr/>
          <a:lstStyle/>
          <a:p>
            <a:r>
              <a:rPr lang="en-US" dirty="0"/>
              <a:t>Porter S. Tidy's Physiotherapy. Elsevier Health Sciences; 2013 Jan 17. Chapter-9</a:t>
            </a:r>
          </a:p>
          <a:p>
            <a:r>
              <a:rPr lang="en-US" dirty="0" err="1"/>
              <a:t>Frownfelter</a:t>
            </a:r>
            <a:r>
              <a:rPr lang="en-US" dirty="0"/>
              <a:t> D, Dean E. Cardiovascular and pulmonary physical therapy-E-Book: evidence to practice. Elsevier health sciences; 2014 Mar 12. Chapter-28</a:t>
            </a:r>
          </a:p>
          <a:p>
            <a:endParaRPr lang="en-IN" dirty="0"/>
          </a:p>
        </p:txBody>
      </p:sp>
    </p:spTree>
    <p:extLst>
      <p:ext uri="{BB962C8B-B14F-4D97-AF65-F5344CB8AC3E}">
        <p14:creationId xmlns:p14="http://schemas.microsoft.com/office/powerpoint/2010/main" val="1064058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381000" y="2133600"/>
            <a:ext cx="8229600" cy="761999"/>
          </a:xfrm>
        </p:spPr>
        <p:txBody>
          <a:bodyPr>
            <a:noAutofit/>
          </a:bodyPr>
          <a:lstStyle/>
          <a:p>
            <a:pPr algn="ctr">
              <a:buNone/>
            </a:pPr>
            <a:r>
              <a:rPr lang="en-US" sz="11500" dirty="0">
                <a:latin typeface="Times New Roman" pitchFamily="18" charset="0"/>
                <a:cs typeface="Times New Roman" pitchFamily="18" charset="0"/>
              </a:rPr>
              <a:t> 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INDICATIONS OF THORACIC SURGERIES</a:t>
            </a:r>
          </a:p>
        </p:txBody>
      </p:sp>
      <p:sp>
        <p:nvSpPr>
          <p:cNvPr id="3" name="Content Placeholder 2"/>
          <p:cNvSpPr>
            <a:spLocks noGrp="1"/>
          </p:cNvSpPr>
          <p:nvPr>
            <p:ph idx="1"/>
          </p:nvPr>
        </p:nvSpPr>
        <p:spPr>
          <a:xfrm>
            <a:off x="457200" y="2332037"/>
            <a:ext cx="8229600" cy="3382963"/>
          </a:xfrm>
        </p:spPr>
        <p:txBody>
          <a:bodyPr>
            <a:normAutofit/>
          </a:bodyPr>
          <a:lstStyle/>
          <a:p>
            <a:pPr>
              <a:buFont typeface="Wingdings" pitchFamily="2" charset="2"/>
              <a:buChar char="Ø"/>
            </a:pPr>
            <a:r>
              <a:rPr lang="en-US" sz="2400" dirty="0">
                <a:latin typeface="Times New Roman" pitchFamily="18" charset="0"/>
                <a:cs typeface="Times New Roman" pitchFamily="18" charset="0"/>
              </a:rPr>
              <a:t>Lung Cancer</a:t>
            </a:r>
          </a:p>
          <a:p>
            <a:pPr>
              <a:buFont typeface="Wingdings" pitchFamily="2" charset="2"/>
              <a:buChar char="Ø"/>
            </a:pPr>
            <a:r>
              <a:rPr lang="en-US" sz="2400" dirty="0">
                <a:latin typeface="Times New Roman" pitchFamily="18" charset="0"/>
                <a:cs typeface="Times New Roman" pitchFamily="18" charset="0"/>
              </a:rPr>
              <a:t>Benign tumors</a:t>
            </a:r>
          </a:p>
          <a:p>
            <a:pPr>
              <a:buFont typeface="Wingdings" pitchFamily="2" charset="2"/>
              <a:buChar char="Ø"/>
            </a:pPr>
            <a:r>
              <a:rPr lang="en-US" sz="2400" dirty="0" err="1">
                <a:latin typeface="Times New Roman" pitchFamily="18" charset="0"/>
                <a:cs typeface="Times New Roman" pitchFamily="18" charset="0"/>
              </a:rPr>
              <a:t>Bronchiectasis</a:t>
            </a:r>
            <a:r>
              <a:rPr lang="en-US" sz="2400" dirty="0">
                <a:latin typeface="Times New Roman" pitchFamily="18" charset="0"/>
                <a:cs typeface="Times New Roman" pitchFamily="18" charset="0"/>
              </a:rPr>
              <a:t> </a:t>
            </a:r>
          </a:p>
          <a:p>
            <a:pPr>
              <a:buFont typeface="Wingdings" pitchFamily="2" charset="2"/>
              <a:buChar char="Ø"/>
            </a:pPr>
            <a:r>
              <a:rPr lang="en-US" sz="2400" dirty="0">
                <a:latin typeface="Times New Roman" pitchFamily="18" charset="0"/>
                <a:cs typeface="Times New Roman" pitchFamily="18" charset="0"/>
              </a:rPr>
              <a:t>Chronic infections </a:t>
            </a:r>
          </a:p>
          <a:p>
            <a:pPr>
              <a:buFont typeface="Wingdings" pitchFamily="2" charset="2"/>
              <a:buChar char="Ø"/>
            </a:pPr>
            <a:r>
              <a:rPr lang="en-US" sz="2400" dirty="0">
                <a:latin typeface="Times New Roman" pitchFamily="18" charset="0"/>
                <a:cs typeface="Times New Roman" pitchFamily="18" charset="0"/>
              </a:rPr>
              <a:t>Tuberculosis</a:t>
            </a:r>
          </a:p>
          <a:p>
            <a:pPr>
              <a:buFont typeface="Wingdings" pitchFamily="2" charset="2"/>
              <a:buChar char="Ø"/>
            </a:pPr>
            <a:r>
              <a:rPr lang="en-US" sz="2400" dirty="0" err="1">
                <a:latin typeface="Times New Roman" pitchFamily="18" charset="0"/>
                <a:cs typeface="Times New Roman" pitchFamily="18" charset="0"/>
              </a:rPr>
              <a:t>Pneumothorax</a:t>
            </a:r>
            <a:r>
              <a:rPr lang="en-US" sz="2400" dirty="0">
                <a:latin typeface="Times New Roman" pitchFamily="18" charset="0"/>
                <a:cs typeface="Times New Roman" pitchFamily="18" charset="0"/>
              </a:rPr>
              <a:t> and</a:t>
            </a:r>
          </a:p>
          <a:p>
            <a:pPr>
              <a:buFont typeface="Wingdings" pitchFamily="2" charset="2"/>
              <a:buChar char="Ø"/>
            </a:pPr>
            <a:r>
              <a:rPr lang="en-US" sz="2400" dirty="0" err="1">
                <a:latin typeface="Times New Roman" pitchFamily="18" charset="0"/>
                <a:cs typeface="Times New Roman" pitchFamily="18" charset="0"/>
              </a:rPr>
              <a:t>Empyema</a:t>
            </a:r>
            <a:r>
              <a:rPr lang="en-US" sz="2400" dirty="0">
                <a:latin typeface="Times New Roman" pitchFamily="18" charset="0"/>
                <a:cs typeface="Times New Roman" pitchFamily="18" charset="0"/>
              </a:rPr>
              <a:t> </a:t>
            </a:r>
          </a:p>
          <a:p>
            <a:pPr>
              <a:buFont typeface="Wingdings" pitchFamily="2" charset="2"/>
              <a:buChar char="Ø"/>
            </a:pPr>
            <a:endParaRPr lang="en-US"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Thoracic Incision </a:t>
            </a:r>
          </a:p>
        </p:txBody>
      </p:sp>
      <p:sp>
        <p:nvSpPr>
          <p:cNvPr id="3" name="Content Placeholder 2"/>
          <p:cNvSpPr>
            <a:spLocks noGrp="1"/>
          </p:cNvSpPr>
          <p:nvPr>
            <p:ph idx="1"/>
          </p:nvPr>
        </p:nvSpPr>
        <p:spPr>
          <a:xfrm>
            <a:off x="914400" y="1752600"/>
            <a:ext cx="7239000" cy="4495800"/>
          </a:xfrm>
        </p:spPr>
        <p:txBody>
          <a:bodyPr>
            <a:noAutofit/>
          </a:bodyPr>
          <a:lstStyle/>
          <a:p>
            <a:pPr marL="457200" indent="-457200">
              <a:buFont typeface="+mj-lt"/>
              <a:buAutoNum type="arabicPeriod"/>
            </a:pPr>
            <a:r>
              <a:rPr lang="en-US" sz="2400" dirty="0" err="1">
                <a:latin typeface="Times New Roman" pitchFamily="18" charset="0"/>
                <a:cs typeface="Times New Roman" pitchFamily="18" charset="0"/>
              </a:rPr>
              <a:t>Posterolateral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thoracotomy</a:t>
            </a:r>
            <a:endParaRPr lang="en-US" sz="2400" dirty="0">
              <a:latin typeface="Times New Roman" pitchFamily="18" charset="0"/>
              <a:cs typeface="Times New Roman" pitchFamily="18" charset="0"/>
            </a:endParaRPr>
          </a:p>
          <a:p>
            <a:pPr marL="457200" indent="-457200">
              <a:buFont typeface="+mj-lt"/>
              <a:buAutoNum type="arabicPeriod"/>
            </a:pPr>
            <a:r>
              <a:rPr lang="en-US" sz="2400" dirty="0">
                <a:latin typeface="Times New Roman" pitchFamily="18" charset="0"/>
                <a:cs typeface="Times New Roman" pitchFamily="18" charset="0"/>
              </a:rPr>
              <a:t>Lateral (muscle-sparing) </a:t>
            </a:r>
            <a:r>
              <a:rPr lang="en-US" sz="2400" dirty="0" err="1">
                <a:latin typeface="Times New Roman" pitchFamily="18" charset="0"/>
                <a:cs typeface="Times New Roman" pitchFamily="18" charset="0"/>
              </a:rPr>
              <a:t>thoracotomy</a:t>
            </a:r>
            <a:endParaRPr lang="en-US" sz="2400" dirty="0">
              <a:latin typeface="Times New Roman" pitchFamily="18" charset="0"/>
              <a:cs typeface="Times New Roman" pitchFamily="18" charset="0"/>
            </a:endParaRPr>
          </a:p>
          <a:p>
            <a:pPr marL="457200" indent="-457200">
              <a:buFont typeface="+mj-lt"/>
              <a:buAutoNum type="arabicPeriod"/>
            </a:pPr>
            <a:r>
              <a:rPr lang="en-US" sz="2400" dirty="0">
                <a:latin typeface="Times New Roman" pitchFamily="18" charset="0"/>
                <a:cs typeface="Times New Roman" pitchFamily="18" charset="0"/>
              </a:rPr>
              <a:t>Posterior </a:t>
            </a:r>
            <a:r>
              <a:rPr lang="en-US" sz="2400" dirty="0" err="1">
                <a:latin typeface="Times New Roman" pitchFamily="18" charset="0"/>
                <a:cs typeface="Times New Roman" pitchFamily="18" charset="0"/>
              </a:rPr>
              <a:t>thoracotomy</a:t>
            </a:r>
            <a:endParaRPr lang="en-US" sz="2400" dirty="0">
              <a:latin typeface="Times New Roman" pitchFamily="18" charset="0"/>
              <a:cs typeface="Times New Roman" pitchFamily="18" charset="0"/>
            </a:endParaRPr>
          </a:p>
          <a:p>
            <a:pPr marL="457200" indent="-457200">
              <a:buFont typeface="+mj-lt"/>
              <a:buAutoNum type="arabicPeriod"/>
            </a:pPr>
            <a:r>
              <a:rPr lang="en-US" sz="2400" dirty="0" err="1">
                <a:latin typeface="Times New Roman" pitchFamily="18" charset="0"/>
                <a:cs typeface="Times New Roman" pitchFamily="18" charset="0"/>
              </a:rPr>
              <a:t>Thoracoabdominal</a:t>
            </a:r>
            <a:r>
              <a:rPr lang="en-US" sz="2400" dirty="0">
                <a:latin typeface="Times New Roman" pitchFamily="18" charset="0"/>
                <a:cs typeface="Times New Roman" pitchFamily="18" charset="0"/>
              </a:rPr>
              <a:t> incision</a:t>
            </a:r>
          </a:p>
          <a:p>
            <a:pPr marL="457200" indent="-457200">
              <a:buFont typeface="+mj-lt"/>
              <a:buAutoNum type="arabicPeriod"/>
            </a:pPr>
            <a:r>
              <a:rPr lang="en-US" sz="2400" dirty="0">
                <a:latin typeface="Times New Roman" pitchFamily="18" charset="0"/>
                <a:cs typeface="Times New Roman" pitchFamily="18" charset="0"/>
              </a:rPr>
              <a:t>Median </a:t>
            </a:r>
            <a:r>
              <a:rPr lang="en-US" sz="2400" dirty="0" err="1">
                <a:latin typeface="Times New Roman" pitchFamily="18" charset="0"/>
                <a:cs typeface="Times New Roman" pitchFamily="18" charset="0"/>
              </a:rPr>
              <a:t>sternotomy</a:t>
            </a:r>
            <a:endParaRPr lang="en-US" sz="2400" dirty="0">
              <a:latin typeface="Times New Roman" pitchFamily="18" charset="0"/>
              <a:cs typeface="Times New Roman" pitchFamily="18" charset="0"/>
            </a:endParaRPr>
          </a:p>
          <a:p>
            <a:pPr marL="457200" indent="-457200">
              <a:buFont typeface="+mj-lt"/>
              <a:buAutoNum type="arabicPeriod"/>
            </a:pPr>
            <a:r>
              <a:rPr lang="en-US" sz="2400" dirty="0" err="1">
                <a:latin typeface="Times New Roman" pitchFamily="18" charset="0"/>
                <a:cs typeface="Times New Roman" pitchFamily="18" charset="0"/>
              </a:rPr>
              <a:t>Transsternal</a:t>
            </a:r>
            <a:r>
              <a:rPr lang="en-US" sz="2400" dirty="0">
                <a:latin typeface="Times New Roman" pitchFamily="18" charset="0"/>
                <a:cs typeface="Times New Roman" pitchFamily="18" charset="0"/>
              </a:rPr>
              <a:t> bilateral </a:t>
            </a:r>
            <a:r>
              <a:rPr lang="en-US" sz="2400" dirty="0" err="1">
                <a:latin typeface="Times New Roman" pitchFamily="18" charset="0"/>
                <a:cs typeface="Times New Roman" pitchFamily="18" charset="0"/>
              </a:rPr>
              <a:t>thoracotomy</a:t>
            </a:r>
            <a:endParaRPr lang="en-US" sz="2400" dirty="0">
              <a:latin typeface="Times New Roman" pitchFamily="18" charset="0"/>
              <a:cs typeface="Times New Roman" pitchFamily="18" charset="0"/>
            </a:endParaRPr>
          </a:p>
          <a:p>
            <a:pPr marL="457200" indent="-457200">
              <a:buFont typeface="+mj-lt"/>
              <a:buAutoNum type="arabicPeriod"/>
            </a:pPr>
            <a:endParaRPr lang="en-US"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b="1" dirty="0" err="1">
                <a:latin typeface="Times New Roman" pitchFamily="18" charset="0"/>
                <a:cs typeface="Times New Roman" pitchFamily="18" charset="0"/>
              </a:rPr>
              <a:t>Posterolateral</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thoracotomy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83162"/>
          </a:xfrm>
        </p:spPr>
        <p:txBody>
          <a:bodyPr>
            <a:normAutofit/>
          </a:bodyPr>
          <a:lstStyle/>
          <a:p>
            <a:pPr algn="just">
              <a:buFont typeface="Wingdings" pitchFamily="2" charset="2"/>
              <a:buChar char="ü"/>
            </a:pPr>
            <a:r>
              <a:rPr lang="en-US" sz="2400" dirty="0">
                <a:latin typeface="Times New Roman" pitchFamily="18" charset="0"/>
                <a:cs typeface="Times New Roman" pitchFamily="18" charset="0"/>
              </a:rPr>
              <a:t>Most frequently used incision for thoracic surgery</a:t>
            </a:r>
          </a:p>
          <a:p>
            <a:pPr algn="just">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Most </a:t>
            </a:r>
            <a:r>
              <a:rPr lang="en-US" sz="2400" dirty="0">
                <a:solidFill>
                  <a:srgbClr val="FF0000"/>
                </a:solidFill>
                <a:latin typeface="Times New Roman" pitchFamily="18" charset="0"/>
                <a:cs typeface="Times New Roman" pitchFamily="18" charset="0"/>
              </a:rPr>
              <a:t>pulmonary resection </a:t>
            </a:r>
            <a:r>
              <a:rPr lang="en-US" sz="2400" dirty="0">
                <a:latin typeface="Times New Roman" pitchFamily="18" charset="0"/>
                <a:cs typeface="Times New Roman" pitchFamily="18" charset="0"/>
              </a:rPr>
              <a:t>done through this incision.</a:t>
            </a:r>
          </a:p>
          <a:p>
            <a:pPr algn="just">
              <a:buNone/>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Also  provides  excellent  access  to  the  mediastinum  for  </a:t>
            </a:r>
            <a:r>
              <a:rPr lang="en-US" sz="2400" dirty="0">
                <a:solidFill>
                  <a:srgbClr val="FF0000"/>
                </a:solidFill>
                <a:latin typeface="Times New Roman" pitchFamily="18" charset="0"/>
                <a:cs typeface="Times New Roman" pitchFamily="18" charset="0"/>
              </a:rPr>
              <a:t>resection  of  mediastinal masses</a:t>
            </a:r>
            <a:r>
              <a:rPr lang="en-US" sz="2400" dirty="0">
                <a:latin typeface="Times New Roman" pitchFamily="18" charset="0"/>
                <a:cs typeface="Times New Roman" pitchFamily="18" charset="0"/>
              </a:rPr>
              <a:t>.</a:t>
            </a:r>
          </a:p>
          <a:p>
            <a:pPr algn="just">
              <a:buFont typeface="Wingdings" pitchFamily="2" charset="2"/>
              <a:buChar char="ü"/>
            </a:pPr>
            <a:r>
              <a:rPr lang="en-US" sz="2400" dirty="0">
                <a:latin typeface="Times New Roman" pitchFamily="18" charset="0"/>
                <a:cs typeface="Times New Roman" pitchFamily="18" charset="0"/>
              </a:rPr>
              <a:t>Certain  open  and  closed  cardiac  procedures,  such  as  </a:t>
            </a:r>
            <a:r>
              <a:rPr lang="en-US" sz="2400" dirty="0">
                <a:solidFill>
                  <a:srgbClr val="FF0000"/>
                </a:solidFill>
                <a:latin typeface="Times New Roman" pitchFamily="18" charset="0"/>
                <a:cs typeface="Times New Roman" pitchFamily="18" charset="0"/>
              </a:rPr>
              <a:t>co-</a:t>
            </a:r>
            <a:r>
              <a:rPr lang="en-US" sz="2400" dirty="0" err="1">
                <a:solidFill>
                  <a:srgbClr val="FF0000"/>
                </a:solidFill>
                <a:latin typeface="Times New Roman" pitchFamily="18" charset="0"/>
                <a:cs typeface="Times New Roman" pitchFamily="18" charset="0"/>
              </a:rPr>
              <a:t>arctation</a:t>
            </a:r>
            <a:r>
              <a:rPr lang="en-US" sz="2400" dirty="0">
                <a:solidFill>
                  <a:srgbClr val="FF0000"/>
                </a:solidFill>
                <a:latin typeface="Times New Roman" pitchFamily="18" charset="0"/>
                <a:cs typeface="Times New Roman" pitchFamily="18" charset="0"/>
              </a:rPr>
              <a:t>  repair</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aneurysm  resection</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mitral  valve  replacement</a:t>
            </a:r>
            <a:r>
              <a:rPr lang="en-US" sz="2400" dirty="0">
                <a:latin typeface="Times New Roman" pitchFamily="18" charset="0"/>
                <a:cs typeface="Times New Roman" pitchFamily="18" charset="0"/>
              </a:rPr>
              <a:t>,  may  also  be  performed  through this incision.</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b="1" u="sng" dirty="0">
                <a:latin typeface="Times New Roman" pitchFamily="18" charset="0"/>
                <a:cs typeface="Times New Roman" pitchFamily="18" charset="0"/>
              </a:rPr>
              <a:t>See the figure in the next slide</a:t>
            </a:r>
            <a:r>
              <a:rPr lang="en-US" sz="2400" dirty="0">
                <a:latin typeface="Times New Roman" pitchFamily="18" charset="0"/>
                <a:cs typeface="Times New Roman" pitchFamily="18" charset="0"/>
              </a:rPr>
              <a:t>&gt;&gt;&gt;&gt;&gt;&gt;&gt;&gt;&gt;&gt;&gt;&gt;&gt;&gt;&gt;&gt;&gt;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l="34345" t="49202" r="32358" b="14398"/>
          <a:stretch>
            <a:fillRect/>
          </a:stretch>
        </p:blipFill>
        <p:spPr bwMode="auto">
          <a:xfrm>
            <a:off x="0" y="1134794"/>
            <a:ext cx="4343400" cy="5638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rcRect l="26042" t="26389" r="25924" b="30384"/>
          <a:stretch>
            <a:fillRect/>
          </a:stretch>
        </p:blipFill>
        <p:spPr bwMode="auto">
          <a:xfrm>
            <a:off x="4343400" y="1134794"/>
            <a:ext cx="4786532" cy="5638800"/>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4A0154E7-EE78-4B81-8BD8-445B8D906299}"/>
              </a:ext>
            </a:extLst>
          </p:cNvPr>
          <p:cNvSpPr txBox="1"/>
          <p:nvPr/>
        </p:nvSpPr>
        <p:spPr>
          <a:xfrm flipH="1">
            <a:off x="807719" y="563881"/>
            <a:ext cx="7193281" cy="461665"/>
          </a:xfrm>
          <a:prstGeom prst="rect">
            <a:avLst/>
          </a:prstGeom>
          <a:noFill/>
        </p:spPr>
        <p:txBody>
          <a:bodyPr wrap="square" rtlCol="0">
            <a:spAutoFit/>
          </a:bodyPr>
          <a:lstStyle/>
          <a:p>
            <a:r>
              <a:rPr lang="en-US" sz="2400" dirty="0"/>
              <a:t>Both Images shows Posterolateral Thoracotomy incision</a:t>
            </a:r>
            <a:endParaRPr lang="en-IN"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762000"/>
            <a:ext cx="8229600" cy="5364163"/>
          </a:xfrm>
        </p:spPr>
        <p:txBody>
          <a:bodyPr>
            <a:normAutofit/>
          </a:bodyPr>
          <a:lstStyle/>
          <a:p>
            <a:pPr algn="just">
              <a:buFont typeface="Wingdings" pitchFamily="2" charset="2"/>
              <a:buChar char="ü"/>
            </a:pPr>
            <a:r>
              <a:rPr lang="en-US" sz="2400" dirty="0">
                <a:latin typeface="Times New Roman" pitchFamily="18" charset="0"/>
                <a:cs typeface="Times New Roman" pitchFamily="18" charset="0"/>
              </a:rPr>
              <a:t>Procedure: </a:t>
            </a:r>
          </a:p>
          <a:p>
            <a:pPr algn="just">
              <a:buFont typeface="Wingdings" pitchFamily="2" charset="2"/>
              <a:buChar char="ü"/>
            </a:pPr>
            <a:r>
              <a:rPr lang="en-US" sz="2400" dirty="0">
                <a:latin typeface="Times New Roman" pitchFamily="18" charset="0"/>
                <a:cs typeface="Times New Roman" pitchFamily="18" charset="0"/>
              </a:rPr>
              <a:t>Patient is placed to lateral position</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Skin incision extends from </a:t>
            </a:r>
            <a:r>
              <a:rPr lang="en-US" sz="2400" dirty="0">
                <a:solidFill>
                  <a:srgbClr val="FF0000"/>
                </a:solidFill>
                <a:latin typeface="Times New Roman" pitchFamily="18" charset="0"/>
                <a:cs typeface="Times New Roman" pitchFamily="18" charset="0"/>
              </a:rPr>
              <a:t>just below the nipple, posteriorly to 1 inch below the tip of the scapula</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then extends upward between the scapula and the spine</a:t>
            </a:r>
            <a:r>
              <a:rPr lang="en-US" sz="2400" dirty="0">
                <a:latin typeface="Times New Roman" pitchFamily="18" charset="0"/>
                <a:cs typeface="Times New Roman" pitchFamily="18" charset="0"/>
              </a:rPr>
              <a:t>.</a:t>
            </a:r>
          </a:p>
          <a:p>
            <a:pPr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ü"/>
            </a:pPr>
            <a:r>
              <a:rPr lang="en-US" sz="2400" dirty="0">
                <a:latin typeface="Times New Roman" pitchFamily="18" charset="0"/>
                <a:cs typeface="Times New Roman" pitchFamily="18" charset="0"/>
              </a:rPr>
              <a:t>Subcutaneous tissues are divided along the course of the incision, as are the </a:t>
            </a:r>
            <a:r>
              <a:rPr lang="en-US" sz="2400" dirty="0" err="1">
                <a:solidFill>
                  <a:srgbClr val="FF0000"/>
                </a:solidFill>
                <a:latin typeface="Times New Roman" pitchFamily="18" charset="0"/>
                <a:cs typeface="Times New Roman" pitchFamily="18" charset="0"/>
              </a:rPr>
              <a:t>latissimus</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dorsi</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and the </a:t>
            </a:r>
            <a:r>
              <a:rPr lang="en-US" sz="2400" dirty="0" err="1">
                <a:solidFill>
                  <a:srgbClr val="FF0000"/>
                </a:solidFill>
                <a:latin typeface="Times New Roman" pitchFamily="18" charset="0"/>
                <a:cs typeface="Times New Roman" pitchFamily="18" charset="0"/>
              </a:rPr>
              <a:t>serratus</a:t>
            </a:r>
            <a:r>
              <a:rPr lang="en-US" sz="2400" dirty="0">
                <a:solidFill>
                  <a:srgbClr val="FF0000"/>
                </a:solidFill>
                <a:latin typeface="Times New Roman" pitchFamily="18" charset="0"/>
                <a:cs typeface="Times New Roman" pitchFamily="18" charset="0"/>
              </a:rPr>
              <a:t> anterior</a:t>
            </a:r>
            <a:r>
              <a:rPr lang="en-US" sz="2400" dirty="0">
                <a:latin typeface="Times New Roman" pitchFamily="18" charset="0"/>
                <a:cs typeface="Times New Roman" pitchFamily="18" charset="0"/>
              </a:rPr>
              <a:t>.</a:t>
            </a:r>
          </a:p>
          <a:p>
            <a:pPr>
              <a:buNone/>
            </a:pP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TotalTime>
  <Words>2577</Words>
  <Application>Microsoft Office PowerPoint</Application>
  <PresentationFormat>On-screen Show (4:3)</PresentationFormat>
  <Paragraphs>324</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Wingdings</vt:lpstr>
      <vt:lpstr>Office Theme</vt:lpstr>
      <vt:lpstr>PHYSIOTHERAPY MANAGEMENT IN THORACIC  SURGERIES</vt:lpstr>
      <vt:lpstr>Objectives</vt:lpstr>
      <vt:lpstr>Introduction</vt:lpstr>
      <vt:lpstr>Purpose Of Thoracic Surgery </vt:lpstr>
      <vt:lpstr>INDICATIONS OF THORACIC SURGERIES</vt:lpstr>
      <vt:lpstr>Thoracic Incision </vt:lpstr>
      <vt:lpstr>Posterolateral  thoracotomy</vt:lpstr>
      <vt:lpstr> </vt:lpstr>
      <vt:lpstr> </vt:lpstr>
      <vt:lpstr> </vt:lpstr>
      <vt:lpstr>LATERAL (MUSCLE-SPARING) THORACOTOMY </vt:lpstr>
      <vt:lpstr> </vt:lpstr>
      <vt:lpstr>POSTERIOR THORACOTOMY</vt:lpstr>
      <vt:lpstr>THORACOABDOMINAL INCISION </vt:lpstr>
      <vt:lpstr>MEDIAN STERNOTOMY</vt:lpstr>
      <vt:lpstr>TRANSSTERNAL BILATERAL THORACOTOMY </vt:lpstr>
      <vt:lpstr>SURGERIES OF THORAX</vt:lpstr>
      <vt:lpstr>Pneumonectomy</vt:lpstr>
      <vt:lpstr>Lobectomy</vt:lpstr>
      <vt:lpstr> </vt:lpstr>
      <vt:lpstr>Segment resection </vt:lpstr>
      <vt:lpstr>DECORTICATION</vt:lpstr>
      <vt:lpstr> </vt:lpstr>
      <vt:lpstr> </vt:lpstr>
      <vt:lpstr>Complications</vt:lpstr>
      <vt:lpstr>General Complication </vt:lpstr>
      <vt:lpstr> </vt:lpstr>
      <vt:lpstr>PREOPERATIVE PHYSIOTHERAPY ASSESSMENT</vt:lpstr>
      <vt:lpstr> </vt:lpstr>
      <vt:lpstr> </vt:lpstr>
      <vt:lpstr>Explain</vt:lpstr>
      <vt:lpstr>Demonstrate/Practice</vt:lpstr>
      <vt:lpstr>POSTOPERATIVE PERIOD</vt:lpstr>
      <vt:lpstr> </vt:lpstr>
      <vt:lpstr> </vt:lpstr>
      <vt:lpstr> </vt:lpstr>
      <vt:lpstr>After assessment commonly found problems are…</vt:lpstr>
      <vt:lpstr>GOALS OF POSTOPERATIVE PHYSICAL THERAPY</vt:lpstr>
      <vt:lpstr> </vt:lpstr>
      <vt:lpstr> </vt:lpstr>
      <vt:lpstr>Physiotherapy key points for handling patients with chest tubes   </vt:lpstr>
      <vt:lpstr> </vt:lpstr>
      <vt:lpstr>PICO</vt:lpstr>
      <vt:lpstr>A randomized controlled trial comparing incentive spirometry with the Acapella ® device for physiotherapy after thoracoscopic lung resection surgery</vt:lpstr>
      <vt:lpstr>References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PHYSIOTHERAPY MANAGEMENT IN THORACIC  SURGERIES</dc:title>
  <dc:creator>Parth Devmurari</dc:creator>
  <cp:lastModifiedBy>Poonam Devmurari</cp:lastModifiedBy>
  <cp:revision>98</cp:revision>
  <dcterms:created xsi:type="dcterms:W3CDTF">2016-04-25T02:44:43Z</dcterms:created>
  <dcterms:modified xsi:type="dcterms:W3CDTF">2020-08-19T04:21:04Z</dcterms:modified>
</cp:coreProperties>
</file>