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53"/>
  </p:notesMasterIdLst>
  <p:sldIdLst>
    <p:sldId id="338" r:id="rId4"/>
    <p:sldId id="340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41" r:id="rId51"/>
    <p:sldId id="34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CDCF0-5CCE-4C82-A3B0-2E8A93E5978B}" type="datetimeFigureOut">
              <a:rPr lang="en-IN" smtClean="0"/>
              <a:t>26-08-2020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27C3D-E178-4593-9345-C0BAE3725B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9172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smtClean="0"/>
          </a:p>
        </p:txBody>
      </p:sp>
      <p:sp>
        <p:nvSpPr>
          <p:cNvPr id="819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E6770C-284D-4072-97AB-6F3956342BE1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0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46102-709D-402D-AA81-A7C17C6E880E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79406-595C-497D-B469-2E9EC5A08CBC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4AE175-B535-47B5-8924-6B85D1DC98FF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D7614-913A-444A-B493-6D12CEA0894F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6FD870-8ABA-48DF-A802-DCCA3CC423B5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123267-EB76-4AE5-B2AB-FE66CCC0FAE4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B0E298-91F6-49C9-A8BD-60BFB0F1F988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661C1D-8553-4C6D-9A93-1BE2FEE13A57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1C0723-901B-40F4-ABA4-9190C10AD9F1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28008257-B6A9-48FD-95E8-EE05BD97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A9F224-D33B-4487-BD82-D2DA65DFB546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1AFBD44F-7F2D-4ADE-BD3F-9EF408B6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C4D37B3D-845B-400C-B041-08CC7C78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2B6DAB-C8E6-4534-A439-81DE91D5AF0E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0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DEF4E-5261-4593-B0AB-77F1F692471F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9EB957-5777-448A-8A35-6C8127969962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5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0AA57-B726-40F2-854E-386F09DE145E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3B879-34A0-491B-BBB9-D74D34284B8A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20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46102-709D-402D-AA81-A7C17C6E880E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79406-595C-497D-B469-2E9EC5A08CBC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4AE175-B535-47B5-8924-6B85D1DC98FF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D7614-913A-444A-B493-6D12CEA0894F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6FD870-8ABA-48DF-A802-DCCA3CC423B5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123267-EB76-4AE5-B2AB-FE66CCC0FAE4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B0E298-91F6-49C9-A8BD-60BFB0F1F988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661C1D-8553-4C6D-9A93-1BE2FEE13A57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1C0723-901B-40F4-ABA4-9190C10AD9F1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28008257-B6A9-48FD-95E8-EE05BD97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A9F224-D33B-4487-BD82-D2DA65DFB546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1AFBD44F-7F2D-4ADE-BD3F-9EF408B6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C4D37B3D-845B-400C-B041-08CC7C78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2B6DAB-C8E6-4534-A439-81DE91D5AF0E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4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347EE-20F8-4497-A944-0643A6C3384D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F3ED7B-6514-44E9-B746-96338B527F9A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30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C673EA-FA11-4196-9CE3-795478FF1CAF}"/>
              </a:ext>
            </a:extLst>
          </p:cNvPr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BF5BF41-B2A5-42BA-8D64-599CEF1AFA21}"/>
              </a:ext>
            </a:extLst>
          </p:cNvPr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9550EB7-4B70-49C5-9734-4C6F5C428026}"/>
              </a:ext>
            </a:extLst>
          </p:cNvPr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4CA8ED-9072-41E1-979E-FA1EC12E0EC3}"/>
              </a:ext>
            </a:extLst>
          </p:cNvPr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F36DC1-C063-478A-BA12-3C34C1AF3DD2}"/>
              </a:ext>
            </a:extLst>
          </p:cNvPr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5885F4D-6D0F-4FEA-84FC-8C743ADA40CB}"/>
              </a:ext>
            </a:extLst>
          </p:cNvPr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1144C27-4A1B-494C-925C-B4432C728462}"/>
              </a:ext>
            </a:extLst>
          </p:cNvPr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EBB453F-3DE7-4F22-BE45-E491884C852F}"/>
              </a:ext>
            </a:extLst>
          </p:cNvPr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5CC658F-2DBC-4782-8FC7-83AB97BDE196}"/>
              </a:ext>
            </a:extLst>
          </p:cNvPr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1C4D50E-9271-4BB9-9EB9-5312B312E660}"/>
              </a:ext>
            </a:extLst>
          </p:cNvPr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8E214C4-45CB-49FB-AB98-D031553E563A}"/>
              </a:ext>
            </a:extLst>
          </p:cNvPr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D5A86CA-2EE8-4EBB-BE45-E489C601E0F2}"/>
              </a:ext>
            </a:extLst>
          </p:cNvPr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DE770BC-D800-4116-A4F0-63BAA5139596}"/>
              </a:ext>
            </a:extLst>
          </p:cNvPr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E7FA53-4175-443D-BB12-1646457561BA}"/>
              </a:ext>
            </a:extLst>
          </p:cNvPr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F7BB88-C68C-4B62-9611-24272A854641}"/>
              </a:ext>
            </a:extLst>
          </p:cNvPr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03A327-98AA-46DB-9EA2-44099904AFE9}"/>
              </a:ext>
            </a:extLst>
          </p:cNvPr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8A9CAF-1A5C-42D6-AA5F-D6501EE4666A}"/>
              </a:ext>
            </a:extLst>
          </p:cNvPr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DD77C1-362D-448E-BA0D-EDE52FBE051B}"/>
              </a:ext>
            </a:extLst>
          </p:cNvPr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0BFBE4-1242-48B7-A99C-61453C214164}"/>
              </a:ext>
            </a:extLst>
          </p:cNvPr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D47D996-19E2-4746-86E4-0CC5739A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A5DCBB-0BF7-4737-B5EF-6C650A1D8BB7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B63ECCA9-14B7-4CC7-896D-FDFC1F32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3B35BC6-D205-43D7-8C1C-9B5A5CDA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244E52-7DC1-4545-AA75-87BF14183229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52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0595-C317-40D6-9C2A-ABA383C9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ED7950-B1B8-4235-8718-BE781EE4C82D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A870D-3C91-453B-9F21-A4C64A96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B9B0C-EEA9-4DCE-9885-8A830E3F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B922D-F523-418C-83E4-2C89298FCFA0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20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E7350-D184-4EE8-B2E9-27ED26F95A9D}"/>
              </a:ext>
            </a:extLst>
          </p:cNvPr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122685-ABD6-4D83-BA93-A5FD7DCA468A}"/>
              </a:ext>
            </a:extLst>
          </p:cNvPr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73855-56E4-4A70-94E9-C404D79FAA57}"/>
              </a:ext>
            </a:extLst>
          </p:cNvPr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7EFA29-513D-4A4B-9837-70AEB73EE0B1}"/>
              </a:ext>
            </a:extLst>
          </p:cNvPr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4F71E5-392A-4EC8-A459-B61F17FA498F}"/>
              </a:ext>
            </a:extLst>
          </p:cNvPr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54043B-A32E-48F1-88F1-24E817D32A0C}"/>
              </a:ext>
            </a:extLst>
          </p:cNvPr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64C392-4B0E-4FCF-ABEC-1730C0333A8A}"/>
              </a:ext>
            </a:extLst>
          </p:cNvPr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C6C04E-4A14-4CF2-9BB1-BD6D2F95BC42}"/>
              </a:ext>
            </a:extLst>
          </p:cNvPr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F116E9-10B2-49E2-9EAE-584A03ED6FDC}"/>
              </a:ext>
            </a:extLst>
          </p:cNvPr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0C463D-7AF5-4DBB-BFE1-12836BC82842}"/>
              </a:ext>
            </a:extLst>
          </p:cNvPr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E8290ABF-BFAA-402A-8168-C249DFB09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7E8DA3-E0AB-4A36-A031-394A2B5BA4D1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6949B1DA-430E-4649-A49F-746BFFD4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5C916B9C-F686-4FA2-BC9D-6C419BB2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C4D1AA-5C64-4AC8-A707-8B4B03ACFE45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24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E1EA9-BA7D-493D-A6C1-6421F2B890DC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D154E-4421-415B-8509-233E323BB0B5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47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B1C5E9-ABDB-4EE0-9692-B6C1386B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CFCFFD-12A0-4CD4-BB13-4A383A8A1BA5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09069-7A1A-48F8-BFE7-DD197117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8337E-3757-4C24-837A-F15ADA51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D8887A-ECB4-422E-AF49-A9D7889810E0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88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959A-E056-4029-9C2B-DBFCB1EAD96D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067CD-4511-403E-A345-80156FB51EB3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8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347EE-20F8-4497-A944-0643A6C3384D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F3ED7B-6514-44E9-B746-96338B527F9A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04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363486-0454-44AE-9D7D-A08722F9D68D}"/>
              </a:ext>
            </a:extLst>
          </p:cNvPr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1C040B-F4F4-4E32-BE4E-134EF200CD29}"/>
              </a:ext>
            </a:extLst>
          </p:cNvPr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EAEA135-F26D-402B-991C-77659E167F42}"/>
                </a:ext>
              </a:extLst>
            </p:cNvPr>
            <p:cNvCxnSpPr/>
            <p:nvPr/>
          </p:nvCxnSpPr>
          <p:spPr>
            <a:xfrm rot="16200000">
              <a:off x="6663593" y="12423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FF6085-EF1A-4601-8C11-55374F44CE29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90EEBA-8A31-43DA-8FA1-1B566EAE57EB}"/>
                </a:ext>
              </a:extLst>
            </p:cNvPr>
            <p:cNvCxnSpPr/>
            <p:nvPr/>
          </p:nvCxnSpPr>
          <p:spPr>
            <a:xfrm rot="5400000" flipH="1">
              <a:off x="6744513" y="1241331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D6C9BF-9038-45EA-A1B6-E6F929CA4112}"/>
                </a:ext>
              </a:extLst>
            </p:cNvPr>
            <p:cNvCxnSpPr/>
            <p:nvPr/>
          </p:nvCxnSpPr>
          <p:spPr>
            <a:xfrm rot="16200000">
              <a:off x="6663593" y="12423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3879B5-B37A-44DA-B68C-4F429DABBF79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384A822-9B6E-49FB-91A3-842521574FA7}"/>
                </a:ext>
              </a:extLst>
            </p:cNvPr>
            <p:cNvCxnSpPr/>
            <p:nvPr/>
          </p:nvCxnSpPr>
          <p:spPr>
            <a:xfrm rot="5400000" flipH="1">
              <a:off x="6744513" y="1241331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4E5E70-AC4C-428E-AB00-F83218717746}"/>
                </a:ext>
              </a:extLst>
            </p:cNvPr>
            <p:cNvCxnSpPr/>
            <p:nvPr/>
          </p:nvCxnSpPr>
          <p:spPr>
            <a:xfrm rot="16200000">
              <a:off x="6663592" y="1242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B8FF55-F004-4B83-A200-F1844559F2D1}"/>
                </a:ext>
              </a:extLst>
            </p:cNvPr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660A31-1294-4581-B109-1B2CB4FD6B59}"/>
                </a:ext>
              </a:extLst>
            </p:cNvPr>
            <p:cNvCxnSpPr/>
            <p:nvPr/>
          </p:nvCxnSpPr>
          <p:spPr>
            <a:xfrm rot="5400000" flipH="1">
              <a:off x="6744512" y="1241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2A920FF9-814F-47B4-A52A-34ED470AE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819F3D-3420-4269-BA6E-D7694EF0D55B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A7BF11D-338E-4724-8FE8-8644115C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F1FBD9A-2591-4389-879A-362F1FF0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2DB3B-C0C1-43B7-BDBF-64C456C91522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50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DEF4E-5261-4593-B0AB-77F1F692471F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9EB957-5777-448A-8A35-6C8127969962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7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0AA57-B726-40F2-854E-386F09DE145E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3B879-34A0-491B-BBB9-D74D34284B8A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67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/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/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/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/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/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2CEA5BC-EB94-447E-AA3F-D13F6B6F1B27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6" name="Footer Placeholder 16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7" name="Slide Number Placeholder 2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2BC4F-5BD2-4E21-9B05-C93CBB06A07B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92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E3A61-457C-42A5-8803-A208F28D9C43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CC1FE-E74D-4A21-AC93-B6178A916E40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56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1795989939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41935000 h 3648"/>
              <a:gd name="T8" fmla="*/ 1855856217 w 2736"/>
              <a:gd name="T9" fmla="*/ 2147483646 h 3648"/>
              <a:gd name="T10" fmla="*/ 119732557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5">
            <a:extLst/>
          </p:cNvPr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/>
          </p:cNvPr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/>
          </p:cNvPr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/>
          </p:cNvPr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/>
          </p:cNvPr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/>
          </p:cNvPr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/>
          </p:cNvPr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/>
          </p:cNvPr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3">
            <a:extLst/>
          </p:cNvPr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/>
          </p:cNvPr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/>
          </p:cNvPr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16">
            <a:extLst/>
          </p:cNvPr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/>
          </p:cNvPr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/>
          </p:cNvPr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/>
          </p:cNvPr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/>
          </p:cNvPr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/>
          </p:cNvPr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/>
          </p:cNvPr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/>
          </p:cNvPr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B02B60-9151-4CAA-8A65-2358CE5B3F76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E28A04-EC1A-4FAD-A959-B42A5B71320B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430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D5F41-F31E-42CE-AE84-C4047D009B12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6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16FFA8-DF6B-4B50-92DE-9A89728993C6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235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/>
          </p:cNvPr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/>
          </p:cNvPr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/>
          </p:cNvPr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/>
          </p:cNvPr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/>
          </p:cNvPr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/>
          </p:cNvPr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/>
          </p:cNvPr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7648A1-9EEE-4506-80E8-7A22FBCCC64C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032CB3-BA14-4A83-817B-C883EA3219DB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91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7D7C-B4A9-4044-9778-889455E29EDC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5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3EBF79-E91A-49F8-9E95-421ACB754211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160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9FCD4-DDFB-4B40-885B-CEAC615A8529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4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0C8F62-3754-4826-A090-C41B4931C896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7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C673EA-FA11-4196-9CE3-795478FF1CAF}"/>
              </a:ext>
            </a:extLst>
          </p:cNvPr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BF5BF41-B2A5-42BA-8D64-599CEF1AFA21}"/>
              </a:ext>
            </a:extLst>
          </p:cNvPr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9550EB7-4B70-49C5-9734-4C6F5C428026}"/>
              </a:ext>
            </a:extLst>
          </p:cNvPr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4CA8ED-9072-41E1-979E-FA1EC12E0EC3}"/>
              </a:ext>
            </a:extLst>
          </p:cNvPr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F36DC1-C063-478A-BA12-3C34C1AF3DD2}"/>
              </a:ext>
            </a:extLst>
          </p:cNvPr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5885F4D-6D0F-4FEA-84FC-8C743ADA40CB}"/>
              </a:ext>
            </a:extLst>
          </p:cNvPr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1144C27-4A1B-494C-925C-B4432C728462}"/>
              </a:ext>
            </a:extLst>
          </p:cNvPr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EBB453F-3DE7-4F22-BE45-E491884C852F}"/>
              </a:ext>
            </a:extLst>
          </p:cNvPr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5CC658F-2DBC-4782-8FC7-83AB97BDE196}"/>
              </a:ext>
            </a:extLst>
          </p:cNvPr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1C4D50E-9271-4BB9-9EB9-5312B312E660}"/>
              </a:ext>
            </a:extLst>
          </p:cNvPr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8E214C4-45CB-49FB-AB98-D031553E563A}"/>
              </a:ext>
            </a:extLst>
          </p:cNvPr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D5A86CA-2EE8-4EBB-BE45-E489C601E0F2}"/>
              </a:ext>
            </a:extLst>
          </p:cNvPr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DE770BC-D800-4116-A4F0-63BAA5139596}"/>
              </a:ext>
            </a:extLst>
          </p:cNvPr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E7FA53-4175-443D-BB12-1646457561BA}"/>
              </a:ext>
            </a:extLst>
          </p:cNvPr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F7BB88-C68C-4B62-9611-24272A854641}"/>
              </a:ext>
            </a:extLst>
          </p:cNvPr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03A327-98AA-46DB-9EA2-44099904AFE9}"/>
              </a:ext>
            </a:extLst>
          </p:cNvPr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8A9CAF-1A5C-42D6-AA5F-D6501EE4666A}"/>
              </a:ext>
            </a:extLst>
          </p:cNvPr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DD77C1-362D-448E-BA0D-EDE52FBE051B}"/>
              </a:ext>
            </a:extLst>
          </p:cNvPr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0BFBE4-1242-48B7-A99C-61453C214164}"/>
              </a:ext>
            </a:extLst>
          </p:cNvPr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D47D996-19E2-4746-86E4-0CC5739A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A5DCBB-0BF7-4737-B5EF-6C650A1D8BB7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B63ECCA9-14B7-4CC7-896D-FDFC1F32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3B35BC6-D205-43D7-8C1C-9B5A5CDA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244E52-7DC1-4545-AA75-87BF14183229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35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92106-B3B3-4148-A2AC-06500D197803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6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8F6781-07EA-4474-A198-8D1480B78A6D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71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/>
          </p:cNvPr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/>
          </p:cNvPr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Straight Connector 7">
              <a:extLst/>
            </p:cNvPr>
            <p:cNvCxnSpPr/>
            <p:nvPr/>
          </p:nvCxnSpPr>
          <p:spPr>
            <a:xfrm rot="16200000">
              <a:off x="6663593" y="1238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/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/>
            </p:cNvPr>
            <p:cNvCxnSpPr/>
            <p:nvPr/>
          </p:nvCxnSpPr>
          <p:spPr>
            <a:xfrm rot="5400000" flipH="1">
              <a:off x="6744513" y="1237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Straight Connector 11">
              <a:extLst/>
            </p:cNvPr>
            <p:cNvCxnSpPr/>
            <p:nvPr/>
          </p:nvCxnSpPr>
          <p:spPr>
            <a:xfrm rot="16200000">
              <a:off x="6663593" y="1238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/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/>
            </p:cNvPr>
            <p:cNvCxnSpPr/>
            <p:nvPr/>
          </p:nvCxnSpPr>
          <p:spPr>
            <a:xfrm rot="5400000" flipH="1">
              <a:off x="6744513" y="1237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Straight Connector 15">
              <a:extLst/>
            </p:cNvPr>
            <p:cNvCxnSpPr/>
            <p:nvPr/>
          </p:nvCxnSpPr>
          <p:spPr>
            <a:xfrm rot="16200000">
              <a:off x="6663592" y="12384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/>
            </p:cNvPr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/>
            </p:cNvPr>
            <p:cNvCxnSpPr/>
            <p:nvPr/>
          </p:nvCxnSpPr>
          <p:spPr>
            <a:xfrm rot="5400000" flipH="1">
              <a:off x="6744512" y="12374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2FF4F4E-0F16-4A2A-975C-CECD9E60A76F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0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1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6D9333-920F-4BA3-8E55-CB8B8EED604D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61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69E6-EEF3-4ED6-8BDF-08125628CC5B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4F422C-0ED1-4692-BBF0-76A0581B2395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45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20C2E-7A58-40FA-98D9-865A1E591EE8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574E1-2A59-4936-83E1-D3F7F19758D6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3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0595-C317-40D6-9C2A-ABA383C9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ED7950-B1B8-4235-8718-BE781EE4C82D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A870D-3C91-453B-9F21-A4C64A96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B9B0C-EEA9-4DCE-9885-8A830E3F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B922D-F523-418C-83E4-2C89298FCFA0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3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E7350-D184-4EE8-B2E9-27ED26F95A9D}"/>
              </a:ext>
            </a:extLst>
          </p:cNvPr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122685-ABD6-4D83-BA93-A5FD7DCA468A}"/>
              </a:ext>
            </a:extLst>
          </p:cNvPr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73855-56E4-4A70-94E9-C404D79FAA57}"/>
              </a:ext>
            </a:extLst>
          </p:cNvPr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7EFA29-513D-4A4B-9837-70AEB73EE0B1}"/>
              </a:ext>
            </a:extLst>
          </p:cNvPr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4F71E5-392A-4EC8-A459-B61F17FA498F}"/>
              </a:ext>
            </a:extLst>
          </p:cNvPr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54043B-A32E-48F1-88F1-24E817D32A0C}"/>
              </a:ext>
            </a:extLst>
          </p:cNvPr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64C392-4B0E-4FCF-ABEC-1730C0333A8A}"/>
              </a:ext>
            </a:extLst>
          </p:cNvPr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C6C04E-4A14-4CF2-9BB1-BD6D2F95BC42}"/>
              </a:ext>
            </a:extLst>
          </p:cNvPr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F116E9-10B2-49E2-9EAE-584A03ED6FDC}"/>
              </a:ext>
            </a:extLst>
          </p:cNvPr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0C463D-7AF5-4DBB-BFE1-12836BC82842}"/>
              </a:ext>
            </a:extLst>
          </p:cNvPr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E8290ABF-BFAA-402A-8168-C249DFB09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7E8DA3-E0AB-4A36-A031-394A2B5BA4D1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6949B1DA-430E-4649-A49F-746BFFD4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5C916B9C-F686-4FA2-BC9D-6C419BB2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C4D1AA-5C64-4AC8-A707-8B4B03ACFE45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5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E1EA9-BA7D-493D-A6C1-6421F2B890DC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D154E-4421-415B-8509-233E323BB0B5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7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B1C5E9-ABDB-4EE0-9692-B6C1386B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CFCFFD-12A0-4CD4-BB13-4A383A8A1BA5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09069-7A1A-48F8-BFE7-DD197117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8337E-3757-4C24-837A-F15ADA51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D8887A-ECB4-422E-AF49-A9D7889810E0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2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959A-E056-4029-9C2B-DBFCB1EAD96D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067CD-4511-403E-A345-80156FB51EB3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6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363486-0454-44AE-9D7D-A08722F9D68D}"/>
              </a:ext>
            </a:extLst>
          </p:cNvPr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1C040B-F4F4-4E32-BE4E-134EF200CD29}"/>
              </a:ext>
            </a:extLst>
          </p:cNvPr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EAEA135-F26D-402B-991C-77659E167F42}"/>
                </a:ext>
              </a:extLst>
            </p:cNvPr>
            <p:cNvCxnSpPr/>
            <p:nvPr/>
          </p:nvCxnSpPr>
          <p:spPr>
            <a:xfrm rot="16200000">
              <a:off x="6663593" y="12423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FF6085-EF1A-4601-8C11-55374F44CE29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90EEBA-8A31-43DA-8FA1-1B566EAE57EB}"/>
                </a:ext>
              </a:extLst>
            </p:cNvPr>
            <p:cNvCxnSpPr/>
            <p:nvPr/>
          </p:nvCxnSpPr>
          <p:spPr>
            <a:xfrm rot="5400000" flipH="1">
              <a:off x="6744513" y="1241331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D6C9BF-9038-45EA-A1B6-E6F929CA4112}"/>
                </a:ext>
              </a:extLst>
            </p:cNvPr>
            <p:cNvCxnSpPr/>
            <p:nvPr/>
          </p:nvCxnSpPr>
          <p:spPr>
            <a:xfrm rot="16200000">
              <a:off x="6663593" y="12423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3879B5-B37A-44DA-B68C-4F429DABBF79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384A822-9B6E-49FB-91A3-842521574FA7}"/>
                </a:ext>
              </a:extLst>
            </p:cNvPr>
            <p:cNvCxnSpPr/>
            <p:nvPr/>
          </p:nvCxnSpPr>
          <p:spPr>
            <a:xfrm rot="5400000" flipH="1">
              <a:off x="6744513" y="1241331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4E5E70-AC4C-428E-AB00-F83218717746}"/>
                </a:ext>
              </a:extLst>
            </p:cNvPr>
            <p:cNvCxnSpPr/>
            <p:nvPr/>
          </p:nvCxnSpPr>
          <p:spPr>
            <a:xfrm rot="16200000">
              <a:off x="6663592" y="1242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B8FF55-F004-4B83-A200-F1844559F2D1}"/>
                </a:ext>
              </a:extLst>
            </p:cNvPr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660A31-1294-4581-B109-1B2CB4FD6B59}"/>
                </a:ext>
              </a:extLst>
            </p:cNvPr>
            <p:cNvCxnSpPr/>
            <p:nvPr/>
          </p:nvCxnSpPr>
          <p:spPr>
            <a:xfrm rot="5400000" flipH="1">
              <a:off x="6744512" y="1241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2A920FF9-814F-47B4-A52A-34ED470AE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819F3D-3420-4269-BA6E-D7694EF0D55B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A7BF11D-338E-4724-8FE8-8644115C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F1FBD9A-2591-4389-879A-362F1FF0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2DB3B-C0C1-43B7-BDBF-64C456C91522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22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61616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377631-001D-4BAD-A22D-AE5234C57A08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EC4574-5622-4F7A-BC8C-A117BCAA8A5E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98BCEF-F18D-4C3D-82DB-3E9FA61E9A63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F741F-EA97-4065-B95C-8B5ABE5C895E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71A6E-F59C-4482-B445-6335EAB57057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62B82A-0A76-4045-B718-3935F398D2EC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FEEBA1-41F3-403D-B840-B015BC350D3B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1DE462-4188-44CA-B245-385C639C9AD6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64B96E-EBC0-466D-9ACD-7001858C827B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0480A199-BC2E-4120-99D7-663D0445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fld id="{AC9B7BC5-E35D-467F-91E0-84C95F6ED8AA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57418C-E6DA-4368-BCFF-750ECA3C011C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41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C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61616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377631-001D-4BAD-A22D-AE5234C57A08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EC4574-5622-4F7A-BC8C-A117BCAA8A5E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98BCEF-F18D-4C3D-82DB-3E9FA61E9A63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F741F-EA97-4065-B95C-8B5ABE5C895E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71A6E-F59C-4482-B445-6335EAB57057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62B82A-0A76-4045-B718-3935F398D2EC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FEEBA1-41F3-403D-B840-B015BC350D3B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1DE462-4188-44CA-B245-385C639C9AD6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64B96E-EBC0-466D-9ACD-7001858C827B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0480A199-BC2E-4120-99D7-663D0445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fld id="{AC9B7BC5-E35D-467F-91E0-84C95F6ED8AA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57418C-E6DA-4368-BCFF-750ECA3C011C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022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C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4999">
              <a:schemeClr val="bg1">
                <a:lumMod val="75000"/>
                <a:lumOff val="25000"/>
              </a:schemeClr>
            </a:gs>
            <a:gs pos="100000">
              <a:srgbClr val="61616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/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/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/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/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/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/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Title Placeholder 2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fld id="{5C0A706E-C9D8-4063-87D3-25D0A0D93FD7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8/26/2020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3" name="Slide Number Placeholder 22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15C60-EF89-4CB8-80C9-C8130C00BE57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71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C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6024171" y="543632"/>
            <a:ext cx="5585938" cy="3000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DENTAL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6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CERAMICS - II</a:t>
            </a:r>
            <a:endParaRPr lang="en-IN" sz="6000" dirty="0">
              <a:solidFill>
                <a:schemeClr val="accent3">
                  <a:lumMod val="40000"/>
                  <a:lumOff val="6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4807528" y="5371379"/>
            <a:ext cx="7384472" cy="1373187"/>
          </a:xfrm>
        </p:spPr>
        <p:txBody>
          <a:bodyPr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800" b="1" dirty="0" smtClean="0"/>
              <a:t>Dr</a:t>
            </a:r>
            <a:r>
              <a:rPr lang="en-US" sz="9800" b="1" dirty="0"/>
              <a:t>. </a:t>
            </a:r>
            <a:r>
              <a:rPr lang="en-US" sz="9800" b="1" dirty="0" err="1"/>
              <a:t>Namrata</a:t>
            </a:r>
            <a:r>
              <a:rPr lang="en-US" sz="9800" b="1" dirty="0"/>
              <a:t> Shah Naidu</a:t>
            </a:r>
            <a:endParaRPr lang="en-IN" sz="9800" b="1" dirty="0"/>
          </a:p>
        </p:txBody>
      </p:sp>
      <p:pic>
        <p:nvPicPr>
          <p:cNvPr id="717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13"/>
          <a:stretch>
            <a:fillRect/>
          </a:stretch>
        </p:blipFill>
        <p:spPr bwMode="auto">
          <a:xfrm>
            <a:off x="839787" y="-396875"/>
            <a:ext cx="6048376" cy="726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05158"/>
      </p:ext>
    </p:extLst>
  </p:cSld>
  <p:clrMapOvr>
    <a:masterClrMapping/>
  </p:clrMapOvr>
  <p:transition advTm="16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ED6B-DECD-4A2E-8724-F8B93796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786AB-1DF8-41FC-80F3-5214A2DF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36868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369476F7-6890-4968-9683-87A639694BDF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10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8" descr="leucite and glass">
            <a:extLst>
              <a:ext uri="{FF2B5EF4-FFF2-40B4-BE49-F238E27FC236}">
                <a16:creationId xmlns:a16="http://schemas.microsoft.com/office/drawing/2014/main" id="{2DE681DE-1746-40AE-BDC5-22A8CBBE9F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8537" b="12494"/>
          <a:stretch>
            <a:fillRect/>
          </a:stretch>
        </p:blipFill>
        <p:spPr>
          <a:xfrm>
            <a:off x="3024188" y="1214439"/>
            <a:ext cx="6419850" cy="4656137"/>
          </a:xfrm>
          <a:ln w="127000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6"/>
    </mc:Choice>
    <mc:Fallback xmlns="">
      <p:transition spd="slow" advTm="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C3B0-E0AC-4521-AB9F-09F80FFA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438400" y="500064"/>
            <a:ext cx="7772400" cy="58562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600">
                <a:solidFill>
                  <a:srgbClr val="C00000"/>
                </a:solidFill>
              </a:rPr>
              <a:t>GLASS PHASE :</a:t>
            </a:r>
          </a:p>
          <a:p>
            <a:r>
              <a:rPr lang="en-US" altLang="en-US" smtClean="0"/>
              <a:t>This glass phase will soften and flow slightly.</a:t>
            </a:r>
          </a:p>
          <a:p>
            <a:r>
              <a:rPr lang="en-US" altLang="en-US" smtClean="0"/>
              <a:t>The softening of the glass phase during porcelain firing allows the porcelain powder particles to coalesce – called as </a:t>
            </a:r>
            <a:r>
              <a:rPr lang="en-US" altLang="en-US" smtClean="0">
                <a:solidFill>
                  <a:srgbClr val="FFC000"/>
                </a:solidFill>
              </a:rPr>
              <a:t>liquid-phase sintering.</a:t>
            </a:r>
          </a:p>
          <a:p>
            <a:r>
              <a:rPr lang="en-US" altLang="en-US" smtClean="0"/>
              <a:t>The driving force for sintering is the decrease in energy caused by a </a:t>
            </a:r>
            <a:r>
              <a:rPr lang="en-US" altLang="en-US" smtClean="0">
                <a:solidFill>
                  <a:srgbClr val="FFC000"/>
                </a:solidFill>
              </a:rPr>
              <a:t>reduction in the surface area</a:t>
            </a:r>
            <a:r>
              <a:rPr lang="en-US" altLang="en-US" smtClean="0"/>
              <a:t>.</a:t>
            </a:r>
            <a:endParaRPr lang="en-IN" altLang="en-US" smtClean="0"/>
          </a:p>
        </p:txBody>
      </p:sp>
      <p:sp>
        <p:nvSpPr>
          <p:cNvPr id="3789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54B6F767-D3FC-45C6-B6E3-560DB984001A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11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1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7"/>
    </mc:Choice>
    <mc:Fallback xmlns="">
      <p:transition spd="slow" advTm="2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D992-ED1F-49A3-89E4-EDBBE76E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4.LEUCITE :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  <a:p>
            <a:r>
              <a:rPr lang="en-US" altLang="en-US" dirty="0" smtClean="0"/>
              <a:t>Is a potassium-</a:t>
            </a:r>
            <a:r>
              <a:rPr lang="en-US" altLang="en-US" dirty="0" err="1" smtClean="0"/>
              <a:t>aluminium</a:t>
            </a:r>
            <a:r>
              <a:rPr lang="en-US" altLang="en-US" dirty="0" smtClean="0"/>
              <a:t>-silicate mineral with a large co-efficient of thermal expansion (20-25ppm/</a:t>
            </a:r>
            <a:r>
              <a:rPr lang="en-US" altLang="en-US" baseline="30000" dirty="0" smtClean="0"/>
              <a:t>0</a:t>
            </a:r>
            <a:r>
              <a:rPr lang="en-US" altLang="en-US" dirty="0" smtClean="0"/>
              <a:t>C) compared with feldspar glasses (10ppm/</a:t>
            </a:r>
            <a:r>
              <a:rPr lang="en-US" altLang="en-US" baseline="30000" dirty="0" smtClean="0"/>
              <a:t>0</a:t>
            </a:r>
            <a:r>
              <a:rPr lang="en-US" altLang="en-US" dirty="0" smtClean="0"/>
              <a:t>C).</a:t>
            </a:r>
          </a:p>
          <a:p>
            <a:endParaRPr lang="en-US" alt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B5AC1-56B5-400B-BCAA-16537A23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3891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B1EFF480-6155-4F70-92D5-C82DC09DEE73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12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26"/>
    </mc:Choice>
    <mc:Fallback xmlns="">
      <p:transition spd="slow" advTm="5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438400" y="357189"/>
            <a:ext cx="7772400" cy="5857875"/>
          </a:xfrm>
        </p:spPr>
        <p:txBody>
          <a:bodyPr/>
          <a:lstStyle/>
          <a:p>
            <a:r>
              <a:rPr lang="en-US" altLang="en-US" sz="2400"/>
              <a:t>The leucite forms a refactory skeleton and glass fills the spaces in b/w adding special qualities required for dental porcelains.</a:t>
            </a:r>
          </a:p>
          <a:p>
            <a:r>
              <a:rPr lang="en-US" altLang="en-US" sz="2400"/>
              <a:t>FUNCTIONS :</a:t>
            </a:r>
          </a:p>
          <a:p>
            <a:pPr lvl="1"/>
            <a:r>
              <a:rPr lang="en-US" altLang="en-US" sz="2400"/>
              <a:t>Raises coefficient of thermal expansion(CTE) and brings it closer to metal substrate, consequently   hardness &amp; fusion temperature.</a:t>
            </a:r>
          </a:p>
          <a:p>
            <a:pPr lvl="1"/>
            <a:r>
              <a:rPr lang="en-US" altLang="en-US" sz="2400"/>
              <a:t>Creates a high expansion porcelain to match thermal expansion of the alloys, thus preventing a thermal mismatch.</a:t>
            </a:r>
          </a:p>
          <a:p>
            <a:pPr lvl="1"/>
            <a:r>
              <a:rPr lang="en-US" altLang="en-US" sz="2400"/>
              <a:t>Strengthening of porcelain in high strength ceramics.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400"/>
              <a:t>	Eg. Optec HSP, Cerinate &amp; IPS Empress</a:t>
            </a:r>
            <a:endParaRPr lang="en-IN" altLang="en-US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6D716-C4AC-44CD-83C5-347ED6D2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3994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12EBCCD9-EAC1-4814-B87E-8B368B086B7C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13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370D7BD9-1793-421F-A56C-67ECA5D981F7}"/>
              </a:ext>
            </a:extLst>
          </p:cNvPr>
          <p:cNvSpPr/>
          <p:nvPr/>
        </p:nvSpPr>
        <p:spPr>
          <a:xfrm>
            <a:off x="5310189" y="2786063"/>
            <a:ext cx="71437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0"/>
    </mc:Choice>
    <mc:Fallback xmlns="">
      <p:transition spd="slow" advTm="4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9B9C-4518-4691-B770-50B06217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5.NEPHELINE SYENITE :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2438400" y="1500188"/>
            <a:ext cx="7772400" cy="4856162"/>
          </a:xfrm>
        </p:spPr>
        <p:txBody>
          <a:bodyPr/>
          <a:lstStyle/>
          <a:p>
            <a:r>
              <a:rPr lang="en-US" altLang="en-US" sz="2800"/>
              <a:t>Is an igneous rock, a syenite, somewhat resembling granite in texture, hardness and general appereance.</a:t>
            </a:r>
          </a:p>
          <a:p>
            <a:r>
              <a:rPr lang="en-US" altLang="en-US" sz="2800"/>
              <a:t>Essential mineral of syenite is nepheline.</a:t>
            </a:r>
          </a:p>
          <a:p>
            <a:r>
              <a:rPr lang="en-US" altLang="en-US" sz="2800"/>
              <a:t>Use of nepheline syenite </a:t>
            </a:r>
            <a:r>
              <a:rPr lang="en-US" altLang="en-US" sz="2800">
                <a:solidFill>
                  <a:srgbClr val="FFC000"/>
                </a:solidFill>
              </a:rPr>
              <a:t>has been tried as a replacement for feldspar</a:t>
            </a:r>
            <a:r>
              <a:rPr lang="en-IN" altLang="en-US" sz="2800">
                <a:solidFill>
                  <a:srgbClr val="FFC000"/>
                </a:solidFill>
              </a:rPr>
              <a:t> (Orlowski 1944).</a:t>
            </a:r>
          </a:p>
          <a:p>
            <a:r>
              <a:rPr lang="en-US" altLang="en-US" sz="2800"/>
              <a:t>Major </a:t>
            </a:r>
            <a:r>
              <a:rPr lang="en-US" altLang="en-US" sz="2800">
                <a:solidFill>
                  <a:srgbClr val="FFC000"/>
                </a:solidFill>
              </a:rPr>
              <a:t>criticism level against it</a:t>
            </a:r>
            <a:r>
              <a:rPr lang="en-US" altLang="en-US" sz="2800"/>
              <a:t> has been its </a:t>
            </a:r>
            <a:r>
              <a:rPr lang="en-US" altLang="en-US" sz="2800">
                <a:solidFill>
                  <a:srgbClr val="FFC000"/>
                </a:solidFill>
              </a:rPr>
              <a:t>greater pyroplasticity </a:t>
            </a:r>
            <a:r>
              <a:rPr lang="en-US" altLang="en-US" sz="2800"/>
              <a:t>when compared to feldspar.</a:t>
            </a:r>
          </a:p>
        </p:txBody>
      </p:sp>
      <p:sp>
        <p:nvSpPr>
          <p:cNvPr id="4198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D07C8704-E173-4D75-A8C9-80DFBA921274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14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4"/>
    </mc:Choice>
    <mc:Fallback xmlns="">
      <p:transition spd="slow" advTm="2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C9EE-C8EB-41BD-A514-22F9ED77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6.GLASS MODIFIERS </a:t>
            </a:r>
            <a:r>
              <a:rPr lang="en-US" dirty="0"/>
              <a:t>:</a:t>
            </a:r>
            <a:endParaRPr lang="en-IN" dirty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438400" y="1285876"/>
            <a:ext cx="7772400" cy="5070475"/>
          </a:xfrm>
        </p:spPr>
        <p:txBody>
          <a:bodyPr/>
          <a:lstStyle/>
          <a:p>
            <a:r>
              <a:rPr lang="en-US" altLang="en-US" smtClean="0"/>
              <a:t>Are elements that interfere with the integrity of the silica network and alters their 3-D state.</a:t>
            </a:r>
          </a:p>
          <a:p>
            <a:r>
              <a:rPr lang="en-US" altLang="en-US" smtClean="0">
                <a:solidFill>
                  <a:srgbClr val="FFC000"/>
                </a:solidFill>
              </a:rPr>
              <a:t>FUNCTIONS</a:t>
            </a:r>
            <a:r>
              <a:rPr lang="en-US" altLang="en-US" smtClean="0"/>
              <a:t> :</a:t>
            </a:r>
          </a:p>
          <a:p>
            <a:pPr lvl="1"/>
            <a:r>
              <a:rPr lang="en-US" altLang="en-US" smtClean="0"/>
              <a:t>  Viscosity (Increasing flow)</a:t>
            </a:r>
          </a:p>
          <a:p>
            <a:pPr lvl="1"/>
            <a:r>
              <a:rPr lang="en-US" altLang="en-US" smtClean="0"/>
              <a:t>  Softening temperature</a:t>
            </a:r>
          </a:p>
          <a:p>
            <a:pPr lvl="1"/>
            <a:r>
              <a:rPr lang="en-US" altLang="en-US" smtClean="0"/>
              <a:t>  Thermal expansion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mtClean="0"/>
              <a:t>Too high concentration can however :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mtClean="0"/>
              <a:t>	1. Reduce the chemical durability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mtClean="0"/>
              <a:t>	2.Glass may crystallize (devitrify) during firing.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IN" altLang="en-US" smtClean="0"/>
          </a:p>
        </p:txBody>
      </p:sp>
      <p:sp>
        <p:nvSpPr>
          <p:cNvPr id="4301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431D3FFF-E44F-4A71-AF06-7B2DE842A8D2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15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A4063522-D472-44E2-9847-4D896C05777A}"/>
              </a:ext>
            </a:extLst>
          </p:cNvPr>
          <p:cNvSpPr/>
          <p:nvPr/>
        </p:nvSpPr>
        <p:spPr>
          <a:xfrm>
            <a:off x="3238500" y="3357563"/>
            <a:ext cx="71438" cy="785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08EC9AE9-BD75-4C91-A7DA-B588AB70927C}"/>
              </a:ext>
            </a:extLst>
          </p:cNvPr>
          <p:cNvSpPr/>
          <p:nvPr/>
        </p:nvSpPr>
        <p:spPr>
          <a:xfrm>
            <a:off x="3238500" y="4357688"/>
            <a:ext cx="71438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35"/>
    </mc:Choice>
    <mc:Fallback xmlns="">
      <p:transition spd="slow" advTm="11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BAEEC-55C8-4DFE-A6D7-EFFA6BDC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Manufacturers employ glass modifiers to produce dental porcelain with different firing temperatures :</a:t>
            </a:r>
          </a:p>
          <a:p>
            <a:endParaRPr lang="en-IN" altLang="en-US" smtClean="0"/>
          </a:p>
        </p:txBody>
      </p:sp>
      <p:sp>
        <p:nvSpPr>
          <p:cNvPr id="4403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C58DE996-F9E7-4D9D-96E0-8E20DBB7FB35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16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ABAEF9-9A4C-4CFF-BCA6-98449A09F37B}"/>
              </a:ext>
            </a:extLst>
          </p:cNvPr>
          <p:cNvGraphicFramePr>
            <a:graphicFrameLocks noGrp="1"/>
          </p:cNvGraphicFramePr>
          <p:nvPr/>
        </p:nvGraphicFramePr>
        <p:xfrm>
          <a:off x="3238501" y="3357563"/>
          <a:ext cx="6143626" cy="29260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71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5762">
                <a:tc>
                  <a:txBody>
                    <a:bodyPr/>
                    <a:lstStyle/>
                    <a:p>
                      <a:r>
                        <a:rPr lang="en-US" sz="1800" dirty="0"/>
                        <a:t>HIGH FUSING</a:t>
                      </a: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r>
                        <a:rPr lang="en-US" sz="1800" dirty="0"/>
                        <a:t>MEDIUM FUSING</a:t>
                      </a: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r>
                        <a:rPr lang="en-US" sz="1800" dirty="0"/>
                        <a:t>LOW FUSING</a:t>
                      </a: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r>
                        <a:rPr lang="en-US" sz="1800" dirty="0"/>
                        <a:t>ULTRA-LOW FUSING</a:t>
                      </a:r>
                      <a:endParaRPr lang="en-IN" sz="1800" dirty="0"/>
                    </a:p>
                  </a:txBody>
                  <a:tcPr marL="91439" marR="91439" marT="45710" marB="45710">
                    <a:gradFill flip="none" rotWithShape="1">
                      <a:gsLst>
                        <a:gs pos="0">
                          <a:schemeClr val="bg1">
                            <a:lumMod val="75000"/>
                            <a:lumOff val="2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75000"/>
                            <a:lumOff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75000"/>
                            <a:lumOff val="2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1300</a:t>
                      </a:r>
                      <a:r>
                        <a:rPr lang="en-US" sz="2400" baseline="30000" dirty="0">
                          <a:solidFill>
                            <a:srgbClr val="FFFF0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000" dirty="0"/>
                        <a:t>(2372</a:t>
                      </a:r>
                      <a:r>
                        <a:rPr lang="en-US" sz="2000" baseline="30000" dirty="0"/>
                        <a:t>0</a:t>
                      </a:r>
                      <a:r>
                        <a:rPr lang="en-US" sz="2000" dirty="0"/>
                        <a:t>F)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1101</a:t>
                      </a:r>
                      <a:r>
                        <a:rPr lang="en-US" sz="2400" baseline="30000" dirty="0">
                          <a:solidFill>
                            <a:srgbClr val="FFFF0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C – 1300</a:t>
                      </a:r>
                      <a:r>
                        <a:rPr lang="en-US" sz="2400" baseline="30000" dirty="0">
                          <a:solidFill>
                            <a:srgbClr val="FFFF0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C </a:t>
                      </a:r>
                      <a:r>
                        <a:rPr lang="en-US" sz="2000" dirty="0"/>
                        <a:t>(2013</a:t>
                      </a:r>
                      <a:r>
                        <a:rPr lang="en-US" sz="2000" baseline="30000" dirty="0"/>
                        <a:t>0</a:t>
                      </a:r>
                      <a:r>
                        <a:rPr lang="en-US" sz="2000" baseline="0" dirty="0"/>
                        <a:t> – 2072</a:t>
                      </a:r>
                      <a:r>
                        <a:rPr lang="en-US" sz="2000" baseline="30000" dirty="0"/>
                        <a:t>0</a:t>
                      </a:r>
                      <a:r>
                        <a:rPr lang="en-US" sz="2000" baseline="0" dirty="0"/>
                        <a:t>F)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850</a:t>
                      </a:r>
                      <a:r>
                        <a:rPr lang="en-US" sz="2400" baseline="30000" dirty="0">
                          <a:solidFill>
                            <a:srgbClr val="FFFF0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C – 1100</a:t>
                      </a:r>
                      <a:r>
                        <a:rPr lang="en-US" sz="2400" baseline="30000" dirty="0">
                          <a:solidFill>
                            <a:srgbClr val="FFFF0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C </a:t>
                      </a:r>
                      <a:r>
                        <a:rPr lang="en-US" sz="2000" dirty="0"/>
                        <a:t>(1562</a:t>
                      </a:r>
                      <a:r>
                        <a:rPr lang="en-US" sz="2000" baseline="30000" dirty="0"/>
                        <a:t>0</a:t>
                      </a:r>
                      <a:r>
                        <a:rPr lang="en-US" sz="2000" dirty="0"/>
                        <a:t> – 2012</a:t>
                      </a:r>
                      <a:r>
                        <a:rPr lang="en-US" sz="2000" baseline="30000" dirty="0"/>
                        <a:t>0</a:t>
                      </a:r>
                      <a:r>
                        <a:rPr lang="en-US" sz="2000" dirty="0"/>
                        <a:t>F)</a:t>
                      </a:r>
                    </a:p>
                    <a:p>
                      <a:endParaRPr lang="en-US" sz="1800" dirty="0"/>
                    </a:p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&lt;850</a:t>
                      </a:r>
                      <a:r>
                        <a:rPr lang="en-US" sz="2400" baseline="30000" dirty="0">
                          <a:solidFill>
                            <a:srgbClr val="FFFF00"/>
                          </a:solidFill>
                        </a:rPr>
                        <a:t>0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C</a:t>
                      </a:r>
                      <a:r>
                        <a:rPr lang="en-US" sz="2400" dirty="0"/>
                        <a:t> </a:t>
                      </a:r>
                      <a:r>
                        <a:rPr lang="en-US" sz="2000" dirty="0"/>
                        <a:t>(1562</a:t>
                      </a:r>
                      <a:r>
                        <a:rPr lang="en-US" sz="2000" baseline="30000" dirty="0"/>
                        <a:t>0</a:t>
                      </a:r>
                      <a:r>
                        <a:rPr lang="en-US" sz="2000" dirty="0"/>
                        <a:t>F)</a:t>
                      </a:r>
                      <a:endParaRPr lang="en-IN" sz="2000" dirty="0"/>
                    </a:p>
                  </a:txBody>
                  <a:tcPr marL="91439" marR="91439" marT="45710" marB="45710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8"/>
    </mc:Choice>
    <mc:Fallback xmlns="">
      <p:transition spd="slow" advTm="7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0DF1F-E93C-497C-8078-F26B6DDA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Arial Rounded MT Bold" pitchFamily="34" charset="0"/>
              </a:rPr>
              <a:t>A.INTERMEDIATE OXIDES :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438400" y="1571626"/>
            <a:ext cx="7772400" cy="4784725"/>
          </a:xfrm>
        </p:spPr>
        <p:txBody>
          <a:bodyPr/>
          <a:lstStyle/>
          <a:p>
            <a:r>
              <a:rPr lang="en-US" altLang="en-US" smtClean="0">
                <a:solidFill>
                  <a:srgbClr val="FFC000"/>
                </a:solidFill>
              </a:rPr>
              <a:t>Boric oxide and alumina</a:t>
            </a:r>
            <a:r>
              <a:rPr lang="en-US" altLang="en-US" smtClean="0"/>
              <a:t> are the two glass-forming oxides used for dental purpose.</a:t>
            </a:r>
          </a:p>
          <a:p>
            <a:r>
              <a:rPr lang="en-US" altLang="en-US" smtClean="0"/>
              <a:t>The addition of glass modifiers or fluxes to basic glass-forming network SiO</a:t>
            </a:r>
            <a:r>
              <a:rPr lang="en-US" altLang="en-US" baseline="-25000" smtClean="0"/>
              <a:t>4</a:t>
            </a:r>
            <a:r>
              <a:rPr lang="en-US" altLang="en-US" smtClean="0"/>
              <a:t> in dental porcelain will not </a:t>
            </a:r>
            <a:r>
              <a:rPr lang="en-US" altLang="en-US" smtClean="0">
                <a:solidFill>
                  <a:srgbClr val="FFC000"/>
                </a:solidFill>
              </a:rPr>
              <a:t>lower the softening point but also decreases the viscosity.</a:t>
            </a:r>
            <a:endParaRPr lang="en-IN" altLang="en-US" smtClean="0">
              <a:solidFill>
                <a:srgbClr val="FFC000"/>
              </a:solidFill>
            </a:endParaRPr>
          </a:p>
        </p:txBody>
      </p:sp>
      <p:sp>
        <p:nvSpPr>
          <p:cNvPr id="4506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A72DBDAD-DBB2-432D-BC58-AB26C61D3366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17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8"/>
    </mc:Choice>
    <mc:Fallback xmlns="">
      <p:transition spd="slow" advTm="1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8496-342E-496D-ABD0-3FAF4F49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Dental porcelains require a </a:t>
            </a:r>
            <a:r>
              <a:rPr lang="en-US" altLang="en-US" dirty="0" smtClean="0">
                <a:solidFill>
                  <a:srgbClr val="FFC000"/>
                </a:solidFill>
              </a:rPr>
              <a:t>high resistance to slump or </a:t>
            </a:r>
            <a:r>
              <a:rPr lang="en-US" altLang="en-US" dirty="0" err="1" smtClean="0">
                <a:solidFill>
                  <a:srgbClr val="FFC000"/>
                </a:solidFill>
              </a:rPr>
              <a:t>pyroplastic</a:t>
            </a:r>
            <a:r>
              <a:rPr lang="en-US" altLang="en-US" dirty="0" smtClean="0">
                <a:solidFill>
                  <a:srgbClr val="FFC000"/>
                </a:solidFill>
              </a:rPr>
              <a:t> flow </a:t>
            </a:r>
            <a:r>
              <a:rPr lang="en-US" altLang="en-US" dirty="0" smtClean="0"/>
              <a:t>and it is therefore necessary to </a:t>
            </a:r>
            <a:r>
              <a:rPr lang="en-US" altLang="en-US" dirty="0" smtClean="0">
                <a:solidFill>
                  <a:srgbClr val="FFC000"/>
                </a:solidFill>
              </a:rPr>
              <a:t>produce glasses with a high viscosity as well as low firing temperature.</a:t>
            </a:r>
          </a:p>
          <a:p>
            <a:r>
              <a:rPr lang="en-US" altLang="en-US" dirty="0" smtClean="0"/>
              <a:t>This can be done using intermediate oxides which although not usually capable of forming a glass can take part in the glass network.</a:t>
            </a:r>
            <a:endParaRPr lang="en-IN" altLang="en-US" dirty="0" smtClean="0"/>
          </a:p>
        </p:txBody>
      </p:sp>
      <p:sp>
        <p:nvSpPr>
          <p:cNvPr id="4608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5A00B542-FFD2-4723-8FE1-D2E11CBB58FE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18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7"/>
    </mc:Choice>
    <mc:Fallback xmlns="">
      <p:transition spd="slow" advTm="1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069D-D5FD-47EB-B42B-F5D06F035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688" y="5715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latin typeface="Arial Rounded MT Bold" pitchFamily="34" charset="0"/>
              </a:rPr>
              <a:t>B.BORIC OXIDE FLUXES</a:t>
            </a:r>
            <a:endParaRPr lang="en-IN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Is a </a:t>
            </a:r>
            <a:r>
              <a:rPr lang="en-US" altLang="en-US" dirty="0" smtClean="0">
                <a:solidFill>
                  <a:srgbClr val="FFC000"/>
                </a:solidFill>
              </a:rPr>
              <a:t>powerful flux </a:t>
            </a:r>
            <a:r>
              <a:rPr lang="en-US" altLang="en-US" dirty="0" smtClean="0"/>
              <a:t>(glass modifier) , and can also act as a </a:t>
            </a:r>
            <a:r>
              <a:rPr lang="en-US" altLang="en-US" dirty="0" smtClean="0">
                <a:solidFill>
                  <a:srgbClr val="FFC000"/>
                </a:solidFill>
              </a:rPr>
              <a:t>glass former </a:t>
            </a:r>
            <a:r>
              <a:rPr lang="en-US" altLang="en-US" dirty="0" smtClean="0"/>
              <a:t>and form its own glass network, producing </a:t>
            </a:r>
            <a:r>
              <a:rPr lang="en-US" altLang="en-US" dirty="0" smtClean="0">
                <a:solidFill>
                  <a:srgbClr val="FFC000"/>
                </a:solidFill>
              </a:rPr>
              <a:t>Boron glasses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When added to a glass, it forms a separate lattice interspersed with the silica lattice resulting in a structure that is 3-D continuous network of strong SiO</a:t>
            </a:r>
            <a:r>
              <a:rPr lang="en-US" altLang="en-US" baseline="-25000" dirty="0" smtClean="0"/>
              <a:t>4</a:t>
            </a:r>
            <a:r>
              <a:rPr lang="en-US" altLang="en-US" dirty="0" smtClean="0"/>
              <a:t> tetrahedral and BO</a:t>
            </a:r>
            <a:r>
              <a:rPr lang="en-US" altLang="en-US" baseline="-25000" dirty="0" smtClean="0"/>
              <a:t>3</a:t>
            </a:r>
            <a:r>
              <a:rPr lang="en-US" altLang="en-US" dirty="0" smtClean="0"/>
              <a:t> triangles.</a:t>
            </a:r>
          </a:p>
          <a:p>
            <a:endParaRPr lang="en-IN" altLang="en-US" dirty="0" smtClean="0"/>
          </a:p>
        </p:txBody>
      </p:sp>
      <p:sp>
        <p:nvSpPr>
          <p:cNvPr id="4710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927BD33C-6027-4068-8C6A-321B475B72FA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19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8"/>
    </mc:Choice>
    <mc:Fallback xmlns="">
      <p:transition spd="slow" advTm="2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B839E3-8F5E-484B-AB06-C4B488D04DE9}" type="slidenum">
              <a:rPr lang="en-IN" altLang="en-US">
                <a:solidFill>
                  <a:srgbClr val="DBF5F9"/>
                </a:solidFill>
                <a:latin typeface="Arial Rounded MT Bold" panose="020F07040305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IN" altLang="en-US">
              <a:solidFill>
                <a:srgbClr val="DBF5F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33376"/>
            <a:ext cx="5483225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-387350"/>
            <a:ext cx="574992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7391401" y="1989138"/>
            <a:ext cx="288925" cy="36036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978026" y="877889"/>
            <a:ext cx="6048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sz="2800" b="1">
                <a:solidFill>
                  <a:srgbClr val="FF0000"/>
                </a:solidFill>
                <a:latin typeface="Arial Rounded MT Bold" panose="020F0704030504030204" pitchFamily="34" charset="0"/>
              </a:rPr>
              <a:t>What will you learn from this lecture:</a:t>
            </a:r>
            <a:endParaRPr lang="en-IN" sz="28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9950" y="2032001"/>
            <a:ext cx="5868988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IN" sz="2800" dirty="0" smtClean="0">
                <a:solidFill>
                  <a:srgbClr val="0BD0D9">
                    <a:lumMod val="40000"/>
                    <a:lumOff val="60000"/>
                  </a:srgb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Composition of Ceramics</a:t>
            </a:r>
            <a:endParaRPr lang="en-IN" sz="2800" dirty="0">
              <a:solidFill>
                <a:srgbClr val="0BD0D9">
                  <a:lumMod val="40000"/>
                  <a:lumOff val="60000"/>
                </a:srgb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IN" sz="2800" dirty="0" smtClean="0">
                <a:solidFill>
                  <a:srgbClr val="0BD0D9">
                    <a:lumMod val="40000"/>
                    <a:lumOff val="60000"/>
                  </a:srgb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Properties of Ceramics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 sz="2800" dirty="0" smtClean="0">
              <a:solidFill>
                <a:srgbClr val="0BD0D9">
                  <a:lumMod val="40000"/>
                  <a:lumOff val="60000"/>
                </a:srgb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endParaRPr lang="en-IN" sz="2800" dirty="0">
              <a:solidFill>
                <a:srgbClr val="0BD0D9">
                  <a:lumMod val="40000"/>
                  <a:lumOff val="60000"/>
                </a:srgb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 sz="2800" dirty="0">
              <a:solidFill>
                <a:srgbClr val="0BD0D9">
                  <a:lumMod val="40000"/>
                  <a:lumOff val="60000"/>
                </a:srgb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15396"/>
      </p:ext>
    </p:extLst>
  </p:cSld>
  <p:clrMapOvr>
    <a:masterClrMapping/>
  </p:clrMapOvr>
  <p:transition spd="slow" advTm="5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35EF-B2F9-4639-B7F7-1F53BC73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An additional oxygen atom results in formation of strong BO</a:t>
            </a:r>
            <a:r>
              <a:rPr lang="en-US" altLang="en-US" baseline="-25000" dirty="0" smtClean="0"/>
              <a:t>4</a:t>
            </a:r>
            <a:r>
              <a:rPr lang="en-US" altLang="en-US" dirty="0" smtClean="0"/>
              <a:t> tetrahedral, which is low expansion, more stable glass with good chemical resistance.</a:t>
            </a:r>
          </a:p>
          <a:p>
            <a:r>
              <a:rPr lang="en-US" altLang="en-US" dirty="0" smtClean="0"/>
              <a:t>Hence, boric oxide is used in quantities of about </a:t>
            </a:r>
            <a:r>
              <a:rPr lang="en-US" altLang="en-US" dirty="0" smtClean="0">
                <a:solidFill>
                  <a:srgbClr val="FFC000"/>
                </a:solidFill>
              </a:rPr>
              <a:t>12%</a:t>
            </a:r>
            <a:r>
              <a:rPr lang="en-US" altLang="en-US" dirty="0" smtClean="0"/>
              <a:t>, above which less stable form BO</a:t>
            </a:r>
            <a:r>
              <a:rPr lang="en-US" altLang="en-US" baseline="-25000" dirty="0" smtClean="0"/>
              <a:t>3</a:t>
            </a:r>
            <a:r>
              <a:rPr lang="en-US" altLang="en-US" dirty="0" smtClean="0"/>
              <a:t> takes over.</a:t>
            </a:r>
            <a:endParaRPr lang="en-IN" altLang="en-US" dirty="0" smtClean="0"/>
          </a:p>
        </p:txBody>
      </p:sp>
      <p:sp>
        <p:nvSpPr>
          <p:cNvPr id="4813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40388829-8670-41D3-AF97-C93AFBACC643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20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9"/>
    </mc:Choice>
    <mc:Fallback xmlns="">
      <p:transition spd="slow" advTm="2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EC32D-B656-4F6A-A046-3FDAF998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latin typeface="Arial Rounded MT Bold" pitchFamily="34" charset="0"/>
              </a:rPr>
              <a:t>C.WATER</a:t>
            </a:r>
            <a:endParaRPr lang="en-IN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2438400" y="1214439"/>
            <a:ext cx="7772400" cy="4929187"/>
          </a:xfrm>
        </p:spPr>
        <p:txBody>
          <a:bodyPr/>
          <a:lstStyle/>
          <a:p>
            <a:r>
              <a:rPr lang="en-US" altLang="en-US" smtClean="0"/>
              <a:t>Water is an important glass modifier.</a:t>
            </a:r>
          </a:p>
          <a:p>
            <a:r>
              <a:rPr lang="en-US" altLang="en-US" smtClean="0"/>
              <a:t>The hydronium ion,H</a:t>
            </a:r>
            <a:r>
              <a:rPr lang="en-US" altLang="en-US" baseline="-25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, can replace sodium or other metal ions in a ceramic that contains glass modifiers.</a:t>
            </a:r>
          </a:p>
          <a:p>
            <a:r>
              <a:rPr lang="en-US" altLang="en-US" smtClean="0"/>
              <a:t>This fact accounts for the phenomenon of </a:t>
            </a:r>
            <a:r>
              <a:rPr lang="en-US" altLang="en-US" smtClean="0">
                <a:solidFill>
                  <a:srgbClr val="FFC000"/>
                </a:solidFill>
              </a:rPr>
              <a:t>“slow crack growth” </a:t>
            </a:r>
            <a:r>
              <a:rPr lang="en-US" altLang="en-US" smtClean="0"/>
              <a:t>of ceramics that are exposed to tensile strength and moist environment and also for occasional long-term failure of the restoration after several years of service.</a:t>
            </a:r>
          </a:p>
        </p:txBody>
      </p:sp>
      <p:sp>
        <p:nvSpPr>
          <p:cNvPr id="4915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B812F0FE-037F-485D-BC6B-3537ABB83F07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21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6"/>
    </mc:Choice>
    <mc:Fallback xmlns="">
      <p:transition spd="slow" advTm="2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65AA5-21D0-46B4-BE71-20A53C5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7.COLOUR PIGMENTS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2438400" y="1214438"/>
            <a:ext cx="7772400" cy="5141912"/>
          </a:xfrm>
        </p:spPr>
        <p:txBody>
          <a:bodyPr/>
          <a:lstStyle/>
          <a:p>
            <a:r>
              <a:rPr lang="en-US" altLang="en-US" smtClean="0"/>
              <a:t>Dental porcelains are coloured by the addition of concentrated colour frits which are prepared by fritting high temperature resistant-colouring pigments (generally metallic oxides) into the basic glass.</a:t>
            </a:r>
          </a:p>
          <a:p>
            <a:r>
              <a:rPr lang="en-US" altLang="en-US" smtClean="0"/>
              <a:t>The glass thus obtained will be highly colour saturated and when ground to a fine powder, can be used in small amounts to modify the uncoloured porcelain powder.</a:t>
            </a:r>
            <a:endParaRPr lang="en-IN" altLang="en-US" smtClean="0"/>
          </a:p>
        </p:txBody>
      </p:sp>
      <p:sp>
        <p:nvSpPr>
          <p:cNvPr id="5120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D2FEE210-D89D-4015-BB16-FF684562BBA0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22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6"/>
    </mc:Choice>
    <mc:Fallback xmlns="">
      <p:transition spd="slow" advTm="3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825C7-728B-4E50-BDD8-FDC519923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4D49B-FED6-4CB8-A94C-DE99E724B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357188"/>
            <a:ext cx="7772400" cy="59991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66FF"/>
                </a:solidFill>
              </a:rPr>
              <a:t>Pink</a:t>
            </a:r>
            <a:r>
              <a:rPr lang="en-US" dirty="0"/>
              <a:t> – Chromium-tin or chrome-alumina – warm tone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Yellow</a:t>
            </a:r>
            <a:r>
              <a:rPr lang="en-US" dirty="0"/>
              <a:t> – Indium or </a:t>
            </a:r>
            <a:r>
              <a:rPr lang="en-US" dirty="0" err="1"/>
              <a:t>praesodymium</a:t>
            </a:r>
            <a:r>
              <a:rPr lang="en-US" dirty="0"/>
              <a:t> (lemon) – Ivory shade</a:t>
            </a:r>
          </a:p>
          <a:p>
            <a:pPr>
              <a:defRPr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Blue</a:t>
            </a:r>
            <a:r>
              <a:rPr lang="en-US" dirty="0"/>
              <a:t> – Cobalt salts – Enamel shades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Green</a:t>
            </a:r>
            <a:r>
              <a:rPr lang="en-US" dirty="0"/>
              <a:t> – Chromium oxide – is the main pigment for producing a greenish </a:t>
            </a:r>
            <a:r>
              <a:rPr lang="en-US" dirty="0" err="1"/>
              <a:t>colour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Grey</a:t>
            </a:r>
            <a:r>
              <a:rPr lang="en-US" dirty="0"/>
              <a:t> – Iron oxide (black )or Platinum grey – produce effects of translucency</a:t>
            </a:r>
          </a:p>
          <a:p>
            <a:pPr>
              <a:defRPr/>
            </a:pPr>
            <a:r>
              <a:rPr lang="en-US" dirty="0">
                <a:solidFill>
                  <a:srgbClr val="CC66FF"/>
                </a:solidFill>
              </a:rPr>
              <a:t>Lavender</a:t>
            </a:r>
            <a:r>
              <a:rPr lang="en-US" dirty="0"/>
              <a:t> – Manganese oxide</a:t>
            </a:r>
          </a:p>
          <a:p>
            <a:pPr>
              <a:defRPr/>
            </a:pPr>
            <a:endParaRPr lang="en-IN" dirty="0"/>
          </a:p>
        </p:txBody>
      </p:sp>
      <p:sp>
        <p:nvSpPr>
          <p:cNvPr id="5222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4C9492E0-04B2-4B91-B667-F4D4723A7463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23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4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9"/>
    </mc:Choice>
    <mc:Fallback xmlns="">
      <p:transition spd="slow" advTm="3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5B141-2C86-4063-B134-717E39CCD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8.OPACIIFYING AGENTS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An opacifying agent generally consists of a metal oxide ground to a very fine particle size (&lt;5µm) to prevent a speckled appearance in the porcelain.</a:t>
            </a:r>
          </a:p>
          <a:p>
            <a:r>
              <a:rPr lang="en-US" altLang="en-US" smtClean="0"/>
              <a:t>Common oxides used are</a:t>
            </a:r>
          </a:p>
          <a:p>
            <a:pPr lvl="1"/>
            <a:r>
              <a:rPr lang="en-US" altLang="en-US" smtClean="0"/>
              <a:t>Cerium oxide</a:t>
            </a:r>
          </a:p>
          <a:p>
            <a:pPr lvl="1"/>
            <a:r>
              <a:rPr lang="en-US" altLang="en-US" smtClean="0"/>
              <a:t>Titanium oxide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Zirconium oxide – most popular</a:t>
            </a:r>
            <a:endParaRPr lang="en-IN" altLang="en-US" smtClean="0">
              <a:solidFill>
                <a:srgbClr val="FFC000"/>
              </a:solidFill>
            </a:endParaRPr>
          </a:p>
        </p:txBody>
      </p:sp>
      <p:sp>
        <p:nvSpPr>
          <p:cNvPr id="5325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AC640743-5944-44ED-9D8B-03F9708CB53B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24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1"/>
    </mc:Choice>
    <mc:Fallback xmlns="">
      <p:transition spd="slow" advTm="2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703D-57CD-4260-86DD-5DE619ADA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9.STAINS AND COLOUR MODIFIERS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mtClean="0">
                <a:solidFill>
                  <a:srgbClr val="FFC000"/>
                </a:solidFill>
              </a:rPr>
              <a:t>Stains</a:t>
            </a:r>
            <a:r>
              <a:rPr lang="en-US" altLang="en-US" smtClean="0"/>
              <a:t> are used as surface colourants or to provide </a:t>
            </a:r>
            <a:r>
              <a:rPr lang="en-US" altLang="en-US" smtClean="0">
                <a:solidFill>
                  <a:srgbClr val="FFC000"/>
                </a:solidFill>
              </a:rPr>
              <a:t>enamel check lines, de-calcification spots</a:t>
            </a:r>
            <a:r>
              <a:rPr lang="en-US" altLang="en-US" smtClean="0"/>
              <a:t>, etc. in the body of a porcelain jacket crown.</a:t>
            </a:r>
          </a:p>
          <a:p>
            <a:r>
              <a:rPr lang="en-US" altLang="en-US" smtClean="0"/>
              <a:t>Colour modifier used to obtain </a:t>
            </a:r>
            <a:r>
              <a:rPr lang="en-US" altLang="en-US" smtClean="0">
                <a:solidFill>
                  <a:srgbClr val="FFC000"/>
                </a:solidFill>
              </a:rPr>
              <a:t>gingival effects or high-light body colours</a:t>
            </a:r>
            <a:r>
              <a:rPr lang="en-US" altLang="en-US" smtClean="0"/>
              <a:t>.</a:t>
            </a:r>
          </a:p>
          <a:p>
            <a:pPr>
              <a:buFont typeface="Wingdings" panose="05000000000000000000" pitchFamily="2" charset="2"/>
              <a:buNone/>
            </a:pPr>
            <a:endParaRPr lang="en-IN" altLang="en-US" smtClean="0"/>
          </a:p>
        </p:txBody>
      </p:sp>
      <p:sp>
        <p:nvSpPr>
          <p:cNvPr id="5427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0E0A6AAE-4231-48FD-9E9A-E9DFA9024E5B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25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5"/>
    </mc:Choice>
    <mc:Fallback xmlns="">
      <p:transition spd="slow" advTm="2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E787-B07E-4916-ADB5-C3C0D162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10.FLUORESCENT AGENTS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2438400" y="1214438"/>
            <a:ext cx="7772400" cy="5141912"/>
          </a:xfrm>
        </p:spPr>
        <p:txBody>
          <a:bodyPr/>
          <a:lstStyle/>
          <a:p>
            <a:r>
              <a:rPr lang="en-US" altLang="en-US" dirty="0" smtClean="0"/>
              <a:t>Fluorescence is produced by the addition of </a:t>
            </a:r>
            <a:r>
              <a:rPr lang="en-US" altLang="en-US" dirty="0" smtClean="0">
                <a:solidFill>
                  <a:srgbClr val="FFC000"/>
                </a:solidFill>
              </a:rPr>
              <a:t>uranium salt</a:t>
            </a:r>
            <a:r>
              <a:rPr lang="en-US" altLang="en-US" dirty="0" smtClean="0"/>
              <a:t>, </a:t>
            </a:r>
            <a:r>
              <a:rPr lang="en-US" altLang="en-US" dirty="0" smtClean="0">
                <a:solidFill>
                  <a:srgbClr val="FFC000"/>
                </a:solidFill>
              </a:rPr>
              <a:t>sodium di-</a:t>
            </a:r>
            <a:r>
              <a:rPr lang="en-US" altLang="en-US" dirty="0" err="1" smtClean="0">
                <a:solidFill>
                  <a:srgbClr val="FFC000"/>
                </a:solidFill>
              </a:rPr>
              <a:t>uranate</a:t>
            </a:r>
            <a:r>
              <a:rPr lang="en-US" altLang="en-US" dirty="0" smtClean="0">
                <a:solidFill>
                  <a:srgbClr val="FFC000"/>
                </a:solidFill>
              </a:rPr>
              <a:t>.</a:t>
            </a:r>
          </a:p>
          <a:p>
            <a:r>
              <a:rPr lang="en-US" altLang="en-US" dirty="0" smtClean="0"/>
              <a:t>This salt produces a strong greenish-yellow </a:t>
            </a:r>
            <a:r>
              <a:rPr lang="en-US" altLang="en-US" dirty="0" err="1" smtClean="0"/>
              <a:t>colour</a:t>
            </a:r>
            <a:r>
              <a:rPr lang="en-US" altLang="en-US" dirty="0" smtClean="0"/>
              <a:t> and when small addition of </a:t>
            </a:r>
            <a:r>
              <a:rPr lang="en-US" altLang="en-US" dirty="0" smtClean="0">
                <a:solidFill>
                  <a:srgbClr val="FFC000"/>
                </a:solidFill>
              </a:rPr>
              <a:t>cerium oxide </a:t>
            </a:r>
            <a:r>
              <a:rPr lang="en-US" altLang="en-US" dirty="0" smtClean="0"/>
              <a:t>are made, a bluish-white fluorescence can be achieved very similar to human tooth.</a:t>
            </a:r>
          </a:p>
        </p:txBody>
      </p:sp>
      <p:sp>
        <p:nvSpPr>
          <p:cNvPr id="5530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A0B4073E-B2CC-4654-8FB9-6CB2E2A24E2F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26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5"/>
    </mc:Choice>
    <mc:Fallback xmlns="">
      <p:transition spd="slow" advTm="22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AF11-467E-431C-BA96-3A10CA6C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2800"/>
          </a:p>
          <a:p>
            <a:r>
              <a:rPr lang="en-US" altLang="en-US" sz="2800"/>
              <a:t>Newer porcelain materials recently introduced are highly fluorescent and are described as </a:t>
            </a:r>
            <a:r>
              <a:rPr lang="en-US" altLang="en-US" sz="2800">
                <a:solidFill>
                  <a:srgbClr val="FFC000"/>
                </a:solidFill>
              </a:rPr>
              <a:t>optical brighteners</a:t>
            </a:r>
            <a:r>
              <a:rPr lang="en-US" altLang="en-US" sz="2800"/>
              <a:t>.</a:t>
            </a:r>
          </a:p>
          <a:p>
            <a:r>
              <a:rPr lang="en-US" altLang="en-US" sz="2800"/>
              <a:t>Eg :  Luminaries (Vita, Bad Sackingen, Germany) contain naturally occurring fluorescent agents that are non-toxic.</a:t>
            </a:r>
          </a:p>
          <a:p>
            <a:endParaRPr lang="en-IN" altLang="en-US" smtClean="0"/>
          </a:p>
        </p:txBody>
      </p:sp>
      <p:sp>
        <p:nvSpPr>
          <p:cNvPr id="5632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BC3EEEF6-1741-46F9-9517-29D830E4E8CD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27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3"/>
    </mc:Choice>
    <mc:Fallback xmlns="">
      <p:transition spd="slow" advTm="1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E7CE-2D06-491D-B0B7-04F78A59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11.GLAZES AND ADD-ON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2438400" y="1500188"/>
            <a:ext cx="7772400" cy="4856162"/>
          </a:xfrm>
        </p:spPr>
        <p:txBody>
          <a:bodyPr/>
          <a:lstStyle/>
          <a:p>
            <a:r>
              <a:rPr lang="en-US" altLang="en-US" smtClean="0"/>
              <a:t>Dental glazes consist of uncoloured glass powders which can be applied to the surface of a fired crown to produce a </a:t>
            </a:r>
            <a:r>
              <a:rPr lang="en-US" altLang="en-US" smtClean="0">
                <a:solidFill>
                  <a:srgbClr val="FFC000"/>
                </a:solidFill>
              </a:rPr>
              <a:t>glossy surface</a:t>
            </a:r>
            <a:r>
              <a:rPr lang="en-US" altLang="en-US" smtClean="0"/>
              <a:t>.</a:t>
            </a:r>
          </a:p>
          <a:p>
            <a:r>
              <a:rPr lang="en-US" altLang="en-US" smtClean="0"/>
              <a:t>A glaze should normally mature at a temperature </a:t>
            </a:r>
            <a:r>
              <a:rPr lang="en-US" altLang="en-US" smtClean="0">
                <a:solidFill>
                  <a:srgbClr val="FFC000"/>
                </a:solidFill>
              </a:rPr>
              <a:t>below that of the restoration</a:t>
            </a:r>
            <a:r>
              <a:rPr lang="en-US" altLang="en-US" smtClean="0"/>
              <a:t> and the thermal expansion of the glaze should be </a:t>
            </a:r>
            <a:r>
              <a:rPr lang="en-US" altLang="en-US" smtClean="0">
                <a:solidFill>
                  <a:srgbClr val="FFC000"/>
                </a:solidFill>
              </a:rPr>
              <a:t>fractionally lower than the ceramic body</a:t>
            </a:r>
            <a:r>
              <a:rPr lang="en-US" altLang="en-US" smtClean="0"/>
              <a:t> to which it is applied.</a:t>
            </a:r>
            <a:endParaRPr lang="en-IN" altLang="en-US" smtClean="0"/>
          </a:p>
        </p:txBody>
      </p:sp>
      <p:sp>
        <p:nvSpPr>
          <p:cNvPr id="5734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05149B95-7C9F-4802-B923-2A6BCB7389EC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28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1"/>
    </mc:Choice>
    <mc:Fallback xmlns="">
      <p:transition spd="slow" advTm="26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7319F-32DC-490C-A3DA-380835B24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2438400" y="428626"/>
            <a:ext cx="7772400" cy="5927725"/>
          </a:xfrm>
        </p:spPr>
        <p:txBody>
          <a:bodyPr/>
          <a:lstStyle/>
          <a:p>
            <a:r>
              <a:rPr lang="en-US" altLang="en-US" smtClean="0"/>
              <a:t>In this way the glaze surface is placed under compression, and </a:t>
            </a:r>
            <a:r>
              <a:rPr lang="en-US" altLang="en-US" smtClean="0">
                <a:solidFill>
                  <a:srgbClr val="FFC000"/>
                </a:solidFill>
              </a:rPr>
              <a:t>crazing or peeling of the surface is avoided</a:t>
            </a:r>
            <a:r>
              <a:rPr lang="en-US" altLang="en-US" smtClean="0"/>
              <a:t>.</a:t>
            </a:r>
          </a:p>
          <a:p>
            <a:r>
              <a:rPr lang="en-US" altLang="en-US" smtClean="0"/>
              <a:t>Glazing porcelain should be applied to a  </a:t>
            </a:r>
            <a:r>
              <a:rPr lang="en-US" altLang="en-US" smtClean="0">
                <a:solidFill>
                  <a:srgbClr val="FFC000"/>
                </a:solidFill>
              </a:rPr>
              <a:t>slightly roughened surface </a:t>
            </a:r>
            <a:r>
              <a:rPr lang="en-US" altLang="en-US" smtClean="0"/>
              <a:t>to prevent glaze peeling.</a:t>
            </a:r>
          </a:p>
          <a:p>
            <a:r>
              <a:rPr lang="en-US" altLang="en-US" smtClean="0"/>
              <a:t>It is suggested that porcelain crowns are better made without the use of glazes, since a </a:t>
            </a:r>
            <a:r>
              <a:rPr lang="en-US" altLang="en-US" smtClean="0">
                <a:solidFill>
                  <a:srgbClr val="FFC000"/>
                </a:solidFill>
              </a:rPr>
              <a:t>modern feldspathic or single-phase glass </a:t>
            </a:r>
            <a:r>
              <a:rPr lang="en-US" altLang="en-US" smtClean="0"/>
              <a:t>can be lightly ground and </a:t>
            </a:r>
            <a:r>
              <a:rPr lang="en-US" altLang="en-US" smtClean="0">
                <a:solidFill>
                  <a:srgbClr val="FFC000"/>
                </a:solidFill>
              </a:rPr>
              <a:t>self-glazed</a:t>
            </a:r>
            <a:r>
              <a:rPr lang="en-US" altLang="en-US" smtClean="0"/>
              <a:t> far more satisfactorily.</a:t>
            </a:r>
          </a:p>
          <a:p>
            <a:endParaRPr lang="en-IN" altLang="en-US" smtClean="0"/>
          </a:p>
        </p:txBody>
      </p:sp>
      <p:sp>
        <p:nvSpPr>
          <p:cNvPr id="5837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C40813F2-7258-49D4-8E25-D010D5F13E5A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29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5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33"/>
    </mc:Choice>
    <mc:Fallback xmlns="">
      <p:transition spd="slow" advTm="3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6BFF26-7943-41D2-A26B-69CE925CA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2428868"/>
            <a:ext cx="7772400" cy="3889636"/>
          </a:xfrm>
        </p:spPr>
        <p:txBody>
          <a:bodyPr/>
          <a:lstStyle/>
          <a:p>
            <a:pPr>
              <a:defRPr/>
            </a:pPr>
            <a:r>
              <a:rPr lang="en-US" sz="8800" dirty="0"/>
              <a:t>COMPOSITION</a:t>
            </a:r>
            <a:endParaRPr lang="en-IN" sz="8800" dirty="0"/>
          </a:p>
        </p:txBody>
      </p:sp>
      <p:sp>
        <p:nvSpPr>
          <p:cNvPr id="2867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BA9A27AA-99BA-4EFE-8F48-C2D7AAE47A84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1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2"/>
    </mc:Choice>
    <mc:Fallback xmlns="">
      <p:transition spd="slow" advTm="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3586-7E6C-43F3-BF53-2A5BFDB1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2438400" y="1285876"/>
            <a:ext cx="7772400" cy="5070475"/>
          </a:xfrm>
        </p:spPr>
        <p:txBody>
          <a:bodyPr/>
          <a:lstStyle/>
          <a:p>
            <a:r>
              <a:rPr lang="en-US" altLang="en-US" smtClean="0"/>
              <a:t>Glazes are used to seal off a poorly baked restoration.</a:t>
            </a:r>
          </a:p>
          <a:p>
            <a:r>
              <a:rPr lang="en-US" altLang="en-US" smtClean="0">
                <a:solidFill>
                  <a:srgbClr val="C00000"/>
                </a:solidFill>
              </a:rPr>
              <a:t>ADD-ON :</a:t>
            </a:r>
          </a:p>
          <a:p>
            <a:r>
              <a:rPr lang="en-US" altLang="en-US" smtClean="0"/>
              <a:t>Are generally made from the same frit as used for the manufacture of regular porcelain.</a:t>
            </a:r>
          </a:p>
          <a:p>
            <a:r>
              <a:rPr lang="en-US" altLang="en-US" smtClean="0"/>
              <a:t>The glazing temperature is then reduced by finer grinding of the powder.</a:t>
            </a:r>
          </a:p>
        </p:txBody>
      </p:sp>
      <p:sp>
        <p:nvSpPr>
          <p:cNvPr id="5939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18E1407A-5CAE-48CB-AF36-28D56C3B05C1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30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6"/>
    </mc:Choice>
    <mc:Fallback xmlns="">
      <p:transition spd="slow" advTm="2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93A6E-85BD-46AC-A59F-76DBACE5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Surface characterization is almost impossible to obtain when separate glazes are used, thus add-on glazes should be </a:t>
            </a:r>
            <a:r>
              <a:rPr lang="en-US" altLang="en-US" smtClean="0">
                <a:solidFill>
                  <a:srgbClr val="FFC000"/>
                </a:solidFill>
              </a:rPr>
              <a:t>used sparingly</a:t>
            </a:r>
            <a:r>
              <a:rPr lang="en-US" altLang="en-US" smtClean="0"/>
              <a:t> for simple corrections of tooth contour or contact point.</a:t>
            </a:r>
            <a:endParaRPr lang="en-IN" altLang="en-US" smtClean="0"/>
          </a:p>
          <a:p>
            <a:endParaRPr lang="en-IN" altLang="en-US" smtClean="0"/>
          </a:p>
        </p:txBody>
      </p:sp>
      <p:sp>
        <p:nvSpPr>
          <p:cNvPr id="6042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48A0F3BE-5245-4233-AEB5-09C9AD581A19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31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2"/>
    </mc:Choice>
    <mc:Fallback xmlns="">
      <p:transition spd="slow" advTm="15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14F2E-D481-4F38-9D85-5061F09CE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0" y="714375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12.ALUMINA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6C98E-A103-4BC9-9A01-45876F949E9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  <a:lumOff val="5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/>
              <a:t>Refers to </a:t>
            </a:r>
            <a:r>
              <a:rPr lang="en-US" dirty="0" err="1"/>
              <a:t>aluminium</a:t>
            </a:r>
            <a:r>
              <a:rPr lang="en-US" dirty="0"/>
              <a:t> oxide (Al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) one of the hardest and probably the strongest oxides of </a:t>
            </a:r>
            <a:r>
              <a:rPr lang="en-US" dirty="0" err="1"/>
              <a:t>aluminium</a:t>
            </a:r>
            <a:r>
              <a:rPr lang="en-US" dirty="0"/>
              <a:t> known which is prepared from alumina </a:t>
            </a:r>
            <a:r>
              <a:rPr lang="en-US" dirty="0" err="1"/>
              <a:t>trihydrate</a:t>
            </a:r>
            <a:r>
              <a:rPr lang="en-US" dirty="0"/>
              <a:t> by </a:t>
            </a:r>
            <a:r>
              <a:rPr lang="en-US" dirty="0" err="1"/>
              <a:t>calcination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Alumina </a:t>
            </a:r>
            <a:r>
              <a:rPr lang="en-US" sz="2400" dirty="0" err="1"/>
              <a:t>Trihydrate</a:t>
            </a:r>
            <a:r>
              <a:rPr lang="en-US" sz="2400" dirty="0"/>
              <a:t>           </a:t>
            </a:r>
            <a:r>
              <a:rPr lang="el-GR" sz="2400" dirty="0">
                <a:latin typeface="Times New Roman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-</a:t>
            </a:r>
            <a:r>
              <a:rPr lang="en-US" sz="2400" dirty="0"/>
              <a:t>alumina         </a:t>
            </a:r>
            <a:r>
              <a:rPr lang="el-GR" sz="2400" dirty="0">
                <a:latin typeface="Times New Roman"/>
                <a:cs typeface="Times New Roman"/>
              </a:rPr>
              <a:t>α</a:t>
            </a:r>
            <a:r>
              <a:rPr lang="en-US" sz="2400" dirty="0">
                <a:latin typeface="Times New Roman"/>
                <a:cs typeface="Times New Roman"/>
              </a:rPr>
              <a:t>-</a:t>
            </a:r>
            <a:r>
              <a:rPr lang="en-US" sz="2400" dirty="0">
                <a:cs typeface="Times New Roman"/>
              </a:rPr>
              <a:t>alumina</a:t>
            </a:r>
            <a:r>
              <a:rPr lang="en-US" sz="2400" dirty="0">
                <a:latin typeface="Times New Roman"/>
                <a:cs typeface="Times New Roman"/>
              </a:rPr>
              <a:t>    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2400" dirty="0">
              <a:latin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IN" sz="2400" dirty="0" smtClean="0">
              <a:latin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l-GR" sz="2400" dirty="0" smtClean="0">
                <a:latin typeface="Times New Roman"/>
                <a:cs typeface="Times New Roman"/>
              </a:rPr>
              <a:t>α</a:t>
            </a:r>
            <a:r>
              <a:rPr lang="en-US" sz="2400" dirty="0">
                <a:cs typeface="Times New Roman"/>
              </a:rPr>
              <a:t>-form of alumina is used in ceramic application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  <a:endParaRPr lang="en-IN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EB55E-66DD-4AE7-9059-0B01E3B0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144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17B8D89F-0BAE-4519-84D8-F68CEB010EB5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32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4AE4D31-7E4C-4005-B15F-B9BC4E901995}"/>
              </a:ext>
            </a:extLst>
          </p:cNvPr>
          <p:cNvSpPr/>
          <p:nvPr/>
        </p:nvSpPr>
        <p:spPr>
          <a:xfrm flipV="1">
            <a:off x="4641850" y="3817361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0FD0D81-5627-44E3-AFF4-C68033F5A83B}"/>
              </a:ext>
            </a:extLst>
          </p:cNvPr>
          <p:cNvSpPr/>
          <p:nvPr/>
        </p:nvSpPr>
        <p:spPr>
          <a:xfrm>
            <a:off x="6833322" y="3888798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0C94B-CFC0-4BA9-9864-E6630B944947}"/>
              </a:ext>
            </a:extLst>
          </p:cNvPr>
          <p:cNvSpPr/>
          <p:nvPr/>
        </p:nvSpPr>
        <p:spPr>
          <a:xfrm>
            <a:off x="4534693" y="4070350"/>
            <a:ext cx="785813" cy="21431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/>
              </a:rPr>
              <a:t>600</a:t>
            </a:r>
            <a:r>
              <a:rPr lang="en-US" baseline="30000" dirty="0">
                <a:solidFill>
                  <a:prstClr val="white"/>
                </a:solidFill>
                <a:latin typeface="Corbel"/>
              </a:rPr>
              <a:t>0</a:t>
            </a:r>
            <a:r>
              <a:rPr lang="en-US" dirty="0">
                <a:solidFill>
                  <a:prstClr val="white"/>
                </a:solidFill>
                <a:latin typeface="Corbel"/>
              </a:rPr>
              <a:t>C</a:t>
            </a:r>
            <a:endParaRPr lang="en-IN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9CE3AB-3286-444B-BC9E-8F89DD9EC212}"/>
              </a:ext>
            </a:extLst>
          </p:cNvPr>
          <p:cNvSpPr/>
          <p:nvPr/>
        </p:nvSpPr>
        <p:spPr>
          <a:xfrm>
            <a:off x="6690444" y="4091999"/>
            <a:ext cx="857256" cy="28575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/>
              </a:rPr>
              <a:t>1250</a:t>
            </a:r>
            <a:r>
              <a:rPr lang="en-US" baseline="30000" dirty="0">
                <a:solidFill>
                  <a:prstClr val="white"/>
                </a:solidFill>
                <a:latin typeface="Corbel"/>
              </a:rPr>
              <a:t>0</a:t>
            </a:r>
            <a:r>
              <a:rPr lang="en-US" dirty="0">
                <a:solidFill>
                  <a:prstClr val="white"/>
                </a:solidFill>
                <a:latin typeface="Corbel"/>
              </a:rPr>
              <a:t>C</a:t>
            </a:r>
            <a:endParaRPr lang="en-IN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0"/>
    </mc:Choice>
    <mc:Fallback xmlns="">
      <p:transition spd="slow" advTm="2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8CCE7-FAF9-4AEC-85FC-5B001677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688" y="285750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13.ALTERNATIVE ADDITIVES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2438400" y="928688"/>
            <a:ext cx="7772400" cy="5427662"/>
          </a:xfrm>
        </p:spPr>
        <p:txBody>
          <a:bodyPr/>
          <a:lstStyle/>
          <a:p>
            <a:r>
              <a:rPr lang="en-US" altLang="en-US" smtClean="0"/>
              <a:t>During fritting, small quantities of alternative modifying agents can be added to dental porcelain.</a:t>
            </a:r>
          </a:p>
          <a:p>
            <a:r>
              <a:rPr lang="en-US" altLang="en-US" smtClean="0">
                <a:solidFill>
                  <a:srgbClr val="FFC000"/>
                </a:solidFill>
              </a:rPr>
              <a:t>Lithium oxide (LiO</a:t>
            </a:r>
            <a:r>
              <a:rPr lang="en-US" altLang="en-US" baseline="-25000" smtClean="0">
                <a:solidFill>
                  <a:srgbClr val="FFC000"/>
                </a:solidFill>
              </a:rPr>
              <a:t>2</a:t>
            </a:r>
            <a:r>
              <a:rPr lang="en-US" altLang="en-US" smtClean="0">
                <a:solidFill>
                  <a:srgbClr val="FFC000"/>
                </a:solidFill>
              </a:rPr>
              <a:t>)</a:t>
            </a:r>
            <a:r>
              <a:rPr lang="en-US" altLang="en-US" smtClean="0"/>
              <a:t> – as an additional fluxing agent.</a:t>
            </a:r>
          </a:p>
          <a:p>
            <a:r>
              <a:rPr lang="en-US" altLang="en-US" smtClean="0">
                <a:solidFill>
                  <a:srgbClr val="FFC000"/>
                </a:solidFill>
              </a:rPr>
              <a:t>Magnesium oxide (MgO) </a:t>
            </a:r>
            <a:r>
              <a:rPr lang="en-US" altLang="en-US" smtClean="0"/>
              <a:t>– used in minute quantities to replace CaO</a:t>
            </a:r>
          </a:p>
          <a:p>
            <a:r>
              <a:rPr lang="en-US" altLang="en-US" smtClean="0">
                <a:solidFill>
                  <a:srgbClr val="FFC000"/>
                </a:solidFill>
              </a:rPr>
              <a:t>Phosphate pentoxide (P</a:t>
            </a:r>
            <a:r>
              <a:rPr lang="en-US" altLang="en-US" baseline="-25000" smtClean="0">
                <a:solidFill>
                  <a:srgbClr val="FFC000"/>
                </a:solidFill>
              </a:rPr>
              <a:t>2</a:t>
            </a:r>
            <a:r>
              <a:rPr lang="en-US" altLang="en-US" smtClean="0">
                <a:solidFill>
                  <a:srgbClr val="FFC000"/>
                </a:solidFill>
              </a:rPr>
              <a:t>O</a:t>
            </a:r>
            <a:r>
              <a:rPr lang="en-US" altLang="en-US" baseline="-25000" smtClean="0">
                <a:solidFill>
                  <a:srgbClr val="FFC000"/>
                </a:solidFill>
              </a:rPr>
              <a:t>5</a:t>
            </a:r>
            <a:r>
              <a:rPr lang="en-US" altLang="en-US" smtClean="0">
                <a:solidFill>
                  <a:srgbClr val="FFC000"/>
                </a:solidFill>
              </a:rPr>
              <a:t>) </a:t>
            </a:r>
            <a:r>
              <a:rPr lang="en-US" altLang="en-US" smtClean="0"/>
              <a:t>– sometimes added to induce opalescence and is also a glass forming oxide.</a:t>
            </a:r>
            <a:endParaRPr lang="en-IN" altLang="en-US" smtClean="0"/>
          </a:p>
        </p:txBody>
      </p:sp>
      <p:sp>
        <p:nvSpPr>
          <p:cNvPr id="6246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4E20771B-00A4-4170-BE86-C0C4266025F0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33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0"/>
    </mc:Choice>
    <mc:Fallback xmlns="">
      <p:transition spd="slow" advTm="3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916D1D-6594-4FB3-B29B-461291A08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2214554"/>
            <a:ext cx="7772400" cy="410395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latin typeface="Arial Rounded MT Bold" pitchFamily="34" charset="0"/>
              </a:rPr>
              <a:t>PHYSICAL AND MECHANICAL PROPERTIES </a:t>
            </a:r>
            <a:endParaRPr lang="en-IN" sz="4800" dirty="0">
              <a:latin typeface="Arial Rounded MT Bold" pitchFamily="34" charset="0"/>
            </a:endParaRPr>
          </a:p>
        </p:txBody>
      </p:sp>
      <p:sp>
        <p:nvSpPr>
          <p:cNvPr id="76803" name="Subtitle 6"/>
          <p:cNvSpPr>
            <a:spLocks noGrp="1"/>
          </p:cNvSpPr>
          <p:nvPr>
            <p:ph type="subTitle" idx="1"/>
          </p:nvPr>
        </p:nvSpPr>
        <p:spPr>
          <a:xfrm flipV="1">
            <a:off x="2438400" y="5715000"/>
            <a:ext cx="7772400" cy="5715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IN" altLang="en-US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8869D-4B75-49E9-9A5D-4F916D11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680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3C63B1B5-088D-44B2-8BE9-88150C2B0198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34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5"/>
    </mc:Choice>
    <mc:Fallback xmlns="">
      <p:transition spd="slow" advTm="6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2357F-1549-4F8D-9581-3AB878BCD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Arial Rounded MT Bold" pitchFamily="34" charset="0"/>
              </a:rPr>
              <a:t>1.COLOUR STABILITY</a:t>
            </a:r>
            <a:endParaRPr lang="en-IN" sz="3600" dirty="0">
              <a:latin typeface="Arial Rounded MT Bold" pitchFamily="34" charset="0"/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mtClean="0"/>
              <a:t>Ceramics – </a:t>
            </a:r>
            <a:r>
              <a:rPr lang="en-US" altLang="en-US" smtClean="0">
                <a:solidFill>
                  <a:srgbClr val="FFC000"/>
                </a:solidFill>
              </a:rPr>
              <a:t>most stable</a:t>
            </a:r>
            <a:r>
              <a:rPr lang="en-US" altLang="en-US" smtClean="0"/>
              <a:t> tooth coloured materials.</a:t>
            </a:r>
          </a:p>
          <a:p>
            <a:r>
              <a:rPr lang="en-US" altLang="en-US" smtClean="0"/>
              <a:t>The metallic oxides used as colourants do not undergo any change in shade after firing is complete.</a:t>
            </a:r>
          </a:p>
          <a:p>
            <a:r>
              <a:rPr lang="en-US" altLang="en-US" smtClean="0"/>
              <a:t>The smooth glossy surface </a:t>
            </a:r>
            <a:r>
              <a:rPr lang="en-US" altLang="en-US" smtClean="0">
                <a:solidFill>
                  <a:srgbClr val="FFC000"/>
                </a:solidFill>
              </a:rPr>
              <a:t>resists</a:t>
            </a:r>
            <a:r>
              <a:rPr lang="en-US" altLang="en-US" smtClean="0"/>
              <a:t> the </a:t>
            </a:r>
            <a:r>
              <a:rPr lang="en-US" altLang="en-US" smtClean="0">
                <a:solidFill>
                  <a:srgbClr val="FFC000"/>
                </a:solidFill>
              </a:rPr>
              <a:t>adherence of exogenous stains</a:t>
            </a:r>
            <a:r>
              <a:rPr lang="en-US" altLang="en-US" smtClean="0"/>
              <a:t>.</a:t>
            </a:r>
            <a:endParaRPr lang="en-IN" altLang="en-US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41ED9-6E25-4EC5-A435-14B9933B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782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897F1D2A-37C6-42E8-9334-59721716ADD8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35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4"/>
    </mc:Choice>
    <mc:Fallback xmlns="">
      <p:transition spd="slow" advTm="2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CD08B-8F4E-4D00-8FF6-1C6097AB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Arial Rounded MT Bold" pitchFamily="34" charset="0"/>
              </a:rPr>
              <a:t>2.DIMENSIONAL STABILITY</a:t>
            </a:r>
            <a:endParaRPr lang="en-IN" sz="3600" dirty="0">
              <a:latin typeface="Arial Rounded MT Bold" pitchFamily="34" charset="0"/>
            </a:endParaRP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Porcelain has a co-efficient of thermal expansion, slightly less than that of the tooth structure.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>
                <a:solidFill>
                  <a:srgbClr val="FFC000"/>
                </a:solidFill>
              </a:rPr>
              <a:t>Does not </a:t>
            </a:r>
            <a:r>
              <a:rPr lang="en-US" altLang="en-US" dirty="0" smtClean="0"/>
              <a:t>exhibit </a:t>
            </a:r>
            <a:r>
              <a:rPr lang="en-US" altLang="en-US" dirty="0" err="1" smtClean="0"/>
              <a:t>microleakage</a:t>
            </a:r>
            <a:r>
              <a:rPr lang="en-US" altLang="en-US" dirty="0" smtClean="0"/>
              <a:t>, nor does it imbibe or synergize water.</a:t>
            </a:r>
          </a:p>
        </p:txBody>
      </p:sp>
      <p:sp>
        <p:nvSpPr>
          <p:cNvPr id="7885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3CF48F03-815D-417C-8428-29C9063E0505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36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895C37D-0E47-44F0-8107-EBCC0FFB8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999697"/>
              </p:ext>
            </p:extLst>
          </p:nvPr>
        </p:nvGraphicFramePr>
        <p:xfrm>
          <a:off x="3143250" y="2895599"/>
          <a:ext cx="6096000" cy="100589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5964">
                <a:tc>
                  <a:txBody>
                    <a:bodyPr/>
                    <a:lstStyle/>
                    <a:p>
                      <a:r>
                        <a:rPr lang="en-US" sz="1800" dirty="0"/>
                        <a:t>DENTIN</a:t>
                      </a:r>
                    </a:p>
                    <a:p>
                      <a:endParaRPr lang="en-US" sz="1800" dirty="0"/>
                    </a:p>
                    <a:p>
                      <a:r>
                        <a:rPr lang="en-US" sz="1800" dirty="0"/>
                        <a:t>ALUMINOUS PORCELAIN</a:t>
                      </a:r>
                      <a:endParaRPr lang="en-IN" sz="1800" dirty="0"/>
                    </a:p>
                  </a:txBody>
                  <a:tcPr marT="45749" marB="45749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8.3 </a:t>
                      </a:r>
                      <a:r>
                        <a:rPr lang="en-US" sz="1800" dirty="0"/>
                        <a:t>ppmK</a:t>
                      </a:r>
                      <a:r>
                        <a:rPr lang="en-US" sz="1800" baseline="30000" dirty="0"/>
                        <a:t>-1</a:t>
                      </a:r>
                    </a:p>
                    <a:p>
                      <a:endParaRPr lang="en-US" sz="1800" baseline="30000" dirty="0"/>
                    </a:p>
                    <a:p>
                      <a:r>
                        <a:rPr lang="en-US" sz="2400" baseline="0" dirty="0"/>
                        <a:t>6.6</a:t>
                      </a:r>
                      <a:r>
                        <a:rPr lang="en-US" sz="1800" dirty="0"/>
                        <a:t>ppmK</a:t>
                      </a:r>
                      <a:r>
                        <a:rPr lang="en-US" sz="1800" baseline="30000" dirty="0"/>
                        <a:t>-1</a:t>
                      </a:r>
                      <a:endParaRPr lang="en-IN" sz="1800" baseline="30000" dirty="0"/>
                    </a:p>
                  </a:txBody>
                  <a:tcPr marT="45749" marB="45749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21A141-30CE-46D1-831B-6A5774E97210}"/>
              </a:ext>
            </a:extLst>
          </p:cNvPr>
          <p:cNvCxnSpPr/>
          <p:nvPr/>
        </p:nvCxnSpPr>
        <p:spPr>
          <a:xfrm>
            <a:off x="3190876" y="3407207"/>
            <a:ext cx="6072187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2C2B60-D20F-4F50-A44D-FCB02E559569}"/>
              </a:ext>
            </a:extLst>
          </p:cNvPr>
          <p:cNvCxnSpPr/>
          <p:nvPr/>
        </p:nvCxnSpPr>
        <p:spPr>
          <a:xfrm rot="5400000">
            <a:off x="8766897" y="3380438"/>
            <a:ext cx="930275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32E28-5D51-45AF-AFD9-795664F0EE90}"/>
              </a:ext>
            </a:extLst>
          </p:cNvPr>
          <p:cNvCxnSpPr/>
          <p:nvPr/>
        </p:nvCxnSpPr>
        <p:spPr>
          <a:xfrm rot="5400000">
            <a:off x="2678906" y="3382025"/>
            <a:ext cx="9286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2"/>
    </mc:Choice>
    <mc:Fallback xmlns="">
      <p:transition spd="slow" advTm="2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8676A-E458-4953-B75A-E0AEED96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2452688" y="1785938"/>
            <a:ext cx="7772400" cy="4572000"/>
          </a:xfrm>
        </p:spPr>
        <p:txBody>
          <a:bodyPr/>
          <a:lstStyle/>
          <a:p>
            <a:r>
              <a:rPr lang="en-US" altLang="en-US" smtClean="0"/>
              <a:t>Thermal stresses produced from a thermal expansion or contraction difference are important in the production of metal-ceramic restorations.</a:t>
            </a:r>
            <a:endParaRPr lang="en-IN" altLang="en-US" smtClean="0"/>
          </a:p>
          <a:p>
            <a:r>
              <a:rPr lang="en-US" altLang="en-US" smtClean="0"/>
              <a:t>Selection of materials should be such that the thermal expansion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mtClean="0"/>
              <a:t>	co-efficients are matched fairly closely </a:t>
            </a:r>
            <a:r>
              <a:rPr lang="en-US" altLang="en-US" smtClean="0">
                <a:solidFill>
                  <a:srgbClr val="FFC000"/>
                </a:solidFill>
              </a:rPr>
              <a:t>(within 4%)</a:t>
            </a:r>
            <a:r>
              <a:rPr lang="en-US" altLang="en-US" smtClean="0"/>
              <a:t>.</a:t>
            </a:r>
            <a:endParaRPr lang="en-IN" altLang="en-US" smtClean="0">
              <a:solidFill>
                <a:srgbClr val="FFC000"/>
              </a:solidFill>
            </a:endParaRPr>
          </a:p>
        </p:txBody>
      </p:sp>
      <p:sp>
        <p:nvSpPr>
          <p:cNvPr id="7987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3C00F843-84C3-4027-B314-198563D2149D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37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1"/>
    </mc:Choice>
    <mc:Fallback xmlns="">
      <p:transition spd="slow" advTm="17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83BC-EE76-41B4-8DF0-34E35C74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3.ABRASION RESISTANCE</a:t>
            </a:r>
            <a:endParaRPr lang="en-IN" dirty="0">
              <a:latin typeface="Arial Rounded MT Bold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C4268E-E504-4E68-A948-B355CD17FD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130657"/>
              </p:ext>
            </p:extLst>
          </p:nvPr>
        </p:nvGraphicFramePr>
        <p:xfrm>
          <a:off x="2524125" y="2357438"/>
          <a:ext cx="77724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NATURAL</a:t>
                      </a:r>
                      <a:r>
                        <a:rPr lang="en-US" b="1" baseline="0" dirty="0"/>
                        <a:t> TOOTH</a:t>
                      </a:r>
                    </a:p>
                    <a:p>
                      <a:endParaRPr lang="en-US" b="1" baseline="0" dirty="0"/>
                    </a:p>
                    <a:p>
                      <a:r>
                        <a:rPr lang="en-US" b="1" baseline="0" dirty="0"/>
                        <a:t>PORCELAIN</a:t>
                      </a:r>
                      <a:endParaRPr lang="en-IN" b="1" dirty="0"/>
                    </a:p>
                  </a:txBody>
                  <a:tcP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343 KHN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460 KHN</a:t>
                      </a:r>
                      <a:endParaRPr lang="en-IN" b="1" dirty="0"/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08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B30CF411-800A-4F56-8B4E-0DF9A38F54E6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38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80909" name="TextBox 6"/>
          <p:cNvSpPr txBox="1">
            <a:spLocks noChangeArrowheads="1"/>
          </p:cNvSpPr>
          <p:nvPr/>
        </p:nvSpPr>
        <p:spPr bwMode="auto">
          <a:xfrm>
            <a:off x="2452688" y="3929064"/>
            <a:ext cx="77152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Therefore,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porcelain</a:t>
            </a:r>
            <a:r>
              <a:rPr lang="en-US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causes wearing of 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tooth </a:t>
            </a:r>
            <a:r>
              <a:rPr lang="en-US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restoration</a:t>
            </a:r>
            <a:endParaRPr lang="en-IN" alt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0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3"/>
    </mc:Choice>
    <mc:Fallback xmlns="">
      <p:transition spd="slow" advTm="21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5E7E-F760-4C75-8622-6CAF8178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4.BRITTLENESS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Is defined as the relative inability of a material to sustain plastic deformation before fracture of a material occurs.</a:t>
            </a:r>
          </a:p>
          <a:p>
            <a:r>
              <a:rPr lang="en-US" altLang="en-US" smtClean="0"/>
              <a:t>Ceramics are </a:t>
            </a:r>
            <a:r>
              <a:rPr lang="en-US" altLang="en-US" smtClean="0">
                <a:solidFill>
                  <a:srgbClr val="FFC000"/>
                </a:solidFill>
              </a:rPr>
              <a:t>brittle</a:t>
            </a:r>
            <a:r>
              <a:rPr lang="en-US" altLang="en-US" smtClean="0"/>
              <a:t> at oral temperatures </a:t>
            </a:r>
            <a:r>
              <a:rPr lang="en-US" altLang="en-US" smtClean="0">
                <a:solidFill>
                  <a:srgbClr val="FFC000"/>
                </a:solidFill>
              </a:rPr>
              <a:t>(5</a:t>
            </a:r>
            <a:r>
              <a:rPr lang="en-US" altLang="en-US" baseline="30000" smtClean="0">
                <a:solidFill>
                  <a:srgbClr val="FFC000"/>
                </a:solidFill>
              </a:rPr>
              <a:t>0 </a:t>
            </a:r>
            <a:r>
              <a:rPr lang="en-US" altLang="en-US" smtClean="0">
                <a:solidFill>
                  <a:srgbClr val="FFC000"/>
                </a:solidFill>
              </a:rPr>
              <a:t>to 55</a:t>
            </a:r>
            <a:r>
              <a:rPr lang="en-US" altLang="en-US" baseline="30000" smtClean="0">
                <a:solidFill>
                  <a:srgbClr val="FFC000"/>
                </a:solidFill>
              </a:rPr>
              <a:t>0</a:t>
            </a:r>
            <a:r>
              <a:rPr lang="en-US" altLang="en-US" smtClean="0">
                <a:solidFill>
                  <a:srgbClr val="FFC000"/>
                </a:solidFill>
              </a:rPr>
              <a:t> C) </a:t>
            </a:r>
            <a:r>
              <a:rPr lang="en-US" altLang="en-US" smtClean="0"/>
              <a:t>.</a:t>
            </a:r>
          </a:p>
          <a:p>
            <a:r>
              <a:rPr lang="en-US" altLang="en-US" smtClean="0"/>
              <a:t>Brittle material such as </a:t>
            </a:r>
            <a:r>
              <a:rPr lang="en-US" altLang="en-US" smtClean="0">
                <a:solidFill>
                  <a:srgbClr val="C00000"/>
                </a:solidFill>
              </a:rPr>
              <a:t>ceramics fail </a:t>
            </a:r>
            <a:r>
              <a:rPr lang="en-US" altLang="en-US" smtClean="0"/>
              <a:t>because of </a:t>
            </a:r>
            <a:r>
              <a:rPr lang="en-US" altLang="en-US" smtClean="0">
                <a:solidFill>
                  <a:srgbClr val="FFC000"/>
                </a:solidFill>
              </a:rPr>
              <a:t>formation and growth of macroscopic flaws</a:t>
            </a:r>
            <a:r>
              <a:rPr lang="en-US" altLang="en-US" smtClean="0"/>
              <a:t> that can form during the fabrication or in service.</a:t>
            </a:r>
            <a:endParaRPr lang="en-IN" altLang="en-US" smtClean="0"/>
          </a:p>
        </p:txBody>
      </p:sp>
      <p:sp>
        <p:nvSpPr>
          <p:cNvPr id="8192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E04104F7-9A4A-41BE-A9A7-CA42639FC17F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39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6"/>
    </mc:Choice>
    <mc:Fallback xmlns="">
      <p:transition spd="slow" advTm="3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2438400" y="0"/>
            <a:ext cx="7772400" cy="6356350"/>
          </a:xfrm>
        </p:spPr>
        <p:txBody>
          <a:bodyPr/>
          <a:lstStyle/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Silica – Filler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Kaolin – Binder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Feldspar – Basic glass former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Leucite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Nepheline </a:t>
            </a:r>
            <a:r>
              <a:rPr lang="en-US" altLang="en-US" sz="2800" dirty="0" err="1"/>
              <a:t>syenite</a:t>
            </a:r>
            <a:r>
              <a:rPr lang="en-US" altLang="en-US" sz="2800" dirty="0"/>
              <a:t> 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Glass modifiers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 err="1"/>
              <a:t>Colour</a:t>
            </a:r>
            <a:r>
              <a:rPr lang="en-US" altLang="en-US" sz="2800" dirty="0"/>
              <a:t> pigments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 err="1"/>
              <a:t>Opacifying</a:t>
            </a:r>
            <a:r>
              <a:rPr lang="en-US" altLang="en-US" sz="2800" dirty="0"/>
              <a:t> agents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Stains and </a:t>
            </a:r>
            <a:r>
              <a:rPr lang="en-US" altLang="en-US" sz="2800" dirty="0" err="1"/>
              <a:t>Colour</a:t>
            </a:r>
            <a:r>
              <a:rPr lang="en-US" altLang="en-US" sz="2800" dirty="0"/>
              <a:t> modifiers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 err="1"/>
              <a:t>Fluoroscent</a:t>
            </a:r>
            <a:r>
              <a:rPr lang="en-US" altLang="en-US" sz="2800" dirty="0"/>
              <a:t> agents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Glazes and Add-on products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Alumina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r>
              <a:rPr lang="en-US" altLang="en-US" sz="2800" dirty="0"/>
              <a:t>Alternative Additives</a:t>
            </a:r>
          </a:p>
          <a:p>
            <a:pPr marL="582613" indent="-514350">
              <a:buFont typeface="Wingdings" panose="05000000000000000000" pitchFamily="2" charset="2"/>
              <a:buAutoNum type="arabicPeriod"/>
            </a:pPr>
            <a:endParaRPr lang="en-IN" altLang="en-US" dirty="0" smtClean="0"/>
          </a:p>
        </p:txBody>
      </p:sp>
      <p:sp>
        <p:nvSpPr>
          <p:cNvPr id="2970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B1E12C24-8DDC-4E83-B6BE-45D1FBC3BE4A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6"/>
    </mc:Choice>
    <mc:Fallback xmlns="">
      <p:transition spd="slow" advTm="27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E4CB-B426-4611-AF98-8D97A433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C00000"/>
                </a:solidFill>
              </a:rPr>
              <a:t>Fracture toughness </a:t>
            </a:r>
            <a:r>
              <a:rPr lang="en-US" altLang="en-US" smtClean="0"/>
              <a:t>describes the resistance of brittle materials to the propagation of flaws under an applied stress.</a:t>
            </a:r>
          </a:p>
          <a:p>
            <a:r>
              <a:rPr lang="en-US" altLang="en-US" smtClean="0"/>
              <a:t>Small defects(porosity &amp; microcracks) are randomly distributed in location and  in size throughout a ceramic, causing large variations in otherwise identical ceramic specimens.</a:t>
            </a:r>
            <a:endParaRPr lang="en-IN" altLang="en-US" smtClean="0"/>
          </a:p>
        </p:txBody>
      </p:sp>
      <p:sp>
        <p:nvSpPr>
          <p:cNvPr id="8294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61E63BD2-7798-45A6-85A5-4DEAECFD2D2E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40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8"/>
    </mc:Choice>
    <mc:Fallback xmlns="">
      <p:transition spd="slow" advTm="2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98F85-C249-4F06-BF55-566A92BF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2438400" y="714376"/>
            <a:ext cx="7772400" cy="5641975"/>
          </a:xfrm>
        </p:spPr>
        <p:txBody>
          <a:bodyPr/>
          <a:lstStyle/>
          <a:p>
            <a:r>
              <a:rPr lang="en-US" altLang="en-US" smtClean="0"/>
              <a:t>Furthermore, surface flaws caused by grinding, such as from coarse-grit, medium-grit, or fine-grit diamond particles, can greatly weaken the otherwise strong ceramic, especially in the presence of tensile stress in the area of these flaws.</a:t>
            </a:r>
          </a:p>
        </p:txBody>
      </p:sp>
      <p:sp>
        <p:nvSpPr>
          <p:cNvPr id="8397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FDF39CCD-2C0C-4D07-9419-5041F746D68A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41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5"/>
    </mc:Choice>
    <mc:Fallback xmlns="">
      <p:transition spd="slow" advTm="1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DDDB-2EC9-45A4-91B3-4F53E74A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5.DEGRADABILITY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Porcelain is generally resistant to degradation in the oral environment but is susceptible to </a:t>
            </a:r>
          </a:p>
          <a:p>
            <a:pPr lvl="1"/>
            <a:r>
              <a:rPr lang="en-US" altLang="en-US" b="1" dirty="0" smtClean="0">
                <a:solidFill>
                  <a:srgbClr val="C00000"/>
                </a:solidFill>
              </a:rPr>
              <a:t>mechanical degradation </a:t>
            </a:r>
            <a:r>
              <a:rPr lang="en-US" altLang="en-US" b="1" dirty="0" smtClean="0"/>
              <a:t>by </a:t>
            </a:r>
            <a:r>
              <a:rPr lang="en-US" altLang="en-US" b="1" dirty="0" smtClean="0">
                <a:solidFill>
                  <a:srgbClr val="FFC000"/>
                </a:solidFill>
              </a:rPr>
              <a:t>brittle fracture(chipping)</a:t>
            </a:r>
            <a:r>
              <a:rPr lang="en-US" altLang="en-US" b="1" dirty="0" smtClean="0"/>
              <a:t>, and </a:t>
            </a:r>
          </a:p>
          <a:p>
            <a:pPr lvl="1"/>
            <a:r>
              <a:rPr lang="en-US" altLang="en-US" b="1" dirty="0" smtClean="0">
                <a:solidFill>
                  <a:srgbClr val="C00000"/>
                </a:solidFill>
              </a:rPr>
              <a:t>chemical degradation </a:t>
            </a:r>
            <a:r>
              <a:rPr lang="en-US" altLang="en-US" b="1" dirty="0" smtClean="0"/>
              <a:t>by </a:t>
            </a:r>
            <a:r>
              <a:rPr lang="en-US" altLang="en-US" b="1" dirty="0" smtClean="0">
                <a:solidFill>
                  <a:srgbClr val="FFC000"/>
                </a:solidFill>
              </a:rPr>
              <a:t>fluoride attack</a:t>
            </a:r>
            <a:r>
              <a:rPr lang="en-US" altLang="en-US" b="1" dirty="0" smtClean="0"/>
              <a:t>.</a:t>
            </a:r>
            <a:endParaRPr lang="en-IN" altLang="en-US" b="1" dirty="0" smtClean="0"/>
          </a:p>
        </p:txBody>
      </p:sp>
      <p:sp>
        <p:nvSpPr>
          <p:cNvPr id="8499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1EC39617-2464-49C3-A74B-4AC8573C6FB8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42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70"/>
    </mc:Choice>
    <mc:Fallback xmlns="">
      <p:transition spd="slow" advTm="7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8197-DD3B-4230-8FE9-C71F8E3D6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Arial Rounded MT Bold" pitchFamily="34" charset="0"/>
              </a:rPr>
              <a:t>6. SHRINKAGE</a:t>
            </a:r>
            <a:endParaRPr lang="en-IN" sz="3600" dirty="0">
              <a:latin typeface="Arial Rounded MT Bold" pitchFamily="34" charset="0"/>
            </a:endParaRP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Volumetric shrinkage - </a:t>
            </a:r>
            <a:r>
              <a:rPr lang="en-US" altLang="en-US" dirty="0" smtClean="0">
                <a:solidFill>
                  <a:srgbClr val="FFC000"/>
                </a:solidFill>
              </a:rPr>
              <a:t>35 – 45%</a:t>
            </a:r>
          </a:p>
          <a:p>
            <a:r>
              <a:rPr lang="en-US" altLang="en-US" dirty="0" smtClean="0"/>
              <a:t>Linear shrinkage – </a:t>
            </a:r>
            <a:r>
              <a:rPr lang="en-US" altLang="en-US" dirty="0" smtClean="0">
                <a:solidFill>
                  <a:srgbClr val="C00000"/>
                </a:solidFill>
              </a:rPr>
              <a:t>11 – 14%</a:t>
            </a:r>
          </a:p>
          <a:p>
            <a:r>
              <a:rPr lang="en-US" altLang="en-US" dirty="0" smtClean="0"/>
              <a:t>Minimized by using </a:t>
            </a:r>
          </a:p>
          <a:p>
            <a:pPr lvl="1"/>
            <a:r>
              <a:rPr lang="en-US" altLang="en-US" b="1" dirty="0" smtClean="0">
                <a:solidFill>
                  <a:srgbClr val="FFC000"/>
                </a:solidFill>
              </a:rPr>
              <a:t>lesser binder,</a:t>
            </a:r>
            <a:endParaRPr lang="en-US" altLang="en-US" b="1" dirty="0" smtClean="0"/>
          </a:p>
          <a:p>
            <a:pPr lvl="1"/>
            <a:r>
              <a:rPr lang="en-US" altLang="en-US" b="1" dirty="0" smtClean="0">
                <a:solidFill>
                  <a:srgbClr val="C00000"/>
                </a:solidFill>
              </a:rPr>
              <a:t>proper condensation,</a:t>
            </a:r>
            <a:r>
              <a:rPr lang="en-US" altLang="en-US" b="1" dirty="0" smtClean="0"/>
              <a:t> </a:t>
            </a:r>
          </a:p>
          <a:p>
            <a:pPr lvl="1"/>
            <a:r>
              <a:rPr lang="en-US" altLang="en-US" b="1" dirty="0" smtClean="0"/>
              <a:t>build-up of restoration </a:t>
            </a:r>
            <a:r>
              <a:rPr lang="en-US" altLang="en-US" sz="1400" b="1" dirty="0">
                <a:solidFill>
                  <a:srgbClr val="FFC000"/>
                </a:solidFill>
              </a:rPr>
              <a:t>1</a:t>
            </a:r>
            <a:r>
              <a:rPr lang="en-US" altLang="en-US" b="1" baseline="-25000" dirty="0" smtClean="0">
                <a:solidFill>
                  <a:srgbClr val="FFC000"/>
                </a:solidFill>
              </a:rPr>
              <a:t>/3</a:t>
            </a:r>
            <a:r>
              <a:rPr lang="en-US" altLang="en-US" b="1" baseline="30000" dirty="0" smtClean="0">
                <a:solidFill>
                  <a:srgbClr val="FFC000"/>
                </a:solidFill>
              </a:rPr>
              <a:t>rd </a:t>
            </a:r>
            <a:r>
              <a:rPr lang="en-US" altLang="en-US" b="1" dirty="0" smtClean="0">
                <a:solidFill>
                  <a:srgbClr val="FFC000"/>
                </a:solidFill>
              </a:rPr>
              <a:t> larger than original size</a:t>
            </a:r>
            <a:r>
              <a:rPr lang="en-US" altLang="en-US" b="1" dirty="0" smtClean="0"/>
              <a:t> and </a:t>
            </a:r>
          </a:p>
          <a:p>
            <a:pPr lvl="1"/>
            <a:r>
              <a:rPr lang="en-US" altLang="en-US" b="1" dirty="0" smtClean="0">
                <a:solidFill>
                  <a:srgbClr val="C00000"/>
                </a:solidFill>
              </a:rPr>
              <a:t>firing in successive stages</a:t>
            </a:r>
            <a:endParaRPr lang="en-IN" altLang="en-US" b="1" baseline="30000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DD040-20A9-4222-ACCB-26642DC6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8602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FB6E9116-6156-4E64-9811-97D7C95C6B84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43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55"/>
    </mc:Choice>
    <mc:Fallback xmlns="">
      <p:transition spd="slow" advTm="2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8E6C-CE13-4CCE-8410-DDADB8CE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Arial Rounded MT Bold" pitchFamily="34" charset="0"/>
              </a:rPr>
              <a:t>7.STRENGTH</a:t>
            </a:r>
            <a:endParaRPr lang="en-IN" sz="3600" dirty="0">
              <a:latin typeface="Arial Rounded MT Bold" pitchFamily="34" charset="0"/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2438400" y="1214438"/>
            <a:ext cx="7772400" cy="5141912"/>
          </a:xfrm>
        </p:spPr>
        <p:txBody>
          <a:bodyPr/>
          <a:lstStyle/>
          <a:p>
            <a:r>
              <a:rPr lang="en-US" altLang="en-US" sz="2800">
                <a:solidFill>
                  <a:srgbClr val="C00000"/>
                </a:solidFill>
              </a:rPr>
              <a:t>Compressive strength </a:t>
            </a:r>
            <a:r>
              <a:rPr lang="en-US" altLang="en-US" sz="2800"/>
              <a:t>: 48,000psi</a:t>
            </a:r>
          </a:p>
          <a:p>
            <a:r>
              <a:rPr lang="en-US" altLang="en-US" sz="2800">
                <a:solidFill>
                  <a:srgbClr val="C00000"/>
                </a:solidFill>
              </a:rPr>
              <a:t>Tensile strength </a:t>
            </a:r>
            <a:r>
              <a:rPr lang="en-US" altLang="en-US" sz="2800"/>
              <a:t>: 3500-5000psi</a:t>
            </a:r>
          </a:p>
          <a:p>
            <a:r>
              <a:rPr lang="en-US" altLang="en-US" sz="2800">
                <a:solidFill>
                  <a:srgbClr val="C00000"/>
                </a:solidFill>
              </a:rPr>
              <a:t>Flexural strength, transverse strength, or modulus of rupture</a:t>
            </a:r>
            <a:r>
              <a:rPr lang="en-US" altLang="en-US" sz="2800"/>
              <a:t> :</a:t>
            </a:r>
          </a:p>
          <a:p>
            <a:pPr lvl="2"/>
            <a:r>
              <a:rPr lang="en-US" altLang="en-US" sz="2000"/>
              <a:t>Is essentially a strength test of a bar supported at each end, or a thin disk supported along a lower support circle, under a static load.</a:t>
            </a:r>
          </a:p>
          <a:p>
            <a:pPr lvl="2"/>
            <a:r>
              <a:rPr lang="en-US" altLang="en-US" sz="2000"/>
              <a:t>For brittle material like ceramics, </a:t>
            </a:r>
            <a:r>
              <a:rPr lang="en-US" altLang="en-US" sz="2000">
                <a:solidFill>
                  <a:srgbClr val="FFC000"/>
                </a:solidFill>
              </a:rPr>
              <a:t>flexural tests are preferred to the diametral compressive test </a:t>
            </a:r>
            <a:r>
              <a:rPr lang="en-US" altLang="en-US" sz="2000"/>
              <a:t>because they are more closely simulate the stress distribution in dental prostheses such as cantilevered bridges and multiple-unit FPDs	</a:t>
            </a:r>
          </a:p>
          <a:p>
            <a:endParaRPr lang="en-IN" altLang="en-US" sz="2000"/>
          </a:p>
        </p:txBody>
      </p:sp>
      <p:sp>
        <p:nvSpPr>
          <p:cNvPr id="8704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175A8B3B-3DC3-4D21-85E9-76A43D777929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44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7"/>
    </mc:Choice>
    <mc:Fallback xmlns="">
      <p:transition spd="slow" advTm="50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AF0F-1561-45C6-8A28-DA1C4CFC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2438400" y="500064"/>
            <a:ext cx="7772400" cy="5856287"/>
          </a:xfrm>
        </p:spPr>
        <p:txBody>
          <a:bodyPr/>
          <a:lstStyle/>
          <a:p>
            <a:r>
              <a:rPr lang="en-US" altLang="en-US" smtClean="0">
                <a:solidFill>
                  <a:srgbClr val="C00000"/>
                </a:solidFill>
              </a:rPr>
              <a:t>IMPACT STRENGTH :</a:t>
            </a:r>
          </a:p>
          <a:p>
            <a:pPr lvl="1"/>
            <a:r>
              <a:rPr lang="en-US" altLang="en-US" smtClean="0"/>
              <a:t>defined as the energy required to fracture a material under an impact force.</a:t>
            </a:r>
          </a:p>
          <a:p>
            <a:r>
              <a:rPr lang="en-US" altLang="en-US" smtClean="0">
                <a:solidFill>
                  <a:srgbClr val="C00000"/>
                </a:solidFill>
              </a:rPr>
              <a:t>ELASTIC MODULUS :</a:t>
            </a:r>
          </a:p>
          <a:p>
            <a:pPr lvl="1"/>
            <a:r>
              <a:rPr lang="en-US" altLang="en-US" smtClean="0"/>
              <a:t>Describes the relative stiffness or rigidity of a material, which is measured by the slope of the elastic region of the stress-strain diagram.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Dental porcelain is a material of low impact resistance </a:t>
            </a:r>
            <a:r>
              <a:rPr lang="en-US" altLang="en-US" smtClean="0"/>
              <a:t>.</a:t>
            </a:r>
            <a:endParaRPr lang="en-US" altLang="en-US" smtClean="0">
              <a:solidFill>
                <a:srgbClr val="FFC000"/>
              </a:solidFill>
            </a:endParaRPr>
          </a:p>
          <a:p>
            <a:pPr lvl="1"/>
            <a:r>
              <a:rPr lang="en-IN" altLang="en-US" smtClean="0">
                <a:solidFill>
                  <a:srgbClr val="FFC000"/>
                </a:solidFill>
              </a:rPr>
              <a:t>Elastic modulus </a:t>
            </a:r>
            <a:r>
              <a:rPr lang="en-IN" altLang="en-US" smtClean="0"/>
              <a:t>– 40GPa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Tensile strength </a:t>
            </a:r>
            <a:r>
              <a:rPr lang="en-US" altLang="en-US" smtClean="0"/>
              <a:t>– 50 – 100 MPa</a:t>
            </a:r>
          </a:p>
        </p:txBody>
      </p:sp>
      <p:sp>
        <p:nvSpPr>
          <p:cNvPr id="8806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E5254A1F-FA79-482B-9970-4E7222F8A4E8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45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4"/>
    </mc:Choice>
    <mc:Fallback xmlns="">
      <p:transition spd="slow" advTm="32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D364-DF12-4C53-AC6B-5DC9D59A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2438400" y="1"/>
            <a:ext cx="7772400" cy="6215063"/>
          </a:xfrm>
        </p:spPr>
        <p:txBody>
          <a:bodyPr/>
          <a:lstStyle/>
          <a:p>
            <a:endParaRPr lang="en-US" altLang="en-US" sz="2800"/>
          </a:p>
          <a:p>
            <a:endParaRPr lang="en-US" altLang="en-US" sz="2800"/>
          </a:p>
          <a:p>
            <a:r>
              <a:rPr lang="en-US" altLang="en-US" sz="3200"/>
              <a:t>It is possible to predict the strength  of a substance based on the strengths of the individual bonds between the atoms in the material.</a:t>
            </a:r>
          </a:p>
          <a:p>
            <a:r>
              <a:rPr lang="en-US" altLang="en-US" sz="3200">
                <a:solidFill>
                  <a:srgbClr val="FFC000"/>
                </a:solidFill>
              </a:rPr>
              <a:t>The values of strength obtained by such a prediction are typically 10% of the modulus of elasticity (0.1E)</a:t>
            </a:r>
          </a:p>
          <a:p>
            <a:r>
              <a:rPr lang="en-US" altLang="en-US" sz="3200"/>
              <a:t>Hence, a material with a modulus of elasticity of 20GPa has a predicted strength of 2GPa.</a:t>
            </a:r>
            <a:endParaRPr lang="en-IN" altLang="en-US" sz="3200"/>
          </a:p>
        </p:txBody>
      </p:sp>
      <p:sp>
        <p:nvSpPr>
          <p:cNvPr id="8909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F065B3A5-3623-4B33-8344-81CFD9C9AB5B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46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5"/>
    </mc:Choice>
    <mc:Fallback xmlns="">
      <p:transition spd="slow" advTm="2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9405-76C3-41B7-98B7-244B1FEA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2438400" y="642938"/>
            <a:ext cx="7772400" cy="5713412"/>
          </a:xfrm>
        </p:spPr>
        <p:txBody>
          <a:bodyPr/>
          <a:lstStyle/>
          <a:p>
            <a:endParaRPr lang="en-US" altLang="en-US" sz="2800"/>
          </a:p>
          <a:p>
            <a:r>
              <a:rPr lang="en-US" altLang="en-US" sz="3200"/>
              <a:t>Based only on the strengths of the primary interatomic bonds (ionic, covalent, or metallic), a ceramic , a metal,  and a polymer should have a modulus of elasticity of 20GPa and a strength of 2GPa.</a:t>
            </a:r>
          </a:p>
          <a:p>
            <a:r>
              <a:rPr lang="en-US" altLang="en-US" sz="3200"/>
              <a:t>However, the measured strength of most materials are </a:t>
            </a:r>
            <a:r>
              <a:rPr lang="en-US" altLang="en-US" sz="3200">
                <a:solidFill>
                  <a:srgbClr val="FFC000"/>
                </a:solidFill>
              </a:rPr>
              <a:t>more than 100 times lower</a:t>
            </a:r>
            <a:r>
              <a:rPr lang="en-US" altLang="en-US" sz="3200"/>
              <a:t> than this theoretical value.</a:t>
            </a:r>
            <a:endParaRPr lang="en-IN" altLang="en-US" sz="3200"/>
          </a:p>
        </p:txBody>
      </p:sp>
      <p:sp>
        <p:nvSpPr>
          <p:cNvPr id="9011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A14556E2-3401-4A44-92C9-E39F0AF6A544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47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10"/>
    </mc:Choice>
    <mc:Fallback xmlns="">
      <p:transition spd="slow" advTm="2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F3ED7B-6514-44E9-B746-96338B527F9A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1"/>
    </mc:Choice>
    <mc:Fallback xmlns="">
      <p:transition spd="slow" advTm="20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F3ED7B-6514-44E9-B746-96338B527F9A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"/>
    </mc:Choice>
    <mc:Fallback xmlns="">
      <p:transition spd="slow" advTm="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F60F-C1B2-47E8-8998-AACBC190F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1.SILICA </a:t>
            </a: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>(</a:t>
            </a:r>
            <a:r>
              <a:rPr lang="en-US" sz="3600" dirty="0">
                <a:solidFill>
                  <a:srgbClr val="C00000"/>
                </a:solidFill>
                <a:latin typeface="Arial Rounded MT Bold" pitchFamily="34" charset="0"/>
              </a:rPr>
              <a:t>Quartz or Flint)</a:t>
            </a: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sz="3200" dirty="0">
                <a:solidFill>
                  <a:srgbClr val="C00000"/>
                </a:solidFill>
              </a:rPr>
              <a:t>SiO</a:t>
            </a:r>
            <a:r>
              <a:rPr lang="en-US" sz="3200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)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Can exists in 4 different forms :</a:t>
            </a:r>
          </a:p>
          <a:p>
            <a:pPr lvl="1"/>
            <a:r>
              <a:rPr lang="en-US" altLang="en-US" dirty="0" smtClean="0"/>
              <a:t>Crystalline quartz </a:t>
            </a:r>
          </a:p>
          <a:p>
            <a:pPr lvl="1"/>
            <a:r>
              <a:rPr lang="en-US" altLang="en-US" dirty="0" smtClean="0"/>
              <a:t>Crystalline </a:t>
            </a:r>
            <a:r>
              <a:rPr lang="en-US" altLang="en-US" dirty="0" err="1" smtClean="0"/>
              <a:t>Cristobalite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Crystalline </a:t>
            </a:r>
            <a:r>
              <a:rPr lang="en-US" altLang="en-US" dirty="0" err="1" smtClean="0"/>
              <a:t>Tridymite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Non-crystalline fused silica</a:t>
            </a:r>
          </a:p>
          <a:p>
            <a:r>
              <a:rPr lang="en-US" altLang="en-US" dirty="0" smtClean="0">
                <a:solidFill>
                  <a:srgbClr val="FFC000"/>
                </a:solidFill>
              </a:rPr>
              <a:t>Pure quartz crystals </a:t>
            </a:r>
            <a:r>
              <a:rPr lang="en-US" altLang="en-US" dirty="0" smtClean="0"/>
              <a:t>are used in dental porcelain.</a:t>
            </a:r>
          </a:p>
          <a:p>
            <a:r>
              <a:rPr lang="en-US" altLang="en-US" dirty="0" smtClean="0"/>
              <a:t>It is made by selecting uniformly light </a:t>
            </a:r>
            <a:r>
              <a:rPr lang="en-US" altLang="en-US" dirty="0" err="1" smtClean="0"/>
              <a:t>coloured</a:t>
            </a:r>
            <a:r>
              <a:rPr lang="en-US" altLang="en-US" dirty="0" smtClean="0"/>
              <a:t> pieces of quartz free from </a:t>
            </a:r>
            <a:r>
              <a:rPr lang="en-US" altLang="en-US" dirty="0"/>
              <a:t>traces of iron which are ground or milled to the finest grain size possible.</a:t>
            </a:r>
          </a:p>
          <a:p>
            <a:endParaRPr lang="en-US" altLang="en-US" dirty="0" smtClean="0"/>
          </a:p>
        </p:txBody>
      </p:sp>
      <p:sp>
        <p:nvSpPr>
          <p:cNvPr id="3072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C8F2FADF-B793-4364-AAA4-4F5245A2C986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5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7"/>
    </mc:Choice>
    <mc:Fallback xmlns="">
      <p:transition spd="slow" advTm="3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1AD1-694D-4654-8344-3471B12A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 smtClean="0"/>
              <a:t>	It is used in dental porcelain as a </a:t>
            </a:r>
            <a:r>
              <a:rPr lang="en-US" altLang="en-US" dirty="0" smtClean="0">
                <a:solidFill>
                  <a:srgbClr val="FFC000"/>
                </a:solidFill>
              </a:rPr>
              <a:t>filler and strengthening agent.</a:t>
            </a:r>
          </a:p>
          <a:p>
            <a:r>
              <a:rPr lang="en-US" altLang="en-US" dirty="0" smtClean="0"/>
              <a:t>Because it has a high melting point, it also provides a high strength </a:t>
            </a:r>
            <a:r>
              <a:rPr lang="en-US" altLang="en-US" dirty="0" smtClean="0">
                <a:solidFill>
                  <a:srgbClr val="FFC000"/>
                </a:solidFill>
              </a:rPr>
              <a:t>framework for other ingredients</a:t>
            </a:r>
            <a:r>
              <a:rPr lang="en-US" altLang="en-US" dirty="0" smtClean="0"/>
              <a:t>.</a:t>
            </a:r>
            <a:endParaRPr lang="en-IN" altLang="en-US" dirty="0" smtClean="0"/>
          </a:p>
        </p:txBody>
      </p:sp>
      <p:sp>
        <p:nvSpPr>
          <p:cNvPr id="3174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37110DFD-FFAC-4CEE-BB3D-74B969C3EBC5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6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8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4"/>
    </mc:Choice>
    <mc:Fallback xmlns="">
      <p:transition spd="slow" advTm="29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CD53D-2B24-44C6-8911-4BC54DB8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2.KAOLIN </a:t>
            </a: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>(Al</a:t>
            </a:r>
            <a:r>
              <a:rPr lang="en-US" baseline="-25000" dirty="0">
                <a:solidFill>
                  <a:srgbClr val="C00000"/>
                </a:solidFill>
                <a:latin typeface="Arial Rounded MT Bold" pitchFamily="34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>O</a:t>
            </a:r>
            <a:r>
              <a:rPr lang="en-US" baseline="-25000" dirty="0">
                <a:solidFill>
                  <a:srgbClr val="C00000"/>
                </a:solidFill>
                <a:latin typeface="Arial Rounded MT Bold" pitchFamily="34" charset="0"/>
              </a:rPr>
              <a:t>3</a:t>
            </a: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>.2SiO</a:t>
            </a:r>
            <a:r>
              <a:rPr lang="en-US" baseline="-25000" dirty="0">
                <a:solidFill>
                  <a:srgbClr val="C00000"/>
                </a:solidFill>
                <a:latin typeface="Arial Rounded MT Bold" pitchFamily="34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>.2H</a:t>
            </a:r>
            <a:r>
              <a:rPr lang="en-US" baseline="-25000" dirty="0">
                <a:solidFill>
                  <a:srgbClr val="C00000"/>
                </a:solidFill>
                <a:latin typeface="Arial Rounded MT Bold" pitchFamily="34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>O)</a:t>
            </a:r>
            <a:endParaRPr lang="en-IN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Is a hydrated </a:t>
            </a:r>
            <a:r>
              <a:rPr lang="en-US" altLang="en-US" dirty="0" err="1" smtClean="0"/>
              <a:t>aluminosilicate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It gives porcelain its properties of </a:t>
            </a:r>
            <a:r>
              <a:rPr lang="en-US" altLang="en-US" dirty="0" smtClean="0">
                <a:solidFill>
                  <a:srgbClr val="FFC000"/>
                </a:solidFill>
              </a:rPr>
              <a:t>opaqueness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When subjected to high heat, it adheres to the framework of quartz particles.</a:t>
            </a:r>
          </a:p>
          <a:p>
            <a:r>
              <a:rPr lang="en-US" altLang="en-US" dirty="0" smtClean="0"/>
              <a:t>It helps to </a:t>
            </a:r>
            <a:r>
              <a:rPr lang="en-US" altLang="en-US" dirty="0" smtClean="0">
                <a:solidFill>
                  <a:srgbClr val="FFC000"/>
                </a:solidFill>
              </a:rPr>
              <a:t>increase the molding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 smtClean="0">
                <a:solidFill>
                  <a:srgbClr val="FFC000"/>
                </a:solidFill>
              </a:rPr>
              <a:t>	 ability </a:t>
            </a:r>
            <a:r>
              <a:rPr lang="en-US" altLang="en-US" dirty="0" smtClean="0"/>
              <a:t>of the plastic porcelain.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endParaRPr lang="en-IN" altLang="en-US" dirty="0" smtClean="0"/>
          </a:p>
        </p:txBody>
      </p:sp>
      <p:sp>
        <p:nvSpPr>
          <p:cNvPr id="3277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3C5AC95F-5687-44F8-AF74-CAA5CFE949BD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7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0"/>
    </mc:Choice>
    <mc:Fallback xmlns="">
      <p:transition spd="slow" advTm="1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93C84-64C9-4C1D-BFC2-B3F7ADC8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3.FELDSPAR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Precursor of natural clay.</a:t>
            </a:r>
          </a:p>
          <a:p>
            <a:r>
              <a:rPr lang="en-US" altLang="en-US" dirty="0" smtClean="0"/>
              <a:t>Also known as </a:t>
            </a:r>
            <a:r>
              <a:rPr lang="en-US" altLang="en-US" dirty="0" err="1" smtClean="0"/>
              <a:t>aluminosilicates</a:t>
            </a:r>
            <a:r>
              <a:rPr lang="en-US" altLang="en-US" dirty="0" smtClean="0"/>
              <a:t>.</a:t>
            </a:r>
          </a:p>
          <a:p>
            <a:r>
              <a:rPr lang="en-US" altLang="en-US" dirty="0"/>
              <a:t>These </a:t>
            </a:r>
            <a:r>
              <a:rPr lang="en-US" altLang="en-US" dirty="0">
                <a:solidFill>
                  <a:srgbClr val="FFC000"/>
                </a:solidFill>
              </a:rPr>
              <a:t>feldspars are never pure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Potassium and sodium feldspar are naturally occurring minerals composed primarily of  potash (K</a:t>
            </a:r>
            <a:r>
              <a:rPr lang="en-US" altLang="en-US" baseline="-25000" dirty="0"/>
              <a:t>2</a:t>
            </a:r>
            <a:r>
              <a:rPr lang="en-US" altLang="en-US" dirty="0"/>
              <a:t>O) and Soda (Na</a:t>
            </a:r>
            <a:r>
              <a:rPr lang="en-US" altLang="en-US" baseline="-25000" dirty="0"/>
              <a:t>2</a:t>
            </a:r>
            <a:r>
              <a:rPr lang="en-US" altLang="en-US" dirty="0"/>
              <a:t>O) respectively.</a:t>
            </a:r>
          </a:p>
          <a:p>
            <a:r>
              <a:rPr lang="en-US" altLang="en-US" dirty="0"/>
              <a:t>For dental porcelains, a </a:t>
            </a:r>
            <a:r>
              <a:rPr lang="en-US" altLang="en-US" dirty="0">
                <a:solidFill>
                  <a:srgbClr val="FFC000"/>
                </a:solidFill>
              </a:rPr>
              <a:t>high potash content</a:t>
            </a:r>
            <a:r>
              <a:rPr lang="en-US" altLang="en-US" dirty="0"/>
              <a:t> feldspar is generally preferred, because of </a:t>
            </a:r>
            <a:r>
              <a:rPr lang="en-US" altLang="en-US" dirty="0">
                <a:solidFill>
                  <a:srgbClr val="FFC000"/>
                </a:solidFill>
              </a:rPr>
              <a:t>increased resistance to </a:t>
            </a:r>
            <a:r>
              <a:rPr lang="en-US" altLang="en-US" dirty="0" err="1">
                <a:solidFill>
                  <a:srgbClr val="FFC000"/>
                </a:solidFill>
              </a:rPr>
              <a:t>pyroplastic</a:t>
            </a:r>
            <a:r>
              <a:rPr lang="en-US" altLang="en-US" dirty="0">
                <a:solidFill>
                  <a:srgbClr val="FFC000"/>
                </a:solidFill>
              </a:rPr>
              <a:t> flow</a:t>
            </a:r>
            <a:r>
              <a:rPr lang="en-US" altLang="en-US" dirty="0"/>
              <a:t>.</a:t>
            </a:r>
            <a:endParaRPr lang="en-IN" altLang="en-US" dirty="0"/>
          </a:p>
          <a:p>
            <a:endParaRPr lang="en-US" altLang="en-US" dirty="0" smtClean="0"/>
          </a:p>
          <a:p>
            <a:pPr>
              <a:buFont typeface="Wingdings" panose="05000000000000000000" pitchFamily="2" charset="2"/>
              <a:buNone/>
            </a:pPr>
            <a:endParaRPr lang="en-IN" altLang="en-US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038C5-1F0E-4B77-BBB9-8ABFAF63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3379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191D74E5-3387-41AE-A419-35E9BA1DF668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8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0"/>
    </mc:Choice>
    <mc:Fallback xmlns="">
      <p:transition spd="slow" advTm="3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490F-10FD-45D7-BB93-06950E9D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381250" y="1785938"/>
            <a:ext cx="7772400" cy="4572000"/>
          </a:xfrm>
        </p:spPr>
        <p:txBody>
          <a:bodyPr/>
          <a:lstStyle/>
          <a:p>
            <a:r>
              <a:rPr lang="en-US" altLang="en-US" dirty="0" smtClean="0"/>
              <a:t>Potash Feldspar        Metal Oxides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 smtClean="0"/>
              <a:t>                                        1150</a:t>
            </a:r>
            <a:r>
              <a:rPr lang="en-US" altLang="en-US" baseline="30000" dirty="0" smtClean="0"/>
              <a:t>0</a:t>
            </a:r>
            <a:r>
              <a:rPr lang="en-US" altLang="en-US" dirty="0" smtClean="0"/>
              <a:t>C – 1530</a:t>
            </a:r>
            <a:r>
              <a:rPr lang="en-US" altLang="en-US" baseline="30000" dirty="0" smtClean="0"/>
              <a:t>0</a:t>
            </a:r>
            <a:r>
              <a:rPr lang="en-US" altLang="en-US" dirty="0" smtClean="0"/>
              <a:t>C</a:t>
            </a:r>
            <a:endParaRPr lang="en-IN" altLang="en-US" dirty="0" smtClean="0"/>
          </a:p>
        </p:txBody>
      </p:sp>
      <p:sp>
        <p:nvSpPr>
          <p:cNvPr id="3584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6553D0AD-A2E3-4563-8B77-6C3F74327AE7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9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7" name="Plus 6">
            <a:extLst>
              <a:ext uri="{FF2B5EF4-FFF2-40B4-BE49-F238E27FC236}">
                <a16:creationId xmlns:a16="http://schemas.microsoft.com/office/drawing/2014/main" id="{8482AE56-06E5-467D-BB56-C833A0F2CBF8}"/>
              </a:ext>
            </a:extLst>
          </p:cNvPr>
          <p:cNvSpPr/>
          <p:nvPr/>
        </p:nvSpPr>
        <p:spPr>
          <a:xfrm>
            <a:off x="6024564" y="1785938"/>
            <a:ext cx="331787" cy="500062"/>
          </a:xfrm>
          <a:prstGeom prst="mathPlus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FBC4ED5A-A3C8-4B96-A102-E5C294E7C47F}"/>
              </a:ext>
            </a:extLst>
          </p:cNvPr>
          <p:cNvSpPr/>
          <p:nvPr/>
        </p:nvSpPr>
        <p:spPr>
          <a:xfrm>
            <a:off x="6096001" y="2357439"/>
            <a:ext cx="214313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D21623E-06BF-4E8A-8EA5-2577453436FC}"/>
              </a:ext>
            </a:extLst>
          </p:cNvPr>
          <p:cNvSpPr/>
          <p:nvPr/>
        </p:nvSpPr>
        <p:spPr>
          <a:xfrm>
            <a:off x="2738414" y="3643314"/>
            <a:ext cx="3143272" cy="157163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LEUCITE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F5685D-E293-459A-A1D5-08144B037924}"/>
              </a:ext>
            </a:extLst>
          </p:cNvPr>
          <p:cNvCxnSpPr/>
          <p:nvPr/>
        </p:nvCxnSpPr>
        <p:spPr>
          <a:xfrm rot="10800000" flipV="1">
            <a:off x="5453064" y="3143250"/>
            <a:ext cx="642937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8E902E-6C04-4BB7-80D2-ED8EAF57C950}"/>
              </a:ext>
            </a:extLst>
          </p:cNvPr>
          <p:cNvCxnSpPr/>
          <p:nvPr/>
        </p:nvCxnSpPr>
        <p:spPr>
          <a:xfrm>
            <a:off x="6310313" y="3143250"/>
            <a:ext cx="57150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04277A0-334E-41F5-A954-95062DD85B00}"/>
              </a:ext>
            </a:extLst>
          </p:cNvPr>
          <p:cNvSpPr/>
          <p:nvPr/>
        </p:nvSpPr>
        <p:spPr>
          <a:xfrm>
            <a:off x="6596066" y="3643314"/>
            <a:ext cx="3143272" cy="157163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GLASS PHASE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4"/>
    </mc:Choice>
    <mc:Fallback xmlns="">
      <p:transition spd="slow" advTm="1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tr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tr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2053</Words>
  <Application>Microsoft Office PowerPoint</Application>
  <PresentationFormat>Widescreen</PresentationFormat>
  <Paragraphs>274</Paragraphs>
  <Slides>49</Slides>
  <Notes>1</Notes>
  <HiddenSlides>0</HiddenSlides>
  <MMClips>49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Arial Rounded MT Bold</vt:lpstr>
      <vt:lpstr>Calibri</vt:lpstr>
      <vt:lpstr>Consolas</vt:lpstr>
      <vt:lpstr>Corbel</vt:lpstr>
      <vt:lpstr>Times New Roman</vt:lpstr>
      <vt:lpstr>Wingdings</vt:lpstr>
      <vt:lpstr>Wingdings 2</vt:lpstr>
      <vt:lpstr>Wingdings 3</vt:lpstr>
      <vt:lpstr>Metro</vt:lpstr>
      <vt:lpstr>1_Metro</vt:lpstr>
      <vt:lpstr>3_Metro</vt:lpstr>
      <vt:lpstr>DENTAL CERAMICS - II</vt:lpstr>
      <vt:lpstr>PowerPoint Presentation</vt:lpstr>
      <vt:lpstr>COMPOSITION</vt:lpstr>
      <vt:lpstr>PowerPoint Presentation</vt:lpstr>
      <vt:lpstr>1.SILICA (Quartz or Flint) (SiO2)</vt:lpstr>
      <vt:lpstr>PowerPoint Presentation</vt:lpstr>
      <vt:lpstr>2.KAOLIN (Al2O3.2SiO2.2H2O)</vt:lpstr>
      <vt:lpstr>3.FELDSPAR</vt:lpstr>
      <vt:lpstr>PowerPoint Presentation</vt:lpstr>
      <vt:lpstr>PowerPoint Presentation</vt:lpstr>
      <vt:lpstr>PowerPoint Presentation</vt:lpstr>
      <vt:lpstr>4.LEUCITE :</vt:lpstr>
      <vt:lpstr>PowerPoint Presentation</vt:lpstr>
      <vt:lpstr>5.NEPHELINE SYENITE :</vt:lpstr>
      <vt:lpstr>6.GLASS MODIFIERS :</vt:lpstr>
      <vt:lpstr>PowerPoint Presentation</vt:lpstr>
      <vt:lpstr>A.INTERMEDIATE OXIDES : </vt:lpstr>
      <vt:lpstr>PowerPoint Presentation</vt:lpstr>
      <vt:lpstr>B.BORIC OXIDE FLUXES</vt:lpstr>
      <vt:lpstr>PowerPoint Presentation</vt:lpstr>
      <vt:lpstr>C.WATER</vt:lpstr>
      <vt:lpstr>7.COLOUR PIGMENTS</vt:lpstr>
      <vt:lpstr>PowerPoint Presentation</vt:lpstr>
      <vt:lpstr>8.OPACIIFYING AGENTS</vt:lpstr>
      <vt:lpstr>9.STAINS AND COLOUR MODIFIERS</vt:lpstr>
      <vt:lpstr>10.FLUORESCENT AGENTS</vt:lpstr>
      <vt:lpstr>PowerPoint Presentation</vt:lpstr>
      <vt:lpstr>11.GLAZES AND ADD-ON</vt:lpstr>
      <vt:lpstr>PowerPoint Presentation</vt:lpstr>
      <vt:lpstr>PowerPoint Presentation</vt:lpstr>
      <vt:lpstr>PowerPoint Presentation</vt:lpstr>
      <vt:lpstr>12.ALUMINA</vt:lpstr>
      <vt:lpstr>13.ALTERNATIVE ADDITIVES</vt:lpstr>
      <vt:lpstr>PHYSICAL AND MECHANICAL PROPERTIES </vt:lpstr>
      <vt:lpstr>1.COLOUR STABILITY</vt:lpstr>
      <vt:lpstr>2.DIMENSIONAL STABILITY</vt:lpstr>
      <vt:lpstr>PowerPoint Presentation</vt:lpstr>
      <vt:lpstr>3.ABRASION RESISTANCE</vt:lpstr>
      <vt:lpstr>4.BRITTLENESS</vt:lpstr>
      <vt:lpstr>PowerPoint Presentation</vt:lpstr>
      <vt:lpstr>PowerPoint Presentation</vt:lpstr>
      <vt:lpstr>5.DEGRADABILITY</vt:lpstr>
      <vt:lpstr>6. SHRINKAGE</vt:lpstr>
      <vt:lpstr>7.STRENGTH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DENTAL CERAMICS</dc:title>
  <dc:creator>me</dc:creator>
  <cp:lastModifiedBy>jay bhanushali</cp:lastModifiedBy>
  <cp:revision>10</cp:revision>
  <dcterms:created xsi:type="dcterms:W3CDTF">2020-08-25T09:08:07Z</dcterms:created>
  <dcterms:modified xsi:type="dcterms:W3CDTF">2020-08-26T06:58:15Z</dcterms:modified>
</cp:coreProperties>
</file>