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2" r:id="rId2"/>
    <p:sldId id="304" r:id="rId3"/>
    <p:sldId id="30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ECF00-5022-4877-A815-E209A0F13D48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D7426-EC3F-4A00-9E50-E62BF7DA95F3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77459-DD18-401F-9E40-CA3915D3CB8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77459-DD18-401F-9E40-CA3915D3CB8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77459-DD18-401F-9E40-CA3915D3CB8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2447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CB5217-3549-44DF-B501-1DACBBFACC15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47BA6-FEDC-4013-9745-E93DB5BCC392}" type="datetimeFigureOut">
              <a:rPr lang="en-US" smtClean="0"/>
              <a:pPr/>
              <a:t>8/18/2020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C9F3C-0A94-4C53-92D1-A8B385EC5ECA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:\F driver data\desktop 15.10.2016\COP details\logo cop\final cop Physio logo - 09-04-2019 -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8600"/>
            <a:ext cx="28956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2" descr="D:\06 Practical Exam\Final Approved University Logo - 01-03-2018.pn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2947516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90600" y="3505200"/>
            <a:ext cx="7010400" cy="156966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4800" dirty="0" smtClean="0"/>
              <a:t>Community Physiotherapy and Rehabilitation</a:t>
            </a:r>
            <a:endParaRPr lang="en-IN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4102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 smtClean="0"/>
              <a:t>Final Year BPT, College of Physiotherapy</a:t>
            </a:r>
            <a:endParaRPr lang="en-IN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 Asymmetrical cervical semi-rigid collar to maintain the stretched soft tissue.</a:t>
            </a:r>
          </a:p>
          <a:p>
            <a:endParaRPr lang="en-US" dirty="0"/>
          </a:p>
        </p:txBody>
      </p:sp>
      <p:pic>
        <p:nvPicPr>
          <p:cNvPr id="2050" name="Picture 2" descr="C:\Users\veeren\Desktop\spinal orthosis\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1"/>
            <a:ext cx="3394472" cy="367224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lateral flexion</a:t>
            </a:r>
            <a:endParaRPr lang="en-US" dirty="0"/>
          </a:p>
        </p:txBody>
      </p:sp>
      <p:pic>
        <p:nvPicPr>
          <p:cNvPr id="3074" name="Picture 2" descr="C:\Users\veeren\Desktop\spinal orthosis\0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3075" name="Picture 3" descr="C:\Users\veeren\Desktop\spinal orthosis\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Post – Op rigid cervical total contact </a:t>
            </a:r>
            <a:r>
              <a:rPr lang="en-US" dirty="0" err="1" smtClean="0"/>
              <a:t>orthosis</a:t>
            </a:r>
            <a:endParaRPr lang="en-US" dirty="0"/>
          </a:p>
        </p:txBody>
      </p:sp>
      <p:pic>
        <p:nvPicPr>
          <p:cNvPr id="4098" name="Picture 2" descr="C:\Users\veeren\Desktop\spinal orthosis\026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4099" name="Picture 3" descr="C:\Users\veeren\Desktop\spinal orthosis\027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 follow up protocol</a:t>
            </a:r>
            <a:endParaRPr lang="en-US" dirty="0"/>
          </a:p>
        </p:txBody>
      </p:sp>
      <p:pic>
        <p:nvPicPr>
          <p:cNvPr id="5123" name="Picture 3" descr="E:\Desktop Data\SCREEN SAVER\101020094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723" y="2468875"/>
            <a:ext cx="3121152" cy="2841970"/>
          </a:xfrm>
          <a:prstGeom prst="rect">
            <a:avLst/>
          </a:prstGeom>
          <a:noFill/>
        </p:spPr>
      </p:pic>
      <p:pic>
        <p:nvPicPr>
          <p:cNvPr id="5124" name="Picture 4" descr="E:\Desktop Data\SCREEN SAVER\10102009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0365" y="2468875"/>
            <a:ext cx="3121025" cy="2880375"/>
          </a:xfrm>
          <a:prstGeom prst="rect">
            <a:avLst/>
          </a:prstGeom>
          <a:noFill/>
        </p:spPr>
      </p:pic>
      <p:pic>
        <p:nvPicPr>
          <p:cNvPr id="5125" name="Picture 5" descr="E:\DESKTOP FOLDERS\rehabs pics n videos\orthosis\001 (4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1390" y="2353661"/>
            <a:ext cx="2872339" cy="303399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u="sng" dirty="0" smtClean="0"/>
              <a:t>Scoliosis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146" name="Picture 2" descr="C:\Users\veeren\Desktop\spinal orthosis\0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6147" name="Picture 3" descr="C:\Users\veeren\Desktop\spinal orthosis\0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Untreated    Evaluation     Treatment</a:t>
            </a:r>
            <a:endParaRPr lang="en-US" dirty="0"/>
          </a:p>
        </p:txBody>
      </p:sp>
      <p:pic>
        <p:nvPicPr>
          <p:cNvPr id="26626" name="Picture 2" descr="C:\Users\veeren\Phone Browser\Retrieved Files\Pictures\2011-11-21\0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10" y="2099465"/>
            <a:ext cx="3072400" cy="3601902"/>
          </a:xfrm>
          <a:prstGeom prst="rect">
            <a:avLst/>
          </a:prstGeom>
          <a:noFill/>
        </p:spPr>
      </p:pic>
      <p:pic>
        <p:nvPicPr>
          <p:cNvPr id="26627" name="Picture 3" descr="C:\Users\veeren\Phone Browser\Retrieved Files\Pictures\2012-05-16\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535065" y="2022655"/>
            <a:ext cx="2667769" cy="3557025"/>
          </a:xfrm>
          <a:prstGeom prst="rect">
            <a:avLst/>
          </a:prstGeom>
          <a:noFill/>
        </p:spPr>
      </p:pic>
      <p:pic>
        <p:nvPicPr>
          <p:cNvPr id="26628" name="Picture 4" descr="C:\Users\veeren\Phone Browser\Retrieved Files\Pictures\2012-05-16\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1640" y="2008015"/>
            <a:ext cx="2331720" cy="361007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Evaluation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en-US" dirty="0"/>
              <a:t> </a:t>
            </a:r>
          </a:p>
          <a:p>
            <a:r>
              <a:rPr lang="en-US" dirty="0" smtClean="0"/>
              <a:t>Decide </a:t>
            </a:r>
            <a:r>
              <a:rPr lang="en-US" dirty="0"/>
              <a:t>shape/type-congenital, infective, traumatic, degenerative or        idiopathic with/without </a:t>
            </a:r>
            <a:r>
              <a:rPr lang="en-US" dirty="0" smtClean="0"/>
              <a:t>hemi-vertebrae</a:t>
            </a:r>
          </a:p>
          <a:p>
            <a:r>
              <a:rPr lang="en-US" dirty="0" smtClean="0"/>
              <a:t> Prescription </a:t>
            </a:r>
            <a:r>
              <a:rPr lang="en-US" dirty="0"/>
              <a:t>varies early intervention before </a:t>
            </a:r>
            <a:r>
              <a:rPr lang="en-US" dirty="0" smtClean="0"/>
              <a:t>skeletal </a:t>
            </a:r>
            <a:r>
              <a:rPr lang="en-US" dirty="0"/>
              <a:t>maturity</a:t>
            </a:r>
            <a:r>
              <a:rPr lang="en-US" dirty="0" smtClean="0"/>
              <a:t>, confirm with </a:t>
            </a:r>
            <a:r>
              <a:rPr lang="en-US" dirty="0" err="1" smtClean="0"/>
              <a:t>risser</a:t>
            </a:r>
            <a:r>
              <a:rPr lang="en-US" dirty="0" smtClean="0"/>
              <a:t> sign.</a:t>
            </a:r>
          </a:p>
          <a:p>
            <a:r>
              <a:rPr lang="en-US" dirty="0" smtClean="0"/>
              <a:t> </a:t>
            </a:r>
            <a:r>
              <a:rPr lang="en-US" dirty="0"/>
              <a:t>Cobb’s angle (Deviation curve has to be measured </a:t>
            </a:r>
            <a:r>
              <a:rPr lang="en-US" dirty="0" smtClean="0"/>
              <a:t>documented in a </a:t>
            </a:r>
            <a:r>
              <a:rPr lang="en-US" b="1" dirty="0" smtClean="0"/>
              <a:t>WB</a:t>
            </a:r>
            <a:r>
              <a:rPr lang="en-US" dirty="0" smtClean="0"/>
              <a:t> </a:t>
            </a:r>
            <a:r>
              <a:rPr lang="en-US" b="1" dirty="0" smtClean="0"/>
              <a:t>x-ray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7170" name="Picture 2" descr="C:\Users\veeren\Desktop\spinal orthosis\018 (3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7645" y="398690"/>
            <a:ext cx="3943350" cy="6294735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Determine Apex And Midline Drift</a:t>
            </a:r>
            <a:endParaRPr lang="en-US" dirty="0"/>
          </a:p>
        </p:txBody>
      </p:sp>
      <p:pic>
        <p:nvPicPr>
          <p:cNvPr id="4098" name="Picture 2" descr="C:\Users\veeren\Phone Browser\Retrieved Files\Pictures\2012-06-23\0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1393536"/>
            <a:ext cx="3787881" cy="4915840"/>
          </a:xfrm>
          <a:prstGeom prst="rect">
            <a:avLst/>
          </a:prstGeom>
          <a:noFill/>
        </p:spPr>
      </p:pic>
      <p:pic>
        <p:nvPicPr>
          <p:cNvPr id="4099" name="Picture 3" descr="C:\Users\veeren\Phone Browser\Retrieved Files\Pictures\2012-06-23\0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93535"/>
            <a:ext cx="4038600" cy="4877435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960460" y="1393535"/>
            <a:ext cx="153620" cy="48390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55425" y="702245"/>
            <a:ext cx="4040188" cy="639762"/>
          </a:xfrm>
        </p:spPr>
        <p:txBody>
          <a:bodyPr/>
          <a:lstStyle/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9045" y="1355130"/>
            <a:ext cx="3959027" cy="527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4645025" y="702245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     AFTER</a:t>
            </a:r>
            <a:endParaRPr lang="en-US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032860" y="1355129"/>
            <a:ext cx="3689181" cy="526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Orthosis </a:t>
            </a:r>
            <a:r>
              <a:rPr lang="en-US" dirty="0" smtClean="0"/>
              <a:t>with various design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Providence, </a:t>
            </a:r>
          </a:p>
          <a:p>
            <a:r>
              <a:rPr lang="en-US" dirty="0" smtClean="0"/>
              <a:t>Boston,</a:t>
            </a:r>
          </a:p>
          <a:p>
            <a:r>
              <a:rPr lang="en-US" dirty="0" smtClean="0"/>
              <a:t>Charleston nocturnal flexion</a:t>
            </a:r>
          </a:p>
          <a:p>
            <a:r>
              <a:rPr lang="en-US" dirty="0" smtClean="0"/>
              <a:t>Miami, </a:t>
            </a:r>
          </a:p>
          <a:p>
            <a:r>
              <a:rPr lang="en-US" dirty="0" smtClean="0"/>
              <a:t>Wilmington, </a:t>
            </a:r>
          </a:p>
          <a:p>
            <a:r>
              <a:rPr lang="en-US" dirty="0" smtClean="0"/>
              <a:t>NYOH, </a:t>
            </a:r>
          </a:p>
          <a:p>
            <a:r>
              <a:rPr lang="en-US" dirty="0" smtClean="0"/>
              <a:t>Milwaukee  style CTLSO</a:t>
            </a:r>
          </a:p>
          <a:p>
            <a:r>
              <a:rPr lang="en-US" dirty="0" smtClean="0"/>
              <a:t>Knight spinal </a:t>
            </a:r>
          </a:p>
          <a:p>
            <a:r>
              <a:rPr lang="en-US" dirty="0" smtClean="0"/>
              <a:t>Barr- </a:t>
            </a:r>
            <a:r>
              <a:rPr lang="en-US" dirty="0" err="1" smtClean="0"/>
              <a:t>buschenfeldt</a:t>
            </a:r>
            <a:endParaRPr lang="en-US" dirty="0" smtClean="0"/>
          </a:p>
          <a:p>
            <a:r>
              <a:rPr lang="en-US" dirty="0" smtClean="0"/>
              <a:t>Lyon TLSO</a:t>
            </a:r>
          </a:p>
          <a:p>
            <a:r>
              <a:rPr lang="en-US" dirty="0" smtClean="0"/>
              <a:t>Rosenberger TLSO</a:t>
            </a:r>
          </a:p>
          <a:p>
            <a:r>
              <a:rPr lang="en-US" dirty="0" smtClean="0"/>
              <a:t>Brewster.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mtClean="0"/>
              <a:t>Objectives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At the end of the lecture the students will be able to:</a:t>
            </a:r>
          </a:p>
          <a:p>
            <a:r>
              <a:rPr lang="en-IN" dirty="0" smtClean="0"/>
              <a:t>Classify different Spinal </a:t>
            </a:r>
            <a:r>
              <a:rPr lang="en-IN" smtClean="0"/>
              <a:t>Orthosis</a:t>
            </a:r>
            <a:endParaRPr lang="en-IN" dirty="0" smtClean="0"/>
          </a:p>
          <a:p>
            <a:r>
              <a:rPr lang="en-IN" dirty="0" smtClean="0"/>
              <a:t>Discuss in short about different types of  Spinal </a:t>
            </a:r>
            <a:r>
              <a:rPr lang="en-IN" dirty="0" err="1" smtClean="0"/>
              <a:t>Orthosis</a:t>
            </a:r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DESKTOP FOLDERS\rehabs pics n videos\spine\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4756" y="1886830"/>
            <a:ext cx="2963487" cy="3952702"/>
          </a:xfrm>
          <a:prstGeom prst="rect">
            <a:avLst/>
          </a:prstGeom>
          <a:noFill/>
        </p:spPr>
      </p:pic>
      <p:pic>
        <p:nvPicPr>
          <p:cNvPr id="9219" name="Picture 3" descr="E:\DESKTOP FOLDERS\rehabs pics n videos\spine\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85756" y="1886830"/>
            <a:ext cx="2963487" cy="395270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DESKTOP FOLDERS\rehabs pics n videos\spine\0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4756" y="1886830"/>
            <a:ext cx="2963487" cy="3952702"/>
          </a:xfrm>
          <a:prstGeom prst="rect">
            <a:avLst/>
          </a:prstGeom>
          <a:noFill/>
        </p:spPr>
      </p:pic>
      <p:pic>
        <p:nvPicPr>
          <p:cNvPr id="10243" name="Picture 3" descr="E:\DESKTOP FOLDERS\rehabs pics n videos\spine\0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85756" y="1886830"/>
            <a:ext cx="2963487" cy="395270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:\DESKTOP FOLDERS\rehabs pics n videos\spine\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4756" y="1886830"/>
            <a:ext cx="2963487" cy="3952702"/>
          </a:xfrm>
          <a:prstGeom prst="rect">
            <a:avLst/>
          </a:prstGeom>
          <a:noFill/>
        </p:spPr>
      </p:pic>
      <p:pic>
        <p:nvPicPr>
          <p:cNvPr id="11267" name="Picture 3" descr="E:\DESKTOP FOLDERS\rehabs pics n videos\spine\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85756" y="1886830"/>
            <a:ext cx="2963487" cy="395270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Judicious </a:t>
            </a:r>
            <a:r>
              <a:rPr lang="en-US" dirty="0" err="1" smtClean="0"/>
              <a:t>Reassesment</a:t>
            </a:r>
            <a:r>
              <a:rPr lang="en-US" dirty="0" smtClean="0"/>
              <a:t> Is Must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E:\DESKTOP FOLDERS\rehabs pics n videos\spine\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923" y="1201510"/>
            <a:ext cx="3959027" cy="5656490"/>
          </a:xfrm>
          <a:prstGeom prst="rect">
            <a:avLst/>
          </a:prstGeom>
          <a:noFill/>
        </p:spPr>
      </p:pic>
      <p:pic>
        <p:nvPicPr>
          <p:cNvPr id="12291" name="Picture 3" descr="E:\DESKTOP FOLDERS\rehabs pics n videos\spine\003 (3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207" y="1190555"/>
            <a:ext cx="4242368" cy="565649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correction </a:t>
            </a:r>
            <a:r>
              <a:rPr lang="en-US" dirty="0" err="1" smtClean="0"/>
              <a:t>untill</a:t>
            </a:r>
            <a:r>
              <a:rPr lang="en-US" dirty="0" smtClean="0"/>
              <a:t> surgery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259" y="1393534"/>
            <a:ext cx="4098349" cy="546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E:\Desktop Data\SCREEN SAVER\IMG_02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7645" y="1431940"/>
            <a:ext cx="4069545" cy="542606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u="sng" dirty="0" err="1"/>
              <a:t>Kyphosis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Decide </a:t>
            </a:r>
            <a:r>
              <a:rPr lang="en-US" sz="2800" dirty="0"/>
              <a:t>type- congenital, infective, postural, traumatic, adolescent, </a:t>
            </a:r>
            <a:r>
              <a:rPr lang="en-US" sz="2800" dirty="0" err="1"/>
              <a:t>Schuermann’s</a:t>
            </a:r>
            <a:r>
              <a:rPr lang="en-US" sz="2800" dirty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Gibbus</a:t>
            </a:r>
            <a:r>
              <a:rPr lang="en-US" sz="2800" dirty="0"/>
              <a:t>, senile </a:t>
            </a:r>
            <a:r>
              <a:rPr lang="en-US" sz="2800" dirty="0" smtClean="0"/>
              <a:t>osteoporosis and </a:t>
            </a:r>
            <a:r>
              <a:rPr lang="en-US" sz="2800" dirty="0" err="1" smtClean="0"/>
              <a:t>ankylosing</a:t>
            </a:r>
            <a:r>
              <a:rPr lang="en-US" sz="2800" dirty="0" smtClean="0"/>
              <a:t> </a:t>
            </a:r>
            <a:r>
              <a:rPr lang="en-US" sz="2800" dirty="0" err="1" smtClean="0"/>
              <a:t>spondylosis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14338" name="Picture 2" descr="E:\DESKTOP FOLDERS\rehabs pics n videos\spine\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738" r="10274"/>
          <a:stretch>
            <a:fillRect/>
          </a:stretch>
        </p:blipFill>
        <p:spPr bwMode="auto">
          <a:xfrm>
            <a:off x="4495190" y="571477"/>
            <a:ext cx="3379640" cy="585311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</a:t>
            </a:r>
            <a:r>
              <a:rPr lang="en-US" dirty="0" err="1" smtClean="0"/>
              <a:t>Gibbus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veeren\Desktop\spinal orthosis\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880" y="1393534"/>
            <a:ext cx="3379640" cy="5261485"/>
          </a:xfrm>
          <a:prstGeom prst="rect">
            <a:avLst/>
          </a:prstGeom>
          <a:noFill/>
        </p:spPr>
      </p:pic>
      <p:pic>
        <p:nvPicPr>
          <p:cNvPr id="15363" name="Picture 3" descr="E:\DESKTOP FOLDERS\rehabs pics n videos\spine\01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87215" y="1397962"/>
            <a:ext cx="3942794" cy="525705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</a:t>
            </a:r>
            <a:r>
              <a:rPr lang="en-US" dirty="0" err="1" smtClean="0"/>
              <a:t>kyphosis</a:t>
            </a:r>
            <a:r>
              <a:rPr lang="en-US" dirty="0" smtClean="0"/>
              <a:t> with S.V.A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dirty="0"/>
              <a:t>S.V.A </a:t>
            </a:r>
            <a:r>
              <a:rPr lang="en-US" dirty="0" smtClean="0"/>
              <a:t>–</a:t>
            </a:r>
            <a:r>
              <a:rPr lang="en-US" dirty="0" err="1" smtClean="0"/>
              <a:t>Sagital</a:t>
            </a:r>
            <a:r>
              <a:rPr lang="en-US" dirty="0" smtClean="0"/>
              <a:t> </a:t>
            </a:r>
            <a:r>
              <a:rPr lang="en-US" dirty="0"/>
              <a:t>V</a:t>
            </a:r>
            <a:r>
              <a:rPr lang="en-US" dirty="0" smtClean="0"/>
              <a:t>ertical Axis</a:t>
            </a:r>
          </a:p>
          <a:p>
            <a:r>
              <a:rPr lang="en-US" dirty="0" smtClean="0"/>
              <a:t> Treat at the earliest with </a:t>
            </a:r>
            <a:r>
              <a:rPr lang="en-US" dirty="0"/>
              <a:t>three point pressure system </a:t>
            </a:r>
            <a:endParaRPr lang="en-US" dirty="0" smtClean="0"/>
          </a:p>
          <a:p>
            <a:pPr>
              <a:buNone/>
            </a:pPr>
            <a:r>
              <a:rPr lang="en-US" sz="3600" b="1" dirty="0"/>
              <a:t>T</a:t>
            </a:r>
            <a:r>
              <a:rPr lang="en-US" sz="3600" b="1" dirty="0" smtClean="0"/>
              <a:t>ypes</a:t>
            </a:r>
            <a:r>
              <a:rPr lang="en-US" sz="3600" dirty="0" smtClean="0"/>
              <a:t> </a:t>
            </a:r>
            <a:r>
              <a:rPr lang="en-US" dirty="0" smtClean="0"/>
              <a:t>–</a:t>
            </a:r>
          </a:p>
          <a:p>
            <a:r>
              <a:rPr lang="en-US" dirty="0" smtClean="0"/>
              <a:t>Jewett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CASH/ASH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Taylors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Custom </a:t>
            </a:r>
            <a:r>
              <a:rPr lang="en-US" dirty="0"/>
              <a:t>molded TLSO braces.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4" descr="C:\Users\veeren\Desktop\spinal orthosis\005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6389" name="Picture 5" descr="C:\Users\veeren\Desktop\spinal orthosis\002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405" y="1629010"/>
            <a:ext cx="4038600" cy="456515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 of </a:t>
            </a:r>
            <a:br>
              <a:rPr lang="en-US" dirty="0" smtClean="0"/>
            </a:br>
            <a:r>
              <a:rPr lang="en-US" dirty="0" err="1"/>
              <a:t>K</a:t>
            </a:r>
            <a:r>
              <a:rPr lang="en-US" dirty="0" err="1" smtClean="0"/>
              <a:t>yphosis</a:t>
            </a:r>
            <a:r>
              <a:rPr lang="en-US" dirty="0" smtClean="0"/>
              <a:t> and exaggerated Lordosis</a:t>
            </a:r>
            <a:endParaRPr lang="en-US" dirty="0"/>
          </a:p>
        </p:txBody>
      </p:sp>
      <p:pic>
        <p:nvPicPr>
          <p:cNvPr id="27650" name="Picture 2" descr="E:\DESKTOP FOLDERS\rehabs pics n videos\spine\008 (4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9907" r="23341"/>
          <a:stretch>
            <a:fillRect/>
          </a:stretch>
        </p:blipFill>
        <p:spPr bwMode="auto">
          <a:xfrm>
            <a:off x="1115550" y="1600200"/>
            <a:ext cx="3437026" cy="4939605"/>
          </a:xfrm>
          <a:prstGeom prst="rect">
            <a:avLst/>
          </a:prstGeom>
          <a:noFill/>
        </p:spPr>
      </p:pic>
      <p:pic>
        <p:nvPicPr>
          <p:cNvPr id="27653" name="Picture 5" descr="E:\DESKTOP FOLDERS\rehabs pics n videos\orthosis\009 (4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9946" r="22352" b="10377"/>
          <a:stretch>
            <a:fillRect/>
          </a:stretch>
        </p:blipFill>
        <p:spPr bwMode="auto">
          <a:xfrm>
            <a:off x="4820467" y="1600199"/>
            <a:ext cx="3476817" cy="497801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0"/>
            <a:ext cx="9144000" cy="758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BIONIC REHABS   </a:t>
            </a:r>
            <a:r>
              <a:rPr lang="en-US" sz="2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Opp.Baroda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High School </a:t>
            </a:r>
            <a:r>
              <a:rPr lang="en-US" sz="2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Alkapuri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Ph.0265 232 1234</a:t>
            </a:r>
          </a:p>
        </p:txBody>
      </p:sp>
      <p:graphicFrame>
        <p:nvGraphicFramePr>
          <p:cNvPr id="4099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3429000"/>
          <a:ext cx="9144000" cy="5943600"/>
        </p:xfrm>
        <a:graphic>
          <a:graphicData uri="http://schemas.openxmlformats.org/presentationml/2006/ole">
            <p:oleObj spid="_x0000_s1026" r:id="rId3" imgW="11767031" imgH="8590187" progId="">
              <p:embed/>
            </p:oleObj>
          </a:graphicData>
        </a:graphic>
      </p:graphicFrame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1447800" y="5181600"/>
            <a:ext cx="5943600" cy="11387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161616"/>
                </a:solidFill>
                <a:latin typeface="Academy Engraved LET" pitchFamily="2" charset="0"/>
              </a:rPr>
              <a:t>DR. </a:t>
            </a:r>
            <a:r>
              <a:rPr lang="en-US" sz="3600" b="1" u="sng" dirty="0">
                <a:solidFill>
                  <a:srgbClr val="161616"/>
                </a:solidFill>
                <a:latin typeface="Academy Engraved LET" pitchFamily="2" charset="0"/>
              </a:rPr>
              <a:t>V</a:t>
            </a:r>
            <a:r>
              <a:rPr lang="en-US" sz="3200" b="1" u="sng" dirty="0">
                <a:solidFill>
                  <a:srgbClr val="161616"/>
                </a:solidFill>
                <a:latin typeface="Academy Engraved LET" pitchFamily="2" charset="0"/>
              </a:rPr>
              <a:t>EERENDRA SHANDILYA(CPO -USA)</a:t>
            </a:r>
          </a:p>
          <a:p>
            <a:pPr algn="ctr"/>
            <a:r>
              <a:rPr lang="en-US" sz="3200" b="1" dirty="0">
                <a:solidFill>
                  <a:srgbClr val="161616"/>
                </a:solidFill>
                <a:latin typeface="Academy Engraved LET" pitchFamily="2" charset="0"/>
              </a:rPr>
              <a:t>Consultant </a:t>
            </a:r>
            <a:r>
              <a:rPr lang="en-US" sz="3200" b="1" dirty="0" err="1">
                <a:solidFill>
                  <a:srgbClr val="161616"/>
                </a:solidFill>
                <a:latin typeface="Academy Engraved LET" pitchFamily="2" charset="0"/>
              </a:rPr>
              <a:t>Orthotist</a:t>
            </a:r>
            <a:r>
              <a:rPr lang="en-US" sz="3200" b="1" dirty="0">
                <a:solidFill>
                  <a:srgbClr val="161616"/>
                </a:solidFill>
                <a:latin typeface="Academy Engraved LET" pitchFamily="2" charset="0"/>
              </a:rPr>
              <a:t> - </a:t>
            </a:r>
            <a:r>
              <a:rPr lang="en-US" sz="3200" b="1" dirty="0" err="1">
                <a:solidFill>
                  <a:srgbClr val="161616"/>
                </a:solidFill>
                <a:latin typeface="Academy Engraved LET" pitchFamily="2" charset="0"/>
              </a:rPr>
              <a:t>Prosthetist</a:t>
            </a:r>
            <a:endParaRPr lang="en-US" sz="3200" b="1" dirty="0">
              <a:solidFill>
                <a:srgbClr val="161616"/>
              </a:solidFill>
              <a:latin typeface="Academy Engraved LET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02907"/>
            <a:ext cx="2133600" cy="78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SVA</a:t>
            </a:r>
            <a:endParaRPr lang="en-US" dirty="0"/>
          </a:p>
        </p:txBody>
      </p:sp>
      <p:pic>
        <p:nvPicPr>
          <p:cNvPr id="19458" name="Picture 2" descr="E:\DESKTOP FOLDERS\rehabs pics n videos\orthosis\schuemannz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9459" name="Picture 3" descr="E:\DESKTOP FOLDERS\rehabs pics n videos\orthosis\schuemannz\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70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2114080" y="1600200"/>
            <a:ext cx="0" cy="45259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5-Point Star 7"/>
          <p:cNvSpPr/>
          <p:nvPr/>
        </p:nvSpPr>
        <p:spPr>
          <a:xfrm>
            <a:off x="2382915" y="3121760"/>
            <a:ext cx="230430" cy="38405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64575"/>
            <a:ext cx="8229600" cy="1143000"/>
          </a:xfrm>
        </p:spPr>
        <p:txBody>
          <a:bodyPr/>
          <a:lstStyle/>
          <a:p>
            <a:r>
              <a:rPr lang="en-US" u="sng" dirty="0"/>
              <a:t>Fracture spine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0151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Decide which column of spine has been stressed (anterior column/middle column/posterior column)</a:t>
            </a:r>
          </a:p>
          <a:p>
            <a:r>
              <a:rPr lang="en-US" sz="2400" dirty="0" smtClean="0"/>
              <a:t>Type </a:t>
            </a:r>
            <a:r>
              <a:rPr lang="en-US" sz="2400" dirty="0"/>
              <a:t>of fracture: </a:t>
            </a:r>
            <a:r>
              <a:rPr lang="en-US" sz="2400" dirty="0" smtClean="0"/>
              <a:t>single/multiple/chance/burst/seat belt,</a:t>
            </a:r>
            <a:endParaRPr lang="en-US" sz="2400" dirty="0"/>
          </a:p>
          <a:p>
            <a:r>
              <a:rPr lang="en-US" sz="2400" dirty="0" smtClean="0"/>
              <a:t>Treat </a:t>
            </a:r>
            <a:r>
              <a:rPr lang="en-US" sz="2400" dirty="0"/>
              <a:t>all spine fractures with thorough immobilization.</a:t>
            </a:r>
          </a:p>
          <a:p>
            <a:r>
              <a:rPr lang="en-US" sz="2400" dirty="0" smtClean="0"/>
              <a:t>Generally </a:t>
            </a:r>
            <a:r>
              <a:rPr lang="en-US" sz="2400" dirty="0"/>
              <a:t>spinal fractures take long time to heal, studies have proved that </a:t>
            </a:r>
            <a:r>
              <a:rPr lang="en-US" sz="2400" b="1" i="1" dirty="0"/>
              <a:t>biological ossification</a:t>
            </a:r>
            <a:r>
              <a:rPr lang="en-US" sz="2400" dirty="0"/>
              <a:t> takes </a:t>
            </a:r>
            <a:r>
              <a:rPr lang="en-US" sz="2400" b="1" dirty="0"/>
              <a:t>six to </a:t>
            </a:r>
            <a:r>
              <a:rPr lang="en-US" sz="2400" b="1" dirty="0" smtClean="0"/>
              <a:t>twelve months </a:t>
            </a:r>
            <a:r>
              <a:rPr lang="en-US" sz="2400" dirty="0" smtClean="0"/>
              <a:t>post injury </a:t>
            </a:r>
            <a:r>
              <a:rPr lang="en-US" sz="2400" dirty="0"/>
              <a:t>in an adult, it may be shorter duration for healthy individuals and </a:t>
            </a:r>
            <a:r>
              <a:rPr lang="en-US" sz="2400" dirty="0" smtClean="0"/>
              <a:t>pediatric </a:t>
            </a:r>
            <a:r>
              <a:rPr lang="en-US" sz="2400" dirty="0"/>
              <a:t>group and longer duration in geriatric, osteoporotic conditions.</a:t>
            </a:r>
          </a:p>
          <a:p>
            <a:r>
              <a:rPr lang="en-US" sz="2400" dirty="0" smtClean="0"/>
              <a:t>Treat </a:t>
            </a:r>
            <a:r>
              <a:rPr lang="en-US" sz="2400" dirty="0"/>
              <a:t>metastasis of spine, multiple myeloma with thorough immobilization to avoid risk of fractures.</a:t>
            </a:r>
          </a:p>
          <a:p>
            <a:r>
              <a:rPr lang="en-US" sz="2400" dirty="0" smtClean="0"/>
              <a:t>Region </a:t>
            </a:r>
            <a:r>
              <a:rPr lang="en-US" sz="2400" dirty="0"/>
              <a:t>of spinal fracture decides the orthotic prescription; general thumb rule is segmental immobilization roughly four </a:t>
            </a:r>
            <a:r>
              <a:rPr lang="en-US" sz="2400" dirty="0" smtClean="0"/>
              <a:t>vertebra </a:t>
            </a:r>
            <a:r>
              <a:rPr lang="en-US" sz="2400" dirty="0"/>
              <a:t>superior and inferior to the lesions.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veeren\Desktop\spinal orthosis\006 (3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045" y="779055"/>
            <a:ext cx="4349366" cy="5799155"/>
          </a:xfrm>
          <a:prstGeom prst="rect">
            <a:avLst/>
          </a:prstGeom>
          <a:noFill/>
        </p:spPr>
      </p:pic>
      <p:pic>
        <p:nvPicPr>
          <p:cNvPr id="18435" name="Picture 3" descr="C:\Users\veeren\Desktop\spinal orthosis\IMG_07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430" y="855865"/>
            <a:ext cx="4262955" cy="568394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Base Combination Bracing </a:t>
            </a:r>
            <a:endParaRPr lang="en-US" dirty="0"/>
          </a:p>
        </p:txBody>
      </p:sp>
      <p:pic>
        <p:nvPicPr>
          <p:cNvPr id="17410" name="Picture 2" descr="E:\DESKTOP FOLDERS\rehabs pics n videos\IMG_02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51961" y="2015066"/>
            <a:ext cx="5694895" cy="3990976"/>
          </a:xfrm>
          <a:prstGeom prst="rect">
            <a:avLst/>
          </a:prstGeom>
          <a:noFill/>
        </p:spPr>
      </p:pic>
      <p:pic>
        <p:nvPicPr>
          <p:cNvPr id="17411" name="Picture 3" descr="E:\DESKTOP FOLDERS\rehabs pics n videos\IMG_02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6480"/>
          <a:stretch>
            <a:fillRect/>
          </a:stretch>
        </p:blipFill>
        <p:spPr bwMode="auto">
          <a:xfrm rot="5400000">
            <a:off x="4029058" y="2243716"/>
            <a:ext cx="5579268" cy="3494855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E:\DESKTOP FOLDERS\rehabs pics n videos\orthosis\004 (6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20483" name="Picture 3" descr="C:\Users\veeren\Desktop\spinal orthosis\300420080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5004" y="1619853"/>
            <a:ext cx="3364992" cy="448665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HALO </a:t>
            </a:r>
            <a:r>
              <a:rPr lang="en-US" dirty="0" err="1" smtClean="0"/>
              <a:t>Cx</a:t>
            </a:r>
            <a:endParaRPr lang="en-US" dirty="0"/>
          </a:p>
        </p:txBody>
      </p:sp>
      <p:pic>
        <p:nvPicPr>
          <p:cNvPr id="21506" name="Picture 2" descr="C:\Users\veeren\Desktop\spinal orthosis\30042008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9528" y="2332037"/>
            <a:ext cx="3394472" cy="4525963"/>
          </a:xfrm>
          <a:prstGeom prst="rect">
            <a:avLst/>
          </a:prstGeom>
          <a:noFill/>
        </p:spPr>
      </p:pic>
      <p:pic>
        <p:nvPicPr>
          <p:cNvPr id="21507" name="Picture 3" descr="C:\Users\veeren\Desktop\spinal orthosis\30042008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32037"/>
            <a:ext cx="3394472" cy="4525963"/>
          </a:xfrm>
          <a:prstGeom prst="rect">
            <a:avLst/>
          </a:prstGeom>
          <a:noFill/>
        </p:spPr>
      </p:pic>
      <p:pic>
        <p:nvPicPr>
          <p:cNvPr id="21508" name="Picture 4" descr="C:\Users\veeren\Desktop\spinal orthosis\30042008036.jpg"/>
          <p:cNvPicPr>
            <a:picLocks noChangeAspect="1" noChangeArrowheads="1"/>
          </p:cNvPicPr>
          <p:nvPr/>
        </p:nvPicPr>
        <p:blipFill>
          <a:blip r:embed="rId4" cstate="print"/>
          <a:srcRect l="22050" r="17312"/>
          <a:stretch>
            <a:fillRect/>
          </a:stretch>
        </p:blipFill>
        <p:spPr bwMode="auto">
          <a:xfrm>
            <a:off x="3200400" y="2895600"/>
            <a:ext cx="2957185" cy="36576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Coccyx Seat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conditions of fracture coccyx or </a:t>
            </a:r>
            <a:r>
              <a:rPr lang="en-US" dirty="0" err="1"/>
              <a:t>coccydynia</a:t>
            </a:r>
            <a:r>
              <a:rPr lang="en-US" dirty="0"/>
              <a:t> offload/cut out seat is recommended for months </a:t>
            </a:r>
            <a:r>
              <a:rPr lang="en-US" dirty="0" smtClean="0"/>
              <a:t>until clinically pain </a:t>
            </a:r>
            <a:r>
              <a:rPr lang="en-US" dirty="0"/>
              <a:t>free seating occurs.</a:t>
            </a:r>
          </a:p>
          <a:p>
            <a:pPr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 descr="E:\imag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190" y="1700774"/>
            <a:ext cx="4642738" cy="4109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SPONDYLOLYSTHESIS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Rigid </a:t>
            </a:r>
            <a:r>
              <a:rPr lang="en-US" dirty="0" err="1" smtClean="0"/>
              <a:t>orthosis</a:t>
            </a:r>
            <a:r>
              <a:rPr lang="en-US" dirty="0" smtClean="0"/>
              <a:t> with three point pressure and immobilization to the affected vertebra.</a:t>
            </a:r>
          </a:p>
          <a:p>
            <a:r>
              <a:rPr lang="en-US" dirty="0" smtClean="0"/>
              <a:t>LS/DLS frame </a:t>
            </a:r>
            <a:r>
              <a:rPr lang="en-US" dirty="0" err="1" smtClean="0"/>
              <a:t>orthosis</a:t>
            </a:r>
            <a:r>
              <a:rPr lang="en-US" dirty="0" smtClean="0"/>
              <a:t>.</a:t>
            </a:r>
          </a:p>
          <a:p>
            <a:r>
              <a:rPr lang="en-US" dirty="0" smtClean="0"/>
              <a:t>Miami total contact custom </a:t>
            </a:r>
            <a:r>
              <a:rPr lang="en-US" dirty="0" err="1" smtClean="0"/>
              <a:t>moulded</a:t>
            </a:r>
            <a:r>
              <a:rPr lang="en-US" dirty="0" smtClean="0"/>
              <a:t> spinal </a:t>
            </a:r>
            <a:r>
              <a:rPr lang="en-US" dirty="0" err="1" smtClean="0"/>
              <a:t>orthosis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22530" name="Picture 2" descr="E:\DESKTOP FOLDERS\rehabs pics n videos\spine\014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E:\Desktop Data\SCREEN SAVER\ppt images\DSCN09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811" r="16181"/>
          <a:stretch>
            <a:fillRect/>
          </a:stretch>
        </p:blipFill>
        <p:spPr bwMode="auto">
          <a:xfrm>
            <a:off x="155425" y="2348706"/>
            <a:ext cx="2342705" cy="3028950"/>
          </a:xfrm>
          <a:prstGeom prst="rect">
            <a:avLst/>
          </a:prstGeom>
          <a:noFill/>
        </p:spPr>
      </p:pic>
      <p:pic>
        <p:nvPicPr>
          <p:cNvPr id="28675" name="Picture 3" descr="E:\Desktop Data\SCREEN SAVER\ppt images\DSCN09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9525" r="18203"/>
          <a:stretch>
            <a:fillRect/>
          </a:stretch>
        </p:blipFill>
        <p:spPr bwMode="auto">
          <a:xfrm>
            <a:off x="5992985" y="2348706"/>
            <a:ext cx="2918780" cy="3028950"/>
          </a:xfrm>
          <a:prstGeom prst="rect">
            <a:avLst/>
          </a:prstGeom>
          <a:noFill/>
        </p:spPr>
      </p:pic>
      <p:pic>
        <p:nvPicPr>
          <p:cNvPr id="28677" name="Picture 5" descr="E:\Desktop Data\SCREEN SAVER\ppt images\DSCN09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7330" y="2353659"/>
            <a:ext cx="2743200" cy="30339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SPINAL ORTHOSIS DURING PREGNANCY</a:t>
            </a:r>
            <a:endParaRPr lang="en-US" dirty="0"/>
          </a:p>
        </p:txBody>
      </p:sp>
      <p:pic>
        <p:nvPicPr>
          <p:cNvPr id="23554" name="Picture 2" descr="E:\DESKTOP FOLDERS\rehabs pics n videos\spine\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23555" name="Picture 3" descr="E:\DESKTOP FOLDERS\rehabs pics n videos\spine\011 (3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u="sng" dirty="0" smtClean="0">
                <a:latin typeface="Academy Engraved LET" pitchFamily="2" charset="0"/>
              </a:rPr>
              <a:t>SPINAL CONDITION AND ITS ORTHOTIC PRESCRIPTIONS</a:t>
            </a:r>
            <a:r>
              <a:rPr lang="en-US" sz="4800" dirty="0" smtClean="0">
                <a:solidFill>
                  <a:srgbClr val="FF0000"/>
                </a:solidFill>
                <a:latin typeface="Academy Engraved LET" pitchFamily="2" charset="0"/>
              </a:rPr>
              <a:t/>
            </a:r>
            <a:br>
              <a:rPr lang="en-US" sz="4800" dirty="0" smtClean="0">
                <a:solidFill>
                  <a:srgbClr val="FF0000"/>
                </a:solidFill>
                <a:latin typeface="Academy Engraved LET" pitchFamily="2" charset="0"/>
              </a:rPr>
            </a:br>
            <a:endParaRPr lang="en-US" sz="4800" dirty="0">
              <a:solidFill>
                <a:srgbClr val="FF0000"/>
              </a:solidFill>
              <a:latin typeface="Academy Engraved LET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0765" y="3928265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endParaRPr lang="en-US" b="1" dirty="0">
              <a:solidFill>
                <a:srgbClr val="00B050"/>
              </a:solidFill>
              <a:latin typeface="Academy Engraved LET" pitchFamily="2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475" y="395005"/>
            <a:ext cx="7993705" cy="1162050"/>
          </a:xfrm>
        </p:spPr>
        <p:txBody>
          <a:bodyPr>
            <a:noAutofit/>
          </a:bodyPr>
          <a:lstStyle/>
          <a:p>
            <a:pPr lvl="0" algn="ctr"/>
            <a:r>
              <a:rPr lang="en-US" sz="4400" u="sng" dirty="0" err="1"/>
              <a:t>Osteogenesis</a:t>
            </a:r>
            <a:r>
              <a:rPr lang="en-US" sz="4400" u="sng" dirty="0"/>
              <a:t> </a:t>
            </a:r>
            <a:r>
              <a:rPr lang="en-US" sz="4400" u="sng" dirty="0" err="1" smtClean="0"/>
              <a:t>imperfecta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It needs thorough total contact immobilization and gradual weight bearing schedule.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Do not attempt rigorous correction of deformity in case.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24578" name="Picture 2" descr="E:\Desktop Data\SCREEN SAVER\Scoliosis Orthos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0280" y="2008015"/>
            <a:ext cx="5351923" cy="311080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Congenital anomalies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2979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err="1" smtClean="0"/>
              <a:t>Meningomyeloceal</a:t>
            </a:r>
            <a:r>
              <a:rPr lang="en-US" dirty="0" smtClean="0"/>
              <a:t>, </a:t>
            </a:r>
          </a:p>
          <a:p>
            <a:pPr lvl="0"/>
            <a:r>
              <a:rPr lang="en-US" dirty="0" err="1" smtClean="0"/>
              <a:t>Spina</a:t>
            </a:r>
            <a:r>
              <a:rPr lang="en-US" dirty="0" smtClean="0"/>
              <a:t> bifida, </a:t>
            </a:r>
          </a:p>
          <a:p>
            <a:pPr lvl="0"/>
            <a:r>
              <a:rPr lang="en-US" dirty="0" err="1" smtClean="0"/>
              <a:t>Sacroagenesis</a:t>
            </a:r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Needs </a:t>
            </a:r>
            <a:r>
              <a:rPr lang="en-US" dirty="0"/>
              <a:t>thorough evaluation of lower limb muscle power in flail/poor muscle condition, early weight bearing stimulation is </a:t>
            </a:r>
            <a:r>
              <a:rPr lang="en-US" dirty="0" smtClean="0"/>
              <a:t>most needed </a:t>
            </a:r>
            <a:r>
              <a:rPr lang="en-US" dirty="0"/>
              <a:t>with the help of RGO </a:t>
            </a:r>
            <a:r>
              <a:rPr lang="en-US" dirty="0" smtClean="0"/>
              <a:t>(if </a:t>
            </a:r>
            <a:r>
              <a:rPr lang="en-US" dirty="0"/>
              <a:t>not </a:t>
            </a:r>
            <a:r>
              <a:rPr lang="en-US" dirty="0" smtClean="0"/>
              <a:t>HKAFO’s).</a:t>
            </a:r>
          </a:p>
          <a:p>
            <a:pPr lvl="0"/>
            <a:r>
              <a:rPr lang="en-US" b="1" dirty="0" smtClean="0"/>
              <a:t>Paraplegics</a:t>
            </a:r>
            <a:r>
              <a:rPr lang="en-US" dirty="0" smtClean="0"/>
              <a:t> with spinal lesion below T4/D4 </a:t>
            </a:r>
          </a:p>
          <a:p>
            <a:pPr lvl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can walk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RGO(Reciprocating Gait Orthosis)</a:t>
            </a:r>
            <a:endParaRPr lang="en-US" dirty="0"/>
          </a:p>
        </p:txBody>
      </p:sp>
      <p:pic>
        <p:nvPicPr>
          <p:cNvPr id="25602" name="Picture 2" descr="C:\Users\veeren\Phone Browser\Retrieved Files\Pictures\2012-05-04\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2170" t="15799" r="31260" b="11226"/>
          <a:stretch>
            <a:fillRect/>
          </a:stretch>
        </p:blipFill>
        <p:spPr bwMode="auto">
          <a:xfrm>
            <a:off x="462664" y="1278320"/>
            <a:ext cx="3494855" cy="5476553"/>
          </a:xfrm>
          <a:prstGeom prst="rect">
            <a:avLst/>
          </a:prstGeom>
          <a:noFill/>
        </p:spPr>
      </p:pic>
      <p:pic>
        <p:nvPicPr>
          <p:cNvPr id="25603" name="Picture 3" descr="C:\Users\veeren\Phone Browser\Retrieved Files\Pictures\2012-06-12\0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657" r="36642"/>
          <a:stretch>
            <a:fillRect/>
          </a:stretch>
        </p:blipFill>
        <p:spPr bwMode="auto">
          <a:xfrm>
            <a:off x="4917645" y="1431940"/>
            <a:ext cx="3187615" cy="526668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Spinal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Mechanical-structural low back pain</a:t>
            </a:r>
          </a:p>
          <a:p>
            <a:r>
              <a:rPr lang="en-US" dirty="0" smtClean="0"/>
              <a:t>Pre operative</a:t>
            </a:r>
          </a:p>
          <a:p>
            <a:r>
              <a:rPr lang="en-US" dirty="0" smtClean="0"/>
              <a:t>Surgical lumbar fusion</a:t>
            </a:r>
          </a:p>
          <a:p>
            <a:r>
              <a:rPr lang="en-US" dirty="0" smtClean="0"/>
              <a:t>Disc surgery without fusion</a:t>
            </a:r>
          </a:p>
          <a:p>
            <a:r>
              <a:rPr lang="en-US" dirty="0" smtClean="0"/>
              <a:t>Fractures</a:t>
            </a:r>
          </a:p>
          <a:p>
            <a:r>
              <a:rPr lang="en-US" dirty="0" smtClean="0"/>
              <a:t>Osteoporosis with multiple </a:t>
            </a:r>
            <a:r>
              <a:rPr lang="en-US" dirty="0" err="1" smtClean="0"/>
              <a:t>verterbra</a:t>
            </a:r>
            <a:r>
              <a:rPr lang="en-US" dirty="0" smtClean="0"/>
              <a:t> compression fractures</a:t>
            </a:r>
          </a:p>
          <a:p>
            <a:r>
              <a:rPr lang="en-US" dirty="0" smtClean="0"/>
              <a:t>Fractures with posterior element involvement</a:t>
            </a:r>
          </a:p>
          <a:p>
            <a:r>
              <a:rPr lang="en-US" dirty="0" smtClean="0"/>
              <a:t>Inflammatory spinal arthritis</a:t>
            </a:r>
          </a:p>
          <a:p>
            <a:r>
              <a:rPr lang="en-US" dirty="0" smtClean="0"/>
              <a:t>Tumor of the spine</a:t>
            </a:r>
          </a:p>
          <a:p>
            <a:r>
              <a:rPr lang="en-US" dirty="0" smtClean="0"/>
              <a:t>Paralytic disorder</a:t>
            </a:r>
          </a:p>
          <a:p>
            <a:r>
              <a:rPr lang="en-US" dirty="0" smtClean="0"/>
              <a:t>Paraplegia</a:t>
            </a:r>
          </a:p>
          <a:p>
            <a:r>
              <a:rPr lang="en-US" dirty="0" err="1" smtClean="0"/>
              <a:t>Spina</a:t>
            </a:r>
            <a:r>
              <a:rPr lang="en-US" dirty="0" smtClean="0"/>
              <a:t> bifida</a:t>
            </a:r>
          </a:p>
          <a:p>
            <a:r>
              <a:rPr lang="en-US" dirty="0" smtClean="0"/>
              <a:t>Sprains</a:t>
            </a:r>
          </a:p>
          <a:p>
            <a:r>
              <a:rPr lang="en-US" dirty="0" err="1" smtClean="0"/>
              <a:t>Degerative</a:t>
            </a:r>
            <a:r>
              <a:rPr lang="en-US" dirty="0" smtClean="0"/>
              <a:t> disc disease</a:t>
            </a:r>
          </a:p>
          <a:p>
            <a:r>
              <a:rPr lang="en-US" dirty="0" smtClean="0"/>
              <a:t>Fracture and dislocation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veeren\Phone Browser\Retrieved Files\Pictures\2012-06-27\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8864" y="-1"/>
            <a:ext cx="5261485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veeren\Phone Browser\Retrieved Files\Pictures\2012-06-26\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</p:spPr>
      </p:pic>
      <p:pic>
        <p:nvPicPr>
          <p:cNvPr id="2051" name="Picture 3" descr="C:\Users\veeren\Phone Browser\Retrieved Files\Pictures\2012-06-26\0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veeren\Phone Browser\Retrieved Files\Pictures\2012-06-18\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</p:spPr>
      </p:pic>
      <p:pic>
        <p:nvPicPr>
          <p:cNvPr id="3075" name="Picture 3" descr="C:\Users\veeren\Phone Browser\Retrieved Files\Pictures\2012-06-23\0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icture 4"/>
          <p:cNvSpPr>
            <a:spLocks noChangeAspect="1" noChangeArrowheads="1"/>
          </p:cNvSpPr>
          <p:nvPr/>
        </p:nvSpPr>
        <p:spPr bwMode="auto">
          <a:xfrm>
            <a:off x="668338" y="1890713"/>
            <a:ext cx="3614737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1" name="Picture 7"/>
          <p:cNvSpPr>
            <a:spLocks noChangeAspect="1" noChangeArrowheads="1"/>
          </p:cNvSpPr>
          <p:nvPr/>
        </p:nvSpPr>
        <p:spPr bwMode="auto">
          <a:xfrm>
            <a:off x="5032375" y="1919288"/>
            <a:ext cx="3268663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76200"/>
            <a:ext cx="8432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1905000" y="609600"/>
            <a:ext cx="525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spc="600" dirty="0">
                <a:solidFill>
                  <a:srgbClr val="FF0000"/>
                </a:solidFill>
              </a:rPr>
              <a:t>It’s always Team work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" y="1790700"/>
            <a:ext cx="788670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you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225" y="6265863"/>
            <a:ext cx="13747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Spinal column</a:t>
            </a:r>
            <a:endParaRPr lang="en-US" dirty="0"/>
          </a:p>
        </p:txBody>
      </p:sp>
      <p:sp>
        <p:nvSpPr>
          <p:cNvPr id="1026" name="AutoShape 2" descr="data:image/jpeg;base64,/9j/4AAQSkZJRgABAQAAAQABAAD/2wCEAAkGBhQREBISEhQSFBUVEhwVFxUYFxUVGRgVFBgWFBcYGRUYGyYeGhsjGhgVHy8gIycpLC0sGB4xNTAqNiYrLCkBCQoKDgwOGg8PGiwkHyEpKikpLCwsLCwsKS0pLCwsLCwsKSwpKSwsLSopKiwsLCwsLCwsLCosKSkpKSo1LCksL//AABEIAMMBAgMBIgACEQEDEQH/xAAcAAABBQEBAQAAAAAAAAAAAAAAAQQFBgcDAgj/xABJEAACAQIDBAMMCQMCBQMFAAABAgMAEQQSIQUGEzEiQVEHFTNSYXFykaKxstEUIzI0U3OBkqEkQsFi4RdDY4Lwk8LiFkRUdKP/xAAaAQEAAwEBAQAAAAAAAAAAAAAAAgMEAQUG/8QANBEAAgIBAwIDBQYGAwAAAAAAAAECEQMEEjEhQQVRkRMiYaHBMnGBsdHwFBVSkqLhM0LC/9oADAMBAAIRAxEAPwDI9q7VmE81pZfCv/e/jHy0kD4txdWnI7c7gesmm21vvE35r/Eas+ClCZWyP/bxJCWkjFlzBMkdnVVupIB1IsbdfEgQLSYsMFzT3PIZnN/NY0mJmxUYu7zD/vb51ZBlYk8XDgNJxyxbhrIACpUIHDhbjXUsSD11DbzPFmPAULGzmxswzhQLMA2oW5IHmPOugi++8340v73+dHfeb8aX97/OmlFAO++8340v73+dKNqznlLN+9/nTOpfdVh9LhzW1awv2kG382qMuibJ4475KPmznFNi2JVWxLEcwDIT6hXd8PjwLlcYB22mrSt1dooJJjMSXBVVF7dErfn2lr/tHZU9iNsAfZQKPSNYJ6xR7G3LonjySx3dNr0MUUY08vpZ/wDVrsmC2geS4z/+ta139sbmPOPSYU5wu24nNjE6+s1Fa6/+pX/CtGGy7SnVirSzAg2ILuCCNCCL1477zfjS/vf5043na+NxRH/5Enxmo2vSXVGMeDac/wCLN+9/nSHas34sv73+dbu2GAwoMbKGWNTyU6hRpa1Zr3QcSJocNOyIsrZlYqoW+S6G9vMp87Gq8E1m3V0pX86J5IOFfEqPfeb8aX97/OjvtN+NL+9/nTWn+zY0yu7ozkMqqoNhmbMbtpcjo2sLc+dW0QJzYewcXiRm47xi1+k8p58tFvb9akZ9xccB0MUrnxeNJGf0z2H8052fj5IkRc3lYWGpOrE/rVmixtlBvcH/AM5V5k9TOMuiVG1adV1Mo2jJi8PIYpmxEbrzVmcHyHnqPKKa995vxpf3v863DaWwcPjoYjMhOQsqNchlUhGK36wCTYHlc1V9odyiKVl+jOYh/cHu+naLe6t+OW+ClRklHbKjN++8340v73+dHfeb8aX97/OtIxHcRtHdcUM/UDGQvrBJHqrxge4mTrLiVA68kZP8sR7qt2vyIWZ133m/Gl/e/wA6O+8340v73+dXbbW42FgjkIeZiqlsxKgc7DQL1+es/NR6XRZKDik336jrvvN+NL+9/nR33m/Gl/e/zppRXSA777zfjS/vf50d95vxpf3v86aUUA777zfjS/vf50d95vxpf3v86aUooC64LaMvCj+tl+wv97dg8tFN8D4KP0F9woqqkdsru1vvE35r/Ea5DGuCCGYEciDa3qrptf7xN+a/xGmlWLg4PRtmYf8AMb+KbTTs5zMSx7SbmudFdAUUUUAU72VJlniPZIvvFNKcYDwsfpj3iuPglHlGkYKC+MdDyZf5R+ftCr7gdnoQARc2tVCQkY5LdZkHub/21oOAxIAF68GSTSs+j8STjqZV3p+qTPcuCtpkFccPgQzarY1Nd8I20J1pIVW+hqj2fkYFN9z5o3h+94n8+T42pgKe7ba+KnPbM/xtTNBqPPX0q4PKfJ9EHZV4z28P+ABqaybfI/0mE7eJN8Sitk2xtQYfDSk/aMeUea1Yzveb4TBntzH91m/zWTw/G/ffkvqi7VT+yvj9GVGrHukoKy3APST3SVXKsO60gVJiTbpJ7pKvzfYZHF9tE3iJNafbBxw+y5uQ1wO0eSqtNtUu5Ve2rHungWYmQXGUgA9Zv1j1VgnjqPU2qds0KCMpCFPMm59JyCfULD9KlMBh7kUwjmDgBxY3vddLnyqdPVapPBxSuMsTKunMrc++38Vujnxxgl5Gba7bOuIOZ7DqpvtOfJGQOZFq5phXw7XeQycgQbC9z1WtY013hOVM97gg5f00sfLfSrsWphluuxT7CSkl5mcb9Y60DDx3sPMn+9/VWc1Zd+8XmnEfVGgH/cdT/NVmoQ4vzLtVJPI0uF09AoooqZmCiiigClFJSigLbgfBR+gvuFFGB8FH6C+4UVWCubX+8Tfmv8RppTva/wB4m/Nf4jTSprgBRRRXQFFFFAFOtlpmniHbIo/kU1qV3XjvjIPTv6tajJ0myeOO6aXmy9YQF8XIwt0CVGttWsSfVYeurJg4JPGGvadKzvFTP9IIjNmYgHyk2sf5t+lXvC7gYhkBfEupI5AAAf5qv+R6ieKGV0oyVq2el4l4jjx6nJGTbabXHl0LBFs8lQBMnlvzrr3vlFspjPma1QC9zN+vFSfz/g10j7nTgj+pl5+M3zqX8gmlftI/5foeW/FMf9MvRfqYrtQ3nlP/AFW+I1ywou6D/UPeK94/wsn5jfEaMD4WP0194qyulHDd9pQyzqyMpty10NuVZz3SMEYRDDoBE7Jp2qkX+9WjbWOx+FOab6yO/SIFjl67MORt21XO6W/EVJb5g8ucHkcskastx2gCx81bNP4Zn0unyZMqVNKmmn3V8FOXUwzThsfd36MoNPsBtDhqykNqVOhC/ZDC17HTpdXZTGisbLix7ExiRSo4F1kuOlqyN1i/XzU3t11qC4cxRRTqBlGjDqsev9KyDYvSPDsW6QZQOZI0ZR5Sp08qitn3ZmWTCPAWBBWyE9hF159YrDqFTTNWF2qJGCZTZuo1Zdn7QUaRLc21NU7ZGDYfVSDpD1G2l6tOzYzFe620rLZdRAbzYs3Y+W/80bySXgjbqMuYeZkzn+VrztOG73YaXF/XTLframWAoALohbTq04S/xmP6ioae1JovhVp+XX0MQ2viDJPI562NM69yG5PnrxXtI8lu2FFFFdOBRRRQBSikpRQFtwPgo/QX3CijA+Cj9BfcKKrBXNr/AHib81/iNNKd7X+8Tfmv8RppU1wAoooroCiiigCpjdJrYyH0iPWCKh6ebHlyYiFuyRfeKjNXFosxS2zjLyaNI3d3aTEzvIzFRFlXQ26f2r/oLevyVemxhiGXjhreQN/NqoGBLLiZkQkXAa3UcrMp/i1XCHZJdQc1tNa8yev1EYRgpuoror4PY8Q0+OerySnFW2PE20SbceJfOtqdR4iRiLTxnXqAqJk3fS3SYmvGD2CquChvryqn+YZ3zNmP+Dw9kvQwzaA+uk/Mb4jSYHwsfpr7xXvao+vm/Nf4jXPAeFj9NfeK9rsYDfd5uLLA6vZVsb5RmNjoTqazrughPo0BjJZPq8pIsbCIqdPSU1pU8kvDcXJFje9qy/fcj6HhraDMRb0eIKnofEM2bFkxzlcatcc2jmo02PE4uKrr9GUanmB2a0uYgoqrbMzMFAvfkDqxsCbC50ppU5sDACaOQMbWkQ/xJVcpKKtkoxcnSLduti4oI1srAtyI00PLNbmTzPntyqxQxLe63Q+Tl6jVRlIAAHV/ipjZWOMyKOVmymvGy23us9JRUVRcZ8GskCmXpsHym/K1swIt5DXTZ8GJgTNhm4ideHlc6eWKVrlfQbTsK02w5thV8shI9GwUfCasGyvA17GHHGWBbkedkk1kdMjfp00xyvhuEBzYtGR5rKxJ9VUXfrHWjmPawQf9ouf8Vo8z2Qntu1Y9v9iPq0HjMzfzaoPDHHSj3ZqxTbhOT8q9Shk0lFFXGIKKKKAKKKKAKUUlKKAtuB8FH6C+4UUYHwUfoL7hRVYK5tf7xN+a/wARppTva/3ib81/iNNKmuAFFFFdAUUUUAU4wA+tj9Me8U3p/sGDPiYV7ZB6gb1yXDJQVySNCw8mXHKe3OPUUb/BrRdnEWBrNsNKGxQbxMxPnewA9Vz6qtOE2sewgDlzrwJSpK0fSeJxT1Mqfl60rLpLglbUeqm2HwWVr2671DJtCQAdF7nz13XbhW1z6waqtPsedTR8+7aH9TP+c/xtXHA+Fj9NfeKcbe+9Yj8+T42pvgfCx+mvvFfRrg8vufTOLyrHM7Wsqm3pWrEN85P6XB/6jI3tn51p29GM40TohsTcWvpc9elZfvlDlwuCUm5QMpNra9EnTz3FZ/DorbNr+n/0izVPrH7/AKMqFWXdM9CX00+GSq1U1sTE5Y5BcAl15sq2GVwSS3nHLWrssd0WiOOW2SZL4rHqCae7vMWk68vNgPUP1+VQeyNmiSe0rZesC983O2VuRHlrQdi7KTDhFN7SG+Y9ovp6jWLJFR902Rk31LXKgeK0etrWXkQBp9k/4vTrB4wJCVYNm6lCsT/ApnBh9QAdKs+zMEseshHLQVctXJRqkUPCm7K4+IabohGS62Gey3PZoSBfymsm7ocJXhBgQRmUg6EEMbgitg3g2hlJtoAw9QNUbuzYC+HgmHNZWiY9oyh4z+24/QVXh1Essve7F0qhicV3oyGiiit5hCiiigCiiigClFJSigLbgfBR+gvuFFGB8FH6C+4UVWCubX+8Tfmv8RppTva/3ib81/iNNKmuAFFFFdAUUUUAVObmLfFp5Ax9SmoOp7cv72vot8JqvL9h/caNL/zw+9fmTybYOHmktZs1ja19coW38A/rVowe0cYyho8K1uokqv8AF71VX2TJJiVaJM+gZhcaZT137Ry8xrUsFvCQgDwSoQOpcw9mtWPReHy02LJLJ7zXvLclVfDku8XzanFrMkIQ6bm7pvnqREW1Npj/AO3H6kV3Xa+0D9rDRnz2qZG80fiy/wDpv8q9DeROqOY/9hHvqT0/hyXb+7/Z5Pt9Y+3+J88bfP8AV4i+h473HYcxuKb4Dwsfpr7xXfbr3xWIPbPIfW7U2wp6aekPeKz9OxoNrk3ow6mxjMVzbpg2Bv1m3Kqj3WvC3ta87kdlikZBHkIsR5DV130x+GlgZQvEexsVUkg9Wtu2qV3R4GTD4dGBBjWFDft4F/8AFetDRYMGlnPFJtyXVNp8NeRjlnyZZx3qqfraZnlFFKBXkmwldlkuEsekkmnoycv0Dj262fCJ9I2edLSRi9uxl1/3rPN0tzlYcSVm6wVBCjyqbgk+W1rEacr1d9kyyYfS/EHWes9Wo6zbrrztRki5VfBsxRklwPtl4hpI1Knl/wCWqz7HjuSXN9PVVbMjKVkgVVzjXODl0JB0U3vepHCbyRrJwcSow8h+ywbNFJfxHIFj/pax7L86r9nNx3V0J7op0MNtpxGKjrtUR3XEUbNRQbkTIfPljZSfWRVo2hDGdVcEk6W7Ryqj90NzJFODyQKQOwAm59ZvUdNFqe7sWSjvi15KzIqKKK9c8wKKKKAKKKKAKUUlKKAtuB8FH6C+4UUYHwUfoL7hRVYK5tf7xN+a/wARppTva/3ib81/iNNKmuAFFFFdAUUUUAVK7rz5MXCTyz2/dpUVTjZ7WljPY499RkrTRPHLbNNdmapu/tg4aXELlBJKNm52FilvMCD+6rBiNoyvY3Y35W0FVbDKPp5B5MhH7XU/+41oOz4hYC3kvXg5E2ke/rko6md93fr1+pBCfFA3UsPPY13wm18TmtIFP8VP4jAMOR/WuGGwpzWbWqLlEy3F9j5428P6rEfnv8bU0h+0vnHvp/vOlsbih2YiQe21R8P2l84r6VfZPIfJ9CY+SN4XUhlOU28/bWY75ys2CgzsWbiWuTckJxQOfYCorXZNmAo/kQtfsFr1je+Un9Jhh2ySey3/AMqyeGyfv33j9UX6tJqNef0ZTamtjZxE5jVC5kVczKGKghjdb/ZNwNR2CoWrRukfq5PzF+F605JbY2irHHdJJkvApiVBc9EAc/XVmw+PuqldSTyvfWqriZdadbuYuzcMAsS2YfKvKnFyVnpWuEaBHPmhW+n1jesLHf8AmvWPhV8hZVZWWxVgGBy9oOleWwpRVXrXn6ZOZv5pxMt41PY3vr2NOtkIp+R52fq7HeA2PAlnjhiRrWuqgHXzVT9+IbJP5YW/gf7VdsOfq/KNaqG/2sUhHXA59k1LKlt6Fmlb3P7n+RiFFLSVwzhRRRQBRRRQBSikpRQFtwPgo/QX3CijA+Cj9BfcKKrBXNr/AHib81/iNNKd7X+8Tfmv8RppU1wAoooroCiiigCnOzkJljA5lx76bVPbn4UNPnPKJc9u08h/JFQnLbFtl2DE8uWMI8tpFyGuNS3/AFL+aw/zarzgtpAAC4051n2zp148nEYqdMun9rANf9TfXyVYoMRh1Gstr+UCvDluVV++573iM4z1E67dP7VX0Lom3ARqNPPXuPaEZ15VVk25s+wBmAt/qHzro218E2i4sDzlTUFGfkee6Ma3uH9fi/8A9iT4jUXF9oecVK722+nYnKcwMrEN2g6g/rzqLh+0vnHvr6CP2UeY+T6K3l2o0OGky6lkOvktWM7yyE4LBE3F2mOvpLWpToGZo3kGhANgSoLBnVWbkGKo5t/p81Z93TsIIWihUkqkkoBPM+Cb3sap0MG4zlXCXzaJ6mSTivN/RlHqw7ty5YpD/wBRfhaq9TjD41kBACnW+oDWI0vY6esGrpx3KiMZbXZKwyyTylUBOv8AFXHdbYbalxlY2yjyX1/kCqhsraRjaORQAGJSRRyuNbgdVweQ61NrVq7YX+mixMZ+xzt1qedYsy29DVjdqyUglNsrDNpbXU+vnUns/YQmuvTC8yAxAqJw+PBCtVm2ftFpNEGUAeuqfaSSq2S2pkRLgo8K149DcDne4JsQ1+dV/frD/V3AsGhkFudioYMPcfMRT/eWY3a3O/8Amk3uQnDIWFixY+bPDc/yBUdPkfvRbL4QW5fc/wAmfPdJXqQWJ89ea9c8oKKKKAKKKKAKUUlKKAtuB8FH6C+4UUYHwUfoL7hRVYK5tf7xN+a/xGmlO9r/AHib81/iNN4oS7KqgszEAAC5JOgAHWSan2B4orvjMDJC7Ryo0br9pGBVhcX1B1GhFeFgYqWAJVSATY2Ba9rnkL2PqommrBzopbUWroEpzgdoPC+eNsptbzg9RHXXmXAuqJIyMqSXyMQQHynK2U9djoa42rnRo6m4u0SEu3pXYs5Dn/UAbeQdYHkGlcjtZ+rIPMie+16aWoptR1yb5Y5O1JfxJB5mI/gUd9JfxJP3GmtFKInp3JJJNyeuliBLAKCTcWA1N+qw7a8V0gnZGV0YqysGVgbEMDcEEciDXQbzid3fomz4MLI31spzzPzInezZvLwyqKPIh7axfeLG4h53XFMTJGxQjQAEHpWAFtT19elajs7GyTYCGWR3d1wUrZ2YsxcCchsx1uLLY+SsgxmNeZzJK7SO1rsxLMbAAXJ1OgA/SteeKhCCXdGPTzc5zb4To4UUUVkNg/2TiwjWa1iQQTyDLyJ8hBZT5Gv1Vsm6e1YnheEmytoVPNcw5ea+oPI1hlPsFtmSK1jcDle+nmYEEeYGqcuLeWQybTcsJGuG6MrgJbovqf0NWjZTgpniZJFI0ZCCP4r5t2lvPPOArOwUclBI/Ukm5PnNPt3N+J8I11dteZ539JSbN57hh220rM9M6u+pd7dWbTtDCMGzEXFx6hzptvVPmjXpAhWbN5Lp/hbH9apEvdelkUgJne3RGQjXtPTa4HZVGxG3cTaVHkkAlbNIpJGYnrIqODTtSbZP+I2tNEfM12J8tc6Wi1eiYhKKKULQCUV6ZCCQQQRzBpKASlFJS0BbcD4KP0F9woowPgo/QX3CiqwVza/3ib81/iNTfc+xcEGMGJxLALh42lVebSSqLRoo5ZsxDa2HRqE2v94m/Nf4jUpubs+GScyYrL9HhQyyBmdQ2oREvGrP0pGQHKCQMx6q5kx+0xuD7qjqdF0xu8OBmf6ZnjeQ7LkiKYhEkc4qBkWF3XKULOuotp0Teue3NsYSTC4zDwSYSISy4WS3DCrcxhZylkNir62FrDPbmQW2E3CwizwpJNJIGnVtCgR8M2Lhw6nNfMpaOZZL9QBHmgMNu0ZcJiWjicyQ4tVN7lo4ckxfOoNtCq3NuqscfD4RaqT6cfg016VRLeLuqMNDjZlneBwsUqQSupeDjgWikdSpunPmp5i4q07Ox2ADyZn2Zn+kxGZjh34L4URgSrh0KNlkz5rlQt9CLDSmjdzjCrKEfETAF1jWwhu2eaOBMQvTI4Dhyy9Z4bdWtEG4GHjjjlkd2VlUsxyBGDLBIxiYNcFeI6dLrUm3MLbl0ntG25PijilQ5h2rgJMPFBxIVH0THRxcUFuDJLiQ+HLHKcrcMHpC/wDNPo9rbMjlAH0F1bE4dHYwqw4Iw2WdlzJdfrALnnc1TX3XMg2ikELtJBi0VF1LpF/Uh7gGx+zHc+btp9tncmJMLiMQjSXjAYZQnCF5ooOGbuZM9n4nZYiqX4fF378qd/N2d3kou28DkM2TBcXvdOoTgpk464hfo/1eXKX4Y5nmOZqpb9TQPjXbC8PhskZ+rGVM5jTiWUAAdPNoKgKSr8OlWKW5Nvnn4/p2OOVhRXuH7S+ce+voDau7mCWTFTLBBdsPJhlj4aWSWCOeZ5AtrAlBFqNdar1muWlcU4t3fHwr9fkdjHcfPtqStZwG5ELzxSsk82T6CvCjWEWE8au0kqrFZoxax0BOt266c4fcyBJcTPwZJM42gdFQ4eDgvJGiFchIfQMDcW0sDzquXieJOqf7V/kNjILZO/GFjwCwMZuIMLJEQI1K5nEoXpZ+XTXq7azutaXcLD4pkdxIoXC4NSkC9K80V2mZVictqOwXN7sKp27W68c82MVuNMMNGzrHCMss2WQRjKGVioscx6JNaV4lDNG3fupL14KoYFjb293ZVaW1aXszuawyMwZcdrjWw1hwc2GQRiQSYiwZTz6iosp1vpS47cyPEYeLhozSx7LhkUQqPrXbFSRM5UKS/Q1v5r1S/EMSdfvr+/qW7GZlRWsYfuW4M4h4WbFa7QfCRsGj0C4YYjMwMfSN7iwtzHZrHDcfBCE4k/SzEcHDOqZ4s4aadoCC/CsRoD9kdfOuLxLC+L7dvPgbGZxRUvvZsdcJjcRh0LMsUpVS1rkDUXtpfWoit8JKcVJcNWQLb3LsYsW0Vd3yKIZulmCG/Be1mOga/Ly2qfXb2G2kxzRiSXDYTJhxjMRrO7ShnMswMYJVCcq3HX+lS3O2XFPLLx/sR4d5dXZBdMtszKjMBr1KanE7n8WIJkws7cJnAQmKWVQFaCOW8oVTcPKcilAzKq6AsAcmXRxyZHktp0kvhV/ndElKlRN4XYOzGkxiJ9GyiWyyyT5kReCCyqBOkmUS5rShZL6C2l6g978OuIw2AeH6Kqw7OBfLIqtmR7OmQvfMCwYCwJzPztp3/wCGC/YM0gYOzFuGhUwLBDMpUCW2cmTkXtlVjcZSDyTubjNwuNmlNzpG+VVXFSYW665pGbhOQmUG5UczUYaSUZqW9uvPr2p9+43fA57rbMwz4IsUwkkvFkEv0idoDFEIrxtGFYEkvfUK2oAsL3qUg2ZgFw8Ug+jgCGB0mExM7YwyLxY3hL9FAM1+iLAA3N6rO8e6AwcKyGVmMklo0MRQ5eDBOTJmboMBOgy2PWb2qdfuV5H4JmDOxVAwUgK/FjjfS5zqQ/R1Uk8wul+z0kpNve+b/wBc/tdnyNxOSbIwOJxckzthmAx2N4xaZVLKUJw9hnBYZtQVpjh8Hs5cMhMGFd1weElJMsl2mmlMUwYLKB0U6RUAWOp0qHbucxrnL4oqBdhaBmJjVMNIxNnsGAxKCwJBI+1Y3rpN3LTGoaTEKLcQvljL2SJcS916QzNbDNdTltfmbNapaCVV7SVKvl+P4fdR3d8CaOxtmK/ByYdg82NXiGZsyJCuaDKRJbU2AJBvbrrKa0KLuXI4RUncuWkF+F0WC/RuEq3YBWInUnM3kFzbNnzLY2PUa1afA8V3Jyvz/H9fkcbstmB8FH6C+4UUYHwUfoL7hRVpErm1/vE35r/EakN0NhLi8SEkYpCiNJK4KKVjTsaQhQWYogzG13FR+1/vE35r/Eaebr7Jkxc4wyOY1kUmRrMyiOMcViyrqwGW9u21TXALHg+5ieNHHLPGpbECNlVXLcL6SmEMinLkN2kjIBOoa/LnD7G3PbFR4iSOVAsIfLmVxxOHG8zBTlsDw0JsddRoBqJLB7qbSeWJTKY/rhhwWxCho8mISC/Dz8QIswjFwLZgttbUz2Hh5pBjFXGyROFkkdVaVllEaO7tJIhyZT9kE5szSKORvXQP17mTGUxjFQaPws2Sa3H4y4fh2yX+26dLlYns17xbpYjEII8RiHZUjQQgliqtNHhpF+0PshJVU216ItpamOL2PPHBPKMY5kgdHljBkuryNGxJbNq4lIubWulywNlrnhthbTmVEVpSgQZA2IAQRukcgtmfKFs8V+wsoOulAJH3P5TDJLxEukRlEdnzsFedGyi3UIGa/UGW+lyIDvvNwfo/Fk4N78PMct75vs8uetu3XnVmxuytpLBiJsRiZFtGvEjfE5pJEMrQ5WjzlrB+Jow8a3XTGbcPEfVsnCdHhSUvxYkEYkhWe0uZ/qtGsC9s1tL0BW6Ks8fc8xWSQuqo6sFWIvHnduI0Wi57gZkcBrWYrYE3FQGOwDwvkkGVsqta4NhIqyLe3I5WGnMcjrQHjDRZnVb2zMBfsubVetrbgypJkhxRYh3WTjPHFlOeOFGuk0mkrPlGax6DXFgSKLhQS65TZswsew3Fv5q6jYO0sLiGkw7maWV5VkMSObvE8bPmWWJQbO8ZVgCMxGU3tXKA1G5eLjQyyyiL+lklHTYkiC31RK6A9VrmxBBsRamux9jNNCjriWBlxiwyIM/QEiuTK7EgHooxsL6cyOVPIRtV4bEyCNcLLLZwi54QmSQm4u5yMAC1zY6ECo3ZOzsfwVOHjmMcsmVSq3DOySw6G19VaVL8r3HMaKQO+N2KVhw02GxEsxncwEWyFXATKmkjEA5iAGy3yEgEWNe5t0Hw0E+JeeMGPII+Cwk4jSPJEwDgjLlMcl+d9LaEGlx+A2pJGokjxBTDOEBy2yPaIKSwsWbK0IDG+hXW1qNpDaOIgklmLsmZQUIVSRH9LcuFVQMqtFiix06Vybk3pSB7wO4WNkvkKgOAS3EIDq4hZSbc1bjxi50uWvbKxHHF7sTwYV8Q86K0awgRK7F8mJ4hUEjRdEJy+f8AUOL2lhESVuNGkafRlLKpUKHMmTKwIID6g20I0NxpES7fnZHjaQlXWNGBCm6weC6tCuouNdT2mlIFhxW5uJUh1xEZjyrI0rTZBGzRwm0mpKseNGo53v1WICf/AELihBIXlCyIwQYfPmYgDEPYgHom8DZFscxYcri8Yu/GMBQ8dvq0yKMqZctkWzLls+kcerAkZF7BXTA794qNoizmVYphMqvreVGd0ZnWztld2a2a2p7TSkCJ2thHimkjlN5FaznNm6XWC3WQdD5QaZ10nnZ2Z3JZmYsxPMsxuSf1rnXQekkIvYkXFjbS47PNVh3d3dkxDvCJsgESznITKvSkiiXMEPRymQMxOqhTp1VXKsm7E0PEkUxTvG2HUSKBxj0JoJXYhQuWOyHtt2mgJ3D7iy5wz4tzeHjkx8QnPwpXVi50ydDLxddXAsL1yi3CYsVGIcG/ROV8pALyWRv+a2lrLa0lwe2nf0TDCQqmz8RbMGH1MvFAb6S4smf7PRw4By2sJB526pgiCXwWIXNCeGRFL080ceSS5e1+LxTcC1rdliBCbybsS4eNJGlMwZ5cxAeymN1jLXfUhiUGaw1sNam5dw2dVkixMpQZEGZSzm0RmIjRW1IdSqx+VddaqEeysTnaJYp85TM0YR83DurXZQL5b5Tc6XtSd48RYHgT2YqAeG9iZACgGmuYEEdtxagLcu4TmxkxTlpEzDKkrWLS4eNs19WssguBqGQqbWuattqCbDzPC7uQjuAbtZtWjZhrbUhgSL9Yrl3ixF7cCe/S04b/ANhs/V/aefZTJ5CQASSFFgCeQuWsOwXJP6mgOy4+QcpHHmZhzAU9fYAP0rhSUooC24HwUfoL7hRRgfBR+gvuFFVgrm1/vE35r/EaTB7TkhEgjbLxEyORa5UMslg3MdJV5dluVLtf7xN+a/xGmlTXAJ478YvOknFGdAoVskd+hJHOCej0jxIo2JOptrzN22D3lmiSWNRDkmcO6mGJgWF8trr0QMxsBoL6VFUV0EtiN6cRJHJGzgiVmLnJGHbPIJmUyBc2QyANlva45V1we+WKiWJFk6MUbRorJG65JHEjAqykN01U63tlFuVQlFAS2J3oxEiuruGDxiNhkT7KyGZbWXQhyTca625aU4XfbFBUXPHlVBHl4MJDosYhUSjJ9bZAAM97cxrrUDRQFmw+/wBic6mZhKolWRhljR2KSmcLxlTOqiRmYKDYXNh2QW0se080k0hu8kjO3pOSxt5NabUUB1wzEOpUXYMLDtNxYeurhj9r4/CTyS4qNZeO5ukjmaMPDIs2VTHISpjfKcmbkdQQap2Hlyurc8rA25cjerngu6bIuIlldGyO5dFiZMO0eaZJiM6R2bMEVHJW7ADXSgG53zxeIiMfCjkCwS52yOWKOuV3LZuiAbNZMq5gCQa84be/E4XCQQiKERuudHKtmdVllFzZ8ps/EW+UE2AuQBTzE90vPAIjC6ngSwllmygLMgXKkaoFCAhTY5mIFs3XUds3e2KIYNjDI0uFRkDCVVUrJJNIWA4ZZJF4xytmNmVTY2tQHM764jIi5YwIkyA5WuPq8NDrc2vbDRfqW7bCRj3vxUwOTDYcoobNEqyWKmPHPJdTLnylZ8SxYHSy6iwu4funlsqGN+Hfph5DLxLJg0V5lyqJXH0YsSbXMhta1y9253RolkVYWxM68Io0zTMJDnXaC2DtGGOUYxCLqLGK2os1ARM+9uIxEaRzYeB4sTiCyi7IGYEDKrGS0YDMvSABtoWtpVNKHnY27asWyN5ooVwheGRpMLPxUKyqiteRJCrKYyf7SLg9fLTWR3x3ohxGCwsUbyM6lWZDm4cWSCKHKikALdlZiFLA8762oClUUUUAUUUUA82XsmTEMyxBSVQuxZ441CLa5LyMFHMddS8ePxeCmkzICwhEBuqumRwrpZkORwRlYakMLcxTHd/b7YN5HQAs8LRAm3Rz26ViCDy5Htqe2Z3S5Yo+mryS8TPxOKyKQXhkOaILYuOCgVtMoA0OVbAesbvRjWLSJBw42nyquRmtKj/SStzqWJfMdBe+gHKuEe92MKF+HEVtqSls0h4cQcdLpOAqLZdNLkXuakB3UhxWf6OwVieiJrEK8KQuR9VlDnhoQQoUAuuWzaNx3TpOKJDGSBfo8QgAtipcUzLZei/1mUMNQVDeSgGZ3vxAmlxEkKl+EsNyjBVaOWOZWbW7OGT+49nULU4xG38fA7RvGhkBOcBQ5CqY4ZEbIxAVmw6X69NCA2rHeXfJsXGkQV0RHzWMrSFgIcPAnEJAzuBCTmt/eQAAKtGzu6fExleZZYjcuixsTnZnxkmVn06F8VbIRY5c1xbKwEHBvxjV4YWNcqISi8N8vDJNujmsVW5Hl/uzVVWwr9K6N0QC3ROgNrE9gNx66vP/ABWKiERwOhjy3PHYkgPhHZb5LhSMKFsSx6ZuTa1Nk7pj8CSJoizPDw+IZbkkpLES+ZCXGSQ2FxYjnragKsmxpijuIpMseXOcpFuI2ROfawIHmprJEVYqwIINiCLEHyg1eP8Aio5d2aOQkz8UHjtdbYgYhUuUN1UZlAtbUG3NTV949sDF4l5xHww2Xo5s32VVLk2AubXsqqByAA0oCbwPgo/QX3CijA+Cj9BfcKKrB62lseIzS9H/AJrf3N4x8tN+80Xie03zoopYDvNF4ntN86O80Xie03zoopYDvNF4ntN86O80Xie03zoopYDvNF4ntN86O80Xie03zoopYDvNF4ntN86O80Xie03zoopYDvNF4ntN86O80Xie03zpKKWBe80Xie03zo7zReJ7TfOiilgO80Xie03zo7zReL7TfOiilgO80Xie03zo7zReJ7TfOkopYF7zReJ7TfOjvNF4ntN86KKWA7zReJ7TfOjvNF4ntN86KKWA7zReJ7TfOjvNF4ntN86KKWA7zReJ7TfOjvNF4ntN86KKWA7zReJ7TfOjvNF4ntN86SilgXvNF4ntN86O80Xie03zoopYDvNF4ntN86O80Xie03zoopYLLgtlR8OPo/2D+5uweWlooqq2d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E: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5130"/>
            <a:ext cx="9144000" cy="537136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738" y="10955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Orthotic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Correction</a:t>
            </a:r>
          </a:p>
          <a:p>
            <a:r>
              <a:rPr lang="en-US" dirty="0" smtClean="0"/>
              <a:t>Accommodation</a:t>
            </a:r>
          </a:p>
          <a:p>
            <a:r>
              <a:rPr lang="en-US" dirty="0" smtClean="0"/>
              <a:t>Stabilization</a:t>
            </a:r>
          </a:p>
          <a:p>
            <a:r>
              <a:rPr lang="en-US" dirty="0" smtClean="0"/>
              <a:t>Pain reduction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Recommendation for spinal </a:t>
            </a:r>
            <a:r>
              <a:rPr lang="en-US" dirty="0" err="1" smtClean="0"/>
              <a:t>orthosis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Trunk support</a:t>
            </a:r>
          </a:p>
          <a:p>
            <a:r>
              <a:rPr lang="en-US" dirty="0" smtClean="0"/>
              <a:t>Motion control</a:t>
            </a:r>
          </a:p>
          <a:p>
            <a:r>
              <a:rPr lang="en-US" dirty="0" smtClean="0"/>
              <a:t>Spinal realignment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665"/>
            <a:ext cx="8229600" cy="1143000"/>
          </a:xfrm>
        </p:spPr>
        <p:txBody>
          <a:bodyPr/>
          <a:lstStyle/>
          <a:p>
            <a:r>
              <a:rPr lang="en-US" dirty="0" smtClean="0"/>
              <a:t>Types of spinal </a:t>
            </a:r>
            <a:r>
              <a:rPr lang="en-US" dirty="0" err="1" smtClean="0"/>
              <a:t>orthosis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938502"/>
            <a:ext cx="4038600" cy="4525963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Anterior control (</a:t>
            </a:r>
            <a:r>
              <a:rPr lang="en-US" sz="1800" b="1" dirty="0" err="1" smtClean="0"/>
              <a:t>Thorco</a:t>
            </a:r>
            <a:r>
              <a:rPr lang="en-US" sz="1800" b="1" dirty="0" smtClean="0"/>
              <a:t>-lumbar)</a:t>
            </a:r>
          </a:p>
          <a:p>
            <a:r>
              <a:rPr lang="en-US" sz="1800" dirty="0" smtClean="0"/>
              <a:t>Becker</a:t>
            </a:r>
          </a:p>
          <a:p>
            <a:r>
              <a:rPr lang="en-US" sz="1800" dirty="0" smtClean="0"/>
              <a:t>Jewett</a:t>
            </a:r>
          </a:p>
          <a:p>
            <a:r>
              <a:rPr lang="en-US" sz="1800" dirty="0" smtClean="0"/>
              <a:t>Camp</a:t>
            </a:r>
          </a:p>
          <a:p>
            <a:r>
              <a:rPr lang="en-US" sz="1800" dirty="0" smtClean="0"/>
              <a:t>Knit rite</a:t>
            </a:r>
          </a:p>
          <a:p>
            <a:r>
              <a:rPr lang="en-US" sz="1800" dirty="0" smtClean="0"/>
              <a:t>Lenox baker</a:t>
            </a:r>
          </a:p>
          <a:p>
            <a:r>
              <a:rPr lang="en-US" sz="1800" dirty="0" err="1" smtClean="0"/>
              <a:t>Dobi</a:t>
            </a:r>
            <a:r>
              <a:rPr lang="en-US" sz="1800" dirty="0" smtClean="0"/>
              <a:t>-simplex</a:t>
            </a:r>
          </a:p>
          <a:p>
            <a:r>
              <a:rPr lang="en-US" sz="1800" dirty="0" smtClean="0"/>
              <a:t>Cash</a:t>
            </a:r>
          </a:p>
          <a:p>
            <a:r>
              <a:rPr lang="en-US" sz="1800" b="1" dirty="0" smtClean="0"/>
              <a:t>Posterior control(</a:t>
            </a:r>
            <a:r>
              <a:rPr lang="en-US" sz="1800" b="1" dirty="0" err="1" smtClean="0"/>
              <a:t>lumbo</a:t>
            </a:r>
            <a:r>
              <a:rPr lang="en-US" sz="1800" b="1" dirty="0" smtClean="0"/>
              <a:t>-sacral)</a:t>
            </a:r>
          </a:p>
          <a:p>
            <a:r>
              <a:rPr lang="en-US" sz="1800" dirty="0" smtClean="0"/>
              <a:t>Hollow back </a:t>
            </a:r>
          </a:p>
          <a:p>
            <a:r>
              <a:rPr lang="en-US" sz="1800" dirty="0" smtClean="0"/>
              <a:t>Williams</a:t>
            </a:r>
          </a:p>
          <a:p>
            <a:r>
              <a:rPr lang="en-US" sz="1800" dirty="0" smtClean="0"/>
              <a:t>Boston overlap</a:t>
            </a:r>
          </a:p>
          <a:p>
            <a:r>
              <a:rPr lang="en-US" sz="1800" dirty="0" smtClean="0"/>
              <a:t>Rainey flexion </a:t>
            </a:r>
            <a:r>
              <a:rPr lang="en-US" sz="1800" dirty="0" err="1" smtClean="0"/>
              <a:t>orthosis</a:t>
            </a:r>
            <a:endParaRPr lang="en-US" sz="1800" dirty="0" smtClean="0"/>
          </a:p>
          <a:p>
            <a:r>
              <a:rPr lang="en-US" sz="1800" dirty="0" err="1" smtClean="0"/>
              <a:t>Wilner</a:t>
            </a:r>
            <a:r>
              <a:rPr lang="en-US" sz="1800" dirty="0" smtClean="0"/>
              <a:t> instrument for spinal stabilization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976907"/>
            <a:ext cx="4038600" cy="4525963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Sagittal (</a:t>
            </a:r>
            <a:r>
              <a:rPr lang="en-US" sz="2000" b="1" dirty="0" err="1" smtClean="0"/>
              <a:t>Tharaco</a:t>
            </a:r>
            <a:r>
              <a:rPr lang="en-US" sz="2000" b="1" dirty="0" smtClean="0"/>
              <a:t>-lumbar</a:t>
            </a:r>
            <a:r>
              <a:rPr lang="en-US" sz="1400" b="1" dirty="0" smtClean="0"/>
              <a:t>)</a:t>
            </a:r>
          </a:p>
          <a:p>
            <a:r>
              <a:rPr lang="en-US" sz="1400" dirty="0" smtClean="0"/>
              <a:t>Taylor</a:t>
            </a:r>
          </a:p>
          <a:p>
            <a:r>
              <a:rPr lang="en-US" sz="1400" dirty="0" err="1" smtClean="0"/>
              <a:t>Thoraco</a:t>
            </a:r>
            <a:r>
              <a:rPr lang="en-US" sz="1400" dirty="0" smtClean="0"/>
              <a:t>-lumbar corset</a:t>
            </a:r>
          </a:p>
          <a:p>
            <a:r>
              <a:rPr lang="en-US" sz="1400" dirty="0" smtClean="0"/>
              <a:t>Sagittal coronal transverse</a:t>
            </a:r>
          </a:p>
          <a:p>
            <a:r>
              <a:rPr lang="en-US" sz="1400" dirty="0" smtClean="0"/>
              <a:t>Cow horn</a:t>
            </a:r>
          </a:p>
          <a:p>
            <a:r>
              <a:rPr lang="en-US" sz="1400" dirty="0" smtClean="0"/>
              <a:t>High </a:t>
            </a:r>
            <a:r>
              <a:rPr lang="en-US" sz="1400" dirty="0" err="1" smtClean="0"/>
              <a:t>magnuson</a:t>
            </a:r>
            <a:endParaRPr lang="en-US" sz="1400" dirty="0" smtClean="0"/>
          </a:p>
          <a:p>
            <a:r>
              <a:rPr lang="en-US" sz="1400" dirty="0" smtClean="0"/>
              <a:t>Steindler</a:t>
            </a:r>
          </a:p>
          <a:p>
            <a:r>
              <a:rPr lang="en-US" sz="1400" dirty="0" smtClean="0"/>
              <a:t>Arnold baker</a:t>
            </a:r>
          </a:p>
          <a:p>
            <a:r>
              <a:rPr lang="en-US" sz="1400" dirty="0" smtClean="0"/>
              <a:t>Plastic body </a:t>
            </a:r>
            <a:r>
              <a:rPr lang="en-US" sz="1400" dirty="0" err="1" smtClean="0"/>
              <a:t>jecket</a:t>
            </a:r>
            <a:endParaRPr lang="en-US" sz="1400" dirty="0" smtClean="0"/>
          </a:p>
          <a:p>
            <a:r>
              <a:rPr lang="en-US" sz="1600" b="1" dirty="0" err="1" smtClean="0"/>
              <a:t>Sagital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lumboscacral</a:t>
            </a:r>
            <a:endParaRPr lang="en-US" sz="1600" b="1" dirty="0" smtClean="0"/>
          </a:p>
          <a:p>
            <a:r>
              <a:rPr lang="en-US" sz="1400" dirty="0" smtClean="0"/>
              <a:t>Chair back </a:t>
            </a:r>
          </a:p>
          <a:p>
            <a:r>
              <a:rPr lang="en-US" sz="1400" dirty="0" err="1" smtClean="0"/>
              <a:t>Lumbo</a:t>
            </a:r>
            <a:r>
              <a:rPr lang="en-US" sz="1400" dirty="0" smtClean="0"/>
              <a:t> sacral corset</a:t>
            </a:r>
          </a:p>
          <a:p>
            <a:r>
              <a:rPr lang="en-US" sz="1400" dirty="0" smtClean="0"/>
              <a:t>High low</a:t>
            </a:r>
          </a:p>
          <a:p>
            <a:r>
              <a:rPr lang="en-US" sz="1400" dirty="0" smtClean="0"/>
              <a:t>Night spinal </a:t>
            </a:r>
          </a:p>
          <a:p>
            <a:r>
              <a:rPr lang="en-US" sz="1400" dirty="0" smtClean="0"/>
              <a:t>Low back</a:t>
            </a:r>
          </a:p>
          <a:p>
            <a:r>
              <a:rPr lang="en-US" sz="1400" dirty="0" smtClean="0"/>
              <a:t>Gold </a:t>
            </a:r>
            <a:r>
              <a:rPr lang="en-US" sz="1400" dirty="0" err="1" smtClean="0"/>
              <a:t>thwait</a:t>
            </a:r>
            <a:endParaRPr lang="en-US" sz="1400" dirty="0" smtClean="0"/>
          </a:p>
          <a:p>
            <a:r>
              <a:rPr lang="en-US" sz="2000" b="1" dirty="0" smtClean="0"/>
              <a:t>Sagittal coronal</a:t>
            </a:r>
          </a:p>
          <a:p>
            <a:r>
              <a:rPr lang="en-US" sz="1400" dirty="0" smtClean="0"/>
              <a:t>Chair back </a:t>
            </a:r>
          </a:p>
          <a:p>
            <a:r>
              <a:rPr lang="en-US" sz="1400" dirty="0" smtClean="0"/>
              <a:t>Knight spinal </a:t>
            </a:r>
          </a:p>
          <a:p>
            <a:r>
              <a:rPr lang="en-US" sz="1400" dirty="0" smtClean="0"/>
              <a:t>Low cage</a:t>
            </a:r>
          </a:p>
          <a:p>
            <a:r>
              <a:rPr lang="en-US" sz="1400" dirty="0" smtClean="0"/>
              <a:t>Lipscomb</a:t>
            </a:r>
          </a:p>
          <a:p>
            <a:r>
              <a:rPr lang="en-US" sz="1400" dirty="0" smtClean="0"/>
              <a:t>Norton brown</a:t>
            </a:r>
          </a:p>
          <a:p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u="sng" dirty="0" err="1" smtClean="0"/>
              <a:t>Torticollis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Early </a:t>
            </a:r>
            <a:r>
              <a:rPr lang="en-US" dirty="0"/>
              <a:t>intervention needed </a:t>
            </a:r>
            <a:r>
              <a:rPr lang="en-US" dirty="0" smtClean="0"/>
              <a:t> in addressing </a:t>
            </a:r>
            <a:r>
              <a:rPr lang="en-US" dirty="0" err="1" smtClean="0"/>
              <a:t>torticollis</a:t>
            </a:r>
            <a:r>
              <a:rPr lang="en-US" dirty="0" smtClean="0"/>
              <a:t> for stretching SCM group of muscle.</a:t>
            </a:r>
            <a:endParaRPr lang="en-US" dirty="0"/>
          </a:p>
        </p:txBody>
      </p:sp>
      <p:pic>
        <p:nvPicPr>
          <p:cNvPr id="1028" name="Picture 4" descr="E:\Desktop Data\SCREEN SAVER\IMG_03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31940"/>
            <a:ext cx="4038600" cy="302895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738" y="6116638"/>
            <a:ext cx="17192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627</Words>
  <Application>Microsoft Office PowerPoint</Application>
  <PresentationFormat>On-screen Show (4:3)</PresentationFormat>
  <Paragraphs>152</Paragraphs>
  <Slides>48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Objectives</vt:lpstr>
      <vt:lpstr>BIONIC REHABS   Opp.Baroda High School Alkapuri. Ph.0265 232 1234</vt:lpstr>
      <vt:lpstr>SPINAL CONDITION AND ITS ORTHOTIC PRESCRIPTIONS </vt:lpstr>
      <vt:lpstr>Spinal column</vt:lpstr>
      <vt:lpstr>Orthotic goals</vt:lpstr>
      <vt:lpstr>Recommendation for spinal orthosis</vt:lpstr>
      <vt:lpstr>Types of spinal orthosis</vt:lpstr>
      <vt:lpstr>Torticollis </vt:lpstr>
      <vt:lpstr>Slide 10</vt:lpstr>
      <vt:lpstr>Control lateral flexion</vt:lpstr>
      <vt:lpstr>Post – Op rigid cervical total contact orthosis</vt:lpstr>
      <vt:lpstr>Rigid follow up protocol</vt:lpstr>
      <vt:lpstr>Scoliosis </vt:lpstr>
      <vt:lpstr>Untreated    Evaluation     Treatment</vt:lpstr>
      <vt:lpstr>Evaluation </vt:lpstr>
      <vt:lpstr>Determine Apex And Midline Drift</vt:lpstr>
      <vt:lpstr>Slide 18</vt:lpstr>
      <vt:lpstr>Orthosis with various design</vt:lpstr>
      <vt:lpstr>Slide 20</vt:lpstr>
      <vt:lpstr>Slide 21</vt:lpstr>
      <vt:lpstr>Slide 22</vt:lpstr>
      <vt:lpstr>Judicious Reassesment Is Must</vt:lpstr>
      <vt:lpstr>Try correction untill surgery</vt:lpstr>
      <vt:lpstr>Kyphosis</vt:lpstr>
      <vt:lpstr>Focus on Gibbus </vt:lpstr>
      <vt:lpstr>Measure kyphosis with S.V.A</vt:lpstr>
      <vt:lpstr>Slide 28</vt:lpstr>
      <vt:lpstr>Management of  Kyphosis and exaggerated Lordosis</vt:lpstr>
      <vt:lpstr>SVA</vt:lpstr>
      <vt:lpstr>Fracture spine</vt:lpstr>
      <vt:lpstr>Slide 32</vt:lpstr>
      <vt:lpstr>Need Base Combination Bracing </vt:lpstr>
      <vt:lpstr>Slide 34</vt:lpstr>
      <vt:lpstr>HALO Cx</vt:lpstr>
      <vt:lpstr>Coccyx Seat </vt:lpstr>
      <vt:lpstr>SPONDYLOLYSTHESIS</vt:lpstr>
      <vt:lpstr>Slide 38</vt:lpstr>
      <vt:lpstr>SPINAL ORTHOSIS DURING PREGNANCY</vt:lpstr>
      <vt:lpstr>Osteogenesis imperfecta </vt:lpstr>
      <vt:lpstr>Congenital anomalies</vt:lpstr>
      <vt:lpstr>RGO(Reciprocating Gait Orthosis)</vt:lpstr>
      <vt:lpstr>Spinal conditions</vt:lpstr>
      <vt:lpstr>Slide 44</vt:lpstr>
      <vt:lpstr>Slide 45</vt:lpstr>
      <vt:lpstr>Slide 46</vt:lpstr>
      <vt:lpstr>Slide 47</vt:lpstr>
      <vt:lpstr>Slide 48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HP</cp:lastModifiedBy>
  <cp:revision>2</cp:revision>
  <dcterms:created xsi:type="dcterms:W3CDTF">2020-08-17T11:08:32Z</dcterms:created>
  <dcterms:modified xsi:type="dcterms:W3CDTF">2020-08-18T10:44:45Z</dcterms:modified>
</cp:coreProperties>
</file>