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302" r:id="rId3"/>
    <p:sldId id="304" r:id="rId4"/>
    <p:sldId id="257" r:id="rId5"/>
    <p:sldId id="258" r:id="rId6"/>
    <p:sldId id="259" r:id="rId7"/>
    <p:sldId id="264" r:id="rId8"/>
    <p:sldId id="267" r:id="rId9"/>
    <p:sldId id="266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305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BBE86-0713-4191-8547-00B9DFBBE933}" type="datetimeFigureOut">
              <a:rPr lang="en-IN" smtClean="0"/>
              <a:t>25-08-2020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B8D94-0A4C-4865-87F6-7A0A87BB7D8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066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smtClean="0"/>
          </a:p>
        </p:txBody>
      </p:sp>
      <p:sp>
        <p:nvSpPr>
          <p:cNvPr id="819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E6770C-284D-4072-97AB-6F3956342BE1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95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46102-709D-402D-AA81-A7C17C6E880E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79406-595C-497D-B469-2E9EC5A08CBC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4AE175-B535-47B5-8924-6B85D1DC98FF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D7614-913A-444A-B493-6D12CEA0894F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6FD870-8ABA-48DF-A802-DCCA3CC423B5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123267-EB76-4AE5-B2AB-FE66CCC0FAE4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B0E298-91F6-49C9-A8BD-60BFB0F1F988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661C1D-8553-4C6D-9A93-1BE2FEE13A57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1C0723-901B-40F4-ABA4-9190C10AD9F1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28008257-B6A9-48FD-95E8-EE05BD97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E05517-4AB1-4891-AAB9-BE6AA7B09CEB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1AFBD44F-7F2D-4ADE-BD3F-9EF408B6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C4D37B3D-845B-400C-B041-08CC7C78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50C08-854F-47EB-B588-BE19E6B85CD7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79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09A8A-3C2D-47E9-A5DD-7A99AA6D74F8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ECD3D6-7F72-447B-904D-C4EA5F3ED7EA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34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4BC88-654C-4E40-BC1F-F2BBF3C20260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C43F19-1864-4BEC-9A3B-929EDDE0A699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6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/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/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/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/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/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2CEA5BC-EB94-447E-AA3F-D13F6B6F1B27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6" name="Footer Placeholder 16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7" name="Slide Number Placeholder 2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2BC4F-5BD2-4E21-9B05-C93CBB06A07B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18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E3A61-457C-42A5-8803-A208F28D9C43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CC1FE-E74D-4A21-AC93-B6178A916E40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44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2147483646 h 3648"/>
              <a:gd name="T2" fmla="*/ 1795989939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41935000 h 3648"/>
              <a:gd name="T8" fmla="*/ 1855856217 w 2736"/>
              <a:gd name="T9" fmla="*/ 2147483646 h 3648"/>
              <a:gd name="T10" fmla="*/ 119732557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5">
            <a:extLst/>
          </p:cNvPr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/>
          </p:cNvPr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/>
          </p:cNvPr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/>
          </p:cNvPr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/>
          </p:cNvPr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/>
          </p:cNvPr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/>
          </p:cNvPr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/>
          </p:cNvPr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3">
            <a:extLst/>
          </p:cNvPr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/>
          </p:cNvPr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/>
          </p:cNvPr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16">
            <a:extLst/>
          </p:cNvPr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/>
          </p:cNvPr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/>
          </p:cNvPr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/>
          </p:cNvPr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/>
          </p:cNvPr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/>
          </p:cNvPr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/>
          </p:cNvPr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/>
          </p:cNvPr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B02B60-9151-4CAA-8A65-2358CE5B3F76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E28A04-EC1A-4FAD-A959-B42A5B71320B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05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D5F41-F31E-42CE-AE84-C4047D009B12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6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16FFA8-DF6B-4B50-92DE-9A89728993C6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2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/>
          </p:cNvPr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/>
          </p:cNvPr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/>
          </p:cNvPr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/>
          </p:cNvPr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/>
          </p:cNvPr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/>
          </p:cNvPr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/>
          </p:cNvPr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7648A1-9EEE-4506-80E8-7A22FBCCC64C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032CB3-BA14-4A83-817B-C883EA3219DB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04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7D7C-B4A9-4044-9778-889455E29EDC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4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5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3EBF79-E91A-49F8-9E95-421ACB754211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4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9FCD4-DDFB-4B40-885B-CEAC615A8529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4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0C8F62-3754-4826-A090-C41B4931C896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79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92106-B3B3-4148-A2AC-06500D197803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6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8F6781-07EA-4474-A198-8D1480B78A6D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46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52680-1C62-4446-B3F9-C7C8F4AA5763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E110AA-52B0-444B-8E71-DB08F5A3D0E6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08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/>
          </p:cNvPr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/>
          </p:cNvPr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Straight Connector 7">
              <a:extLst/>
            </p:cNvPr>
            <p:cNvCxnSpPr/>
            <p:nvPr/>
          </p:nvCxnSpPr>
          <p:spPr>
            <a:xfrm rot="16200000">
              <a:off x="6663593" y="1238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/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/>
            </p:cNvPr>
            <p:cNvCxnSpPr/>
            <p:nvPr/>
          </p:nvCxnSpPr>
          <p:spPr>
            <a:xfrm rot="5400000" flipH="1">
              <a:off x="6744513" y="1237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Straight Connector 11">
              <a:extLst/>
            </p:cNvPr>
            <p:cNvCxnSpPr/>
            <p:nvPr/>
          </p:nvCxnSpPr>
          <p:spPr>
            <a:xfrm rot="16200000">
              <a:off x="6663593" y="1238440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/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/>
            </p:cNvPr>
            <p:cNvCxnSpPr/>
            <p:nvPr/>
          </p:nvCxnSpPr>
          <p:spPr>
            <a:xfrm rot="5400000" flipH="1">
              <a:off x="6744513" y="12374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Straight Connector 15">
              <a:extLst/>
            </p:cNvPr>
            <p:cNvCxnSpPr/>
            <p:nvPr/>
          </p:nvCxnSpPr>
          <p:spPr>
            <a:xfrm rot="16200000">
              <a:off x="6663592" y="12384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/>
            </p:cNvPr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/>
            </p:cNvPr>
            <p:cNvCxnSpPr/>
            <p:nvPr/>
          </p:nvCxnSpPr>
          <p:spPr>
            <a:xfrm rot="5400000" flipH="1">
              <a:off x="6744512" y="12374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2FF4F4E-0F16-4A2A-975C-CECD9E60A76F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0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1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6D9333-920F-4BA3-8E55-CB8B8EED604D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29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69E6-EEF3-4ED6-8BDF-08125628CC5B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4F422C-0ED1-4692-BBF0-76A0581B2395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83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20C2E-7A58-40FA-98D9-865A1E591EE8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5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Slide Number Placeholder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574E1-2A59-4936-83E1-D3F7F19758D6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9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6438901" y="1073150"/>
            <a:ext cx="5761567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499533" y="1"/>
            <a:ext cx="7351184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C673EA-FA11-4196-9CE3-795478FF1CAF}"/>
              </a:ext>
            </a:extLst>
          </p:cNvPr>
          <p:cNvSpPr>
            <a:spLocks/>
          </p:cNvSpPr>
          <p:nvPr/>
        </p:nvSpPr>
        <p:spPr bwMode="auto">
          <a:xfrm rot="5236414">
            <a:off x="6634692" y="1285346"/>
            <a:ext cx="4114800" cy="15853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BF5BF41-B2A5-42BA-8D64-599CEF1AFA21}"/>
              </a:ext>
            </a:extLst>
          </p:cNvPr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9550EB7-4B70-49C5-9734-4C6F5C428026}"/>
              </a:ext>
            </a:extLst>
          </p:cNvPr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4CA8ED-9072-41E1-979E-FA1EC12E0EC3}"/>
              </a:ext>
            </a:extLst>
          </p:cNvPr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F36DC1-C063-478A-BA12-3C34C1AF3DD2}"/>
              </a:ext>
            </a:extLst>
          </p:cNvPr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5885F4D-6D0F-4FEA-84FC-8C743ADA40CB}"/>
              </a:ext>
            </a:extLst>
          </p:cNvPr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1144C27-4A1B-494C-925C-B4432C728462}"/>
              </a:ext>
            </a:extLst>
          </p:cNvPr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EBB453F-3DE7-4F22-BE45-E491884C852F}"/>
              </a:ext>
            </a:extLst>
          </p:cNvPr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5CC658F-2DBC-4782-8FC7-83AB97BDE196}"/>
              </a:ext>
            </a:extLst>
          </p:cNvPr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1C4D50E-9271-4BB9-9EB9-5312B312E660}"/>
              </a:ext>
            </a:extLst>
          </p:cNvPr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8E214C4-45CB-49FB-AB98-D031553E563A}"/>
              </a:ext>
            </a:extLst>
          </p:cNvPr>
          <p:cNvSpPr>
            <a:spLocks/>
          </p:cNvSpPr>
          <p:nvPr/>
        </p:nvSpPr>
        <p:spPr bwMode="auto">
          <a:xfrm>
            <a:off x="488951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D5A86CA-2EE8-4EBB-BE45-E489C601E0F2}"/>
              </a:ext>
            </a:extLst>
          </p:cNvPr>
          <p:cNvSpPr>
            <a:spLocks/>
          </p:cNvSpPr>
          <p:nvPr/>
        </p:nvSpPr>
        <p:spPr bwMode="auto">
          <a:xfrm>
            <a:off x="488951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DE770BC-D800-4116-A4F0-63BAA5139596}"/>
              </a:ext>
            </a:extLst>
          </p:cNvPr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E7FA53-4175-443D-BB12-1646457561BA}"/>
              </a:ext>
            </a:extLst>
          </p:cNvPr>
          <p:cNvSpPr/>
          <p:nvPr/>
        </p:nvSpPr>
        <p:spPr>
          <a:xfrm>
            <a:off x="484718" y="401638"/>
            <a:ext cx="11338983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F7BB88-C68C-4B62-9611-24272A854641}"/>
              </a:ext>
            </a:extLst>
          </p:cNvPr>
          <p:cNvSpPr/>
          <p:nvPr/>
        </p:nvSpPr>
        <p:spPr>
          <a:xfrm flipH="1">
            <a:off x="495300" y="681039"/>
            <a:ext cx="359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03A327-98AA-46DB-9EA2-44099904AFE9}"/>
              </a:ext>
            </a:extLst>
          </p:cNvPr>
          <p:cNvSpPr/>
          <p:nvPr/>
        </p:nvSpPr>
        <p:spPr>
          <a:xfrm flipH="1">
            <a:off x="548218" y="681039"/>
            <a:ext cx="359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8A9CAF-1A5C-42D6-AA5F-D6501EE4666A}"/>
              </a:ext>
            </a:extLst>
          </p:cNvPr>
          <p:cNvSpPr/>
          <p:nvPr/>
        </p:nvSpPr>
        <p:spPr>
          <a:xfrm flipH="1">
            <a:off x="5969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DD77C1-362D-448E-BA0D-EDE52FBE051B}"/>
              </a:ext>
            </a:extLst>
          </p:cNvPr>
          <p:cNvSpPr/>
          <p:nvPr/>
        </p:nvSpPr>
        <p:spPr>
          <a:xfrm flipH="1">
            <a:off x="635001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0BFBE4-1242-48B7-A99C-61453C214164}"/>
              </a:ext>
            </a:extLst>
          </p:cNvPr>
          <p:cNvSpPr/>
          <p:nvPr/>
        </p:nvSpPr>
        <p:spPr>
          <a:xfrm>
            <a:off x="666751" y="681039"/>
            <a:ext cx="486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D47D996-19E2-4746-86E4-0CC5739A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AFCD16-2216-4EB4-83E7-F32AAD1F350E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B63ECCA9-14B7-4CC7-896D-FDFC1F32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3B35BC6-D205-43D7-8C1C-9B5A5CDA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2BA73-29AF-4D51-8361-C6746153061D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24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0595-C317-40D6-9C2A-ABA383C9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B3F30DD-ECC2-40FB-A2F6-EBABFB29EDFF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A870D-3C91-453B-9F21-A4C64A96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B9B0C-EEA9-4DCE-9885-8A830E3F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D747BE-D946-49A9-A8B2-3CFBFD8F5DAC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9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E7350-D184-4EE8-B2E9-27ED26F95A9D}"/>
              </a:ext>
            </a:extLst>
          </p:cNvPr>
          <p:cNvSpPr/>
          <p:nvPr/>
        </p:nvSpPr>
        <p:spPr>
          <a:xfrm>
            <a:off x="1" y="401638"/>
            <a:ext cx="1182370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122685-ABD6-4D83-BA93-A5FD7DCA468A}"/>
              </a:ext>
            </a:extLst>
          </p:cNvPr>
          <p:cNvSpPr/>
          <p:nvPr/>
        </p:nvSpPr>
        <p:spPr>
          <a:xfrm>
            <a:off x="116418" y="681039"/>
            <a:ext cx="613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73855-56E4-4A70-94E9-C404D79FAA57}"/>
              </a:ext>
            </a:extLst>
          </p:cNvPr>
          <p:cNvSpPr/>
          <p:nvPr/>
        </p:nvSpPr>
        <p:spPr>
          <a:xfrm>
            <a:off x="63500" y="681039"/>
            <a:ext cx="359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7EFA29-513D-4A4B-9837-70AEB73EE0B1}"/>
              </a:ext>
            </a:extLst>
          </p:cNvPr>
          <p:cNvSpPr/>
          <p:nvPr/>
        </p:nvSpPr>
        <p:spPr>
          <a:xfrm>
            <a:off x="3810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4F71E5-392A-4EC8-A459-B61F17FA498F}"/>
              </a:ext>
            </a:extLst>
          </p:cNvPr>
          <p:cNvSpPr/>
          <p:nvPr/>
        </p:nvSpPr>
        <p:spPr>
          <a:xfrm>
            <a:off x="1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54043B-A32E-48F1-88F1-24E817D32A0C}"/>
              </a:ext>
            </a:extLst>
          </p:cNvPr>
          <p:cNvSpPr/>
          <p:nvPr/>
        </p:nvSpPr>
        <p:spPr>
          <a:xfrm flipH="1">
            <a:off x="198967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64C392-4B0E-4FCF-ABEC-1730C0333A8A}"/>
              </a:ext>
            </a:extLst>
          </p:cNvPr>
          <p:cNvSpPr/>
          <p:nvPr/>
        </p:nvSpPr>
        <p:spPr>
          <a:xfrm flipH="1">
            <a:off x="251885" y="681039"/>
            <a:ext cx="381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C6C04E-4A14-4CF2-9BB1-BD6D2F95BC42}"/>
              </a:ext>
            </a:extLst>
          </p:cNvPr>
          <p:cNvSpPr/>
          <p:nvPr/>
        </p:nvSpPr>
        <p:spPr>
          <a:xfrm flipH="1">
            <a:off x="302685" y="681039"/>
            <a:ext cx="12700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F116E9-10B2-49E2-9EAE-584A03ED6FDC}"/>
              </a:ext>
            </a:extLst>
          </p:cNvPr>
          <p:cNvSpPr/>
          <p:nvPr/>
        </p:nvSpPr>
        <p:spPr>
          <a:xfrm flipH="1">
            <a:off x="340785" y="681039"/>
            <a:ext cx="1058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0C463D-7AF5-4DBB-BFE1-12836BC82842}"/>
              </a:ext>
            </a:extLst>
          </p:cNvPr>
          <p:cNvSpPr/>
          <p:nvPr/>
        </p:nvSpPr>
        <p:spPr>
          <a:xfrm>
            <a:off x="372534" y="681039"/>
            <a:ext cx="48684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E8290ABF-BFAA-402A-8168-C249DFB09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3AE492-FB48-4063-9A8A-A33D8094727D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6949B1DA-430E-4649-A49F-746BFFD4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5C916B9C-F686-4FA2-BC9D-6C419BB2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F8C699-B088-495B-A408-BC6F1279DF47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1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AF90-3BF6-49F7-9211-C5274B4AF833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64A94-2ACB-4671-9D80-2E00F420AD2E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8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B1C5E9-ABDB-4EE0-9692-B6C1386B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2EAAC7-9442-4ED8-9316-A5BB59DBD881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09069-7A1A-48F8-BFE7-DD197117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8337E-3757-4C24-837A-F15ADA51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BDCCF6-5E49-4CCC-8685-89B1FD17322C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4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98DB7-FA84-4ED9-BAAF-BE55F02C12ED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C92AEA-C21B-4986-BB13-52BBC9194277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0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363486-0454-44AE-9D7D-A08722F9D68D}"/>
              </a:ext>
            </a:extLst>
          </p:cNvPr>
          <p:cNvSpPr/>
          <p:nvPr/>
        </p:nvSpPr>
        <p:spPr>
          <a:xfrm>
            <a:off x="491067" y="0"/>
            <a:ext cx="11703051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1C040B-F4F4-4E32-BE4E-134EF200CD29}"/>
              </a:ext>
            </a:extLst>
          </p:cNvPr>
          <p:cNvCxnSpPr/>
          <p:nvPr/>
        </p:nvCxnSpPr>
        <p:spPr>
          <a:xfrm flipV="1">
            <a:off x="484717" y="1884363"/>
            <a:ext cx="1170940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11375762" y="1197770"/>
            <a:ext cx="131762" cy="171449"/>
            <a:chOff x="6668087" y="1297746"/>
            <a:chExt cx="161840" cy="15660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EAEA135-F26D-402B-991C-77659E167F42}"/>
                </a:ext>
              </a:extLst>
            </p:cNvPr>
            <p:cNvCxnSpPr/>
            <p:nvPr/>
          </p:nvCxnSpPr>
          <p:spPr>
            <a:xfrm rot="16200000">
              <a:off x="6663593" y="12423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FF6085-EF1A-4601-8C11-55374F44CE29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90EEBA-8A31-43DA-8FA1-1B566EAE57EB}"/>
                </a:ext>
              </a:extLst>
            </p:cNvPr>
            <p:cNvCxnSpPr/>
            <p:nvPr/>
          </p:nvCxnSpPr>
          <p:spPr>
            <a:xfrm rot="5400000" flipH="1">
              <a:off x="6744513" y="1241331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11578962" y="1350170"/>
            <a:ext cx="131762" cy="171449"/>
            <a:chOff x="6668087" y="1297746"/>
            <a:chExt cx="161840" cy="1566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D6C9BF-9038-45EA-A1B6-E6F929CA4112}"/>
                </a:ext>
              </a:extLst>
            </p:cNvPr>
            <p:cNvCxnSpPr/>
            <p:nvPr/>
          </p:nvCxnSpPr>
          <p:spPr>
            <a:xfrm rot="16200000">
              <a:off x="6663593" y="12423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3879B5-B37A-44DA-B68C-4F429DABBF79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384A822-9B6E-49FB-91A3-842521574FA7}"/>
                </a:ext>
              </a:extLst>
            </p:cNvPr>
            <p:cNvCxnSpPr/>
            <p:nvPr/>
          </p:nvCxnSpPr>
          <p:spPr>
            <a:xfrm rot="5400000" flipH="1">
              <a:off x="6744513" y="1241331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11115411" y="1453357"/>
            <a:ext cx="131763" cy="171451"/>
            <a:chOff x="6668087" y="1297746"/>
            <a:chExt cx="161840" cy="1566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4E5E70-AC4C-428E-AB00-F83218717746}"/>
                </a:ext>
              </a:extLst>
            </p:cNvPr>
            <p:cNvCxnSpPr/>
            <p:nvPr/>
          </p:nvCxnSpPr>
          <p:spPr>
            <a:xfrm rot="16200000">
              <a:off x="6663592" y="1242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B8FF55-F004-4B83-A200-F1844559F2D1}"/>
                </a:ext>
              </a:extLst>
            </p:cNvPr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660A31-1294-4581-B109-1B2CB4FD6B59}"/>
                </a:ext>
              </a:extLst>
            </p:cNvPr>
            <p:cNvCxnSpPr/>
            <p:nvPr/>
          </p:nvCxnSpPr>
          <p:spPr>
            <a:xfrm rot="5400000" flipH="1">
              <a:off x="6744512" y="1241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2A920FF9-814F-47B4-A52A-34ED470AE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0" y="55563"/>
            <a:ext cx="2844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595A72-A8FC-47C4-B846-292273C1C416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>
              <a:solidFill>
                <a:srgbClr val="DBF5F9"/>
              </a:solidFill>
            </a:endParaRP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A7BF11D-338E-4724-8FE8-8644115C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55563"/>
            <a:ext cx="74168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F1FBD9A-2591-4389-879A-362F1FF0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55563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D00CB9-6275-4BFB-8D31-BEDFCF631E67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01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61616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377631-001D-4BAD-A22D-AE5234C57A08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EC4574-5622-4F7A-BC8C-A117BCAA8A5E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98BCEF-F18D-4C3D-82DB-3E9FA61E9A63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F741F-EA97-4065-B95C-8B5ABE5C895E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71A6E-F59C-4482-B445-6335EAB57057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62B82A-0A76-4045-B718-3935F398D2EC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FEEBA1-41F3-403D-B840-B015BC350D3B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1DE462-4188-44CA-B245-385C639C9AD6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64B96E-EBC0-466D-9ACD-7001858C827B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0480A199-BC2E-4120-99D7-663D0445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F142ABC-080D-4F37-A5D7-39B47984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fld id="{CB971413-6D9B-45EE-91E8-A2ECA8564D30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49D8D-BC96-41C1-B955-53B713B6A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E799A5F-DAC1-4F70-B312-6DE870BE0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287D0-A528-43AD-9063-A77720E93222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447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C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4999">
              <a:schemeClr val="bg1">
                <a:lumMod val="75000"/>
                <a:lumOff val="25000"/>
              </a:schemeClr>
            </a:gs>
            <a:gs pos="100000">
              <a:srgbClr val="61616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/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/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/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/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/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/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22" name="Title Placeholder 2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fld id="{5C0A706E-C9D8-4063-87D3-25D0A0D93FD7}" type="datetime1">
              <a:rPr lang="en-US" smtClean="0">
                <a:solidFill>
                  <a:srgbClr val="DBF5F9"/>
                </a:solidFill>
              </a:rPr>
              <a:pPr>
                <a:defRPr/>
              </a:pPr>
              <a:t>8/25/2020</a:t>
            </a:fld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Arial Rounded MT Bold" pitchFamily="34" charset="0"/>
                <a:cs typeface="+mn-cs"/>
              </a:defRPr>
            </a:lvl1pPr>
            <a:extLst/>
          </a:lstStyle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23" name="Slide Number Placeholder 22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15C60-EF89-4CB8-80C9-C8130C00BE57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28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C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CFF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5070764" y="469727"/>
            <a:ext cx="7121236" cy="3000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METHODS OF STRENGTHENING OF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CERAMICS</a:t>
            </a:r>
            <a:endParaRPr lang="en-IN" sz="6000" dirty="0">
              <a:solidFill>
                <a:schemeClr val="accent3">
                  <a:lumMod val="40000"/>
                  <a:lumOff val="6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6383339" y="4484689"/>
            <a:ext cx="5143643" cy="1373187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9800" b="1" dirty="0" smtClean="0"/>
              <a:t>                                            </a:t>
            </a:r>
            <a:r>
              <a:rPr lang="en-US" sz="9800" b="1" dirty="0"/>
              <a:t>Dr. </a:t>
            </a:r>
            <a:r>
              <a:rPr lang="en-US" sz="9800" b="1" dirty="0" err="1"/>
              <a:t>Namrata</a:t>
            </a:r>
            <a:r>
              <a:rPr lang="en-US" sz="9800" b="1" dirty="0"/>
              <a:t> </a:t>
            </a:r>
            <a:r>
              <a:rPr lang="en-US" sz="9800" b="1" dirty="0"/>
              <a:t>Shah Naidu</a:t>
            </a:r>
            <a:endParaRPr lang="en-IN" sz="9800" b="1" dirty="0"/>
          </a:p>
        </p:txBody>
      </p:sp>
      <p:pic>
        <p:nvPicPr>
          <p:cNvPr id="717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13"/>
          <a:stretch>
            <a:fillRect/>
          </a:stretch>
        </p:blipFill>
        <p:spPr bwMode="auto">
          <a:xfrm>
            <a:off x="-227013" y="-411163"/>
            <a:ext cx="6048376" cy="726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4702"/>
      </p:ext>
    </p:extLst>
  </p:cSld>
  <p:clrMapOvr>
    <a:masterClrMapping/>
  </p:clrMapOvr>
  <p:transition advTm="6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B461-B040-48E1-ADAE-D8A463598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BC803-89EB-4363-BC14-B960D7B5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03428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2FEF2AB2-69BA-41A8-9C47-5F0BED2A8663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10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806730-02A4-43CF-9F51-1A7822ED46CD}"/>
              </a:ext>
            </a:extLst>
          </p:cNvPr>
          <p:cNvSpPr/>
          <p:nvPr/>
        </p:nvSpPr>
        <p:spPr>
          <a:xfrm>
            <a:off x="2881314" y="500063"/>
            <a:ext cx="2928937" cy="10715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4617B">
                    <a:lumMod val="75000"/>
                  </a:srgbClr>
                </a:solidFill>
                <a:latin typeface="Corbel"/>
              </a:rPr>
              <a:t>100MPa</a:t>
            </a:r>
            <a:endParaRPr lang="en-IN" sz="2800" b="1" dirty="0">
              <a:solidFill>
                <a:srgbClr val="04617B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666E45-5754-4BAE-BE4F-D44CDBD9C1A8}"/>
              </a:ext>
            </a:extLst>
          </p:cNvPr>
          <p:cNvSpPr/>
          <p:nvPr/>
        </p:nvSpPr>
        <p:spPr>
          <a:xfrm>
            <a:off x="6810375" y="500063"/>
            <a:ext cx="2928938" cy="10715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3431" name="TextBox 10"/>
          <p:cNvSpPr txBox="1">
            <a:spLocks noChangeArrowheads="1"/>
          </p:cNvSpPr>
          <p:nvPr/>
        </p:nvSpPr>
        <p:spPr bwMode="auto">
          <a:xfrm>
            <a:off x="3524250" y="1785939"/>
            <a:ext cx="1500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</a:t>
            </a: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IN" altLang="en-US" sz="1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32" name="TextBox 11"/>
          <p:cNvSpPr txBox="1">
            <a:spLocks noChangeArrowheads="1"/>
          </p:cNvSpPr>
          <p:nvPr/>
        </p:nvSpPr>
        <p:spPr bwMode="auto">
          <a:xfrm>
            <a:off x="7524750" y="1785939"/>
            <a:ext cx="1500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 B</a:t>
            </a:r>
            <a:endParaRPr lang="en-IN" altLang="en-US" sz="1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08DE10-5DE0-4BB3-AD38-4F9BD795914A}"/>
              </a:ext>
            </a:extLst>
          </p:cNvPr>
          <p:cNvSpPr/>
          <p:nvPr/>
        </p:nvSpPr>
        <p:spPr>
          <a:xfrm>
            <a:off x="2809875" y="3071813"/>
            <a:ext cx="2928938" cy="10715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4617B">
                    <a:lumMod val="75000"/>
                  </a:srgbClr>
                </a:solidFill>
                <a:latin typeface="Corbel"/>
              </a:rPr>
              <a:t>100MPa</a:t>
            </a:r>
            <a:endParaRPr lang="en-IN" sz="2800" b="1" dirty="0">
              <a:solidFill>
                <a:srgbClr val="04617B">
                  <a:lumMod val="75000"/>
                </a:srgbClr>
              </a:solidFill>
              <a:latin typeface="Corbe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6CB4CE-93F6-415B-BE90-40F26E405A4C}"/>
              </a:ext>
            </a:extLst>
          </p:cNvPr>
          <p:cNvSpPr/>
          <p:nvPr/>
        </p:nvSpPr>
        <p:spPr>
          <a:xfrm>
            <a:off x="6810375" y="3071813"/>
            <a:ext cx="2928938" cy="10715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3435" name="TextBox 14"/>
          <p:cNvSpPr txBox="1">
            <a:spLocks noChangeArrowheads="1"/>
          </p:cNvSpPr>
          <p:nvPr/>
        </p:nvSpPr>
        <p:spPr bwMode="auto">
          <a:xfrm>
            <a:off x="3381376" y="4357689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</a:t>
            </a: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IN" altLang="en-US" sz="1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36" name="TextBox 15"/>
          <p:cNvSpPr txBox="1">
            <a:spLocks noChangeArrowheads="1"/>
          </p:cNvSpPr>
          <p:nvPr/>
        </p:nvSpPr>
        <p:spPr bwMode="auto">
          <a:xfrm>
            <a:off x="7667625" y="4286250"/>
            <a:ext cx="1500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 B</a:t>
            </a:r>
            <a:endParaRPr lang="en-IN" altLang="en-US" sz="1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8118445B-9CCA-4C75-A079-79F06214C23A}"/>
              </a:ext>
            </a:extLst>
          </p:cNvPr>
          <p:cNvSpPr/>
          <p:nvPr/>
        </p:nvSpPr>
        <p:spPr>
          <a:xfrm>
            <a:off x="4095750" y="2286001"/>
            <a:ext cx="285750" cy="78581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6EF5FF40-AFF9-426E-BE61-8990D51F02F9}"/>
              </a:ext>
            </a:extLst>
          </p:cNvPr>
          <p:cNvSpPr/>
          <p:nvPr/>
        </p:nvSpPr>
        <p:spPr>
          <a:xfrm>
            <a:off x="8239125" y="2286001"/>
            <a:ext cx="285750" cy="78581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CDEFA3-B3A0-4F9C-8112-6EF274B7F702}"/>
              </a:ext>
            </a:extLst>
          </p:cNvPr>
          <p:cNvSpPr txBox="1"/>
          <p:nvPr/>
        </p:nvSpPr>
        <p:spPr>
          <a:xfrm>
            <a:off x="4452926" y="2571744"/>
            <a:ext cx="92869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60MPa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BC80C6-5B13-4C50-B54B-E8330F9E1D64}"/>
              </a:ext>
            </a:extLst>
          </p:cNvPr>
          <p:cNvSpPr txBox="1"/>
          <p:nvPr/>
        </p:nvSpPr>
        <p:spPr>
          <a:xfrm>
            <a:off x="8596330" y="2500307"/>
            <a:ext cx="92869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60MPa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A51A1C-8507-4EDB-83EC-BDF20C3F4CF8}"/>
              </a:ext>
            </a:extLst>
          </p:cNvPr>
          <p:cNvSpPr/>
          <p:nvPr/>
        </p:nvSpPr>
        <p:spPr>
          <a:xfrm>
            <a:off x="6881814" y="4857751"/>
            <a:ext cx="2928937" cy="10715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93299-A32E-452C-953A-A022C3947E1C}"/>
              </a:ext>
            </a:extLst>
          </p:cNvPr>
          <p:cNvSpPr/>
          <p:nvPr/>
        </p:nvSpPr>
        <p:spPr>
          <a:xfrm>
            <a:off x="2809875" y="4857751"/>
            <a:ext cx="2928938" cy="10715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4617B">
                    <a:lumMod val="50000"/>
                  </a:srgbClr>
                </a:solidFill>
                <a:latin typeface="Corbel"/>
              </a:rPr>
              <a:t>40MPa</a:t>
            </a:r>
            <a:endParaRPr lang="en-IN" sz="2800" b="1" dirty="0">
              <a:solidFill>
                <a:srgbClr val="04617B">
                  <a:lumMod val="50000"/>
                </a:srgbClr>
              </a:solidFill>
              <a:latin typeface="Corbel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A6F83218-EC99-4D6F-8986-15C8802C40DF}"/>
              </a:ext>
            </a:extLst>
          </p:cNvPr>
          <p:cNvCxnSpPr/>
          <p:nvPr/>
        </p:nvCxnSpPr>
        <p:spPr>
          <a:xfrm rot="16200000" flipH="1">
            <a:off x="7810501" y="5000626"/>
            <a:ext cx="1071563" cy="785813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44" name="TextBox 32"/>
          <p:cNvSpPr txBox="1">
            <a:spLocks noChangeArrowheads="1"/>
          </p:cNvSpPr>
          <p:nvPr/>
        </p:nvSpPr>
        <p:spPr bwMode="auto">
          <a:xfrm>
            <a:off x="7596188" y="6072189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 B</a:t>
            </a:r>
            <a:endParaRPr lang="en-IN" altLang="en-US" sz="1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45" name="TextBox 33"/>
          <p:cNvSpPr txBox="1">
            <a:spLocks noChangeArrowheads="1"/>
          </p:cNvSpPr>
          <p:nvPr/>
        </p:nvSpPr>
        <p:spPr bwMode="auto">
          <a:xfrm>
            <a:off x="3381376" y="6072189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</a:t>
            </a: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IN" altLang="en-US" sz="1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56"/>
    </mc:Choice>
    <mc:Fallback>
      <p:transition spd="slow" advTm="10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C466-AD45-433C-A231-613DDBF8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These residual stresses are developed by: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Ion Exchange ( Chemical tempering)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Thermal tempering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Thermal compatibility</a:t>
            </a:r>
          </a:p>
          <a:p>
            <a:endParaRPr lang="en-IN" altLang="en-US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2063B-133C-4A56-9320-966E8005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0445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2E733AB0-5BE3-4E3D-888A-391667C58A94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11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0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52"/>
    </mc:Choice>
    <mc:Fallback>
      <p:transition spd="slow" advTm="1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9B644-A294-4CCE-A12F-4AF4B2C4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 dirty="0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2438400" y="500064"/>
            <a:ext cx="7772400" cy="5856287"/>
          </a:xfrm>
        </p:spPr>
        <p:txBody>
          <a:bodyPr/>
          <a:lstStyle/>
          <a:p>
            <a:r>
              <a:rPr lang="en-US" altLang="en-US" smtClean="0">
                <a:solidFill>
                  <a:srgbClr val="C00000"/>
                </a:solidFill>
              </a:rPr>
              <a:t>ION EXCHANGE </a:t>
            </a:r>
            <a:r>
              <a:rPr lang="en-US" altLang="en-US" smtClean="0"/>
              <a:t>: aka </a:t>
            </a:r>
            <a:r>
              <a:rPr lang="en-US" altLang="en-US" smtClean="0">
                <a:solidFill>
                  <a:srgbClr val="FFC000"/>
                </a:solidFill>
              </a:rPr>
              <a:t>Chemical tempering</a:t>
            </a:r>
            <a:r>
              <a:rPr lang="en-US" altLang="en-US" smtClean="0"/>
              <a:t> (Anusavice et al,1992)</a:t>
            </a:r>
          </a:p>
          <a:p>
            <a:pPr>
              <a:buFont typeface="Wingdings" panose="05000000000000000000" pitchFamily="2" charset="2"/>
              <a:buNone/>
            </a:pPr>
            <a:endParaRPr lang="en-IN" altLang="en-US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3402E-9A08-4A6A-970B-F91F7658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0547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ABEF530C-3F0E-45B0-B8A4-9D0AA451D961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12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0E2CF2-912C-44C8-BF49-7DDC11726CA6}"/>
              </a:ext>
            </a:extLst>
          </p:cNvPr>
          <p:cNvSpPr/>
          <p:nvPr/>
        </p:nvSpPr>
        <p:spPr>
          <a:xfrm>
            <a:off x="2381251" y="1857376"/>
            <a:ext cx="2214563" cy="107156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45A129-F0EB-471B-B0DD-AE4DBFC0FADD}"/>
              </a:ext>
            </a:extLst>
          </p:cNvPr>
          <p:cNvSpPr/>
          <p:nvPr/>
        </p:nvSpPr>
        <p:spPr>
          <a:xfrm>
            <a:off x="2667001" y="2000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006C11-443C-4305-B0FC-C37450D0D0CD}"/>
              </a:ext>
            </a:extLst>
          </p:cNvPr>
          <p:cNvSpPr/>
          <p:nvPr/>
        </p:nvSpPr>
        <p:spPr>
          <a:xfrm>
            <a:off x="3024189" y="221456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78828C-2687-451C-85D9-D5C08F25A761}"/>
              </a:ext>
            </a:extLst>
          </p:cNvPr>
          <p:cNvSpPr/>
          <p:nvPr/>
        </p:nvSpPr>
        <p:spPr>
          <a:xfrm>
            <a:off x="3381376" y="20716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6D1A3D-CFC3-47E0-8C0F-613B4DE0B0B3}"/>
              </a:ext>
            </a:extLst>
          </p:cNvPr>
          <p:cNvSpPr/>
          <p:nvPr/>
        </p:nvSpPr>
        <p:spPr>
          <a:xfrm>
            <a:off x="3810001" y="21431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7FCFEF-7308-4094-8E41-140836390368}"/>
              </a:ext>
            </a:extLst>
          </p:cNvPr>
          <p:cNvSpPr/>
          <p:nvPr/>
        </p:nvSpPr>
        <p:spPr>
          <a:xfrm>
            <a:off x="2738439" y="221456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B8FE38-4242-48F9-92E5-F32E670D2B06}"/>
              </a:ext>
            </a:extLst>
          </p:cNvPr>
          <p:cNvSpPr/>
          <p:nvPr/>
        </p:nvSpPr>
        <p:spPr>
          <a:xfrm>
            <a:off x="3738564" y="235743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7CBA87-7712-4987-ACBD-E011C13450F8}"/>
              </a:ext>
            </a:extLst>
          </p:cNvPr>
          <p:cNvSpPr/>
          <p:nvPr/>
        </p:nvSpPr>
        <p:spPr>
          <a:xfrm>
            <a:off x="4095751" y="228600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634004-F2DB-4B3A-8179-F5E9DBA37F84}"/>
              </a:ext>
            </a:extLst>
          </p:cNvPr>
          <p:cNvSpPr/>
          <p:nvPr/>
        </p:nvSpPr>
        <p:spPr>
          <a:xfrm>
            <a:off x="4167189" y="25003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8B8542-BD48-4272-BBA6-1926B6545CFF}"/>
              </a:ext>
            </a:extLst>
          </p:cNvPr>
          <p:cNvSpPr/>
          <p:nvPr/>
        </p:nvSpPr>
        <p:spPr>
          <a:xfrm>
            <a:off x="4419601" y="27527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253989-2EAD-4CF9-9762-E3A5F9B9558D}"/>
              </a:ext>
            </a:extLst>
          </p:cNvPr>
          <p:cNvSpPr/>
          <p:nvPr/>
        </p:nvSpPr>
        <p:spPr>
          <a:xfrm>
            <a:off x="4024314" y="20716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58375C-3565-4E27-89CB-97BF274A3D3B}"/>
              </a:ext>
            </a:extLst>
          </p:cNvPr>
          <p:cNvSpPr/>
          <p:nvPr/>
        </p:nvSpPr>
        <p:spPr>
          <a:xfrm>
            <a:off x="2452689" y="2000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0DFDB4-54D7-4852-BFA2-1404291AB3E0}"/>
              </a:ext>
            </a:extLst>
          </p:cNvPr>
          <p:cNvSpPr/>
          <p:nvPr/>
        </p:nvSpPr>
        <p:spPr>
          <a:xfrm>
            <a:off x="2524126" y="235743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383D69-FFF9-4554-AB51-A6E745778CD7}"/>
              </a:ext>
            </a:extLst>
          </p:cNvPr>
          <p:cNvSpPr/>
          <p:nvPr/>
        </p:nvSpPr>
        <p:spPr>
          <a:xfrm>
            <a:off x="2881314" y="242887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87FD193-3EEB-46E0-AE57-E807F3F65565}"/>
              </a:ext>
            </a:extLst>
          </p:cNvPr>
          <p:cNvSpPr/>
          <p:nvPr/>
        </p:nvSpPr>
        <p:spPr>
          <a:xfrm>
            <a:off x="2952751" y="2000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A31585-10B6-4704-B3BA-F89AC94F5368}"/>
              </a:ext>
            </a:extLst>
          </p:cNvPr>
          <p:cNvSpPr/>
          <p:nvPr/>
        </p:nvSpPr>
        <p:spPr>
          <a:xfrm>
            <a:off x="2452689" y="26431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0C7BDB6-0242-47E4-969A-0CD836E2B253}"/>
              </a:ext>
            </a:extLst>
          </p:cNvPr>
          <p:cNvSpPr/>
          <p:nvPr/>
        </p:nvSpPr>
        <p:spPr>
          <a:xfrm>
            <a:off x="3024189" y="27146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F267A8-2527-4D16-A043-760E95252F4C}"/>
              </a:ext>
            </a:extLst>
          </p:cNvPr>
          <p:cNvSpPr/>
          <p:nvPr/>
        </p:nvSpPr>
        <p:spPr>
          <a:xfrm>
            <a:off x="3309939" y="25003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A3E04B4-DE3B-4A2D-AE44-80ED3DD9A694}"/>
              </a:ext>
            </a:extLst>
          </p:cNvPr>
          <p:cNvSpPr/>
          <p:nvPr/>
        </p:nvSpPr>
        <p:spPr>
          <a:xfrm>
            <a:off x="2809876" y="26431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4E14E8F-FDE9-4872-B7EE-73A753F765EC}"/>
              </a:ext>
            </a:extLst>
          </p:cNvPr>
          <p:cNvSpPr/>
          <p:nvPr/>
        </p:nvSpPr>
        <p:spPr>
          <a:xfrm>
            <a:off x="3095626" y="25003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6D9D6F4-11E4-4183-B8F1-5229B05E5141}"/>
              </a:ext>
            </a:extLst>
          </p:cNvPr>
          <p:cNvSpPr/>
          <p:nvPr/>
        </p:nvSpPr>
        <p:spPr>
          <a:xfrm>
            <a:off x="3452814" y="27146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CDC2A52-D50A-462C-8CE6-5CAF4D9677D1}"/>
              </a:ext>
            </a:extLst>
          </p:cNvPr>
          <p:cNvSpPr/>
          <p:nvPr/>
        </p:nvSpPr>
        <p:spPr>
          <a:xfrm>
            <a:off x="3381376" y="235743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3E61735-1FC9-407B-B485-C543154192B8}"/>
              </a:ext>
            </a:extLst>
          </p:cNvPr>
          <p:cNvSpPr/>
          <p:nvPr/>
        </p:nvSpPr>
        <p:spPr>
          <a:xfrm>
            <a:off x="3667126" y="2000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957A091-BBE4-41DF-B732-95CB769C8E58}"/>
              </a:ext>
            </a:extLst>
          </p:cNvPr>
          <p:cNvSpPr/>
          <p:nvPr/>
        </p:nvSpPr>
        <p:spPr>
          <a:xfrm>
            <a:off x="3881439" y="26431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4F2AA6-5B9D-4E92-AEE0-D1555ADE7923}"/>
              </a:ext>
            </a:extLst>
          </p:cNvPr>
          <p:cNvSpPr/>
          <p:nvPr/>
        </p:nvSpPr>
        <p:spPr>
          <a:xfrm>
            <a:off x="3595689" y="25717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BC9060-A910-4C0F-A37E-26E1F23BF6D3}"/>
              </a:ext>
            </a:extLst>
          </p:cNvPr>
          <p:cNvSpPr/>
          <p:nvPr/>
        </p:nvSpPr>
        <p:spPr>
          <a:xfrm>
            <a:off x="4381501" y="21431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33D01A-3873-4FCB-B67C-E9BC78112C9E}"/>
              </a:ext>
            </a:extLst>
          </p:cNvPr>
          <p:cNvSpPr/>
          <p:nvPr/>
        </p:nvSpPr>
        <p:spPr>
          <a:xfrm>
            <a:off x="4452939" y="25003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A16B95B-A5BE-4C4E-9F13-EDDFC65CBD1D}"/>
              </a:ext>
            </a:extLst>
          </p:cNvPr>
          <p:cNvSpPr/>
          <p:nvPr/>
        </p:nvSpPr>
        <p:spPr>
          <a:xfrm>
            <a:off x="4167189" y="278606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622228-6045-4855-AD78-FE6709160002}"/>
              </a:ext>
            </a:extLst>
          </p:cNvPr>
          <p:cNvSpPr/>
          <p:nvPr/>
        </p:nvSpPr>
        <p:spPr>
          <a:xfrm>
            <a:off x="4310064" y="1928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6BF5544C-EDF9-40F4-9152-949465176053}"/>
              </a:ext>
            </a:extLst>
          </p:cNvPr>
          <p:cNvSpPr/>
          <p:nvPr/>
        </p:nvSpPr>
        <p:spPr>
          <a:xfrm>
            <a:off x="4953001" y="2428875"/>
            <a:ext cx="1571625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40" name="Flowchart: Magnetic Disk 39">
            <a:extLst>
              <a:ext uri="{FF2B5EF4-FFF2-40B4-BE49-F238E27FC236}">
                <a16:creationId xmlns:a16="http://schemas.microsoft.com/office/drawing/2014/main" id="{8FF6A2B4-CFEC-428A-853E-B4B18F93D094}"/>
              </a:ext>
            </a:extLst>
          </p:cNvPr>
          <p:cNvSpPr/>
          <p:nvPr/>
        </p:nvSpPr>
        <p:spPr>
          <a:xfrm>
            <a:off x="7096126" y="1785939"/>
            <a:ext cx="2714625" cy="2428875"/>
          </a:xfrm>
          <a:prstGeom prst="flowChartMagneticDisk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DCD28D3-FF0B-43B6-93BD-150BAC587B74}"/>
              </a:ext>
            </a:extLst>
          </p:cNvPr>
          <p:cNvCxnSpPr>
            <a:stCxn id="40" idx="2"/>
            <a:endCxn id="40" idx="4"/>
          </p:cNvCxnSpPr>
          <p:nvPr/>
        </p:nvCxnSpPr>
        <p:spPr>
          <a:xfrm rot="10800000" flipH="1">
            <a:off x="7096126" y="3000375"/>
            <a:ext cx="2714625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45CA37-A90A-4286-922E-B57B173F7891}"/>
              </a:ext>
            </a:extLst>
          </p:cNvPr>
          <p:cNvCxnSpPr/>
          <p:nvPr/>
        </p:nvCxnSpPr>
        <p:spPr>
          <a:xfrm>
            <a:off x="7239001" y="3143250"/>
            <a:ext cx="214313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FD09413-B255-4B2C-8AA1-7EF0A0D1DBBC}"/>
              </a:ext>
            </a:extLst>
          </p:cNvPr>
          <p:cNvCxnSpPr/>
          <p:nvPr/>
        </p:nvCxnSpPr>
        <p:spPr>
          <a:xfrm>
            <a:off x="7391401" y="3295650"/>
            <a:ext cx="214313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F8BF6A7-7914-4741-BC1B-7524C19F6BE8}"/>
              </a:ext>
            </a:extLst>
          </p:cNvPr>
          <p:cNvCxnSpPr/>
          <p:nvPr/>
        </p:nvCxnSpPr>
        <p:spPr>
          <a:xfrm>
            <a:off x="7543801" y="3448050"/>
            <a:ext cx="214313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FD637E8-FC63-4BD9-8B6A-1F557CAB5A1B}"/>
              </a:ext>
            </a:extLst>
          </p:cNvPr>
          <p:cNvCxnSpPr/>
          <p:nvPr/>
        </p:nvCxnSpPr>
        <p:spPr>
          <a:xfrm>
            <a:off x="7696201" y="3600450"/>
            <a:ext cx="214313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4DAB528-9CBF-4F5D-BBA8-5D2125784B8E}"/>
              </a:ext>
            </a:extLst>
          </p:cNvPr>
          <p:cNvCxnSpPr/>
          <p:nvPr/>
        </p:nvCxnSpPr>
        <p:spPr>
          <a:xfrm>
            <a:off x="7848601" y="3752850"/>
            <a:ext cx="214313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FDFFC65-639D-4D21-B014-09A469275B79}"/>
              </a:ext>
            </a:extLst>
          </p:cNvPr>
          <p:cNvCxnSpPr/>
          <p:nvPr/>
        </p:nvCxnSpPr>
        <p:spPr>
          <a:xfrm>
            <a:off x="8001001" y="3905250"/>
            <a:ext cx="214313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4BAE6EC-52B1-4BA7-9225-8556DD3DFE75}"/>
              </a:ext>
            </a:extLst>
          </p:cNvPr>
          <p:cNvCxnSpPr/>
          <p:nvPr/>
        </p:nvCxnSpPr>
        <p:spPr>
          <a:xfrm>
            <a:off x="8153401" y="4057650"/>
            <a:ext cx="214313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00FE6DF-6F5F-41BE-A9CA-8C5187557421}"/>
              </a:ext>
            </a:extLst>
          </p:cNvPr>
          <p:cNvCxnSpPr/>
          <p:nvPr/>
        </p:nvCxnSpPr>
        <p:spPr>
          <a:xfrm>
            <a:off x="7167563" y="3429000"/>
            <a:ext cx="214312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2A2715E-86D9-46F9-A820-59A1DC98C11B}"/>
              </a:ext>
            </a:extLst>
          </p:cNvPr>
          <p:cNvCxnSpPr/>
          <p:nvPr/>
        </p:nvCxnSpPr>
        <p:spPr>
          <a:xfrm>
            <a:off x="7319963" y="3581400"/>
            <a:ext cx="214312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2B50713-0C41-494E-9A65-B86867227266}"/>
              </a:ext>
            </a:extLst>
          </p:cNvPr>
          <p:cNvCxnSpPr/>
          <p:nvPr/>
        </p:nvCxnSpPr>
        <p:spPr>
          <a:xfrm>
            <a:off x="7472363" y="3733800"/>
            <a:ext cx="214312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C795EC7-813E-4399-A95A-15F9444D35BB}"/>
              </a:ext>
            </a:extLst>
          </p:cNvPr>
          <p:cNvCxnSpPr/>
          <p:nvPr/>
        </p:nvCxnSpPr>
        <p:spPr>
          <a:xfrm>
            <a:off x="7624763" y="3886200"/>
            <a:ext cx="214312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DAEB78-AF04-416D-97B5-AD3301CE5E9A}"/>
              </a:ext>
            </a:extLst>
          </p:cNvPr>
          <p:cNvCxnSpPr/>
          <p:nvPr/>
        </p:nvCxnSpPr>
        <p:spPr>
          <a:xfrm>
            <a:off x="7777163" y="4038600"/>
            <a:ext cx="214312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8CC4D10-2E86-4C5A-8DD2-7925D0545BD5}"/>
              </a:ext>
            </a:extLst>
          </p:cNvPr>
          <p:cNvCxnSpPr/>
          <p:nvPr/>
        </p:nvCxnSpPr>
        <p:spPr>
          <a:xfrm>
            <a:off x="7167563" y="3714750"/>
            <a:ext cx="214312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B114759-FBF2-428F-BC86-62F0F84D0922}"/>
              </a:ext>
            </a:extLst>
          </p:cNvPr>
          <p:cNvCxnSpPr/>
          <p:nvPr/>
        </p:nvCxnSpPr>
        <p:spPr>
          <a:xfrm>
            <a:off x="7319963" y="3867150"/>
            <a:ext cx="214312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73848C6-FA6C-46DA-90A0-71F2A0712D3A}"/>
              </a:ext>
            </a:extLst>
          </p:cNvPr>
          <p:cNvCxnSpPr/>
          <p:nvPr/>
        </p:nvCxnSpPr>
        <p:spPr>
          <a:xfrm>
            <a:off x="7667625" y="31432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BFDBB7A-23D9-4BC3-855E-CE329DA09FD9}"/>
              </a:ext>
            </a:extLst>
          </p:cNvPr>
          <p:cNvCxnSpPr/>
          <p:nvPr/>
        </p:nvCxnSpPr>
        <p:spPr>
          <a:xfrm>
            <a:off x="7820025" y="32956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BBBFE41-76BB-4B25-8653-7DDA123AF459}"/>
              </a:ext>
            </a:extLst>
          </p:cNvPr>
          <p:cNvCxnSpPr/>
          <p:nvPr/>
        </p:nvCxnSpPr>
        <p:spPr>
          <a:xfrm>
            <a:off x="7972425" y="34480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332FC00-D4F9-4920-B9D1-BEC42C12587E}"/>
              </a:ext>
            </a:extLst>
          </p:cNvPr>
          <p:cNvCxnSpPr/>
          <p:nvPr/>
        </p:nvCxnSpPr>
        <p:spPr>
          <a:xfrm>
            <a:off x="8124825" y="36004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024DAAA-89D2-4D61-B9DC-C2B16CEEA575}"/>
              </a:ext>
            </a:extLst>
          </p:cNvPr>
          <p:cNvCxnSpPr/>
          <p:nvPr/>
        </p:nvCxnSpPr>
        <p:spPr>
          <a:xfrm>
            <a:off x="8277225" y="37528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CBCC5D0-983F-441E-90DE-97E167371EB4}"/>
              </a:ext>
            </a:extLst>
          </p:cNvPr>
          <p:cNvCxnSpPr/>
          <p:nvPr/>
        </p:nvCxnSpPr>
        <p:spPr>
          <a:xfrm>
            <a:off x="8429625" y="39052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2E07249-84E2-4B12-8819-A6E8B6695035}"/>
              </a:ext>
            </a:extLst>
          </p:cNvPr>
          <p:cNvCxnSpPr/>
          <p:nvPr/>
        </p:nvCxnSpPr>
        <p:spPr>
          <a:xfrm>
            <a:off x="8582025" y="40576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36CFA52-474A-4A2E-A701-68E73DAF5C4A}"/>
              </a:ext>
            </a:extLst>
          </p:cNvPr>
          <p:cNvCxnSpPr/>
          <p:nvPr/>
        </p:nvCxnSpPr>
        <p:spPr>
          <a:xfrm>
            <a:off x="8239125" y="31432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9AB8F2B-9539-4D51-8B93-3361D4686B3F}"/>
              </a:ext>
            </a:extLst>
          </p:cNvPr>
          <p:cNvCxnSpPr/>
          <p:nvPr/>
        </p:nvCxnSpPr>
        <p:spPr>
          <a:xfrm>
            <a:off x="8391525" y="32956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C3CECE2-C698-411A-99C0-DE28F8C435E5}"/>
              </a:ext>
            </a:extLst>
          </p:cNvPr>
          <p:cNvCxnSpPr/>
          <p:nvPr/>
        </p:nvCxnSpPr>
        <p:spPr>
          <a:xfrm>
            <a:off x="8543925" y="34480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C71D962-1A8C-41E9-A4EC-F1B9B30185DB}"/>
              </a:ext>
            </a:extLst>
          </p:cNvPr>
          <p:cNvCxnSpPr/>
          <p:nvPr/>
        </p:nvCxnSpPr>
        <p:spPr>
          <a:xfrm>
            <a:off x="8696325" y="36004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E1C2BB1-AFDB-4BB1-8049-480991AD3860}"/>
              </a:ext>
            </a:extLst>
          </p:cNvPr>
          <p:cNvCxnSpPr/>
          <p:nvPr/>
        </p:nvCxnSpPr>
        <p:spPr>
          <a:xfrm>
            <a:off x="8848725" y="37528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58AD522-A65E-4902-A0D0-B2CB615F1ADC}"/>
              </a:ext>
            </a:extLst>
          </p:cNvPr>
          <p:cNvCxnSpPr/>
          <p:nvPr/>
        </p:nvCxnSpPr>
        <p:spPr>
          <a:xfrm>
            <a:off x="9001125" y="39052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B87F87A-0BD3-4650-864C-A8D039617804}"/>
              </a:ext>
            </a:extLst>
          </p:cNvPr>
          <p:cNvCxnSpPr/>
          <p:nvPr/>
        </p:nvCxnSpPr>
        <p:spPr>
          <a:xfrm>
            <a:off x="9096375" y="4071939"/>
            <a:ext cx="2857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F5472C9-D2DC-4A7B-9F4D-B759F7783ED7}"/>
              </a:ext>
            </a:extLst>
          </p:cNvPr>
          <p:cNvCxnSpPr/>
          <p:nvPr/>
        </p:nvCxnSpPr>
        <p:spPr>
          <a:xfrm>
            <a:off x="8810625" y="31432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41755B4-2453-44F0-B394-2CDD2769E798}"/>
              </a:ext>
            </a:extLst>
          </p:cNvPr>
          <p:cNvCxnSpPr/>
          <p:nvPr/>
        </p:nvCxnSpPr>
        <p:spPr>
          <a:xfrm>
            <a:off x="8963025" y="32956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7967828-9FF6-45D2-9E09-DB91BBBA557F}"/>
              </a:ext>
            </a:extLst>
          </p:cNvPr>
          <p:cNvCxnSpPr/>
          <p:nvPr/>
        </p:nvCxnSpPr>
        <p:spPr>
          <a:xfrm>
            <a:off x="9115425" y="34480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C752FFB-D0E1-4136-8B5E-B1D74A6DA293}"/>
              </a:ext>
            </a:extLst>
          </p:cNvPr>
          <p:cNvCxnSpPr/>
          <p:nvPr/>
        </p:nvCxnSpPr>
        <p:spPr>
          <a:xfrm>
            <a:off x="9267825" y="36004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FDB7C7E-F95D-4B9D-9D0A-0AC95CA3C7A3}"/>
              </a:ext>
            </a:extLst>
          </p:cNvPr>
          <p:cNvCxnSpPr/>
          <p:nvPr/>
        </p:nvCxnSpPr>
        <p:spPr>
          <a:xfrm>
            <a:off x="9420225" y="37528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AA9F016-99E2-4B13-9DC0-2C2D295CC978}"/>
              </a:ext>
            </a:extLst>
          </p:cNvPr>
          <p:cNvCxnSpPr/>
          <p:nvPr/>
        </p:nvCxnSpPr>
        <p:spPr>
          <a:xfrm>
            <a:off x="9382125" y="3929064"/>
            <a:ext cx="285750" cy="15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8FC9842-7CBD-4707-93B2-755B7E3905AD}"/>
              </a:ext>
            </a:extLst>
          </p:cNvPr>
          <p:cNvCxnSpPr/>
          <p:nvPr/>
        </p:nvCxnSpPr>
        <p:spPr>
          <a:xfrm>
            <a:off x="9382125" y="3143250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2DCBB8D-11C7-437C-B42B-91CB5E83C246}"/>
              </a:ext>
            </a:extLst>
          </p:cNvPr>
          <p:cNvCxnSpPr/>
          <p:nvPr/>
        </p:nvCxnSpPr>
        <p:spPr>
          <a:xfrm>
            <a:off x="9453563" y="3286125"/>
            <a:ext cx="28575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72901F1-4351-44EA-9D23-8340D1B26939}"/>
              </a:ext>
            </a:extLst>
          </p:cNvPr>
          <p:cNvCxnSpPr/>
          <p:nvPr/>
        </p:nvCxnSpPr>
        <p:spPr>
          <a:xfrm>
            <a:off x="9525001" y="3429000"/>
            <a:ext cx="214313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17AFF0A7-4F63-485B-AD76-ED356B45AD51}"/>
              </a:ext>
            </a:extLst>
          </p:cNvPr>
          <p:cNvSpPr txBox="1"/>
          <p:nvPr/>
        </p:nvSpPr>
        <p:spPr>
          <a:xfrm>
            <a:off x="7096132" y="4357694"/>
            <a:ext cx="335758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Molten potassium nitrate bath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81DD079-AD4C-4A6E-AA7D-54C6468BA9FC}"/>
              </a:ext>
            </a:extLst>
          </p:cNvPr>
          <p:cNvSpPr txBox="1"/>
          <p:nvPr/>
        </p:nvSpPr>
        <p:spPr>
          <a:xfrm>
            <a:off x="2881290" y="3214686"/>
            <a:ext cx="135732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Glass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5C733A68-B5D9-49D1-A6B4-23EFAECE4A61}"/>
              </a:ext>
            </a:extLst>
          </p:cNvPr>
          <p:cNvCxnSpPr>
            <a:stCxn id="35" idx="6"/>
          </p:cNvCxnSpPr>
          <p:nvPr/>
        </p:nvCxnSpPr>
        <p:spPr>
          <a:xfrm flipV="1">
            <a:off x="4524376" y="2000251"/>
            <a:ext cx="500063" cy="2143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CE3E2C50-5AB9-4320-A7A6-213C762662DE}"/>
              </a:ext>
            </a:extLst>
          </p:cNvPr>
          <p:cNvSpPr txBox="1"/>
          <p:nvPr/>
        </p:nvSpPr>
        <p:spPr>
          <a:xfrm>
            <a:off x="5095868" y="1714488"/>
            <a:ext cx="64294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Na</a:t>
            </a:r>
            <a:r>
              <a:rPr lang="en-US" b="1" baseline="30000" dirty="0">
                <a:solidFill>
                  <a:prstClr val="black"/>
                </a:solidFill>
                <a:latin typeface="Corbel"/>
              </a:rPr>
              <a:t>+</a:t>
            </a:r>
            <a:endParaRPr lang="en-IN" b="1" baseline="30000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21" name="Left-Up Arrow 120">
            <a:extLst>
              <a:ext uri="{FF2B5EF4-FFF2-40B4-BE49-F238E27FC236}">
                <a16:creationId xmlns:a16="http://schemas.microsoft.com/office/drawing/2014/main" id="{2F802A5E-38FB-48B6-BC8F-519CE6FD968F}"/>
              </a:ext>
            </a:extLst>
          </p:cNvPr>
          <p:cNvSpPr/>
          <p:nvPr/>
        </p:nvSpPr>
        <p:spPr>
          <a:xfrm>
            <a:off x="6024563" y="4857750"/>
            <a:ext cx="2500312" cy="1143000"/>
          </a:xfrm>
          <a:prstGeom prst="leftUpArrow">
            <a:avLst>
              <a:gd name="adj1" fmla="val 25000"/>
              <a:gd name="adj2" fmla="val 25000"/>
              <a:gd name="adj3" fmla="val 238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84C9B88E-469F-486A-978B-40DBBA10FC19}"/>
              </a:ext>
            </a:extLst>
          </p:cNvPr>
          <p:cNvSpPr/>
          <p:nvPr/>
        </p:nvSpPr>
        <p:spPr>
          <a:xfrm>
            <a:off x="3738564" y="271462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1B6CF45-14B6-4B2D-8389-B519BDACB71A}"/>
              </a:ext>
            </a:extLst>
          </p:cNvPr>
          <p:cNvSpPr/>
          <p:nvPr/>
        </p:nvSpPr>
        <p:spPr>
          <a:xfrm>
            <a:off x="2881313" y="4643438"/>
            <a:ext cx="2214562" cy="107156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0894E86-D0A3-4D8D-BDF5-4773DA94C58A}"/>
              </a:ext>
            </a:extLst>
          </p:cNvPr>
          <p:cNvSpPr/>
          <p:nvPr/>
        </p:nvSpPr>
        <p:spPr>
          <a:xfrm>
            <a:off x="3024189" y="47863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07CC24A2-B250-48C2-9D34-C66F5F535E3E}"/>
              </a:ext>
            </a:extLst>
          </p:cNvPr>
          <p:cNvSpPr/>
          <p:nvPr/>
        </p:nvSpPr>
        <p:spPr>
          <a:xfrm>
            <a:off x="3309938" y="4786313"/>
            <a:ext cx="285750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CF678F5-D50B-4787-90E8-92ADAAB95102}"/>
              </a:ext>
            </a:extLst>
          </p:cNvPr>
          <p:cNvSpPr/>
          <p:nvPr/>
        </p:nvSpPr>
        <p:spPr>
          <a:xfrm>
            <a:off x="3452814" y="507206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97F5F33-C01F-4FA8-A43B-8E25A7776A91}"/>
              </a:ext>
            </a:extLst>
          </p:cNvPr>
          <p:cNvSpPr/>
          <p:nvPr/>
        </p:nvSpPr>
        <p:spPr>
          <a:xfrm>
            <a:off x="3095626" y="507206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1E047DC-AE2D-424D-BEB4-EE25C4CE3247}"/>
              </a:ext>
            </a:extLst>
          </p:cNvPr>
          <p:cNvSpPr/>
          <p:nvPr/>
        </p:nvSpPr>
        <p:spPr>
          <a:xfrm>
            <a:off x="3024189" y="55006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22683C8-03E9-4F6E-8D5B-A4DFF5DCDD8C}"/>
              </a:ext>
            </a:extLst>
          </p:cNvPr>
          <p:cNvSpPr/>
          <p:nvPr/>
        </p:nvSpPr>
        <p:spPr>
          <a:xfrm>
            <a:off x="4381500" y="4786313"/>
            <a:ext cx="285750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6540F74D-5EAE-47D3-93B3-2EEC96151AAB}"/>
              </a:ext>
            </a:extLst>
          </p:cNvPr>
          <p:cNvSpPr/>
          <p:nvPr/>
        </p:nvSpPr>
        <p:spPr>
          <a:xfrm>
            <a:off x="3238500" y="5429251"/>
            <a:ext cx="285750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AF666C28-A2CA-4C57-8009-368330B9D3DC}"/>
              </a:ext>
            </a:extLst>
          </p:cNvPr>
          <p:cNvSpPr/>
          <p:nvPr/>
        </p:nvSpPr>
        <p:spPr>
          <a:xfrm>
            <a:off x="3810000" y="4929188"/>
            <a:ext cx="285750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3F8DD034-AEDE-401C-9336-5D6CDA737DFB}"/>
              </a:ext>
            </a:extLst>
          </p:cNvPr>
          <p:cNvSpPr/>
          <p:nvPr/>
        </p:nvSpPr>
        <p:spPr>
          <a:xfrm>
            <a:off x="4738688" y="5500688"/>
            <a:ext cx="285750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4C624A4D-147A-4295-B4BA-9DA132A096B4}"/>
              </a:ext>
            </a:extLst>
          </p:cNvPr>
          <p:cNvSpPr/>
          <p:nvPr/>
        </p:nvSpPr>
        <p:spPr>
          <a:xfrm>
            <a:off x="3309939" y="521493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BAD6A3E9-49AF-4784-9EEB-4386D7B48597}"/>
              </a:ext>
            </a:extLst>
          </p:cNvPr>
          <p:cNvSpPr/>
          <p:nvPr/>
        </p:nvSpPr>
        <p:spPr>
          <a:xfrm>
            <a:off x="3595689" y="54292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2E0076B-1474-4E3E-A02D-314999B45956}"/>
              </a:ext>
            </a:extLst>
          </p:cNvPr>
          <p:cNvSpPr/>
          <p:nvPr/>
        </p:nvSpPr>
        <p:spPr>
          <a:xfrm>
            <a:off x="3738564" y="47863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DE554978-9363-4DBE-8CEE-D537468A595F}"/>
              </a:ext>
            </a:extLst>
          </p:cNvPr>
          <p:cNvSpPr/>
          <p:nvPr/>
        </p:nvSpPr>
        <p:spPr>
          <a:xfrm>
            <a:off x="4738689" y="485775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D6512C87-5921-4911-BBEE-CE0F18533112}"/>
              </a:ext>
            </a:extLst>
          </p:cNvPr>
          <p:cNvSpPr/>
          <p:nvPr/>
        </p:nvSpPr>
        <p:spPr>
          <a:xfrm>
            <a:off x="4524376" y="514350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FDD3615B-0EDD-46AB-BE81-6EA01DDF2E64}"/>
              </a:ext>
            </a:extLst>
          </p:cNvPr>
          <p:cNvSpPr/>
          <p:nvPr/>
        </p:nvSpPr>
        <p:spPr>
          <a:xfrm flipH="1">
            <a:off x="3748088" y="5224463"/>
            <a:ext cx="133350" cy="133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254A56D7-8276-4BE4-A72E-C0AC085FC770}"/>
              </a:ext>
            </a:extLst>
          </p:cNvPr>
          <p:cNvSpPr/>
          <p:nvPr/>
        </p:nvSpPr>
        <p:spPr>
          <a:xfrm>
            <a:off x="4095751" y="507206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3DFC291E-4568-4C12-A0B0-29ADAEE3D1DF}"/>
              </a:ext>
            </a:extLst>
          </p:cNvPr>
          <p:cNvSpPr/>
          <p:nvPr/>
        </p:nvSpPr>
        <p:spPr>
          <a:xfrm>
            <a:off x="4953001" y="53578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17F0FA24-0EB9-44BF-AABC-2BF1545D72E6}"/>
              </a:ext>
            </a:extLst>
          </p:cNvPr>
          <p:cNvSpPr/>
          <p:nvPr/>
        </p:nvSpPr>
        <p:spPr>
          <a:xfrm>
            <a:off x="4595814" y="55006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3E983616-618C-4F90-9E6D-9C01656C2E34}"/>
              </a:ext>
            </a:extLst>
          </p:cNvPr>
          <p:cNvSpPr/>
          <p:nvPr/>
        </p:nvSpPr>
        <p:spPr>
          <a:xfrm>
            <a:off x="3952876" y="521493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744A9BAE-8B87-404B-A0EF-3CDEB3D268D1}"/>
              </a:ext>
            </a:extLst>
          </p:cNvPr>
          <p:cNvSpPr/>
          <p:nvPr/>
        </p:nvSpPr>
        <p:spPr>
          <a:xfrm>
            <a:off x="4167189" y="478631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97195E6A-9204-4C47-9977-9E26910BD1DE}"/>
              </a:ext>
            </a:extLst>
          </p:cNvPr>
          <p:cNvSpPr/>
          <p:nvPr/>
        </p:nvSpPr>
        <p:spPr>
          <a:xfrm>
            <a:off x="4024313" y="5429251"/>
            <a:ext cx="285750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42FF077-8E45-4C7D-B1B7-07B1A2DB9784}"/>
              </a:ext>
            </a:extLst>
          </p:cNvPr>
          <p:cNvSpPr/>
          <p:nvPr/>
        </p:nvSpPr>
        <p:spPr>
          <a:xfrm>
            <a:off x="4381501" y="55006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6FB9C31D-F16F-47B9-8E91-3F1F9859FF60}"/>
              </a:ext>
            </a:extLst>
          </p:cNvPr>
          <p:cNvSpPr/>
          <p:nvPr/>
        </p:nvSpPr>
        <p:spPr>
          <a:xfrm>
            <a:off x="3881439" y="5500689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52BC7F6F-3C12-4EC1-9043-A8AFD79C9CC0}"/>
              </a:ext>
            </a:extLst>
          </p:cNvPr>
          <p:cNvSpPr/>
          <p:nvPr/>
        </p:nvSpPr>
        <p:spPr>
          <a:xfrm>
            <a:off x="4738689" y="5143501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82F3B3BA-10E4-4D84-9F65-37B180264D01}"/>
              </a:ext>
            </a:extLst>
          </p:cNvPr>
          <p:cNvSpPr/>
          <p:nvPr/>
        </p:nvSpPr>
        <p:spPr>
          <a:xfrm>
            <a:off x="4310064" y="528637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03130243-DF4B-4CC5-B39F-E54368B9F719}"/>
              </a:ext>
            </a:extLst>
          </p:cNvPr>
          <p:cNvSpPr/>
          <p:nvPr/>
        </p:nvSpPr>
        <p:spPr>
          <a:xfrm>
            <a:off x="2952750" y="5214938"/>
            <a:ext cx="285750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1EFDC703-4CFB-4BC8-B60B-B85CF75CEBEA}"/>
              </a:ext>
            </a:extLst>
          </p:cNvPr>
          <p:cNvSpPr/>
          <p:nvPr/>
        </p:nvSpPr>
        <p:spPr>
          <a:xfrm>
            <a:off x="4310064" y="5072064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4FA03D8D-79A2-4BD6-B1EE-02A334F39309}"/>
              </a:ext>
            </a:extLst>
          </p:cNvPr>
          <p:cNvCxnSpPr/>
          <p:nvPr/>
        </p:nvCxnSpPr>
        <p:spPr>
          <a:xfrm rot="5400000" flipH="1" flipV="1">
            <a:off x="4631532" y="4321970"/>
            <a:ext cx="428625" cy="500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AE25F9D5-8611-47A7-A03E-C6F60FF15D02}"/>
              </a:ext>
            </a:extLst>
          </p:cNvPr>
          <p:cNvSpPr txBox="1"/>
          <p:nvPr/>
        </p:nvSpPr>
        <p:spPr>
          <a:xfrm>
            <a:off x="4952992" y="3857628"/>
            <a:ext cx="57150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K</a:t>
            </a:r>
            <a:r>
              <a:rPr lang="en-US" b="1" baseline="30000" dirty="0">
                <a:solidFill>
                  <a:prstClr val="black"/>
                </a:solidFill>
                <a:latin typeface="Corbel"/>
              </a:rPr>
              <a:t>+</a:t>
            </a:r>
            <a:r>
              <a:rPr lang="en-US" dirty="0">
                <a:solidFill>
                  <a:prstClr val="white"/>
                </a:solidFill>
                <a:latin typeface="Corbel"/>
              </a:rPr>
              <a:t> </a:t>
            </a:r>
            <a:endParaRPr lang="en-IN" dirty="0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5EBECD23-CF29-479E-A6E0-A68AD088DF47}"/>
              </a:ext>
            </a:extLst>
          </p:cNvPr>
          <p:cNvCxnSpPr/>
          <p:nvPr/>
        </p:nvCxnSpPr>
        <p:spPr>
          <a:xfrm>
            <a:off x="4881563" y="5143500"/>
            <a:ext cx="50006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ACC276AA-E03E-4287-85AB-AD060877B4FD}"/>
              </a:ext>
            </a:extLst>
          </p:cNvPr>
          <p:cNvSpPr txBox="1"/>
          <p:nvPr/>
        </p:nvSpPr>
        <p:spPr>
          <a:xfrm>
            <a:off x="5453058" y="5000636"/>
            <a:ext cx="57150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Na</a:t>
            </a:r>
            <a:r>
              <a:rPr lang="en-US" b="1" baseline="30000" dirty="0">
                <a:solidFill>
                  <a:prstClr val="black"/>
                </a:solidFill>
                <a:latin typeface="Corbel"/>
              </a:rPr>
              <a:t>+</a:t>
            </a:r>
            <a:endParaRPr lang="en-IN" b="1" baseline="30000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3D05D04-5970-4ACC-9955-643EB986CC2A}"/>
              </a:ext>
            </a:extLst>
          </p:cNvPr>
          <p:cNvSpPr txBox="1"/>
          <p:nvPr/>
        </p:nvSpPr>
        <p:spPr>
          <a:xfrm>
            <a:off x="3309918" y="5786454"/>
            <a:ext cx="128588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Glass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58"/>
    </mc:Choice>
    <mc:Fallback>
      <p:transition spd="slow" advTm="108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AE5A-9E7F-4950-87E7-F176869A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 dirty="0"/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2438400" y="500064"/>
            <a:ext cx="7772400" cy="5856287"/>
          </a:xfrm>
        </p:spPr>
        <p:txBody>
          <a:bodyPr/>
          <a:lstStyle/>
          <a:p>
            <a:r>
              <a:rPr lang="en-US" altLang="en-US" smtClean="0">
                <a:solidFill>
                  <a:srgbClr val="C00000"/>
                </a:solidFill>
              </a:rPr>
              <a:t>THERMAL TEMPERING</a:t>
            </a:r>
            <a:r>
              <a:rPr lang="en-US" altLang="en-US" smtClean="0"/>
              <a:t> :</a:t>
            </a:r>
          </a:p>
          <a:p>
            <a:pPr lvl="1"/>
            <a:r>
              <a:rPr lang="en-US" altLang="en-US" smtClean="0"/>
              <a:t>Most common method of strengthening glass.</a:t>
            </a:r>
          </a:p>
          <a:p>
            <a:pPr lvl="1"/>
            <a:r>
              <a:rPr lang="en-US" altLang="en-US" smtClean="0"/>
              <a:t>This method creates residual compressive stresses by rapidly cooling (quenching) the surface of the object while it is hot and in the softened (molten) state.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r>
              <a:rPr lang="en-US" altLang="en-US" smtClean="0"/>
              <a:t>This rapid cooling produces a skin of rigid glass surrounding a soft (molten) core.</a:t>
            </a:r>
            <a:endParaRPr lang="en-IN" altLang="en-US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0435AC-9F47-4DB5-A89A-A3C792C4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0752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1448B328-4FD2-4C94-8A08-EDC174157137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13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3CF9583-EEE8-4628-8886-530F97AD15CF}"/>
              </a:ext>
            </a:extLst>
          </p:cNvPr>
          <p:cNvSpPr/>
          <p:nvPr/>
        </p:nvSpPr>
        <p:spPr>
          <a:xfrm>
            <a:off x="6167439" y="3786188"/>
            <a:ext cx="142875" cy="500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8B05BC6-1FF7-4C58-9862-7E7E38E3BA55}"/>
              </a:ext>
            </a:extLst>
          </p:cNvPr>
          <p:cNvSpPr/>
          <p:nvPr/>
        </p:nvSpPr>
        <p:spPr>
          <a:xfrm>
            <a:off x="6238876" y="5500689"/>
            <a:ext cx="142875" cy="642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3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62"/>
    </mc:Choice>
    <mc:Fallback>
      <p:transition spd="slow" advTm="19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9E3B9-44FF-42EC-A1FE-21D44C31B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0854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4396BD84-672A-4A01-B318-BD8CA3407CE5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14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B02CCA-E0D4-46B4-8A47-E8A567113E24}"/>
              </a:ext>
            </a:extLst>
          </p:cNvPr>
          <p:cNvSpPr/>
          <p:nvPr/>
        </p:nvSpPr>
        <p:spPr>
          <a:xfrm>
            <a:off x="3095625" y="714375"/>
            <a:ext cx="2071688" cy="2071688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151A9A-E885-4D06-B543-BD7EA22C2431}"/>
              </a:ext>
            </a:extLst>
          </p:cNvPr>
          <p:cNvSpPr/>
          <p:nvPr/>
        </p:nvSpPr>
        <p:spPr>
          <a:xfrm>
            <a:off x="3452813" y="1071563"/>
            <a:ext cx="1357312" cy="135731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376C302-B94B-4E6A-962F-6F659B47BEF8}"/>
              </a:ext>
            </a:extLst>
          </p:cNvPr>
          <p:cNvSpPr/>
          <p:nvPr/>
        </p:nvSpPr>
        <p:spPr>
          <a:xfrm>
            <a:off x="5595938" y="1643064"/>
            <a:ext cx="1928812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9964C-EA9B-4BED-920D-84A75BF3CE96}"/>
              </a:ext>
            </a:extLst>
          </p:cNvPr>
          <p:cNvSpPr txBox="1"/>
          <p:nvPr/>
        </p:nvSpPr>
        <p:spPr>
          <a:xfrm>
            <a:off x="5667372" y="1142984"/>
            <a:ext cx="164307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Rapid cooling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91B2E1-EF15-4E99-9326-6CA5CA933717}"/>
              </a:ext>
            </a:extLst>
          </p:cNvPr>
          <p:cNvSpPr/>
          <p:nvPr/>
        </p:nvSpPr>
        <p:spPr>
          <a:xfrm>
            <a:off x="7953375" y="785814"/>
            <a:ext cx="2071688" cy="20716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79D289-0455-43E9-8CEB-46A5DCA669AB}"/>
              </a:ext>
            </a:extLst>
          </p:cNvPr>
          <p:cNvSpPr/>
          <p:nvPr/>
        </p:nvSpPr>
        <p:spPr>
          <a:xfrm>
            <a:off x="8310563" y="1143001"/>
            <a:ext cx="1357312" cy="135731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8554" name="TextBox 14"/>
          <p:cNvSpPr txBox="1">
            <a:spLocks noChangeArrowheads="1"/>
          </p:cNvSpPr>
          <p:nvPr/>
        </p:nvSpPr>
        <p:spPr bwMode="auto">
          <a:xfrm>
            <a:off x="3810000" y="1500189"/>
            <a:ext cx="642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endParaRPr lang="en-IN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1FCB32-1F46-407E-BE62-443D13D504DA}"/>
              </a:ext>
            </a:extLst>
          </p:cNvPr>
          <p:cNvSpPr txBox="1"/>
          <p:nvPr/>
        </p:nvSpPr>
        <p:spPr>
          <a:xfrm>
            <a:off x="7888720" y="111810"/>
            <a:ext cx="2571768" cy="64633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Rigid glass surrounding molten core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18" name="Left-Up Arrow 17">
            <a:extLst>
              <a:ext uri="{FF2B5EF4-FFF2-40B4-BE49-F238E27FC236}">
                <a16:creationId xmlns:a16="http://schemas.microsoft.com/office/drawing/2014/main" id="{88C3E5B1-8D42-42F6-A898-210C00CA4889}"/>
              </a:ext>
            </a:extLst>
          </p:cNvPr>
          <p:cNvSpPr/>
          <p:nvPr/>
        </p:nvSpPr>
        <p:spPr>
          <a:xfrm>
            <a:off x="7739064" y="3143250"/>
            <a:ext cx="1785937" cy="257175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6D8E80-4F08-4BBE-BDCA-5AF583C97387}"/>
              </a:ext>
            </a:extLst>
          </p:cNvPr>
          <p:cNvSpPr/>
          <p:nvPr/>
        </p:nvSpPr>
        <p:spPr>
          <a:xfrm>
            <a:off x="3309939" y="3786189"/>
            <a:ext cx="2071687" cy="207168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EDB1C3-14D1-4887-AA7A-476DC5155FEF}"/>
              </a:ext>
            </a:extLst>
          </p:cNvPr>
          <p:cNvSpPr/>
          <p:nvPr/>
        </p:nvSpPr>
        <p:spPr>
          <a:xfrm>
            <a:off x="3667126" y="4143376"/>
            <a:ext cx="1357313" cy="135731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2496C81-603F-4917-B2F1-F7085A4F462C}"/>
              </a:ext>
            </a:extLst>
          </p:cNvPr>
          <p:cNvSpPr/>
          <p:nvPr/>
        </p:nvSpPr>
        <p:spPr>
          <a:xfrm>
            <a:off x="4310064" y="4714876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3C96E0B-8374-49B5-96B8-142BC6A92541}"/>
              </a:ext>
            </a:extLst>
          </p:cNvPr>
          <p:cNvCxnSpPr/>
          <p:nvPr/>
        </p:nvCxnSpPr>
        <p:spPr>
          <a:xfrm rot="5400000" flipH="1" flipV="1">
            <a:off x="4096544" y="5142706"/>
            <a:ext cx="5715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8D06D0B-E1FD-4F56-9927-92690377BE7A}"/>
              </a:ext>
            </a:extLst>
          </p:cNvPr>
          <p:cNvCxnSpPr>
            <a:stCxn id="20" idx="6"/>
          </p:cNvCxnSpPr>
          <p:nvPr/>
        </p:nvCxnSpPr>
        <p:spPr>
          <a:xfrm flipH="1" flipV="1">
            <a:off x="4452938" y="4786313"/>
            <a:ext cx="571500" cy="365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688BAB9-6D2A-4A1C-BCAE-D628495CA679}"/>
              </a:ext>
            </a:extLst>
          </p:cNvPr>
          <p:cNvCxnSpPr>
            <a:stCxn id="20" idx="0"/>
          </p:cNvCxnSpPr>
          <p:nvPr/>
        </p:nvCxnSpPr>
        <p:spPr>
          <a:xfrm rot="16200000" flipH="1">
            <a:off x="4094163" y="4394201"/>
            <a:ext cx="573088" cy="714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FB0C67F-0052-4A3F-8B69-1DE0FC5A786B}"/>
              </a:ext>
            </a:extLst>
          </p:cNvPr>
          <p:cNvCxnSpPr>
            <a:stCxn id="20" idx="2"/>
            <a:endCxn id="40" idx="2"/>
          </p:cNvCxnSpPr>
          <p:nvPr/>
        </p:nvCxnSpPr>
        <p:spPr>
          <a:xfrm rot="10800000" flipH="1">
            <a:off x="3667125" y="4786313"/>
            <a:ext cx="642938" cy="365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591A3A1-A8B6-4103-BFE8-14B0F8AD5689}"/>
              </a:ext>
            </a:extLst>
          </p:cNvPr>
          <p:cNvSpPr txBox="1"/>
          <p:nvPr/>
        </p:nvSpPr>
        <p:spPr>
          <a:xfrm>
            <a:off x="2738414" y="5929330"/>
            <a:ext cx="350046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orbel"/>
              </a:rPr>
              <a:t>Pull of the solidifying molten core</a:t>
            </a:r>
            <a:endParaRPr lang="en-IN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4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58"/>
    </mc:Choice>
    <mc:Fallback>
      <p:transition spd="slow" advTm="3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8DFBC-B497-4617-80E8-762FBA6FC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>
          <a:xfrm>
            <a:off x="2438400" y="500064"/>
            <a:ext cx="7772400" cy="5856287"/>
          </a:xfrm>
        </p:spPr>
        <p:txBody>
          <a:bodyPr/>
          <a:lstStyle/>
          <a:p>
            <a:r>
              <a:rPr lang="en-US" altLang="en-US" sz="2800" dirty="0"/>
              <a:t>Thermal tempering is used to strengthen glass for uses such as automobile windows and windshields, sliding glass doors, and diving masks.</a:t>
            </a:r>
          </a:p>
          <a:p>
            <a:endParaRPr lang="en-US" altLang="en-US" sz="2800" dirty="0"/>
          </a:p>
          <a:p>
            <a:r>
              <a:rPr lang="en-US" altLang="en-US" sz="2800" dirty="0"/>
              <a:t>Rapid cooling is accomplished by jets of air directed at the molten glass surface.</a:t>
            </a:r>
          </a:p>
          <a:p>
            <a:r>
              <a:rPr lang="en-US" altLang="en-US" sz="2800" dirty="0"/>
              <a:t>In dentistry, it is more effective to quench hot glass phase ceramics in </a:t>
            </a:r>
            <a:r>
              <a:rPr lang="en-US" altLang="en-US" sz="2800" dirty="0">
                <a:solidFill>
                  <a:srgbClr val="FFC000"/>
                </a:solidFill>
              </a:rPr>
              <a:t>silicone oils or other special liquids.</a:t>
            </a:r>
          </a:p>
          <a:p>
            <a:r>
              <a:rPr lang="en-US" altLang="en-US" sz="2800" dirty="0"/>
              <a:t>Thermal tempering induces a protective region of compressive stress within the surface. </a:t>
            </a:r>
            <a:endParaRPr lang="en-IN" altLang="en-US" dirty="0" smtClean="0"/>
          </a:p>
        </p:txBody>
      </p:sp>
      <p:sp>
        <p:nvSpPr>
          <p:cNvPr id="10957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EA9E21F9-F922-45D7-9DA2-BA8B9AA95343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15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D179B63C-4ADD-4D1F-BC66-E26EBF4CF6FA}"/>
              </a:ext>
            </a:extLst>
          </p:cNvPr>
          <p:cNvSpPr/>
          <p:nvPr/>
        </p:nvSpPr>
        <p:spPr>
          <a:xfrm>
            <a:off x="6167438" y="2286000"/>
            <a:ext cx="214312" cy="642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5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38"/>
    </mc:Choice>
    <mc:Fallback>
      <p:transition spd="slow" advTm="5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F11C-B989-464B-B677-5D44611B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Arial Rounded MT Bold" pitchFamily="34" charset="0"/>
              </a:rPr>
              <a:t>THERMAL COMPATIBILITY</a:t>
            </a:r>
            <a:r>
              <a:rPr lang="en-US" sz="2800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(Thermal expansion co-efficient mismatch ) </a:t>
            </a:r>
            <a:r>
              <a:rPr lang="en-US" sz="3200" dirty="0">
                <a:solidFill>
                  <a:srgbClr val="FF0000"/>
                </a:solidFill>
                <a:latin typeface="Arial Rounded MT Bold" pitchFamily="34" charset="0"/>
              </a:rPr>
              <a:t>:</a:t>
            </a:r>
            <a:endParaRPr lang="en-IN" sz="3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dirty="0"/>
              <a:t>Ideally, porcelain should be under slight compression in the final restoration, hence for metal-ceramic restorations, the metal and porcelain selected should have a slight mismatch in their thermal contraction co-efficient</a:t>
            </a:r>
            <a:r>
              <a:rPr lang="en-US" altLang="en-US" sz="3600" dirty="0" smtClean="0"/>
              <a:t>.</a:t>
            </a:r>
            <a:endParaRPr lang="en-US" alt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6BE6B-BB10-4AB1-AE6D-E33FE1F9B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1059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01649EB1-E83F-4F56-88D0-6F15809BC936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16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70"/>
    </mc:Choice>
    <mc:Fallback>
      <p:transition spd="slow" advTm="14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 smtClean="0"/>
              <a:t>Since the metal thermal contraction co-efficient is slightly larger, the metal contracts slightly more than the porcelain on cooling.</a:t>
            </a:r>
          </a:p>
          <a:p>
            <a:r>
              <a:rPr lang="en-US" altLang="en-US" sz="3200" dirty="0" smtClean="0"/>
              <a:t>This mismatch leaves the porcelain in residual compression and provides additional strength for the restoration.</a:t>
            </a:r>
            <a:endParaRPr lang="en-IN" altLang="en-US" sz="3200" dirty="0" smtClean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E110AA-52B0-444B-8E71-DB08F5A3D0E6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6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02"/>
    </mc:Choice>
    <mc:Fallback>
      <p:transition spd="slow" advTm="26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0C7D-0D08-485F-95A0-43977C0D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2.INTERRUPTION OF CRACK PROPAGATION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z="2800"/>
              <a:t>This method involves strengthening glasses and ceramics by reinforcing them with a dispersed phase of a different material that is capable of hindering a crack propagating through the material.</a:t>
            </a:r>
          </a:p>
          <a:p>
            <a:r>
              <a:rPr lang="en-US" altLang="en-US" sz="2800"/>
              <a:t>Methods:</a:t>
            </a:r>
          </a:p>
          <a:p>
            <a:pPr lvl="1"/>
            <a:r>
              <a:rPr lang="en-US" altLang="en-US" sz="2400">
                <a:solidFill>
                  <a:srgbClr val="FFC000"/>
                </a:solidFill>
              </a:rPr>
              <a:t>Dispersion of a crystalline phase</a:t>
            </a:r>
          </a:p>
          <a:p>
            <a:pPr lvl="1"/>
            <a:r>
              <a:rPr lang="en-US" altLang="en-US" sz="2400">
                <a:solidFill>
                  <a:srgbClr val="FFC000"/>
                </a:solidFill>
              </a:rPr>
              <a:t>Transformation toughening</a:t>
            </a:r>
            <a:endParaRPr lang="en-IN" altLang="en-US" sz="2400"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A70F8-A3C4-42A8-A050-2C1DF08A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1162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E58F0FA9-9714-45B8-8917-20D2167B82C8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18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5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11"/>
    </mc:Choice>
    <mc:Fallback>
      <p:transition spd="slow" advTm="4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16A26-AC66-44B7-A3DF-47010D5F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Arial Rounded MT Bold" pitchFamily="34" charset="0"/>
              </a:rPr>
              <a:t>DISPERSION OF A CRYSTALLINE PHASE</a:t>
            </a:r>
            <a:endParaRPr lang="en-IN" sz="36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/>
              <a:t>Method of strengthening glasses and ceramics is to </a:t>
            </a:r>
            <a:r>
              <a:rPr lang="en-US" altLang="en-US" sz="2400">
                <a:solidFill>
                  <a:srgbClr val="FFC000"/>
                </a:solidFill>
              </a:rPr>
              <a:t>reinforce them </a:t>
            </a:r>
            <a:r>
              <a:rPr lang="en-US" altLang="en-US" sz="2400"/>
              <a:t>with a </a:t>
            </a:r>
            <a:r>
              <a:rPr lang="en-US" altLang="en-US" sz="2400">
                <a:solidFill>
                  <a:srgbClr val="FFC000"/>
                </a:solidFill>
              </a:rPr>
              <a:t>dispersed phase </a:t>
            </a:r>
            <a:r>
              <a:rPr lang="en-US" altLang="en-US" sz="2400"/>
              <a:t>of a </a:t>
            </a:r>
            <a:r>
              <a:rPr lang="en-US" altLang="en-US" sz="2400">
                <a:solidFill>
                  <a:srgbClr val="FFC000"/>
                </a:solidFill>
              </a:rPr>
              <a:t>different material </a:t>
            </a:r>
            <a:r>
              <a:rPr lang="en-US" altLang="en-US" sz="2400"/>
              <a:t>that is </a:t>
            </a:r>
            <a:r>
              <a:rPr lang="en-US" altLang="en-US" sz="2400">
                <a:solidFill>
                  <a:srgbClr val="FFC000"/>
                </a:solidFill>
              </a:rPr>
              <a:t>capable of hindering a crack from propagating through the material</a:t>
            </a:r>
            <a:r>
              <a:rPr lang="en-US" altLang="en-US" sz="2400"/>
              <a:t>. This phenomenon is called as </a:t>
            </a:r>
            <a:r>
              <a:rPr lang="en-US" altLang="en-US" sz="2400">
                <a:solidFill>
                  <a:srgbClr val="FFC000"/>
                </a:solidFill>
              </a:rPr>
              <a:t>dispersion strengthening</a:t>
            </a:r>
            <a:r>
              <a:rPr lang="en-US" altLang="en-US" sz="2400"/>
              <a:t>.</a:t>
            </a:r>
          </a:p>
          <a:p>
            <a:r>
              <a:rPr lang="en-US" altLang="en-US" sz="2400"/>
              <a:t>Eg. When a tough, crystalline material such alumina (Al</a:t>
            </a:r>
            <a:r>
              <a:rPr lang="en-US" altLang="en-US" sz="2400" baseline="-25000"/>
              <a:t>2</a:t>
            </a:r>
            <a:r>
              <a:rPr lang="en-US" altLang="en-US" sz="2400"/>
              <a:t>O</a:t>
            </a:r>
            <a:r>
              <a:rPr lang="en-US" altLang="en-US" sz="2400" baseline="-25000"/>
              <a:t>3</a:t>
            </a:r>
            <a:r>
              <a:rPr lang="en-US" altLang="en-US" sz="2400"/>
              <a:t>) is added to a glass, the glass is toughened and strengthened because the crack cannot pass through the alumina particle as easily as it can pass through the glass matrix.</a:t>
            </a:r>
            <a:endParaRPr lang="en-IN" altLang="en-US" sz="2400"/>
          </a:p>
        </p:txBody>
      </p:sp>
      <p:sp>
        <p:nvSpPr>
          <p:cNvPr id="11264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5BC68E92-E595-48DE-915A-D5DC466A0986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19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6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44"/>
    </mc:Choice>
    <mc:Fallback>
      <p:transition spd="slow" advTm="2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B839E3-8F5E-484B-AB06-C4B488D04DE9}" type="slidenum">
              <a:rPr lang="en-IN" altLang="en-US" smtClean="0">
                <a:solidFill>
                  <a:schemeClr val="tx2"/>
                </a:solidFill>
                <a:latin typeface="Arial Rounded MT Bold" panose="020F0704030504030204" pitchFamily="34" charset="0"/>
              </a:rPr>
              <a:pPr/>
              <a:t>2</a:t>
            </a:fld>
            <a:endParaRPr lang="en-IN" altLang="en-US" smtClean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33376"/>
            <a:ext cx="5483225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-387350"/>
            <a:ext cx="574992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7391401" y="1989138"/>
            <a:ext cx="288925" cy="36036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978026" y="877889"/>
            <a:ext cx="6048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IN" sz="2800" b="1">
                <a:solidFill>
                  <a:srgbClr val="FF0000"/>
                </a:solidFill>
                <a:latin typeface="Arial Rounded MT Bold" panose="020F0704030504030204" pitchFamily="34" charset="0"/>
              </a:rPr>
              <a:t>What will you learn from this lecture:</a:t>
            </a:r>
            <a:endParaRPr lang="en-IN" sz="28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023" y="1989138"/>
            <a:ext cx="5868988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IN" sz="2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Why ceramics need to be strengthened?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IN" sz="2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Methods of strengthening brittle material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IN" sz="2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Methods of designing components to minimize stress concentrations and tensile stresses</a:t>
            </a:r>
            <a:endParaRPr lang="en-IN" sz="2800" dirty="0">
              <a:solidFill>
                <a:schemeClr val="accent3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IN" sz="2800" dirty="0">
              <a:solidFill>
                <a:schemeClr val="accent3">
                  <a:lumMod val="40000"/>
                  <a:lumOff val="6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88667"/>
      </p:ext>
    </p:extLst>
  </p:cSld>
  <p:clrMapOvr>
    <a:masterClrMapping/>
  </p:clrMapOvr>
  <p:transition spd="slow" advTm="17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6B0F4-6B0B-4AB9-820A-0F8C87C6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F09C75-0EB7-463D-A0A6-01C5BDD9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13668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19859273-4119-4C5A-8E78-1F23CD8F7A62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20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02CD2D-816D-476D-87FA-01CC29E43DF7}"/>
              </a:ext>
            </a:extLst>
          </p:cNvPr>
          <p:cNvSpPr/>
          <p:nvPr/>
        </p:nvSpPr>
        <p:spPr>
          <a:xfrm>
            <a:off x="2238375" y="2571751"/>
            <a:ext cx="3214688" cy="13573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9DADBFE3-87C4-49C8-BBDE-D26045EF68C9}"/>
              </a:ext>
            </a:extLst>
          </p:cNvPr>
          <p:cNvCxnSpPr/>
          <p:nvPr/>
        </p:nvCxnSpPr>
        <p:spPr>
          <a:xfrm rot="16200000" flipH="1">
            <a:off x="3024188" y="2714626"/>
            <a:ext cx="1500188" cy="928687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C68F894-4BC4-4BD8-9DC9-680A49DD8686}"/>
              </a:ext>
            </a:extLst>
          </p:cNvPr>
          <p:cNvSpPr/>
          <p:nvPr/>
        </p:nvSpPr>
        <p:spPr>
          <a:xfrm>
            <a:off x="6524625" y="2571751"/>
            <a:ext cx="3214688" cy="13573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1D3FF78D-49BA-4F20-AEF5-66EC41605B43}"/>
              </a:ext>
            </a:extLst>
          </p:cNvPr>
          <p:cNvSpPr/>
          <p:nvPr/>
        </p:nvSpPr>
        <p:spPr>
          <a:xfrm>
            <a:off x="6810375" y="2786063"/>
            <a:ext cx="285750" cy="2143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111C733B-2400-444B-B75B-77AB3706FF3D}"/>
              </a:ext>
            </a:extLst>
          </p:cNvPr>
          <p:cNvSpPr/>
          <p:nvPr/>
        </p:nvSpPr>
        <p:spPr>
          <a:xfrm>
            <a:off x="7310439" y="2928939"/>
            <a:ext cx="357187" cy="35718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Explosion 1 16">
            <a:extLst>
              <a:ext uri="{FF2B5EF4-FFF2-40B4-BE49-F238E27FC236}">
                <a16:creationId xmlns:a16="http://schemas.microsoft.com/office/drawing/2014/main" id="{BB6300BF-99D8-4AC9-8091-F137C2AEB759}"/>
              </a:ext>
            </a:extLst>
          </p:cNvPr>
          <p:cNvSpPr/>
          <p:nvPr/>
        </p:nvSpPr>
        <p:spPr>
          <a:xfrm>
            <a:off x="6810375" y="3429001"/>
            <a:ext cx="285750" cy="21431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Explosion 1 17">
            <a:extLst>
              <a:ext uri="{FF2B5EF4-FFF2-40B4-BE49-F238E27FC236}">
                <a16:creationId xmlns:a16="http://schemas.microsoft.com/office/drawing/2014/main" id="{B7979F14-69A9-40A8-8CC1-761328677EBC}"/>
              </a:ext>
            </a:extLst>
          </p:cNvPr>
          <p:cNvSpPr/>
          <p:nvPr/>
        </p:nvSpPr>
        <p:spPr>
          <a:xfrm>
            <a:off x="8453438" y="3071813"/>
            <a:ext cx="285750" cy="2143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Explosion 1 18">
            <a:extLst>
              <a:ext uri="{FF2B5EF4-FFF2-40B4-BE49-F238E27FC236}">
                <a16:creationId xmlns:a16="http://schemas.microsoft.com/office/drawing/2014/main" id="{4FD5AF66-C6FC-46FB-A901-2EE0E80E8632}"/>
              </a:ext>
            </a:extLst>
          </p:cNvPr>
          <p:cNvSpPr/>
          <p:nvPr/>
        </p:nvSpPr>
        <p:spPr>
          <a:xfrm>
            <a:off x="7881939" y="2857500"/>
            <a:ext cx="357187" cy="2857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Explosion 1 19">
            <a:extLst>
              <a:ext uri="{FF2B5EF4-FFF2-40B4-BE49-F238E27FC236}">
                <a16:creationId xmlns:a16="http://schemas.microsoft.com/office/drawing/2014/main" id="{C73E1CFE-13D5-4DE5-89E8-7D0A934AD44D}"/>
              </a:ext>
            </a:extLst>
          </p:cNvPr>
          <p:cNvSpPr/>
          <p:nvPr/>
        </p:nvSpPr>
        <p:spPr>
          <a:xfrm>
            <a:off x="8882063" y="3357563"/>
            <a:ext cx="214312" cy="2143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Explosion 1 20">
            <a:extLst>
              <a:ext uri="{FF2B5EF4-FFF2-40B4-BE49-F238E27FC236}">
                <a16:creationId xmlns:a16="http://schemas.microsoft.com/office/drawing/2014/main" id="{862AA7BC-6A89-4D84-8385-E7661C264F5E}"/>
              </a:ext>
            </a:extLst>
          </p:cNvPr>
          <p:cNvSpPr/>
          <p:nvPr/>
        </p:nvSpPr>
        <p:spPr>
          <a:xfrm>
            <a:off x="8239126" y="3429000"/>
            <a:ext cx="214313" cy="3571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Explosion 1 21">
            <a:extLst>
              <a:ext uri="{FF2B5EF4-FFF2-40B4-BE49-F238E27FC236}">
                <a16:creationId xmlns:a16="http://schemas.microsoft.com/office/drawing/2014/main" id="{7CE85E38-DD95-4831-9ECE-0F935F25E51B}"/>
              </a:ext>
            </a:extLst>
          </p:cNvPr>
          <p:cNvSpPr/>
          <p:nvPr/>
        </p:nvSpPr>
        <p:spPr>
          <a:xfrm>
            <a:off x="8953500" y="2928939"/>
            <a:ext cx="357188" cy="35718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" name="Explosion 1 22">
            <a:extLst>
              <a:ext uri="{FF2B5EF4-FFF2-40B4-BE49-F238E27FC236}">
                <a16:creationId xmlns:a16="http://schemas.microsoft.com/office/drawing/2014/main" id="{10A0F38E-0B60-4964-A349-733654761D32}"/>
              </a:ext>
            </a:extLst>
          </p:cNvPr>
          <p:cNvSpPr/>
          <p:nvPr/>
        </p:nvSpPr>
        <p:spPr>
          <a:xfrm>
            <a:off x="7453313" y="3643313"/>
            <a:ext cx="285750" cy="2857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24" name="Explosion 1 23">
            <a:extLst>
              <a:ext uri="{FF2B5EF4-FFF2-40B4-BE49-F238E27FC236}">
                <a16:creationId xmlns:a16="http://schemas.microsoft.com/office/drawing/2014/main" id="{DD17FA3B-5051-4FC7-9001-851DBAA93927}"/>
              </a:ext>
            </a:extLst>
          </p:cNvPr>
          <p:cNvSpPr/>
          <p:nvPr/>
        </p:nvSpPr>
        <p:spPr>
          <a:xfrm>
            <a:off x="9382126" y="3429000"/>
            <a:ext cx="214313" cy="3571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AB66CA5B-C626-42B6-A4B6-07B839EE99AD}"/>
              </a:ext>
            </a:extLst>
          </p:cNvPr>
          <p:cNvCxnSpPr>
            <a:endCxn id="19" idx="0"/>
          </p:cNvCxnSpPr>
          <p:nvPr/>
        </p:nvCxnSpPr>
        <p:spPr>
          <a:xfrm rot="16200000" flipH="1">
            <a:off x="7680326" y="2416176"/>
            <a:ext cx="500062" cy="382587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45ED7FD-2A78-446E-81D6-E16886241E8E}"/>
              </a:ext>
            </a:extLst>
          </p:cNvPr>
          <p:cNvSpPr txBox="1"/>
          <p:nvPr/>
        </p:nvSpPr>
        <p:spPr>
          <a:xfrm>
            <a:off x="3167042" y="4071942"/>
            <a:ext cx="1285884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orbel"/>
              </a:rPr>
              <a:t>GLASS</a:t>
            </a:r>
            <a:endParaRPr lang="en-IN" sz="2800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BACF63-21AD-4593-9584-DEF7792F714A}"/>
              </a:ext>
            </a:extLst>
          </p:cNvPr>
          <p:cNvSpPr txBox="1"/>
          <p:nvPr/>
        </p:nvSpPr>
        <p:spPr>
          <a:xfrm>
            <a:off x="6024530" y="4214819"/>
            <a:ext cx="464347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orbel"/>
              </a:rPr>
              <a:t>GLASS REINFORCED WITH AL</a:t>
            </a:r>
            <a:r>
              <a:rPr lang="en-US" sz="2400" b="1" baseline="-25000" dirty="0">
                <a:solidFill>
                  <a:prstClr val="black"/>
                </a:solidFill>
                <a:latin typeface="Corbel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Corbel"/>
              </a:rPr>
              <a:t>O</a:t>
            </a:r>
            <a:r>
              <a:rPr lang="en-US" sz="2400" b="1" baseline="-25000" dirty="0">
                <a:solidFill>
                  <a:prstClr val="black"/>
                </a:solidFill>
                <a:latin typeface="Corbel"/>
              </a:rPr>
              <a:t>3</a:t>
            </a:r>
            <a:endParaRPr lang="en-IN" sz="2400" b="1" baseline="-25000" dirty="0">
              <a:solidFill>
                <a:prstClr val="black"/>
              </a:solidFill>
              <a:latin typeface="Corbe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07EECD4-7CF3-4D06-812B-9A4ACDEBB750}"/>
              </a:ext>
            </a:extLst>
          </p:cNvPr>
          <p:cNvCxnSpPr>
            <a:stCxn id="19" idx="3"/>
          </p:cNvCxnSpPr>
          <p:nvPr/>
        </p:nvCxnSpPr>
        <p:spPr>
          <a:xfrm flipV="1">
            <a:off x="8239126" y="2000251"/>
            <a:ext cx="1000125" cy="103346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65E2081-8A37-4FB2-9756-67400C992464}"/>
              </a:ext>
            </a:extLst>
          </p:cNvPr>
          <p:cNvSpPr txBox="1"/>
          <p:nvPr/>
        </p:nvSpPr>
        <p:spPr>
          <a:xfrm>
            <a:off x="9382148" y="1714488"/>
            <a:ext cx="78581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Al</a:t>
            </a:r>
            <a:r>
              <a:rPr lang="en-US" b="1" baseline="-25000" dirty="0">
                <a:solidFill>
                  <a:prstClr val="black"/>
                </a:solidFill>
                <a:latin typeface="Corbel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Corbel"/>
              </a:rPr>
              <a:t>O</a:t>
            </a:r>
            <a:r>
              <a:rPr lang="en-US" b="1" baseline="-25000" dirty="0">
                <a:solidFill>
                  <a:prstClr val="black"/>
                </a:solidFill>
                <a:latin typeface="Corbel"/>
              </a:rPr>
              <a:t>3</a:t>
            </a:r>
            <a:endParaRPr lang="en-IN" b="1" baseline="-25000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5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43"/>
    </mc:Choice>
    <mc:Fallback>
      <p:transition spd="slow" advTm="7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B9F4-0263-4D19-9A92-A8F1D14D7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Dental ceramics containing a glass phase can be strengthened by increasing the crystal content of</a:t>
            </a:r>
          </a:p>
          <a:p>
            <a:pPr lvl="1"/>
            <a:r>
              <a:rPr lang="en-US" altLang="en-US" smtClean="0"/>
              <a:t>Leucite (K</a:t>
            </a:r>
            <a:r>
              <a:rPr lang="en-US" altLang="en-US" baseline="-25000" smtClean="0"/>
              <a:t>2</a:t>
            </a:r>
            <a:r>
              <a:rPr lang="en-US" altLang="en-US" smtClean="0"/>
              <a:t>O.Al</a:t>
            </a:r>
            <a:r>
              <a:rPr lang="en-US" altLang="en-US" baseline="-25000" smtClean="0"/>
              <a:t>2</a:t>
            </a:r>
            <a:r>
              <a:rPr lang="en-US" altLang="en-US" smtClean="0"/>
              <a:t>O</a:t>
            </a:r>
            <a:r>
              <a:rPr lang="en-US" altLang="en-US" baseline="-25000" smtClean="0"/>
              <a:t>3</a:t>
            </a:r>
            <a:r>
              <a:rPr lang="en-US" altLang="en-US" smtClean="0"/>
              <a:t>.4SiO</a:t>
            </a:r>
            <a:r>
              <a:rPr lang="en-US" altLang="en-US" baseline="-25000" smtClean="0"/>
              <a:t>2</a:t>
            </a:r>
            <a:r>
              <a:rPr lang="en-US" altLang="en-US" smtClean="0"/>
              <a:t>),</a:t>
            </a:r>
          </a:p>
          <a:p>
            <a:pPr lvl="1"/>
            <a:r>
              <a:rPr lang="en-US" altLang="en-US" smtClean="0"/>
              <a:t>Lithia disilicate (Li</a:t>
            </a:r>
            <a:r>
              <a:rPr lang="en-US" altLang="en-US" baseline="-25000" smtClean="0"/>
              <a:t>2</a:t>
            </a:r>
            <a:r>
              <a:rPr lang="en-US" altLang="en-US" smtClean="0"/>
              <a:t>O.2SiO</a:t>
            </a:r>
            <a:r>
              <a:rPr lang="en-US" altLang="en-US" baseline="-25000" smtClean="0"/>
              <a:t>2</a:t>
            </a:r>
            <a:r>
              <a:rPr lang="en-US" altLang="en-US" smtClean="0"/>
              <a:t>)</a:t>
            </a:r>
          </a:p>
          <a:p>
            <a:pPr lvl="1"/>
            <a:r>
              <a:rPr lang="en-US" altLang="en-US" smtClean="0"/>
              <a:t>Alumina (Al</a:t>
            </a:r>
            <a:r>
              <a:rPr lang="en-US" altLang="en-US" baseline="-25000" smtClean="0"/>
              <a:t>2</a:t>
            </a:r>
            <a:r>
              <a:rPr lang="en-US" altLang="en-US" smtClean="0"/>
              <a:t>O</a:t>
            </a:r>
            <a:r>
              <a:rPr lang="en-US" altLang="en-US" baseline="-25000" smtClean="0"/>
              <a:t>3</a:t>
            </a:r>
            <a:r>
              <a:rPr lang="en-US" altLang="en-US" smtClean="0"/>
              <a:t>)</a:t>
            </a:r>
          </a:p>
          <a:p>
            <a:pPr lvl="1"/>
            <a:r>
              <a:rPr lang="en-US" altLang="en-US" smtClean="0"/>
              <a:t>Magnesia-alumina spinel (MgO.Al</a:t>
            </a:r>
            <a:r>
              <a:rPr lang="en-US" altLang="en-US" baseline="-25000" smtClean="0"/>
              <a:t>2</a:t>
            </a:r>
            <a:r>
              <a:rPr lang="en-US" altLang="en-US" smtClean="0"/>
              <a:t>O</a:t>
            </a:r>
            <a:r>
              <a:rPr lang="en-US" altLang="en-US" baseline="-25000" smtClean="0"/>
              <a:t>3</a:t>
            </a:r>
            <a:r>
              <a:rPr lang="en-US" altLang="en-US" smtClean="0"/>
              <a:t>)</a:t>
            </a:r>
          </a:p>
          <a:p>
            <a:pPr lvl="1"/>
            <a:r>
              <a:rPr lang="en-US" altLang="en-US" smtClean="0"/>
              <a:t>Zirconia (ZrO</a:t>
            </a:r>
            <a:r>
              <a:rPr lang="en-US" altLang="en-US" baseline="-25000" smtClean="0"/>
              <a:t>2</a:t>
            </a:r>
            <a:r>
              <a:rPr lang="en-US" altLang="en-US" smtClean="0"/>
              <a:t>)</a:t>
            </a:r>
            <a:endParaRPr lang="en-IN" altLang="en-US" smtClean="0"/>
          </a:p>
        </p:txBody>
      </p:sp>
      <p:sp>
        <p:nvSpPr>
          <p:cNvPr id="11469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8DDDB5C2-95F0-4E9B-8EC8-E576AD707CDC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21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4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6"/>
    </mc:Choice>
    <mc:Fallback>
      <p:transition spd="slow" advTm="16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Content Placeholder 2"/>
          <p:cNvSpPr>
            <a:spLocks noGrp="1"/>
          </p:cNvSpPr>
          <p:nvPr>
            <p:ph idx="1"/>
          </p:nvPr>
        </p:nvSpPr>
        <p:spPr>
          <a:xfrm>
            <a:off x="2438400" y="214314"/>
            <a:ext cx="7772400" cy="6142037"/>
          </a:xfrm>
        </p:spPr>
        <p:txBody>
          <a:bodyPr/>
          <a:lstStyle/>
          <a:p>
            <a:endParaRPr lang="en-US" altLang="en-US" sz="2400" dirty="0"/>
          </a:p>
          <a:p>
            <a:r>
              <a:rPr lang="en-US" altLang="en-US" sz="2800" dirty="0"/>
              <a:t>In contrast, dental ceramics based primarily on zirconia crystals (</a:t>
            </a:r>
            <a:r>
              <a:rPr lang="en-US" altLang="en-US" sz="2800" dirty="0" err="1"/>
              <a:t>Cercon</a:t>
            </a:r>
            <a:r>
              <a:rPr lang="en-US" altLang="en-US" sz="2800" dirty="0"/>
              <a:t> and Lava) undergo transformation toughening that involves :</a:t>
            </a:r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r>
              <a:rPr lang="en-US" altLang="en-US" sz="2800" dirty="0"/>
              <a:t>At the tips of cracks that are in the region of tensile stress.</a:t>
            </a:r>
          </a:p>
        </p:txBody>
      </p:sp>
      <p:sp>
        <p:nvSpPr>
          <p:cNvPr id="11674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C61D7F68-27E2-475A-942D-8AD2386BDA56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22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57EC4B6-E97D-41B0-A4CE-FBAB9D813981}"/>
              </a:ext>
            </a:extLst>
          </p:cNvPr>
          <p:cNvSpPr/>
          <p:nvPr/>
        </p:nvSpPr>
        <p:spPr>
          <a:xfrm>
            <a:off x="5953125" y="3071813"/>
            <a:ext cx="1428750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4FEA5-9AB6-4AF1-B6ED-D621EE50435F}"/>
              </a:ext>
            </a:extLst>
          </p:cNvPr>
          <p:cNvSpPr txBox="1"/>
          <p:nvPr/>
        </p:nvSpPr>
        <p:spPr>
          <a:xfrm>
            <a:off x="2095472" y="3000372"/>
            <a:ext cx="342902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TETRAGONAL CRYSTAL PHASE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13AF7-C07E-40BC-8F3E-8EB9FD06A6AC}"/>
              </a:ext>
            </a:extLst>
          </p:cNvPr>
          <p:cNvSpPr txBox="1"/>
          <p:nvPr/>
        </p:nvSpPr>
        <p:spPr>
          <a:xfrm>
            <a:off x="7739074" y="3000372"/>
            <a:ext cx="235745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orbel"/>
              </a:rPr>
              <a:t>MONOCLINIC</a:t>
            </a:r>
            <a:r>
              <a:rPr lang="en-US" b="1" dirty="0">
                <a:solidFill>
                  <a:prstClr val="white"/>
                </a:solidFill>
                <a:latin typeface="Corbel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orbel"/>
              </a:rPr>
              <a:t>PHASE</a:t>
            </a:r>
            <a:endParaRPr lang="en-IN" b="1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0340" y="272330"/>
            <a:ext cx="5147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TRANSFORMATION TOUGHENING</a:t>
            </a:r>
            <a:endParaRPr lang="en-IN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2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45"/>
    </mc:Choice>
    <mc:Fallback>
      <p:transition spd="slow" advTm="3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F9BB5-A3E0-4458-8D42-413011AE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117763" name="Content Placeholder 2"/>
          <p:cNvSpPr>
            <a:spLocks noGrp="1"/>
          </p:cNvSpPr>
          <p:nvPr>
            <p:ph idx="1"/>
          </p:nvPr>
        </p:nvSpPr>
        <p:spPr>
          <a:xfrm>
            <a:off x="2438400" y="1214438"/>
            <a:ext cx="7772400" cy="5141912"/>
          </a:xfrm>
        </p:spPr>
        <p:txBody>
          <a:bodyPr/>
          <a:lstStyle/>
          <a:p>
            <a:r>
              <a:rPr lang="en-US" altLang="en-US" sz="3200"/>
              <a:t>In this process 3 vol% expansion of the ZrO2 crystals or precipitates occurs that places the crack under a state of compressive stress and crack progression is arrested.</a:t>
            </a:r>
          </a:p>
          <a:p>
            <a:r>
              <a:rPr lang="en-US" altLang="en-US" sz="3200"/>
              <a:t>Because of this strengthening and toughening mechanism, the yttria stabilized zirconia ceramic is sometimes referred to as </a:t>
            </a:r>
            <a:r>
              <a:rPr lang="en-US" altLang="en-US" sz="3200">
                <a:solidFill>
                  <a:srgbClr val="FFC000"/>
                </a:solidFill>
              </a:rPr>
              <a:t>ceramic steel</a:t>
            </a:r>
            <a:r>
              <a:rPr lang="en-US" altLang="en-US" sz="3200"/>
              <a:t>.                                                        </a:t>
            </a:r>
          </a:p>
          <a:p>
            <a:endParaRPr lang="en-IN" altLang="en-US" smtClean="0"/>
          </a:p>
        </p:txBody>
      </p:sp>
      <p:sp>
        <p:nvSpPr>
          <p:cNvPr id="11776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38BD5D76-6D2B-45D5-AA78-A094E8D2AFDC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23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4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90"/>
    </mc:Choice>
    <mc:Fallback>
      <p:transition spd="slow" advTm="2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EE09-E8E1-44C0-8A07-CACF4D88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Arial Rounded MT Bold" pitchFamily="34" charset="0"/>
              </a:rPr>
              <a:t>2.DESIGN OF DENTAL RESTORATION INVOLVING CERAMICS</a:t>
            </a:r>
            <a:endParaRPr lang="en-IN" sz="3600" dirty="0">
              <a:latin typeface="Arial Rounded MT Bold" pitchFamily="34" charset="0"/>
            </a:endParaRPr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Dental restoration containing ceramics should be designed in such a way as to overcome their weakness.</a:t>
            </a:r>
            <a:endParaRPr lang="en-IN" altLang="en-US" smtClean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BEA90-C1A6-4725-B1ED-0186988F1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DBF5F9"/>
                </a:solidFill>
              </a:rPr>
              <a:t>K.J. </a:t>
            </a:r>
            <a:r>
              <a:rPr lang="en-US" dirty="0" err="1">
                <a:solidFill>
                  <a:srgbClr val="DBF5F9"/>
                </a:solidFill>
              </a:rPr>
              <a:t>Anusavice</a:t>
            </a:r>
            <a:r>
              <a:rPr lang="en-US" dirty="0">
                <a:solidFill>
                  <a:srgbClr val="DBF5F9"/>
                </a:solidFill>
              </a:rPr>
              <a:t> ; Phillips’ Science of Dental materials; 11</a:t>
            </a:r>
            <a:r>
              <a:rPr lang="en-US" baseline="30000" dirty="0">
                <a:solidFill>
                  <a:srgbClr val="DBF5F9"/>
                </a:solidFill>
              </a:rPr>
              <a:t>th</a:t>
            </a:r>
            <a:r>
              <a:rPr lang="en-US" dirty="0">
                <a:solidFill>
                  <a:srgbClr val="DBF5F9"/>
                </a:solidFill>
              </a:rPr>
              <a:t> Edition; 704</a:t>
            </a:r>
            <a:endParaRPr lang="en-IN" dirty="0">
              <a:solidFill>
                <a:srgbClr val="DBF5F9"/>
              </a:solidFill>
            </a:endParaRPr>
          </a:p>
          <a:p>
            <a:pPr>
              <a:defRPr/>
            </a:pPr>
            <a:endParaRPr lang="en-IN" dirty="0">
              <a:solidFill>
                <a:srgbClr val="DBF5F9"/>
              </a:solidFill>
            </a:endParaRPr>
          </a:p>
        </p:txBody>
      </p:sp>
      <p:sp>
        <p:nvSpPr>
          <p:cNvPr id="11878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69FF6449-4A5A-4926-BE3C-ABC2DE83CD1A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24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4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3"/>
    </mc:Choice>
    <mc:Fallback>
      <p:transition spd="slow" advTm="3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76415-D039-4D91-A143-A4F2F86D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C00000"/>
                </a:solidFill>
                <a:latin typeface="Arial Rounded MT Bold" pitchFamily="34" charset="0"/>
              </a:rPr>
              <a:t>1.MINIMIZING TENSILE STRESS:</a:t>
            </a:r>
            <a:endParaRPr lang="en-IN" sz="3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19811" name="Content Placeholder 2"/>
          <p:cNvSpPr>
            <a:spLocks noGrp="1"/>
          </p:cNvSpPr>
          <p:nvPr>
            <p:ph idx="1"/>
          </p:nvPr>
        </p:nvSpPr>
        <p:spPr>
          <a:xfrm>
            <a:off x="2438400" y="1428750"/>
            <a:ext cx="7772400" cy="4927600"/>
          </a:xfrm>
        </p:spPr>
        <p:txBody>
          <a:bodyPr/>
          <a:lstStyle/>
          <a:p>
            <a:r>
              <a:rPr lang="en-US" altLang="en-US" smtClean="0"/>
              <a:t>Conventional PJCs are contraindicated for restoring posterior teeth because occlusal forces can subject them to large tensile stresses, which usually concentrate near the interior surface of the crown.</a:t>
            </a:r>
          </a:p>
          <a:p>
            <a:pPr lvl="1"/>
            <a:r>
              <a:rPr lang="en-US" altLang="en-US" smtClean="0"/>
              <a:t>Metal-ceramic crowns</a:t>
            </a:r>
          </a:p>
          <a:p>
            <a:pPr lvl="1"/>
            <a:r>
              <a:rPr lang="en-US" altLang="en-US" smtClean="0"/>
              <a:t>Bonded platinum foil PJC technique</a:t>
            </a:r>
          </a:p>
          <a:p>
            <a:pPr lvl="1"/>
            <a:r>
              <a:rPr lang="en-US" altLang="en-US" smtClean="0"/>
              <a:t>Swaged gold alloy foil technique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mtClean="0"/>
              <a:t>	are used.</a:t>
            </a:r>
            <a:endParaRPr lang="en-IN" altLang="en-US" smtClean="0"/>
          </a:p>
        </p:txBody>
      </p:sp>
      <p:sp>
        <p:nvSpPr>
          <p:cNvPr id="119813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433D69C0-67C3-43EC-B8D1-140488240AA6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25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07"/>
    </mc:Choice>
    <mc:Fallback>
      <p:transition spd="slow" advTm="67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D8CCB-7887-47E1-9E4D-22E18BD0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latin typeface="Arial Rounded MT Bold" pitchFamily="34" charset="0"/>
              </a:rPr>
              <a:t>2.REDUCING STRESS RAISERS</a:t>
            </a:r>
            <a:endParaRPr lang="en-IN" sz="36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Stress raisers are discontinuities in ceramic structures.</a:t>
            </a:r>
          </a:p>
          <a:p>
            <a:r>
              <a:rPr lang="en-US" altLang="en-US" smtClean="0"/>
              <a:t>Conditions causing stress concentration :</a:t>
            </a:r>
          </a:p>
          <a:p>
            <a:pPr lvl="1"/>
            <a:r>
              <a:rPr lang="en-US" altLang="en-US" smtClean="0"/>
              <a:t>Creases or folds of the platinum foil substrate that become embedded in the porcelain and leave notches.</a:t>
            </a:r>
          </a:p>
          <a:p>
            <a:pPr lvl="1"/>
            <a:r>
              <a:rPr lang="en-US" altLang="en-US" smtClean="0"/>
              <a:t>Sharp line angles in the preparation.</a:t>
            </a:r>
          </a:p>
          <a:p>
            <a:pPr lvl="1"/>
            <a:r>
              <a:rPr lang="en-US" altLang="en-US" smtClean="0"/>
              <a:t>Large changes in porcelain thickness.</a:t>
            </a:r>
            <a:endParaRPr lang="en-IN" altLang="en-US" smtClean="0"/>
          </a:p>
        </p:txBody>
      </p:sp>
      <p:sp>
        <p:nvSpPr>
          <p:cNvPr id="12083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B812DE4F-4B72-4B77-8F2F-48DF53513AB7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26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6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83"/>
    </mc:Choice>
    <mc:Fallback>
      <p:transition spd="slow" advTm="115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255" y="2868036"/>
            <a:ext cx="10363200" cy="914400"/>
          </a:xfrm>
        </p:spPr>
        <p:txBody>
          <a:bodyPr/>
          <a:lstStyle/>
          <a:p>
            <a:pPr algn="ctr"/>
            <a:r>
              <a:rPr lang="en-IN" sz="6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THANK YOU!!!</a:t>
            </a:r>
            <a:endParaRPr lang="en-IN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E110AA-52B0-444B-8E71-DB08F5A3D0E6}" type="slidenum">
              <a:rPr lang="en-IN" altLang="en-US" smtClean="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IN" altLang="en-US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6"/>
    </mc:Choice>
    <mc:Fallback>
      <p:transition spd="slow" advTm="1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1534-A067-4CA9-9827-2435268C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14313"/>
            <a:ext cx="7772400" cy="121285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3300"/>
                </a:solidFill>
                <a:latin typeface="Arial Rounded MT Bold" pitchFamily="34" charset="0"/>
              </a:rPr>
              <a:t>Why do materials fail to exhibit the strengths that would be expected from the bonds between atoms ??</a:t>
            </a:r>
            <a:endParaRPr lang="en-IN" sz="3200" dirty="0">
              <a:solidFill>
                <a:srgbClr val="FF3300"/>
              </a:solidFill>
              <a:latin typeface="Arial Rounded MT Bold" pitchFamily="34" charset="0"/>
            </a:endParaRP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2438400" y="1857376"/>
            <a:ext cx="7772400" cy="4498975"/>
          </a:xfrm>
        </p:spPr>
        <p:txBody>
          <a:bodyPr/>
          <a:lstStyle/>
          <a:p>
            <a:pPr eaLnBrk="1" hangingPunct="1"/>
            <a:r>
              <a:rPr lang="en-US" altLang="en-US" smtClean="0"/>
              <a:t>The answer is found in the minute scratches and other defects that are present on the surfaced of nearly all materials.</a:t>
            </a:r>
          </a:p>
          <a:p>
            <a:pPr eaLnBrk="1" hangingPunct="1"/>
            <a:r>
              <a:rPr lang="en-US" altLang="en-US" smtClean="0"/>
              <a:t>These surface defects behave as sharp notches whose tips may be as narrow as the spacing between the atoms in the material.</a:t>
            </a:r>
            <a:endParaRPr lang="en-IN" altLang="en-US" smtClean="0"/>
          </a:p>
        </p:txBody>
      </p:sp>
      <p:sp>
        <p:nvSpPr>
          <p:cNvPr id="9114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0B8EAADA-04B0-4D8D-8919-AD644BFDFA1F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3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3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34"/>
    </mc:Choice>
    <mc:Fallback>
      <p:transition spd="slow" advTm="3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6FD8-3101-4948-9DA7-2A4AA439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2438400" y="1071564"/>
            <a:ext cx="7772400" cy="5284787"/>
          </a:xfrm>
        </p:spPr>
        <p:txBody>
          <a:bodyPr/>
          <a:lstStyle/>
          <a:p>
            <a:r>
              <a:rPr lang="en-US" altLang="en-US" smtClean="0"/>
              <a:t>A phenomenon known as </a:t>
            </a:r>
            <a:r>
              <a:rPr lang="en-US" altLang="en-US" smtClean="0">
                <a:solidFill>
                  <a:srgbClr val="FFC000"/>
                </a:solidFill>
              </a:rPr>
              <a:t>stress concentration</a:t>
            </a:r>
            <a:r>
              <a:rPr lang="en-US" altLang="en-US" smtClean="0"/>
              <a:t> at the tips of these minute scratches or flaws causes the localized stress to increase to the theoretical strength of the material at a relatively low average stress throughout the structure.</a:t>
            </a:r>
          </a:p>
          <a:p>
            <a:r>
              <a:rPr lang="en-US" altLang="en-US" smtClean="0"/>
              <a:t>When the theoretical strength of the material is exceeded at the tip of the notch, the bonds at the notch tip breaks and </a:t>
            </a:r>
            <a:r>
              <a:rPr lang="en-US" altLang="en-US" smtClean="0">
                <a:solidFill>
                  <a:srgbClr val="FFC000"/>
                </a:solidFill>
              </a:rPr>
              <a:t>initiate a crack formation</a:t>
            </a:r>
            <a:r>
              <a:rPr lang="en-US" altLang="en-US" smtClean="0"/>
              <a:t>.</a:t>
            </a:r>
            <a:endParaRPr lang="en-IN" altLang="en-US" smtClean="0"/>
          </a:p>
        </p:txBody>
      </p:sp>
      <p:sp>
        <p:nvSpPr>
          <p:cNvPr id="9216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40E01AAB-D06F-4D7E-A022-CA7230D12C1F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4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12"/>
    </mc:Choice>
    <mc:Fallback>
      <p:transition spd="slow" advTm="6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59199-BF16-4ED4-946B-F4A5EA9E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5414D-8286-4B67-80B7-039AA700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93188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5B4B3AC9-9C34-48F5-B555-9354F8D6CA76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5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139266" name="Picture 2" descr="F:\namscan\Scan0006.tif">
            <a:extLst>
              <a:ext uri="{FF2B5EF4-FFF2-40B4-BE49-F238E27FC236}">
                <a16:creationId xmlns:a16="http://schemas.microsoft.com/office/drawing/2014/main" id="{C5A7F45E-4D4F-4A75-82B6-78FF7E572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101" t="3704" r="6352" b="16595"/>
          <a:stretch>
            <a:fillRect/>
          </a:stretch>
        </p:blipFill>
        <p:spPr>
          <a:xfrm>
            <a:off x="3595689" y="142875"/>
            <a:ext cx="5507037" cy="6072188"/>
          </a:xfrm>
          <a:ln w="127000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0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38"/>
    </mc:Choice>
    <mc:Fallback>
      <p:transition spd="slow" advTm="4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Content Placeholder 2"/>
          <p:cNvSpPr>
            <a:spLocks noGrp="1"/>
          </p:cNvSpPr>
          <p:nvPr>
            <p:ph idx="1"/>
          </p:nvPr>
        </p:nvSpPr>
        <p:spPr>
          <a:xfrm>
            <a:off x="2438400" y="500064"/>
            <a:ext cx="7772400" cy="5856287"/>
          </a:xfrm>
        </p:spPr>
        <p:txBody>
          <a:bodyPr/>
          <a:lstStyle/>
          <a:p>
            <a:r>
              <a:rPr lang="en-US" altLang="en-US" smtClean="0"/>
              <a:t>Because of the many desirable physical properties of ceramics – such as :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Good esthetics</a:t>
            </a:r>
            <a:r>
              <a:rPr lang="en-IN" altLang="en-US" smtClean="0">
                <a:solidFill>
                  <a:srgbClr val="FFC000"/>
                </a:solidFill>
              </a:rPr>
              <a:t> qualities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High hardness &amp; compressive strength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Good chemical durability</a:t>
            </a:r>
          </a:p>
          <a:p>
            <a:pPr lvl="1"/>
            <a:r>
              <a:rPr lang="en-US" altLang="en-US" smtClean="0">
                <a:solidFill>
                  <a:srgbClr val="FFC000"/>
                </a:solidFill>
              </a:rPr>
              <a:t>Excellent biocompatibility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mtClean="0"/>
              <a:t> A great effort has been expended to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mtClean="0"/>
              <a:t>overcome their principal deficiencies –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mtClean="0">
                <a:solidFill>
                  <a:srgbClr val="C00000"/>
                </a:solidFill>
              </a:rPr>
              <a:t>Brittleness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mtClean="0">
                <a:solidFill>
                  <a:srgbClr val="C00000"/>
                </a:solidFill>
              </a:rPr>
              <a:t>Low fracture toughness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mtClean="0">
                <a:solidFill>
                  <a:srgbClr val="C00000"/>
                </a:solidFill>
              </a:rPr>
              <a:t>Low tensile strength</a:t>
            </a:r>
            <a:endParaRPr lang="en-IN" altLang="en-US" smtClean="0">
              <a:solidFill>
                <a:srgbClr val="C00000"/>
              </a:solidFill>
            </a:endParaRPr>
          </a:p>
        </p:txBody>
      </p:sp>
      <p:sp>
        <p:nvSpPr>
          <p:cNvPr id="98309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A112184B-C5C5-46A0-ABF3-1D236AE7D23D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6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7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40"/>
    </mc:Choice>
    <mc:Fallback>
      <p:transition spd="slow" advTm="2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4319F-6584-4164-9A09-3B6B6CAF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85751"/>
            <a:ext cx="7772400" cy="114141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 pitchFamily="34" charset="0"/>
              </a:rPr>
              <a:t>Importance of surface flaws in determining the strength ??</a:t>
            </a:r>
            <a:endParaRPr lang="en-IN" dirty="0">
              <a:latin typeface="Arial Rounded MT Bold" pitchFamily="34" charset="0"/>
            </a:endParaRPr>
          </a:p>
        </p:txBody>
      </p:sp>
      <p:sp>
        <p:nvSpPr>
          <p:cNvPr id="1013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2400" dirty="0"/>
              <a:t>Oral environment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 						</a:t>
            </a:r>
            <a:r>
              <a:rPr lang="en-US" altLang="en-US" sz="2400" dirty="0" smtClean="0"/>
              <a:t>        </a:t>
            </a:r>
            <a:r>
              <a:rPr lang="en-US" altLang="en-US" sz="1800" dirty="0" smtClean="0"/>
              <a:t>Bending </a:t>
            </a:r>
            <a:r>
              <a:rPr lang="en-US" altLang="en-US" sz="1800" dirty="0"/>
              <a:t>forces 							</a:t>
            </a:r>
            <a:r>
              <a:rPr lang="en-US" altLang="en-US" sz="1800" dirty="0" smtClean="0"/>
              <a:t>                                          acting </a:t>
            </a:r>
            <a:r>
              <a:rPr lang="en-US" altLang="en-US" sz="1800" dirty="0"/>
              <a:t>on the surface of 						</a:t>
            </a:r>
            <a:r>
              <a:rPr lang="en-US" altLang="en-US" sz="1800" dirty="0" smtClean="0"/>
              <a:t>                                           the </a:t>
            </a:r>
            <a:r>
              <a:rPr lang="en-US" altLang="en-US" sz="1800" dirty="0"/>
              <a:t>prosthesis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 dirty="0"/>
              <a:t>Tensile stresses</a:t>
            </a:r>
          </a:p>
          <a:p>
            <a:pPr algn="ctr"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algn="ctr"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algn="ctr"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400" dirty="0"/>
              <a:t>Fracture </a:t>
            </a:r>
            <a:endParaRPr lang="en-IN" altLang="en-US" sz="2400" dirty="0"/>
          </a:p>
        </p:txBody>
      </p:sp>
      <p:sp>
        <p:nvSpPr>
          <p:cNvPr id="101381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7C8E001D-A55E-44B5-BD39-B8231EAC4641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7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00E0481-21C5-41CD-993B-9B5169B3B247}"/>
              </a:ext>
            </a:extLst>
          </p:cNvPr>
          <p:cNvSpPr/>
          <p:nvPr/>
        </p:nvSpPr>
        <p:spPr>
          <a:xfrm flipH="1">
            <a:off x="6167439" y="2286001"/>
            <a:ext cx="71437" cy="1071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E40627F2-13DE-47AA-81F3-DF68E7CDE8E1}"/>
              </a:ext>
            </a:extLst>
          </p:cNvPr>
          <p:cNvSpPr/>
          <p:nvPr/>
        </p:nvSpPr>
        <p:spPr>
          <a:xfrm>
            <a:off x="6167439" y="3786189"/>
            <a:ext cx="71437" cy="1214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1"/>
    </mc:Choice>
    <mc:Fallback>
      <p:transition spd="slow" advTm="4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C86D-6286-4D90-B3CA-B00C353E3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85751"/>
            <a:ext cx="7772400" cy="1141413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Arial Rounded MT Bold" pitchFamily="34" charset="0"/>
              </a:rPr>
              <a:t>According to K.J. </a:t>
            </a:r>
            <a:r>
              <a:rPr lang="en-US" sz="3200" dirty="0" err="1">
                <a:solidFill>
                  <a:schemeClr val="tx2"/>
                </a:solidFill>
                <a:latin typeface="Arial Rounded MT Bold" pitchFamily="34" charset="0"/>
              </a:rPr>
              <a:t>Anusavice</a:t>
            </a:r>
            <a:r>
              <a:rPr lang="en-US" sz="3200" dirty="0">
                <a:solidFill>
                  <a:schemeClr val="tx2"/>
                </a:solidFill>
                <a:latin typeface="Arial Rounded MT Bold" pitchFamily="34" charset="0"/>
              </a:rPr>
              <a:t> ; Phillips’ Science of Dental materials; 11</a:t>
            </a:r>
            <a:r>
              <a:rPr lang="en-US" sz="3200" baseline="30000" dirty="0">
                <a:solidFill>
                  <a:schemeClr val="tx2"/>
                </a:solidFill>
                <a:latin typeface="Arial Rounded MT Bold" pitchFamily="34" charset="0"/>
              </a:rPr>
              <a:t>th</a:t>
            </a:r>
            <a:r>
              <a:rPr lang="en-US" sz="3200" dirty="0">
                <a:solidFill>
                  <a:schemeClr val="tx2"/>
                </a:solidFill>
                <a:latin typeface="Arial Rounded MT Bold" pitchFamily="34" charset="0"/>
              </a:rPr>
              <a:t> Edition; </a:t>
            </a:r>
            <a:endParaRPr lang="en-IN" sz="3200" dirty="0">
              <a:solidFill>
                <a:schemeClr val="tx2"/>
              </a:solidFill>
              <a:latin typeface="Arial Rounded MT Bold" pitchFamily="34" charset="0"/>
            </a:endParaRP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438400" y="1785938"/>
            <a:ext cx="7772400" cy="4570412"/>
          </a:xfrm>
        </p:spPr>
        <p:txBody>
          <a:bodyPr/>
          <a:lstStyle/>
          <a:p>
            <a:pPr marL="525463" indent="-457200">
              <a:buFont typeface="Wingdings" panose="05000000000000000000" pitchFamily="2" charset="2"/>
              <a:buAutoNum type="alphaUcPeriod"/>
            </a:pPr>
            <a:r>
              <a:rPr lang="en-US" altLang="en-US" sz="2400" dirty="0"/>
              <a:t>METHODS OF STRENGTHENING BRITTLE MATERIALS:</a:t>
            </a:r>
          </a:p>
          <a:p>
            <a:pPr marL="854075" lvl="1" indent="-457200">
              <a:buNone/>
            </a:pPr>
            <a:r>
              <a:rPr lang="en-US" altLang="en-US" sz="1600" dirty="0"/>
              <a:t>	</a:t>
            </a:r>
            <a:r>
              <a:rPr lang="en-US" altLang="en-US" sz="2000" dirty="0">
                <a:solidFill>
                  <a:srgbClr val="C00000"/>
                </a:solidFill>
              </a:rPr>
              <a:t>1.Development of residual compressive stresses:</a:t>
            </a:r>
          </a:p>
          <a:p>
            <a:pPr marL="854075" lvl="1" indent="-457200">
              <a:buNone/>
            </a:pPr>
            <a:r>
              <a:rPr lang="en-US" altLang="en-US" sz="2000" dirty="0"/>
              <a:t>			</a:t>
            </a:r>
            <a:r>
              <a:rPr lang="en-US" altLang="en-US" sz="2000" dirty="0">
                <a:solidFill>
                  <a:srgbClr val="FFC000"/>
                </a:solidFill>
              </a:rPr>
              <a:t>a. Ion exchange (Chemical tempering)</a:t>
            </a:r>
          </a:p>
          <a:p>
            <a:pPr marL="854075" lvl="1" indent="-457200">
              <a:buNone/>
            </a:pPr>
            <a:r>
              <a:rPr lang="en-US" altLang="en-US" sz="2000" dirty="0">
                <a:solidFill>
                  <a:srgbClr val="FFC000"/>
                </a:solidFill>
              </a:rPr>
              <a:t>			b. Thermal tempering</a:t>
            </a:r>
          </a:p>
          <a:p>
            <a:pPr marL="854075" lvl="1" indent="-457200">
              <a:buNone/>
            </a:pPr>
            <a:r>
              <a:rPr lang="en-US" altLang="en-US" sz="2000" dirty="0">
                <a:solidFill>
                  <a:srgbClr val="FFC000"/>
                </a:solidFill>
              </a:rPr>
              <a:t>			c. Thermal compatibility</a:t>
            </a:r>
          </a:p>
          <a:p>
            <a:pPr marL="854075" lvl="1" indent="-457200">
              <a:buNone/>
            </a:pPr>
            <a:r>
              <a:rPr lang="en-US" altLang="en-US" sz="2000" dirty="0"/>
              <a:t>	</a:t>
            </a:r>
            <a:r>
              <a:rPr lang="en-US" altLang="en-US" sz="2000" dirty="0">
                <a:solidFill>
                  <a:srgbClr val="C00000"/>
                </a:solidFill>
              </a:rPr>
              <a:t>2.Interruption of crack propagation:</a:t>
            </a:r>
          </a:p>
          <a:p>
            <a:pPr marL="854075" lvl="1" indent="-457200">
              <a:buNone/>
            </a:pPr>
            <a:r>
              <a:rPr lang="en-US" altLang="en-US" sz="2000" dirty="0"/>
              <a:t>			</a:t>
            </a:r>
            <a:r>
              <a:rPr lang="en-US" altLang="en-US" sz="2000" dirty="0">
                <a:solidFill>
                  <a:srgbClr val="FFC000"/>
                </a:solidFill>
              </a:rPr>
              <a:t>a. Dispersion of crystalline phase</a:t>
            </a:r>
          </a:p>
          <a:p>
            <a:pPr marL="854075" lvl="1" indent="-457200">
              <a:buNone/>
            </a:pPr>
            <a:r>
              <a:rPr lang="en-US" altLang="en-US" sz="2000" dirty="0">
                <a:solidFill>
                  <a:srgbClr val="FFC000"/>
                </a:solidFill>
              </a:rPr>
              <a:t>			b. Transformation toughening </a:t>
            </a:r>
          </a:p>
          <a:p>
            <a:pPr marL="525463" indent="-457200">
              <a:buFont typeface="Wingdings" panose="05000000000000000000" pitchFamily="2" charset="2"/>
              <a:buAutoNum type="alphaUcPeriod"/>
            </a:pPr>
            <a:r>
              <a:rPr lang="en-US" altLang="en-US" sz="2000" dirty="0"/>
              <a:t>METHODS OF DESIGNING COMPONENTS TO </a:t>
            </a:r>
            <a:r>
              <a:rPr lang="en-US" altLang="en-US" sz="2000" dirty="0" smtClean="0"/>
              <a:t>MINIMIZE </a:t>
            </a:r>
            <a:r>
              <a:rPr lang="en-US" altLang="en-US" sz="2000" dirty="0"/>
              <a:t>STRESS CONCENTRATIONS AND TENSILE STRESSES :</a:t>
            </a:r>
          </a:p>
          <a:p>
            <a:pPr marL="525463" indent="-457200">
              <a:buNone/>
            </a:pPr>
            <a:r>
              <a:rPr lang="en-US" altLang="en-US" sz="2000" dirty="0"/>
              <a:t>		</a:t>
            </a:r>
            <a:r>
              <a:rPr lang="en-US" altLang="en-US" sz="2000" dirty="0">
                <a:solidFill>
                  <a:srgbClr val="C00000"/>
                </a:solidFill>
              </a:rPr>
              <a:t>1. Minimizing tensile stress</a:t>
            </a:r>
          </a:p>
          <a:p>
            <a:pPr marL="525463" indent="-457200">
              <a:buNone/>
            </a:pPr>
            <a:r>
              <a:rPr lang="en-US" altLang="en-US" sz="2000" dirty="0">
                <a:solidFill>
                  <a:srgbClr val="C00000"/>
                </a:solidFill>
              </a:rPr>
              <a:t>		2. Reducing stress raisers</a:t>
            </a:r>
            <a:endParaRPr lang="en-IN" altLang="en-US" sz="2000" dirty="0">
              <a:solidFill>
                <a:srgbClr val="C00000"/>
              </a:solidFill>
            </a:endParaRPr>
          </a:p>
          <a:p>
            <a:pPr marL="525463" indent="-457200">
              <a:buNone/>
            </a:pPr>
            <a:endParaRPr lang="en-US" alt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B3033-F36D-40F4-8C12-A7CA27DF4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>
              <a:solidFill>
                <a:srgbClr val="DBF5F9"/>
              </a:solidFill>
            </a:endParaRPr>
          </a:p>
        </p:txBody>
      </p:sp>
      <p:sp>
        <p:nvSpPr>
          <p:cNvPr id="100357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A9ED7726-32DB-4201-9AB2-8EE834025B63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8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86"/>
    </mc:Choice>
    <mc:Fallback>
      <p:transition spd="slow" advTm="35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03ED-0E3C-4568-8196-D782C84F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Arial Rounded MT Bold" pitchFamily="34" charset="0"/>
              </a:rPr>
              <a:t>1.DEVELOPMENT OF RESIDUAL COMPRESSIVE STRESSES</a:t>
            </a:r>
            <a:endParaRPr lang="en-IN" sz="3600" dirty="0">
              <a:latin typeface="Arial Rounded MT Bold" pitchFamily="34" charset="0"/>
            </a:endParaRP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This is one of the widely used methods of strengthening glasses and ceramics.</a:t>
            </a:r>
          </a:p>
          <a:p>
            <a:r>
              <a:rPr lang="en-US" altLang="en-US" smtClean="0"/>
              <a:t>The strengthening is gained by the virtue of the fact that these residual stresses must first be negated by developing tensile stresses before any net tensile stress develops.</a:t>
            </a:r>
          </a:p>
          <a:p>
            <a:endParaRPr lang="en-IN" altLang="en-US" smtClean="0"/>
          </a:p>
        </p:txBody>
      </p:sp>
      <p:sp>
        <p:nvSpPr>
          <p:cNvPr id="102405" name="Slide Number Placehold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EE5B7E59-C1F9-4F1B-9653-336FB280837A}" type="slidenum">
              <a:rPr lang="en-IN" altLang="en-US" sz="1200">
                <a:solidFill>
                  <a:srgbClr val="DBF5F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9</a:t>
            </a:fld>
            <a:endParaRPr lang="en-IN" altLang="en-US" sz="1200">
              <a:solidFill>
                <a:srgbClr val="DBF5F9"/>
              </a:solidFill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78"/>
    </mc:Choice>
    <mc:Fallback>
      <p:transition spd="slow" advTm="45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tr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1010</Words>
  <Application>Microsoft Office PowerPoint</Application>
  <PresentationFormat>Widescreen</PresentationFormat>
  <Paragraphs>159</Paragraphs>
  <Slides>27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Aharoni</vt:lpstr>
      <vt:lpstr>Arial</vt:lpstr>
      <vt:lpstr>Arial Rounded MT Bold</vt:lpstr>
      <vt:lpstr>Calibri</vt:lpstr>
      <vt:lpstr>Consolas</vt:lpstr>
      <vt:lpstr>Corbel</vt:lpstr>
      <vt:lpstr>Wingdings</vt:lpstr>
      <vt:lpstr>Wingdings 2</vt:lpstr>
      <vt:lpstr>Wingdings 3</vt:lpstr>
      <vt:lpstr>Metro</vt:lpstr>
      <vt:lpstr>1_Metro</vt:lpstr>
      <vt:lpstr>METHODS OF STRENGTHENING OF CERAMICS</vt:lpstr>
      <vt:lpstr>PowerPoint Presentation</vt:lpstr>
      <vt:lpstr>Why do materials fail to exhibit the strengths that would be expected from the bonds between atoms ??</vt:lpstr>
      <vt:lpstr>PowerPoint Presentation</vt:lpstr>
      <vt:lpstr>PowerPoint Presentation</vt:lpstr>
      <vt:lpstr>PowerPoint Presentation</vt:lpstr>
      <vt:lpstr>Importance of surface flaws in determining the strength ??</vt:lpstr>
      <vt:lpstr>According to K.J. Anusavice ; Phillips’ Science of Dental materials; 11th Edition; </vt:lpstr>
      <vt:lpstr>1.DEVELOPMENT OF RESIDUAL COMPRESSIVE STRESSES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THERMAL COMPATIBILITY (Thermal expansion co-efficient mismatch ) :</vt:lpstr>
      <vt:lpstr>PowerPoint Presentation</vt:lpstr>
      <vt:lpstr>2.INTERRUPTION OF CRACK PROPAGATION</vt:lpstr>
      <vt:lpstr>DISPERSION OF A CRYSTALLINE PHASE</vt:lpstr>
      <vt:lpstr>PowerPoint Presentation</vt:lpstr>
      <vt:lpstr>PowerPoint Presentation</vt:lpstr>
      <vt:lpstr>PowerPoint Presentation</vt:lpstr>
      <vt:lpstr>PowerPoint Presentation</vt:lpstr>
      <vt:lpstr>2.DESIGN OF DENTAL RESTORATION INVOLVING CERAMICS</vt:lpstr>
      <vt:lpstr>1.MINIMIZING TENSILE STRESS:</vt:lpstr>
      <vt:lpstr>2.REDUCING STRESS RAISERS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CERAMICS</dc:title>
  <dc:creator>me</dc:creator>
  <cp:lastModifiedBy>me</cp:lastModifiedBy>
  <cp:revision>5</cp:revision>
  <dcterms:created xsi:type="dcterms:W3CDTF">2020-08-25T07:16:26Z</dcterms:created>
  <dcterms:modified xsi:type="dcterms:W3CDTF">2020-08-25T08:14:09Z</dcterms:modified>
</cp:coreProperties>
</file>