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4" r:id="rId3"/>
    <p:sldId id="265" r:id="rId4"/>
    <p:sldId id="257" r:id="rId5"/>
    <p:sldId id="258" r:id="rId6"/>
    <p:sldId id="280" r:id="rId7"/>
    <p:sldId id="281" r:id="rId8"/>
    <p:sldId id="284" r:id="rId9"/>
    <p:sldId id="266" r:id="rId10"/>
    <p:sldId id="278" r:id="rId11"/>
    <p:sldId id="283" r:id="rId12"/>
    <p:sldId id="279" r:id="rId13"/>
    <p:sldId id="275" r:id="rId14"/>
    <p:sldId id="276" r:id="rId15"/>
    <p:sldId id="277" r:id="rId16"/>
    <p:sldId id="260" r:id="rId17"/>
    <p:sldId id="261" r:id="rId18"/>
    <p:sldId id="267" r:id="rId19"/>
    <p:sldId id="262" r:id="rId20"/>
    <p:sldId id="263" r:id="rId21"/>
    <p:sldId id="264" r:id="rId22"/>
    <p:sldId id="268" r:id="rId23"/>
    <p:sldId id="269" r:id="rId24"/>
    <p:sldId id="270" r:id="rId25"/>
    <p:sldId id="271" r:id="rId26"/>
    <p:sldId id="272" r:id="rId27"/>
    <p:sldId id="273" r:id="rId28"/>
    <p:sldId id="289" r:id="rId29"/>
    <p:sldId id="290" r:id="rId30"/>
    <p:sldId id="291" r:id="rId31"/>
    <p:sldId id="292" r:id="rId32"/>
    <p:sldId id="29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25B27D60-7DC9-4A7B-BD96-6E6D0861F9FA}"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B27D60-7DC9-4A7B-BD96-6E6D0861F9F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B27D60-7DC9-4A7B-BD96-6E6D0861F9F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5B27D60-7DC9-4A7B-BD96-6E6D0861F9FA}"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25B27D60-7DC9-4A7B-BD96-6E6D0861F9F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B27D60-7DC9-4A7B-BD96-6E6D0861F9FA}"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5B27D60-7DC9-4A7B-BD96-6E6D0861F9FA}"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5B27D60-7DC9-4A7B-BD96-6E6D0861F9F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5B27D60-7DC9-4A7B-BD96-6E6D0861F9F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5B27D60-7DC9-4A7B-BD96-6E6D0861F9FA}"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5D6C71F-4F0A-453F-9895-A752D7870EC9}" type="datetimeFigureOut">
              <a:rPr lang="en-IN" smtClean="0"/>
              <a:pPr/>
              <a:t>18-08-2020</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25B27D60-7DC9-4A7B-BD96-6E6D0861F9FA}"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5D6C71F-4F0A-453F-9895-A752D7870EC9}" type="datetimeFigureOut">
              <a:rPr lang="en-IN" smtClean="0"/>
              <a:pPr/>
              <a:t>18-08-2020</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B27D60-7DC9-4A7B-BD96-6E6D0861F9F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52120" y="5013176"/>
            <a:ext cx="3052192" cy="1587624"/>
          </a:xfrm>
        </p:spPr>
        <p:txBody>
          <a:bodyPr/>
          <a:lstStyle/>
          <a:p>
            <a:r>
              <a:rPr lang="en-IN" dirty="0" smtClean="0">
                <a:solidFill>
                  <a:schemeClr val="tx1"/>
                </a:solidFill>
              </a:rPr>
              <a:t>Dr. Deepak Kumar</a:t>
            </a:r>
          </a:p>
          <a:p>
            <a:r>
              <a:rPr lang="en-IN" dirty="0" smtClean="0">
                <a:solidFill>
                  <a:schemeClr val="tx1"/>
                </a:solidFill>
              </a:rPr>
              <a:t>Assist. Prof.</a:t>
            </a:r>
          </a:p>
          <a:p>
            <a:r>
              <a:rPr lang="en-IN" dirty="0" smtClean="0">
                <a:solidFill>
                  <a:schemeClr val="tx1"/>
                </a:solidFill>
              </a:rPr>
              <a:t>COP,SV</a:t>
            </a:r>
          </a:p>
          <a:p>
            <a:endParaRPr lang="en-IN" dirty="0"/>
          </a:p>
        </p:txBody>
      </p:sp>
      <p:sp>
        <p:nvSpPr>
          <p:cNvPr id="2" name="Title 1"/>
          <p:cNvSpPr>
            <a:spLocks noGrp="1"/>
          </p:cNvSpPr>
          <p:nvPr>
            <p:ph type="ctrTitle"/>
          </p:nvPr>
        </p:nvSpPr>
        <p:spPr/>
        <p:txBody>
          <a:bodyPr/>
          <a:lstStyle/>
          <a:p>
            <a:r>
              <a:rPr lang="en-IN" dirty="0" smtClean="0"/>
              <a:t>Definition of Disability, Impairment and Rehabilitation</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normAutofit fontScale="92500"/>
          </a:bodyPr>
          <a:lstStyle/>
          <a:p>
            <a:r>
              <a:rPr lang="en-IN" dirty="0" smtClean="0"/>
              <a:t> </a:t>
            </a:r>
            <a:r>
              <a:rPr lang="en-IN" b="1" u="sng" dirty="0" smtClean="0">
                <a:solidFill>
                  <a:srgbClr val="7030A0"/>
                </a:solidFill>
              </a:rPr>
              <a:t>Activity</a:t>
            </a:r>
            <a:r>
              <a:rPr lang="en-IN" dirty="0" smtClean="0"/>
              <a:t> is the execution of a task or action by an individual.</a:t>
            </a:r>
          </a:p>
          <a:p>
            <a:r>
              <a:rPr lang="en-IN" dirty="0" smtClean="0"/>
              <a:t>An </a:t>
            </a:r>
            <a:r>
              <a:rPr lang="en-IN" b="1" u="sng" dirty="0" smtClean="0">
                <a:solidFill>
                  <a:srgbClr val="C00000"/>
                </a:solidFill>
              </a:rPr>
              <a:t>activity limitation </a:t>
            </a:r>
            <a:r>
              <a:rPr lang="en-IN" dirty="0" smtClean="0"/>
              <a:t>is a difficulty encountered by an individual in executing a task or action.</a:t>
            </a:r>
          </a:p>
          <a:p>
            <a:r>
              <a:rPr lang="en-IN" b="1" u="sng" dirty="0" smtClean="0">
                <a:solidFill>
                  <a:srgbClr val="7030A0"/>
                </a:solidFill>
              </a:rPr>
              <a:t>Participation</a:t>
            </a:r>
            <a:r>
              <a:rPr lang="en-IN" dirty="0" smtClean="0"/>
              <a:t> is involvement in a life situation. </a:t>
            </a:r>
          </a:p>
          <a:p>
            <a:r>
              <a:rPr lang="en-IN" b="1" u="sng" dirty="0" smtClean="0">
                <a:solidFill>
                  <a:srgbClr val="C00000"/>
                </a:solidFill>
              </a:rPr>
              <a:t>Participation restriction </a:t>
            </a:r>
            <a:r>
              <a:rPr lang="en-IN" dirty="0" smtClean="0"/>
              <a:t>is a problem experienced by an individual in involvement in the life situations.</a:t>
            </a:r>
          </a:p>
          <a:p>
            <a:pPr marL="274320" lvl="6" indent="-274320">
              <a:spcBef>
                <a:spcPts val="580"/>
              </a:spcBef>
              <a:buClr>
                <a:schemeClr val="accent1"/>
              </a:buClr>
              <a:buSzPct val="85000"/>
              <a:buFont typeface="Wingdings 2"/>
              <a:buChar char=""/>
            </a:pPr>
            <a:r>
              <a:rPr lang="en-IN" sz="2600" dirty="0" smtClean="0"/>
              <a:t>Thus disability is a complex phenomenon, reflecting an interaction between features of a persons body and features of the society in which he or she lives. </a:t>
            </a:r>
            <a:r>
              <a:rPr lang="en-IN" sz="2000" b="1" dirty="0" smtClean="0">
                <a:solidFill>
                  <a:srgbClr val="0070C0"/>
                </a:solidFill>
              </a:rPr>
              <a:t>(WHO 2012)</a:t>
            </a:r>
          </a:p>
          <a:p>
            <a:pPr marL="274320" lvl="6" indent="-274320">
              <a:spcBef>
                <a:spcPts val="580"/>
              </a:spcBef>
              <a:buClr>
                <a:schemeClr val="accent1"/>
              </a:buClr>
              <a:buSzPct val="85000"/>
              <a:buFont typeface="Wingdings 2"/>
              <a:buChar char=""/>
            </a:pPr>
            <a:r>
              <a:rPr lang="en-IN" sz="2000" b="1" dirty="0" smtClean="0">
                <a:solidFill>
                  <a:srgbClr val="C00000"/>
                </a:solidFill>
              </a:rPr>
              <a:t>Disability is a dynamic interaction between health conditions and contextual factors (personal and environmental factors)</a:t>
            </a:r>
            <a:endParaRPr lang="en-IN" sz="2600" b="1" dirty="0" smtClean="0">
              <a:solidFill>
                <a:srgbClr val="C00000"/>
              </a:solidFill>
            </a:endParaRP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ICF Model</a:t>
            </a:r>
            <a:endParaRPr lang="en-IN" b="1" dirty="0"/>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827584" y="620688"/>
            <a:ext cx="7448550" cy="44100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dirty="0" smtClean="0"/>
              <a:t>Environmental factors (for example, social attitudes, architectural barriers, legal and social structures, as well as climate, terrain and so forth); and</a:t>
            </a:r>
          </a:p>
          <a:p>
            <a:r>
              <a:rPr lang="en-IN" dirty="0" smtClean="0"/>
              <a:t> Personal factors, which include gender, age, coping styles, social background, education, profession, past and current experience, overall behaviour pattern, character and other factors that influence how disability is experienced by the individual.</a:t>
            </a: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r>
              <a:rPr lang="en-IN" b="1" dirty="0" smtClean="0"/>
              <a:t>Medical model</a:t>
            </a:r>
            <a:r>
              <a:rPr lang="en-IN" i="1" dirty="0" smtClean="0"/>
              <a:t>, </a:t>
            </a:r>
            <a:r>
              <a:rPr lang="en-IN" dirty="0" smtClean="0"/>
              <a:t>views disability as a characteristic or attribute of the person, which is directly caused by disease, trauma, or other health condition and requires some type of intervention provided by professionals to “correct” or “compensate” for the problem.</a:t>
            </a:r>
            <a:endParaRPr lang="en-I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Social model of disability </a:t>
            </a:r>
            <a:r>
              <a:rPr lang="en-IN" dirty="0" smtClean="0"/>
              <a:t>views the phenomenon of disability as a socially created problem and not as an attribute of the person. In the social model of disability, the underlying problem is created by an unaccommodating or inflexible environment brought about by the attitudes or features of the social and physical environment itself, which calls for a political response or solution.</a:t>
            </a:r>
            <a:endParaRPr lang="en-I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err="1" smtClean="0"/>
              <a:t>Biopsychosocial</a:t>
            </a:r>
            <a:r>
              <a:rPr lang="en-IN" b="1" dirty="0" smtClean="0"/>
              <a:t> model</a:t>
            </a:r>
            <a:r>
              <a:rPr lang="en-IN" dirty="0" smtClean="0"/>
              <a:t>, attempts to integrate the medical and social models of disability. </a:t>
            </a:r>
          </a:p>
          <a:p>
            <a:r>
              <a:rPr lang="en-IN" dirty="0" smtClean="0"/>
              <a:t>In the </a:t>
            </a:r>
            <a:r>
              <a:rPr lang="en-IN" dirty="0" err="1" smtClean="0"/>
              <a:t>biopsychosocial</a:t>
            </a:r>
            <a:r>
              <a:rPr lang="en-IN" dirty="0" smtClean="0"/>
              <a:t> model, disability is viewed as a consequence of biological, personal, and social forces. The interactions among these various factors result in disablement.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Taking an accident as an example, the above terms can be explained further as follows</a:t>
            </a:r>
          </a:p>
          <a:p>
            <a:r>
              <a:rPr lang="en-IN" dirty="0" smtClean="0"/>
              <a:t> </a:t>
            </a:r>
            <a:endParaRPr lang="en-IN" dirty="0"/>
          </a:p>
        </p:txBody>
      </p:sp>
      <p:graphicFrame>
        <p:nvGraphicFramePr>
          <p:cNvPr id="4" name="Table 3"/>
          <p:cNvGraphicFramePr>
            <a:graphicFrameLocks noGrp="1"/>
          </p:cNvGraphicFramePr>
          <p:nvPr/>
        </p:nvGraphicFramePr>
        <p:xfrm>
          <a:off x="827584" y="2348880"/>
          <a:ext cx="7488832" cy="3456384"/>
        </p:xfrm>
        <a:graphic>
          <a:graphicData uri="http://schemas.openxmlformats.org/drawingml/2006/table">
            <a:tbl>
              <a:tblPr firstRow="1" bandRow="1">
                <a:tableStyleId>{5C22544A-7EE6-4342-B048-85BDC9FD1C3A}</a:tableStyleId>
              </a:tblPr>
              <a:tblGrid>
                <a:gridCol w="3744416"/>
                <a:gridCol w="3744416"/>
              </a:tblGrid>
              <a:tr h="864096">
                <a:tc>
                  <a:txBody>
                    <a:bodyPr/>
                    <a:lstStyle/>
                    <a:p>
                      <a:r>
                        <a:rPr lang="en-IN" sz="3200" dirty="0" smtClean="0"/>
                        <a:t>Accident </a:t>
                      </a:r>
                      <a:endParaRPr lang="en-IN" sz="3200" dirty="0"/>
                    </a:p>
                  </a:txBody>
                  <a:tcPr/>
                </a:tc>
                <a:tc>
                  <a:txBody>
                    <a:bodyPr/>
                    <a:lstStyle/>
                    <a:p>
                      <a:r>
                        <a:rPr lang="en-IN" sz="3200" dirty="0" smtClean="0"/>
                        <a:t>Disease or disorder</a:t>
                      </a:r>
                      <a:endParaRPr lang="en-IN" sz="3200" dirty="0"/>
                    </a:p>
                  </a:txBody>
                  <a:tcPr/>
                </a:tc>
              </a:tr>
              <a:tr h="864096">
                <a:tc>
                  <a:txBody>
                    <a:bodyPr/>
                    <a:lstStyle/>
                    <a:p>
                      <a:r>
                        <a:rPr lang="en-IN" sz="3200" dirty="0" smtClean="0"/>
                        <a:t>Loss of foot </a:t>
                      </a:r>
                      <a:endParaRPr lang="en-IN" sz="3200" dirty="0"/>
                    </a:p>
                  </a:txBody>
                  <a:tcPr/>
                </a:tc>
                <a:tc>
                  <a:txBody>
                    <a:bodyPr/>
                    <a:lstStyle/>
                    <a:p>
                      <a:r>
                        <a:rPr lang="en-IN" sz="3200" dirty="0" smtClean="0"/>
                        <a:t>Impairment </a:t>
                      </a:r>
                      <a:endParaRPr lang="en-IN" sz="3200" dirty="0"/>
                    </a:p>
                  </a:txBody>
                  <a:tcPr/>
                </a:tc>
              </a:tr>
              <a:tr h="864096">
                <a:tc>
                  <a:txBody>
                    <a:bodyPr/>
                    <a:lstStyle/>
                    <a:p>
                      <a:r>
                        <a:rPr lang="en-IN" sz="3200" dirty="0" smtClean="0"/>
                        <a:t>Inability to walk</a:t>
                      </a:r>
                      <a:endParaRPr lang="en-IN" sz="3200" dirty="0"/>
                    </a:p>
                  </a:txBody>
                  <a:tcPr/>
                </a:tc>
                <a:tc>
                  <a:txBody>
                    <a:bodyPr/>
                    <a:lstStyle/>
                    <a:p>
                      <a:r>
                        <a:rPr lang="en-IN" sz="3200" dirty="0" smtClean="0"/>
                        <a:t>Disability </a:t>
                      </a:r>
                      <a:endParaRPr lang="en-IN" sz="3200" dirty="0"/>
                    </a:p>
                  </a:txBody>
                  <a:tcPr/>
                </a:tc>
              </a:tr>
              <a:tr h="864096">
                <a:tc>
                  <a:txBody>
                    <a:bodyPr/>
                    <a:lstStyle/>
                    <a:p>
                      <a:r>
                        <a:rPr lang="en-IN" sz="3200" dirty="0" smtClean="0"/>
                        <a:t>Unemployed </a:t>
                      </a:r>
                      <a:endParaRPr lang="en-IN" sz="3200" dirty="0"/>
                    </a:p>
                  </a:txBody>
                  <a:tcPr/>
                </a:tc>
                <a:tc>
                  <a:txBody>
                    <a:bodyPr/>
                    <a:lstStyle/>
                    <a:p>
                      <a:r>
                        <a:rPr lang="en-IN" sz="3200" dirty="0" smtClean="0"/>
                        <a:t>handicap</a:t>
                      </a:r>
                      <a:endParaRPr lang="en-IN" sz="32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lgn="just"/>
            <a:r>
              <a:rPr lang="en-IN" b="1" dirty="0" smtClean="0">
                <a:solidFill>
                  <a:srgbClr val="7030A0"/>
                </a:solidFill>
              </a:rPr>
              <a:t>Rehabilitation-</a:t>
            </a:r>
            <a:r>
              <a:rPr lang="en-IN" dirty="0" smtClean="0"/>
              <a:t>defined as the combines and coordinated use of medical, social, educational and vocational measures for training or retraining the individual to the highest possible level of functional ability.</a:t>
            </a:r>
          </a:p>
          <a:p>
            <a:pPr algn="just"/>
            <a:r>
              <a:rPr lang="en-IN" dirty="0" smtClean="0"/>
              <a:t>It includes all the measures aimed at reducing the impact of disability and handicapping conditions and enabling the disabled and handicapped to achieve social integration.</a:t>
            </a:r>
          </a:p>
          <a:p>
            <a:pPr algn="just"/>
            <a:r>
              <a:rPr lang="en-IN" dirty="0" smtClean="0"/>
              <a:t>Rehabilitation of people with disabilities is a process aimed at enabling them to </a:t>
            </a:r>
            <a:r>
              <a:rPr lang="en-IN" dirty="0" smtClean="0">
                <a:solidFill>
                  <a:srgbClr val="0070C0"/>
                </a:solidFill>
              </a:rPr>
              <a:t>reach and maintain </a:t>
            </a:r>
            <a:r>
              <a:rPr lang="en-IN" dirty="0" smtClean="0"/>
              <a:t>their optimal physical, sensory, intellectual, psychological and social functional levels. Rehabilitation provides disabled people with the tools they need to attain independence and self-determination.</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 According to United Nations </a:t>
            </a:r>
            <a:r>
              <a:rPr lang="en-IN" i="1" dirty="0" smtClean="0"/>
              <a:t>Convention on the Rights of Persons with Disabilities (CRPD) rehabilitation is  :</a:t>
            </a:r>
          </a:p>
          <a:p>
            <a:r>
              <a:rPr lang="en-IN" i="1" dirty="0" smtClean="0"/>
              <a:t> “… </a:t>
            </a:r>
            <a:r>
              <a:rPr lang="en-IN" dirty="0" smtClean="0"/>
              <a:t>appropriate measures, including through peer support, to enable persons with disabilities to attain and maintain their maximum independence, full physical, mental, social and vocational ability, and full inclusion and participation in all aspects of life”. </a:t>
            </a:r>
            <a:endParaRPr lang="en-IN"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The following areas of concern in rehabilitation have been identified.</a:t>
            </a:r>
          </a:p>
          <a:p>
            <a:pPr marL="514350" indent="-514350">
              <a:buFont typeface="+mj-lt"/>
              <a:buAutoNum type="alphaUcPeriod"/>
            </a:pPr>
            <a:r>
              <a:rPr lang="en-IN" b="1" dirty="0" smtClean="0">
                <a:solidFill>
                  <a:srgbClr val="00B050"/>
                </a:solidFill>
              </a:rPr>
              <a:t>Medical rehabilitation-</a:t>
            </a:r>
            <a:r>
              <a:rPr lang="en-IN" dirty="0" smtClean="0">
                <a:solidFill>
                  <a:srgbClr val="00B050"/>
                </a:solidFill>
              </a:rPr>
              <a:t>restoration of function</a:t>
            </a:r>
          </a:p>
          <a:p>
            <a:pPr marL="514350" indent="-514350">
              <a:buFont typeface="+mj-lt"/>
              <a:buAutoNum type="alphaUcPeriod"/>
            </a:pPr>
            <a:r>
              <a:rPr lang="en-IN" b="1" dirty="0" smtClean="0">
                <a:solidFill>
                  <a:srgbClr val="00B0F0"/>
                </a:solidFill>
              </a:rPr>
              <a:t>Vocational rehabilitation- </a:t>
            </a:r>
            <a:r>
              <a:rPr lang="en-IN" dirty="0" smtClean="0">
                <a:solidFill>
                  <a:srgbClr val="00B0F0"/>
                </a:solidFill>
              </a:rPr>
              <a:t>restoration of capacity to earn a livelihood</a:t>
            </a:r>
          </a:p>
          <a:p>
            <a:pPr marL="514350" indent="-514350">
              <a:buFont typeface="+mj-lt"/>
              <a:buAutoNum type="alphaUcPeriod"/>
            </a:pPr>
            <a:r>
              <a:rPr lang="en-IN" b="1" dirty="0" smtClean="0">
                <a:solidFill>
                  <a:schemeClr val="accent1">
                    <a:lumMod val="75000"/>
                  </a:schemeClr>
                </a:solidFill>
              </a:rPr>
              <a:t>Social rehabilitation- </a:t>
            </a:r>
            <a:r>
              <a:rPr lang="en-IN" dirty="0" smtClean="0">
                <a:solidFill>
                  <a:schemeClr val="accent1">
                    <a:lumMod val="75000"/>
                  </a:schemeClr>
                </a:solidFill>
              </a:rPr>
              <a:t>restoration of family and social relationship</a:t>
            </a:r>
          </a:p>
          <a:p>
            <a:pPr marL="514350" indent="-514350">
              <a:buFont typeface="+mj-lt"/>
              <a:buAutoNum type="alphaUcPeriod"/>
            </a:pPr>
            <a:r>
              <a:rPr lang="en-IN" b="1" dirty="0" smtClean="0">
                <a:solidFill>
                  <a:srgbClr val="7030A0"/>
                </a:solidFill>
              </a:rPr>
              <a:t>Psychological rehabilitation-</a:t>
            </a:r>
            <a:r>
              <a:rPr lang="en-IN" dirty="0" smtClean="0">
                <a:solidFill>
                  <a:srgbClr val="7030A0"/>
                </a:solidFill>
              </a:rPr>
              <a:t>restoration of  personal dignity and confidence</a:t>
            </a:r>
            <a:endParaRPr lang="en-IN"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IN" smtClean="0"/>
              <a:t>Objectives</a:t>
            </a:r>
          </a:p>
        </p:txBody>
      </p:sp>
      <p:sp>
        <p:nvSpPr>
          <p:cNvPr id="3075" name="Content Placeholder 2"/>
          <p:cNvSpPr>
            <a:spLocks noGrp="1"/>
          </p:cNvSpPr>
          <p:nvPr>
            <p:ph idx="1"/>
          </p:nvPr>
        </p:nvSpPr>
        <p:spPr/>
        <p:txBody>
          <a:bodyPr/>
          <a:lstStyle/>
          <a:p>
            <a:r>
              <a:rPr lang="en-IN" dirty="0" smtClean="0"/>
              <a:t>At the end of the lecture the students will be able to:</a:t>
            </a:r>
          </a:p>
          <a:p>
            <a:r>
              <a:rPr lang="en-IN" dirty="0" smtClean="0"/>
              <a:t>Define and discuss in short about Disability and different types of Disability models</a:t>
            </a:r>
          </a:p>
          <a:p>
            <a:r>
              <a:rPr lang="en-IN" dirty="0" smtClean="0"/>
              <a:t>Define and discuss in short </a:t>
            </a:r>
            <a:r>
              <a:rPr lang="en-IN" dirty="0" smtClean="0"/>
              <a:t>about Impairment</a:t>
            </a:r>
          </a:p>
          <a:p>
            <a:r>
              <a:rPr lang="en-IN" dirty="0" smtClean="0"/>
              <a:t>Define and discuss in short </a:t>
            </a:r>
            <a:r>
              <a:rPr lang="en-IN" smtClean="0"/>
              <a:t>about Rehabilitation</a:t>
            </a:r>
            <a:endParaRPr lang="en-IN" dirty="0" smtClean="0"/>
          </a:p>
          <a:p>
            <a:endParaRPr lang="en-IN"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Rehabilitation process </a:t>
            </a:r>
            <a:endParaRPr lang="en-IN"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0" y="1484785"/>
            <a:ext cx="9144000" cy="4896544"/>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Rehabilitation measures are broadly divided into three categories: </a:t>
            </a:r>
          </a:p>
          <a:p>
            <a:pPr marL="514350" indent="-514350">
              <a:buFont typeface="+mj-lt"/>
              <a:buAutoNum type="arabicPeriod"/>
            </a:pPr>
            <a:r>
              <a:rPr lang="en-IN" dirty="0" smtClean="0"/>
              <a:t>Rehabilitation medicine </a:t>
            </a:r>
          </a:p>
          <a:p>
            <a:pPr marL="514350" indent="-514350">
              <a:buFont typeface="+mj-lt"/>
              <a:buAutoNum type="arabicPeriod"/>
            </a:pPr>
            <a:r>
              <a:rPr lang="en-IN" dirty="0" smtClean="0"/>
              <a:t>Therapy </a:t>
            </a:r>
          </a:p>
          <a:p>
            <a:pPr marL="514350" indent="-514350">
              <a:buFont typeface="+mj-lt"/>
              <a:buAutoNum type="arabicPeriod"/>
            </a:pPr>
            <a:r>
              <a:rPr lang="en-IN" dirty="0" smtClean="0"/>
              <a:t>Assistive technologies. </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b="1" dirty="0" smtClean="0"/>
              <a:t>Rehabilitation medicine </a:t>
            </a:r>
            <a:r>
              <a:rPr lang="en-IN" dirty="0" smtClean="0"/>
              <a:t>is concerned with improving functioning through the diagnosis and treatment of health conditions, reducing impairments, and preventing or treating complications .</a:t>
            </a:r>
          </a:p>
          <a:p>
            <a:r>
              <a:rPr lang="en-IN" dirty="0" smtClean="0"/>
              <a:t>Doctors with specific expertise in medical rehabilitation are referred to as physiatrists, rehabilitation doctors, or physical and rehabilitation specialists. But other doctors can be involved in rehab medicine.</a:t>
            </a:r>
          </a:p>
          <a:p>
            <a:r>
              <a:rPr lang="en-IN" dirty="0" smtClean="0"/>
              <a:t>Rehabilitation medicine works in improving joint and limb function, pain management, wound healing, and psychosocial well-being.</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Therapy is concerned with restoring and compensating for the loss of functioning, and preventing or slowing deterioration in functioning in every area of a person’s life. </a:t>
            </a:r>
          </a:p>
          <a:p>
            <a:r>
              <a:rPr lang="en-IN" dirty="0" smtClean="0"/>
              <a:t>Therapists and rehabilitation workers include occupational therapists, physiotherapists, </a:t>
            </a:r>
            <a:r>
              <a:rPr lang="en-IN" dirty="0" err="1" smtClean="0"/>
              <a:t>orthotists</a:t>
            </a:r>
            <a:r>
              <a:rPr lang="en-IN" dirty="0" smtClean="0"/>
              <a:t>, </a:t>
            </a:r>
            <a:r>
              <a:rPr lang="en-IN" dirty="0" err="1" smtClean="0"/>
              <a:t>prosthetists</a:t>
            </a:r>
            <a:r>
              <a:rPr lang="en-IN" dirty="0" smtClean="0"/>
              <a:t>, psychologists, rehabilitation and technical assistants, social workers, and speech and language therapists.</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a:bodyPr>
          <a:lstStyle/>
          <a:p>
            <a:pPr>
              <a:buNone/>
            </a:pPr>
            <a:r>
              <a:rPr lang="en-IN" b="1" dirty="0" smtClean="0"/>
              <a:t>Therapy</a:t>
            </a:r>
            <a:r>
              <a:rPr lang="en-IN" dirty="0" smtClean="0"/>
              <a:t> measures include: </a:t>
            </a:r>
          </a:p>
          <a:p>
            <a:pPr marL="571500" indent="-571500">
              <a:buFont typeface="+mj-lt"/>
              <a:buAutoNum type="romanLcPeriod"/>
            </a:pPr>
            <a:r>
              <a:rPr lang="en-IN" dirty="0" smtClean="0"/>
              <a:t>Training, exercises, and compensatory strategies </a:t>
            </a:r>
          </a:p>
          <a:p>
            <a:pPr marL="571500" indent="-571500">
              <a:buFont typeface="+mj-lt"/>
              <a:buAutoNum type="romanLcPeriod"/>
            </a:pPr>
            <a:r>
              <a:rPr lang="en-IN" dirty="0" smtClean="0"/>
              <a:t>Education </a:t>
            </a:r>
          </a:p>
          <a:p>
            <a:pPr marL="571500" indent="-571500">
              <a:buFont typeface="+mj-lt"/>
              <a:buAutoNum type="romanLcPeriod"/>
            </a:pPr>
            <a:r>
              <a:rPr lang="en-IN" dirty="0" smtClean="0"/>
              <a:t>Support and counselling </a:t>
            </a:r>
          </a:p>
          <a:p>
            <a:pPr marL="571500" indent="-571500">
              <a:buFont typeface="+mj-lt"/>
              <a:buAutoNum type="romanLcPeriod"/>
            </a:pPr>
            <a:r>
              <a:rPr lang="en-IN" dirty="0" smtClean="0"/>
              <a:t>Modifications to the environment provision of resources and assistive technology. </a:t>
            </a:r>
          </a:p>
          <a:p>
            <a:pPr marL="571500" indent="-571500">
              <a:buFont typeface="+mj-lt"/>
              <a:buAutoNum type="romanLcPeriod"/>
            </a:pPr>
            <a:r>
              <a:rPr lang="en-IN" dirty="0" smtClean="0"/>
              <a:t>Modifications to the environment </a:t>
            </a:r>
          </a:p>
          <a:p>
            <a:pPr marL="571500" indent="-571500">
              <a:buFont typeface="+mj-lt"/>
              <a:buAutoNum type="romanLcPeriod"/>
            </a:pPr>
            <a:r>
              <a:rPr lang="en-IN" dirty="0" smtClean="0"/>
              <a:t>Provision of resources and assistive technology. </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t>An assistive technology </a:t>
            </a:r>
            <a:r>
              <a:rPr lang="en-IN" dirty="0" smtClean="0"/>
              <a:t>device can be defined as “any item, piece of equipment, or product, whether it is acquired commercially, modified, or customized, that is used to increase, maintain, or improve the functional capabilities of individuals with disabilities.”</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pPr>
              <a:buNone/>
            </a:pPr>
            <a:r>
              <a:rPr lang="en-IN" dirty="0" smtClean="0"/>
              <a:t>Common examples of assistive devices are: </a:t>
            </a:r>
          </a:p>
          <a:p>
            <a:pPr marL="514350" indent="-514350">
              <a:buFont typeface="+mj-lt"/>
              <a:buAutoNum type="alphaLcPeriod"/>
            </a:pPr>
            <a:r>
              <a:rPr lang="en-IN" dirty="0" smtClean="0"/>
              <a:t>Crutches, prostheses, </a:t>
            </a:r>
            <a:r>
              <a:rPr lang="en-IN" dirty="0" err="1" smtClean="0"/>
              <a:t>orthoses</a:t>
            </a:r>
            <a:r>
              <a:rPr lang="en-IN" dirty="0" smtClean="0"/>
              <a:t>, wheelchairs, and tricycles for people with mobility impairments; </a:t>
            </a:r>
          </a:p>
          <a:p>
            <a:pPr marL="514350" indent="-514350">
              <a:buFont typeface="+mj-lt"/>
              <a:buAutoNum type="alphaLcPeriod"/>
            </a:pPr>
            <a:r>
              <a:rPr lang="en-IN" dirty="0" smtClean="0"/>
              <a:t>Hearing aids and cochlear implants for those with hearing impairments; </a:t>
            </a:r>
          </a:p>
          <a:p>
            <a:pPr marL="514350" indent="-514350">
              <a:buFont typeface="+mj-lt"/>
              <a:buAutoNum type="alphaLcPeriod"/>
            </a:pPr>
            <a:r>
              <a:rPr lang="en-IN" dirty="0" smtClean="0"/>
              <a:t>White canes, magnifiers, ocular devices, talking books, and software for screen magnification and reading for people with visual impairments; </a:t>
            </a:r>
          </a:p>
          <a:p>
            <a:pPr marL="514350" indent="-514350">
              <a:buFont typeface="+mj-lt"/>
              <a:buAutoNum type="alphaLcPeriod"/>
            </a:pPr>
            <a:r>
              <a:rPr lang="en-IN" dirty="0" smtClean="0"/>
              <a:t>Communication boards and speech synthesizers for people with speech impairments; </a:t>
            </a:r>
          </a:p>
          <a:p>
            <a:pPr marL="514350" indent="-514350">
              <a:buFont typeface="+mj-lt"/>
              <a:buAutoNum type="alphaLcPeriod"/>
            </a:pPr>
            <a:r>
              <a:rPr lang="en-IN" dirty="0" smtClean="0"/>
              <a:t>Devices such as day calendars with symbol pictures for people with cognitive impairment. </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endParaRPr lang="en-IN" dirty="0" smtClean="0"/>
          </a:p>
          <a:p>
            <a:r>
              <a:rPr lang="en-IN" b="1" dirty="0" smtClean="0"/>
              <a:t>Child with cerebral palsy and rehabilitation</a:t>
            </a:r>
          </a:p>
          <a:p>
            <a:r>
              <a:rPr lang="en-IN" dirty="0" smtClean="0"/>
              <a:t>Difficulty walking	</a:t>
            </a:r>
          </a:p>
          <a:p>
            <a:r>
              <a:rPr lang="en-IN" dirty="0" smtClean="0"/>
              <a:t>→ </a:t>
            </a:r>
            <a:r>
              <a:rPr lang="en-IN" b="1" dirty="0" smtClean="0">
                <a:solidFill>
                  <a:srgbClr val="7030A0"/>
                </a:solidFill>
              </a:rPr>
              <a:t>Rehabilitation medicine</a:t>
            </a:r>
            <a:r>
              <a:rPr lang="en-IN" dirty="0" smtClean="0"/>
              <a:t>– </a:t>
            </a:r>
            <a:r>
              <a:rPr lang="en-IN" dirty="0" err="1" smtClean="0"/>
              <a:t>Botulinum</a:t>
            </a:r>
            <a:r>
              <a:rPr lang="en-IN" dirty="0" smtClean="0"/>
              <a:t> toxin injections.– Surgical treatment of contractures and deformities (therapy interventions usually complement these medical interventions).</a:t>
            </a:r>
          </a:p>
          <a:p>
            <a:r>
              <a:rPr lang="en-IN" dirty="0" smtClean="0"/>
              <a:t>→ </a:t>
            </a:r>
            <a:r>
              <a:rPr lang="en-IN" b="1" dirty="0" smtClean="0">
                <a:solidFill>
                  <a:srgbClr val="7030A0"/>
                </a:solidFill>
              </a:rPr>
              <a:t>Therapy</a:t>
            </a:r>
            <a:r>
              <a:rPr lang="en-IN" dirty="0" smtClean="0"/>
              <a:t>– Therapy, exercises and targeted play activities to train effective movements.</a:t>
            </a:r>
          </a:p>
          <a:p>
            <a:r>
              <a:rPr lang="en-IN" dirty="0" smtClean="0"/>
              <a:t>→ </a:t>
            </a:r>
            <a:r>
              <a:rPr lang="en-IN" b="1" dirty="0" smtClean="0">
                <a:solidFill>
                  <a:srgbClr val="7030A0"/>
                </a:solidFill>
              </a:rPr>
              <a:t>Assistive technology</a:t>
            </a:r>
            <a:r>
              <a:rPr lang="en-IN" dirty="0" smtClean="0"/>
              <a:t>– Orthotics, wheelchair or other equipment.	</a:t>
            </a:r>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pPr>
              <a:buNone/>
            </a:pPr>
            <a:r>
              <a:rPr lang="en-IN" dirty="0" smtClean="0"/>
              <a:t>1.</a:t>
            </a:r>
            <a:r>
              <a:rPr lang="en-IN" b="1" u="sng" dirty="0" smtClean="0">
                <a:solidFill>
                  <a:srgbClr val="7030A0"/>
                </a:solidFill>
              </a:rPr>
              <a:t> </a:t>
            </a:r>
            <a:r>
              <a:rPr lang="en-IN" dirty="0" smtClean="0"/>
              <a:t>Impairment is any loss or abnormality of </a:t>
            </a:r>
          </a:p>
          <a:p>
            <a:pPr marL="514350" indent="-514350">
              <a:buFont typeface="+mj-lt"/>
              <a:buAutoNum type="alphaUcPeriod"/>
            </a:pPr>
            <a:r>
              <a:rPr lang="en-IN" dirty="0" smtClean="0"/>
              <a:t>Psychological function, </a:t>
            </a:r>
          </a:p>
          <a:p>
            <a:pPr marL="514350" indent="-514350">
              <a:buFont typeface="+mj-lt"/>
              <a:buAutoNum type="alphaUcPeriod"/>
            </a:pPr>
            <a:r>
              <a:rPr lang="en-IN" dirty="0" smtClean="0"/>
              <a:t>Physiological function </a:t>
            </a:r>
          </a:p>
          <a:p>
            <a:pPr marL="514350" indent="-514350">
              <a:buFont typeface="+mj-lt"/>
              <a:buAutoNum type="alphaUcPeriod"/>
            </a:pPr>
            <a:r>
              <a:rPr lang="en-IN" dirty="0" smtClean="0"/>
              <a:t>anatomical structure </a:t>
            </a:r>
          </a:p>
          <a:p>
            <a:pPr marL="514350" indent="-514350">
              <a:buFont typeface="+mj-lt"/>
              <a:buAutoNum type="alphaUcPeriod"/>
            </a:pPr>
            <a:r>
              <a:rPr lang="en-IN" dirty="0" smtClean="0"/>
              <a:t>All of above</a:t>
            </a:r>
          </a:p>
          <a:p>
            <a:pPr marL="514350" indent="-514350">
              <a:buNone/>
            </a:pPr>
            <a:r>
              <a:rPr lang="en-IN" dirty="0" smtClean="0"/>
              <a:t>2. Loss of foot in an accident is an example of </a:t>
            </a:r>
          </a:p>
          <a:p>
            <a:pPr marL="514350" indent="-514350">
              <a:buFont typeface="+mj-lt"/>
              <a:buAutoNum type="alphaUcPeriod"/>
            </a:pPr>
            <a:r>
              <a:rPr lang="en-IN" dirty="0" smtClean="0"/>
              <a:t>Impairment</a:t>
            </a:r>
          </a:p>
          <a:p>
            <a:pPr marL="514350" indent="-514350">
              <a:buFont typeface="+mj-lt"/>
              <a:buAutoNum type="alphaUcPeriod"/>
            </a:pPr>
            <a:r>
              <a:rPr lang="en-IN" dirty="0" smtClean="0"/>
              <a:t>Disability</a:t>
            </a:r>
          </a:p>
          <a:p>
            <a:pPr marL="514350" indent="-514350">
              <a:buFont typeface="+mj-lt"/>
              <a:buAutoNum type="alphaUcPeriod"/>
            </a:pPr>
            <a:r>
              <a:rPr lang="en-IN" dirty="0" smtClean="0"/>
              <a:t>Handicap</a:t>
            </a:r>
          </a:p>
          <a:p>
            <a:pPr marL="514350" indent="-514350">
              <a:buFont typeface="+mj-lt"/>
              <a:buAutoNum type="alphaUcPeriod"/>
            </a:pPr>
            <a:r>
              <a:rPr lang="en-IN" dirty="0" smtClean="0"/>
              <a:t>Disease</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buNone/>
            </a:pPr>
            <a:r>
              <a:rPr lang="en-IN" dirty="0" smtClean="0"/>
              <a:t>3.A disability is defined as any restriction or lack of ability to perform an activity in a manner or within the range considered normal for a human being. According to</a:t>
            </a:r>
          </a:p>
          <a:p>
            <a:pPr>
              <a:buNone/>
            </a:pPr>
            <a:r>
              <a:rPr lang="en-IN" dirty="0" smtClean="0"/>
              <a:t>A. ICIDH      B. </a:t>
            </a:r>
            <a:r>
              <a:rPr lang="en-IN" dirty="0" err="1" smtClean="0"/>
              <a:t>Nagi</a:t>
            </a:r>
            <a:r>
              <a:rPr lang="en-IN" dirty="0" smtClean="0"/>
              <a:t>       C.ICF        D. APTA</a:t>
            </a:r>
          </a:p>
          <a:p>
            <a:pPr>
              <a:buNone/>
            </a:pPr>
            <a:endParaRPr lang="en-IN" dirty="0" smtClean="0"/>
          </a:p>
          <a:p>
            <a:pPr algn="just">
              <a:buNone/>
            </a:pPr>
            <a:r>
              <a:rPr lang="en-IN" dirty="0" smtClean="0"/>
              <a:t>4. According to which model, disability is a restriction or inability to perform socially defines roles and tasks expected of an individual within socio-cultural and physical environment. </a:t>
            </a:r>
          </a:p>
          <a:p>
            <a:pPr marL="514350" indent="-514350">
              <a:buNone/>
            </a:pPr>
            <a:r>
              <a:rPr lang="en-IN" dirty="0" smtClean="0"/>
              <a:t>A. ICIDH      B. </a:t>
            </a:r>
            <a:r>
              <a:rPr lang="en-IN" dirty="0" err="1" smtClean="0"/>
              <a:t>Nagi</a:t>
            </a:r>
            <a:r>
              <a:rPr lang="en-IN" dirty="0" smtClean="0"/>
              <a:t>       C.ICF        D. APTA</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algn="just">
              <a:buFont typeface="Wingdings" pitchFamily="2" charset="2"/>
              <a:buChar char="q"/>
            </a:pPr>
            <a:r>
              <a:rPr lang="en-IN" sz="800" dirty="0" smtClean="0"/>
              <a:t> </a:t>
            </a:r>
            <a:r>
              <a:rPr lang="en-IN" sz="2800" dirty="0" smtClean="0"/>
              <a:t>Physical therapists intervene at the level of impairment, functional limitation and disability of the disablement process.</a:t>
            </a:r>
          </a:p>
          <a:p>
            <a:pPr algn="just">
              <a:buFont typeface="Wingdings" pitchFamily="2" charset="2"/>
              <a:buChar char="q"/>
            </a:pPr>
            <a:r>
              <a:rPr lang="en-IN" sz="800" dirty="0" smtClean="0"/>
              <a:t> </a:t>
            </a:r>
            <a:r>
              <a:rPr lang="en-IN" sz="2800" dirty="0" smtClean="0"/>
              <a:t>Hence understanding of the complex relationships of pathology and diseases, impairments, functional limitation and disability is essential.</a:t>
            </a: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dirty="0" smtClean="0"/>
              <a:t>5. Handicap word is given by which model of disability</a:t>
            </a:r>
          </a:p>
          <a:p>
            <a:pPr>
              <a:buNone/>
            </a:pPr>
            <a:r>
              <a:rPr lang="en-IN" dirty="0" smtClean="0"/>
              <a:t>A. ICIDH      B. </a:t>
            </a:r>
            <a:r>
              <a:rPr lang="en-IN" dirty="0" err="1" smtClean="0"/>
              <a:t>Nagi</a:t>
            </a:r>
            <a:r>
              <a:rPr lang="en-IN" dirty="0" smtClean="0"/>
              <a:t>       C.ICF        D. APTA</a:t>
            </a:r>
          </a:p>
          <a:p>
            <a:endParaRPr lang="en-IN" dirty="0" smtClean="0"/>
          </a:p>
          <a:p>
            <a:r>
              <a:rPr lang="en-IN" dirty="0" smtClean="0"/>
              <a:t>6. impairment is a problem in body function or structure, according to </a:t>
            </a:r>
          </a:p>
          <a:p>
            <a:pPr>
              <a:buNone/>
            </a:pPr>
            <a:r>
              <a:rPr lang="en-IN" dirty="0" smtClean="0"/>
              <a:t>A. ICIDH      B. </a:t>
            </a:r>
            <a:r>
              <a:rPr lang="en-IN" dirty="0" err="1" smtClean="0"/>
              <a:t>Nagi</a:t>
            </a:r>
            <a:r>
              <a:rPr lang="en-IN" dirty="0" smtClean="0"/>
              <a:t>       C.ICF    D.  All of them </a:t>
            </a:r>
          </a:p>
          <a:p>
            <a:endParaRPr lang="en-IN" dirty="0" smtClean="0"/>
          </a:p>
          <a:p>
            <a:r>
              <a:rPr lang="en-IN" dirty="0" smtClean="0"/>
              <a:t>7. According to which, Disabilities is an umbrella term, covering impairments, activity limitations, and participation restrictions. </a:t>
            </a:r>
          </a:p>
          <a:p>
            <a:pPr>
              <a:buNone/>
            </a:pPr>
            <a:r>
              <a:rPr lang="en-IN" dirty="0" smtClean="0"/>
              <a:t>A. ICIDH      B. </a:t>
            </a:r>
            <a:r>
              <a:rPr lang="en-IN" dirty="0" err="1" smtClean="0"/>
              <a:t>Nagi</a:t>
            </a:r>
            <a:r>
              <a:rPr lang="en-IN" dirty="0" smtClean="0"/>
              <a:t>       C.ICF    D.  ICIDH and </a:t>
            </a:r>
            <a:r>
              <a:rPr lang="en-IN" dirty="0" err="1" smtClean="0"/>
              <a:t>Nagi</a:t>
            </a:r>
            <a:endParaRPr lang="en-IN" dirty="0" smtClean="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fontScale="92500" lnSpcReduction="10000"/>
          </a:bodyPr>
          <a:lstStyle/>
          <a:p>
            <a:r>
              <a:rPr lang="en-IN" dirty="0" smtClean="0"/>
              <a:t>8. Rehabilitation measures are</a:t>
            </a:r>
          </a:p>
          <a:p>
            <a:pPr marL="514350" indent="-514350">
              <a:buFont typeface="+mj-lt"/>
              <a:buAutoNum type="arabicPeriod"/>
            </a:pPr>
            <a:r>
              <a:rPr lang="en-IN" dirty="0" smtClean="0"/>
              <a:t>Rehabilitation medicine </a:t>
            </a:r>
          </a:p>
          <a:p>
            <a:pPr marL="514350" indent="-514350">
              <a:buFont typeface="+mj-lt"/>
              <a:buAutoNum type="arabicPeriod"/>
            </a:pPr>
            <a:r>
              <a:rPr lang="en-IN" dirty="0" smtClean="0"/>
              <a:t>Therapy </a:t>
            </a:r>
          </a:p>
          <a:p>
            <a:pPr marL="514350" indent="-514350">
              <a:buFont typeface="+mj-lt"/>
              <a:buAutoNum type="arabicPeriod"/>
            </a:pPr>
            <a:r>
              <a:rPr lang="en-IN" dirty="0" smtClean="0"/>
              <a:t>Assistive technologies</a:t>
            </a:r>
          </a:p>
          <a:p>
            <a:pPr marL="514350" indent="-514350">
              <a:buFont typeface="+mj-lt"/>
              <a:buAutoNum type="arabicPeriod"/>
            </a:pPr>
            <a:r>
              <a:rPr lang="en-IN" dirty="0" smtClean="0"/>
              <a:t>All of above</a:t>
            </a:r>
          </a:p>
          <a:p>
            <a:pPr marL="514350" indent="-514350">
              <a:buNone/>
            </a:pPr>
            <a:r>
              <a:rPr lang="en-IN" dirty="0" smtClean="0"/>
              <a:t>9.</a:t>
            </a:r>
            <a:r>
              <a:rPr lang="en-IN" b="1" dirty="0" smtClean="0"/>
              <a:t> </a:t>
            </a:r>
            <a:r>
              <a:rPr lang="en-IN" dirty="0" smtClean="0"/>
              <a:t>According to which model Disability is views as a socially created problem and not as an attribute of the person.</a:t>
            </a:r>
          </a:p>
          <a:p>
            <a:pPr marL="514350" indent="-514350">
              <a:buFont typeface="+mj-lt"/>
              <a:buAutoNum type="alphaUcPeriod"/>
            </a:pPr>
            <a:r>
              <a:rPr lang="en-IN" dirty="0" err="1" smtClean="0"/>
              <a:t>Biopsychosocial</a:t>
            </a:r>
            <a:r>
              <a:rPr lang="en-IN" dirty="0" smtClean="0"/>
              <a:t> model</a:t>
            </a:r>
          </a:p>
          <a:p>
            <a:pPr marL="514350" indent="-514350">
              <a:buFont typeface="+mj-lt"/>
              <a:buAutoNum type="alphaUcPeriod"/>
            </a:pPr>
            <a:r>
              <a:rPr lang="en-IN" dirty="0" smtClean="0"/>
              <a:t>Medical model</a:t>
            </a:r>
          </a:p>
          <a:p>
            <a:pPr marL="514350" indent="-514350">
              <a:buFont typeface="+mj-lt"/>
              <a:buAutoNum type="alphaUcPeriod"/>
            </a:pPr>
            <a:r>
              <a:rPr lang="en-IN" dirty="0" smtClean="0"/>
              <a:t>Social model</a:t>
            </a:r>
          </a:p>
          <a:p>
            <a:pPr marL="514350" indent="-514350">
              <a:buFont typeface="+mj-lt"/>
              <a:buAutoNum type="alphaUcPeriod"/>
            </a:pPr>
            <a:r>
              <a:rPr lang="en-IN" dirty="0" smtClean="0"/>
              <a:t>A and B</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10. Inability to walk is a disability , according to which</a:t>
            </a:r>
          </a:p>
          <a:p>
            <a:pPr>
              <a:buNone/>
            </a:pPr>
            <a:r>
              <a:rPr lang="en-IN" dirty="0" smtClean="0"/>
              <a:t>A. ICIDH      B. </a:t>
            </a:r>
            <a:r>
              <a:rPr lang="en-IN" dirty="0" err="1" smtClean="0"/>
              <a:t>Nagi</a:t>
            </a:r>
            <a:r>
              <a:rPr lang="en-IN" dirty="0" smtClean="0"/>
              <a:t>       C.ICF    D.  ICIDH and </a:t>
            </a:r>
            <a:r>
              <a:rPr lang="en-IN" dirty="0" err="1" smtClean="0"/>
              <a:t>Nagi</a:t>
            </a:r>
            <a:endParaRPr lang="en-IN" dirty="0" smtClean="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normAutofit lnSpcReduction="10000"/>
          </a:bodyPr>
          <a:lstStyle/>
          <a:p>
            <a:pPr>
              <a:buNone/>
            </a:pPr>
            <a:r>
              <a:rPr lang="en-IN" dirty="0" smtClean="0"/>
              <a:t>WHO defined</a:t>
            </a:r>
          </a:p>
          <a:p>
            <a:pPr algn="just"/>
            <a:r>
              <a:rPr lang="en-IN" b="1" u="sng" dirty="0" smtClean="0">
                <a:solidFill>
                  <a:srgbClr val="7030A0"/>
                </a:solidFill>
              </a:rPr>
              <a:t>Impairment-</a:t>
            </a:r>
            <a:r>
              <a:rPr lang="en-IN" dirty="0" smtClean="0"/>
              <a:t> is defined as “Any loss or abnormality of psychological, physiological or anatomical structure or function. ” (</a:t>
            </a:r>
            <a:r>
              <a:rPr lang="en-IN" dirty="0" err="1" smtClean="0"/>
              <a:t>Nagi</a:t>
            </a:r>
            <a:r>
              <a:rPr lang="en-IN" dirty="0" smtClean="0"/>
              <a:t>, ICIDH)</a:t>
            </a:r>
          </a:p>
          <a:p>
            <a:pPr algn="just"/>
            <a:r>
              <a:rPr lang="en-IN" dirty="0" smtClean="0"/>
              <a:t>E.g. loss of foot, defective vision or mental retardation. </a:t>
            </a:r>
          </a:p>
          <a:p>
            <a:pPr algn="just"/>
            <a:r>
              <a:rPr lang="en-IN" dirty="0" smtClean="0"/>
              <a:t>An impairment may be visible or invisible, temporary or permanent, progressive or regressive.</a:t>
            </a:r>
          </a:p>
          <a:p>
            <a:pPr algn="just"/>
            <a:r>
              <a:rPr lang="en-IN" dirty="0" smtClean="0"/>
              <a:t>One impairment may lead to development of secondary impairment as in case of leprosy where damage to nerves (primary impairment) may lead to planter ulcers (secondary impairment).</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solidFill>
                  <a:srgbClr val="7030A0"/>
                </a:solidFill>
              </a:rPr>
              <a:t>Disability-</a:t>
            </a:r>
            <a:r>
              <a:rPr lang="en-IN" dirty="0" smtClean="0"/>
              <a:t> because of an impairment , the affected person may be unable to carry out certain activities considered normal for his age , gender etc. the inability to carry out certain activities is termed disability.</a:t>
            </a:r>
          </a:p>
          <a:p>
            <a:r>
              <a:rPr lang="en-IN" dirty="0" smtClean="0"/>
              <a:t>A disability is defined as </a:t>
            </a:r>
            <a:r>
              <a:rPr lang="en-IN" dirty="0" smtClean="0">
                <a:solidFill>
                  <a:srgbClr val="C00000"/>
                </a:solidFill>
              </a:rPr>
              <a:t>Any restriction or lack of ability to perform an activity in a manner or within the range considered normal for a human being. (ICIDH)</a:t>
            </a:r>
          </a:p>
          <a:p>
            <a:r>
              <a:rPr lang="en-IN" dirty="0" smtClean="0"/>
              <a:t>Any restriction or inability to perform </a:t>
            </a:r>
            <a:r>
              <a:rPr lang="en-IN" u="sng" dirty="0" smtClean="0">
                <a:solidFill>
                  <a:srgbClr val="7030A0"/>
                </a:solidFill>
              </a:rPr>
              <a:t>socially defined roles</a:t>
            </a:r>
            <a:r>
              <a:rPr lang="en-IN" u="sng" dirty="0" smtClean="0"/>
              <a:t> </a:t>
            </a:r>
            <a:r>
              <a:rPr lang="en-IN" dirty="0" smtClean="0"/>
              <a:t>and tasks expected of an individual within socio-cultural and physical environment. (</a:t>
            </a:r>
            <a:r>
              <a:rPr lang="en-IN" dirty="0" err="1" smtClean="0"/>
              <a:t>Nagi</a:t>
            </a:r>
            <a:r>
              <a:rPr lang="en-IN" dirty="0" smtClean="0"/>
              <a:t> Model)</a:t>
            </a: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tx1"/>
                </a:solidFill>
              </a:rPr>
              <a:t>Models of disability</a:t>
            </a:r>
            <a:endParaRPr lang="en-IN" b="1" u="sng" dirty="0">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67544" y="2132856"/>
            <a:ext cx="3676650" cy="3267075"/>
          </a:xfrm>
          <a:prstGeom prst="rect">
            <a:avLst/>
          </a:prstGeom>
          <a:noFill/>
          <a:ln w="9525">
            <a:noFill/>
            <a:miter lim="800000"/>
            <a:headEnd/>
            <a:tailEnd/>
          </a:ln>
        </p:spPr>
      </p:pic>
      <p:sp>
        <p:nvSpPr>
          <p:cNvPr id="6" name="TextBox 5"/>
          <p:cNvSpPr txBox="1"/>
          <p:nvPr/>
        </p:nvSpPr>
        <p:spPr>
          <a:xfrm>
            <a:off x="3563888" y="2492896"/>
            <a:ext cx="5328592" cy="1015663"/>
          </a:xfrm>
          <a:prstGeom prst="rect">
            <a:avLst/>
          </a:prstGeom>
          <a:noFill/>
        </p:spPr>
        <p:txBody>
          <a:bodyPr wrap="square" rtlCol="0">
            <a:spAutoFit/>
          </a:bodyPr>
          <a:lstStyle/>
          <a:p>
            <a:r>
              <a:rPr lang="en-IN" sz="2000" b="1" dirty="0" smtClean="0">
                <a:solidFill>
                  <a:srgbClr val="7030A0"/>
                </a:solidFill>
              </a:rPr>
              <a:t>interruption of normal cellular processes and the efforts of the affected systems to regain homeostasis.</a:t>
            </a:r>
            <a:endParaRPr lang="en-IN" sz="2000" b="1" dirty="0">
              <a:solidFill>
                <a:srgbClr val="7030A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Picture 2"/>
          <p:cNvPicPr>
            <a:picLocks noGrp="1" noChangeAspect="1" noChangeArrowheads="1"/>
          </p:cNvPicPr>
          <p:nvPr>
            <p:ph sz="quarter" idx="1"/>
          </p:nvPr>
        </p:nvPicPr>
        <p:blipFill>
          <a:blip r:embed="rId2" cstate="print"/>
          <a:srcRect/>
          <a:stretch>
            <a:fillRect/>
          </a:stretch>
        </p:blipFill>
        <p:spPr bwMode="auto">
          <a:xfrm>
            <a:off x="611560" y="1844824"/>
            <a:ext cx="2324100" cy="3400425"/>
          </a:xfrm>
          <a:prstGeom prst="rect">
            <a:avLst/>
          </a:prstGeom>
          <a:noFill/>
          <a:ln w="9525">
            <a:noFill/>
            <a:miter lim="800000"/>
            <a:headEnd/>
            <a:tailEnd/>
          </a:ln>
        </p:spPr>
      </p:pic>
      <p:sp>
        <p:nvSpPr>
          <p:cNvPr id="5" name="TextBox 4"/>
          <p:cNvSpPr txBox="1"/>
          <p:nvPr/>
        </p:nvSpPr>
        <p:spPr>
          <a:xfrm>
            <a:off x="2051720" y="2420888"/>
            <a:ext cx="5544616" cy="646331"/>
          </a:xfrm>
          <a:prstGeom prst="rect">
            <a:avLst/>
          </a:prstGeom>
          <a:noFill/>
        </p:spPr>
        <p:txBody>
          <a:bodyPr wrap="square" rtlCol="0">
            <a:spAutoFit/>
          </a:bodyPr>
          <a:lstStyle/>
          <a:p>
            <a:r>
              <a:rPr lang="en-IN" dirty="0" smtClean="0"/>
              <a:t>Biomechanical, physiologic and anatomic abnormalities of the human organism.</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b="1" dirty="0" smtClean="0">
                <a:solidFill>
                  <a:srgbClr val="7030A0"/>
                </a:solidFill>
              </a:rPr>
              <a:t>Handicap- </a:t>
            </a:r>
            <a:r>
              <a:rPr lang="en-IN" dirty="0" smtClean="0"/>
              <a:t>as a result of disability, the person experiences certain disadvantages in life and is not able to discharge the obligations (duties) required of him and play the role expected of him in society. This is termed handicap. (ICIDH)</a:t>
            </a:r>
          </a:p>
          <a:p>
            <a:r>
              <a:rPr lang="en-IN" dirty="0" smtClean="0"/>
              <a:t>Handicap is defined as a disadvantage for a given individual, resulting from an impairment or a disability, that limit or prevents the fulfilment of a role that is normal (depending on age, gender and social and cultural factors) for that individual.</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t>ICF Model </a:t>
            </a:r>
            <a:endParaRPr lang="en-IN" b="1" u="sng" dirty="0"/>
          </a:p>
        </p:txBody>
      </p:sp>
      <p:sp>
        <p:nvSpPr>
          <p:cNvPr id="3" name="Content Placeholder 2"/>
          <p:cNvSpPr>
            <a:spLocks noGrp="1"/>
          </p:cNvSpPr>
          <p:nvPr>
            <p:ph sz="quarter" idx="1"/>
          </p:nvPr>
        </p:nvSpPr>
        <p:spPr>
          <a:xfrm>
            <a:off x="914400" y="1447800"/>
            <a:ext cx="7772400" cy="4861520"/>
          </a:xfrm>
        </p:spPr>
        <p:txBody>
          <a:bodyPr>
            <a:normAutofit/>
          </a:bodyPr>
          <a:lstStyle/>
          <a:p>
            <a:r>
              <a:rPr lang="en-IN" dirty="0" smtClean="0"/>
              <a:t>Disability is an umbrella term, covering impairments, activity limitations, and participation restrictions. (ICF)</a:t>
            </a:r>
          </a:p>
          <a:p>
            <a:r>
              <a:rPr lang="en-IN" dirty="0" smtClean="0"/>
              <a:t>An </a:t>
            </a:r>
            <a:r>
              <a:rPr lang="en-IN" b="1" u="sng" dirty="0" smtClean="0">
                <a:solidFill>
                  <a:srgbClr val="C00000"/>
                </a:solidFill>
              </a:rPr>
              <a:t>impairment</a:t>
            </a:r>
            <a:r>
              <a:rPr lang="en-IN" dirty="0" smtClean="0"/>
              <a:t> is a problem in body function or structure (ICF)</a:t>
            </a:r>
          </a:p>
          <a:p>
            <a:r>
              <a:rPr lang="en-IN" dirty="0" smtClean="0"/>
              <a:t> Body Functions are physiological functions of body systems (including psychological functions).</a:t>
            </a:r>
          </a:p>
          <a:p>
            <a:r>
              <a:rPr lang="en-IN" dirty="0" smtClean="0"/>
              <a:t> Body Structures are anatomical parts of the body such as organs, limbs and their components.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517</TotalTime>
  <Words>1629</Words>
  <Application>Microsoft Office PowerPoint</Application>
  <PresentationFormat>On-screen Show (4:3)</PresentationFormat>
  <Paragraphs>127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Equity</vt:lpstr>
      <vt:lpstr>Definition of Disability, Impairment and Rehabilitation</vt:lpstr>
      <vt:lpstr>Objectives</vt:lpstr>
      <vt:lpstr>Slide 3</vt:lpstr>
      <vt:lpstr>Slide 4</vt:lpstr>
      <vt:lpstr>Slide 5</vt:lpstr>
      <vt:lpstr>Models of disability</vt:lpstr>
      <vt:lpstr>Slide 7</vt:lpstr>
      <vt:lpstr>Slide 8</vt:lpstr>
      <vt:lpstr>ICF Model </vt:lpstr>
      <vt:lpstr>Slide 10</vt:lpstr>
      <vt:lpstr>ICF Model</vt:lpstr>
      <vt:lpstr>Slide 12</vt:lpstr>
      <vt:lpstr>Slide 13</vt:lpstr>
      <vt:lpstr>Slide 14</vt:lpstr>
      <vt:lpstr>Slide 15</vt:lpstr>
      <vt:lpstr>Slide 16</vt:lpstr>
      <vt:lpstr>Slide 17</vt:lpstr>
      <vt:lpstr>Slide 18</vt:lpstr>
      <vt:lpstr>Slide 19</vt:lpstr>
      <vt:lpstr>Rehabilitation process </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Disability, Impairment and Rehabilitation</dc:title>
  <dc:creator>Hp</dc:creator>
  <cp:lastModifiedBy>HP</cp:lastModifiedBy>
  <cp:revision>79</cp:revision>
  <dcterms:created xsi:type="dcterms:W3CDTF">2016-08-09T00:39:35Z</dcterms:created>
  <dcterms:modified xsi:type="dcterms:W3CDTF">2020-08-18T10:46:49Z</dcterms:modified>
</cp:coreProperties>
</file>