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57" r:id="rId4"/>
    <p:sldId id="264" r:id="rId5"/>
    <p:sldId id="258" r:id="rId6"/>
    <p:sldId id="259" r:id="rId7"/>
    <p:sldId id="260" r:id="rId8"/>
    <p:sldId id="261"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9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Physiotherapy </a:t>
            </a:r>
            <a:r>
              <a:rPr lang="en-US" smtClean="0"/>
              <a:t>in Adolescence </a:t>
            </a:r>
            <a:r>
              <a:rPr lang="en-US" dirty="0" smtClean="0"/>
              <a:t>Age group</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and Development</a:t>
            </a:r>
            <a:endParaRPr lang="en-IN" dirty="0"/>
          </a:p>
        </p:txBody>
      </p:sp>
      <p:sp>
        <p:nvSpPr>
          <p:cNvPr id="3" name="Content Placeholder 2"/>
          <p:cNvSpPr>
            <a:spLocks noGrp="1"/>
          </p:cNvSpPr>
          <p:nvPr>
            <p:ph idx="1"/>
          </p:nvPr>
        </p:nvSpPr>
        <p:spPr/>
        <p:txBody>
          <a:bodyPr>
            <a:normAutofit/>
          </a:bodyPr>
          <a:lstStyle/>
          <a:p>
            <a:pPr algn="just">
              <a:buNone/>
            </a:pPr>
            <a:r>
              <a:rPr lang="en-IN" b="1" dirty="0" smtClean="0"/>
              <a:t>A. Physical growth</a:t>
            </a:r>
          </a:p>
          <a:p>
            <a:pPr algn="just"/>
            <a:r>
              <a:rPr lang="en-IN" dirty="0" smtClean="0"/>
              <a:t>Skeletal growth</a:t>
            </a:r>
          </a:p>
          <a:p>
            <a:pPr algn="just">
              <a:buNone/>
            </a:pPr>
            <a:r>
              <a:rPr lang="en-IN" dirty="0" smtClean="0"/>
              <a:t>- Secondary growth spurt – 25% of adult height</a:t>
            </a:r>
          </a:p>
          <a:p>
            <a:pPr algn="just"/>
            <a:r>
              <a:rPr lang="en-IN" dirty="0" smtClean="0"/>
              <a:t>Body composition</a:t>
            </a:r>
          </a:p>
          <a:p>
            <a:pPr algn="just">
              <a:buNone/>
            </a:pPr>
            <a:r>
              <a:rPr lang="en-IN" dirty="0" smtClean="0"/>
              <a:t>- Weight gain</a:t>
            </a:r>
          </a:p>
          <a:p>
            <a:pPr algn="just">
              <a:buNone/>
            </a:pPr>
            <a:r>
              <a:rPr lang="en-IN" dirty="0" smtClean="0"/>
              <a:t>- Increase in adipose tissue in girls</a:t>
            </a:r>
          </a:p>
          <a:p>
            <a:pPr algn="just">
              <a:buNone/>
            </a:pPr>
            <a:r>
              <a:rPr lang="en-IN" dirty="0" smtClean="0"/>
              <a:t>- Increase muscle mass</a:t>
            </a:r>
          </a:p>
          <a:p>
            <a:pPr algn="just"/>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r>
              <a:rPr lang="en-IN" dirty="0" smtClean="0"/>
              <a:t>Maturation of reproductive system</a:t>
            </a:r>
          </a:p>
          <a:p>
            <a:pPr algn="just">
              <a:buFontTx/>
              <a:buChar char="-"/>
            </a:pPr>
            <a:r>
              <a:rPr lang="en-IN" dirty="0" smtClean="0"/>
              <a:t>Hormonal changes</a:t>
            </a:r>
          </a:p>
          <a:p>
            <a:pPr algn="just">
              <a:buFontTx/>
              <a:buChar char="-"/>
            </a:pPr>
            <a:r>
              <a:rPr lang="en-IN" dirty="0" smtClean="0"/>
              <a:t>FSH, LH, </a:t>
            </a:r>
            <a:r>
              <a:rPr lang="en-IN" dirty="0" err="1" smtClean="0"/>
              <a:t>Estradiol</a:t>
            </a:r>
            <a:r>
              <a:rPr lang="en-IN" dirty="0" smtClean="0"/>
              <a:t>, Testosterone, adrenal androgens.</a:t>
            </a:r>
          </a:p>
          <a:p>
            <a:pPr algn="just">
              <a:buNone/>
            </a:pPr>
            <a:r>
              <a:rPr lang="en-IN" dirty="0" smtClean="0"/>
              <a:t>- Secondary sexual characters</a:t>
            </a:r>
          </a:p>
          <a:p>
            <a:pPr algn="just">
              <a:buNone/>
            </a:pPr>
            <a:r>
              <a:rPr lang="en-IN" dirty="0" smtClean="0"/>
              <a:t>- Breast development</a:t>
            </a:r>
          </a:p>
          <a:p>
            <a:pPr algn="just">
              <a:buNone/>
            </a:pPr>
            <a:r>
              <a:rPr lang="en-IN" dirty="0" smtClean="0"/>
              <a:t>- Pubic hairs</a:t>
            </a:r>
          </a:p>
          <a:p>
            <a:pPr algn="just">
              <a:buNone/>
            </a:pPr>
            <a:r>
              <a:rPr lang="en-IN" dirty="0" smtClean="0"/>
              <a:t>- Development of genital organs.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Psychosocial development</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sz="3500" dirty="0" smtClean="0"/>
              <a:t>Less interest in parental activities</a:t>
            </a:r>
          </a:p>
          <a:p>
            <a:pPr algn="just"/>
            <a:r>
              <a:rPr lang="en-IN" sz="3500" dirty="0" smtClean="0"/>
              <a:t>Mood swings</a:t>
            </a:r>
          </a:p>
          <a:p>
            <a:pPr algn="just"/>
            <a:r>
              <a:rPr lang="en-IN" sz="3500" dirty="0" smtClean="0"/>
              <a:t>Intense relationship with same &amp; opposite sex friends</a:t>
            </a:r>
          </a:p>
          <a:p>
            <a:pPr algn="just"/>
            <a:r>
              <a:rPr lang="en-IN" sz="3500" dirty="0" smtClean="0"/>
              <a:t>Increased cognition</a:t>
            </a:r>
          </a:p>
          <a:p>
            <a:pPr algn="just"/>
            <a:r>
              <a:rPr lang="en-IN" sz="3500" dirty="0" smtClean="0"/>
              <a:t>Increased need for privacy</a:t>
            </a:r>
          </a:p>
          <a:p>
            <a:pPr algn="just"/>
            <a:r>
              <a:rPr lang="en-IN" sz="3500" dirty="0" smtClean="0"/>
              <a:t>Lack of impulse control</a:t>
            </a:r>
          </a:p>
          <a:p>
            <a:pPr algn="just"/>
            <a:r>
              <a:rPr lang="en-IN" sz="3500" dirty="0" smtClean="0"/>
              <a:t>Increased intellectual ability</a:t>
            </a:r>
          </a:p>
          <a:p>
            <a:pPr algn="just"/>
            <a:r>
              <a:rPr lang="en-IN" sz="3500" dirty="0" smtClean="0"/>
              <a:t>Risk- taking behaviour</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Sexual changes</a:t>
            </a:r>
            <a:endParaRPr lang="en-IN" dirty="0"/>
          </a:p>
        </p:txBody>
      </p:sp>
      <p:sp>
        <p:nvSpPr>
          <p:cNvPr id="3" name="Content Placeholder 2"/>
          <p:cNvSpPr>
            <a:spLocks noGrp="1"/>
          </p:cNvSpPr>
          <p:nvPr>
            <p:ph idx="1"/>
          </p:nvPr>
        </p:nvSpPr>
        <p:spPr/>
        <p:txBody>
          <a:bodyPr>
            <a:normAutofit/>
          </a:bodyPr>
          <a:lstStyle/>
          <a:p>
            <a:pPr algn="just"/>
            <a:r>
              <a:rPr lang="en-IN" dirty="0" smtClean="0"/>
              <a:t>Sexual desire increases</a:t>
            </a:r>
          </a:p>
          <a:p>
            <a:pPr algn="just"/>
            <a:r>
              <a:rPr lang="en-IN" dirty="0" smtClean="0"/>
              <a:t>Sexual activities begin.</a:t>
            </a:r>
          </a:p>
          <a:p>
            <a:pPr algn="just"/>
            <a:r>
              <a:rPr lang="en-IN" dirty="0" smtClean="0"/>
              <a:t>Curious to know about their own as well opposite gender experimentation</a:t>
            </a:r>
          </a:p>
          <a:p>
            <a:pPr algn="just"/>
            <a:r>
              <a:rPr lang="en-IN" dirty="0" smtClean="0"/>
              <a:t>Intimate relationships</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t>Multifactorial</a:t>
            </a:r>
            <a:r>
              <a:rPr lang="en-IN" dirty="0" smtClean="0"/>
              <a:t> Causation of</a:t>
            </a:r>
            <a:br>
              <a:rPr lang="en-IN" dirty="0" smtClean="0"/>
            </a:br>
            <a:r>
              <a:rPr lang="en-IN" dirty="0" smtClean="0"/>
              <a:t>Health Problems</a:t>
            </a:r>
            <a:endParaRPr lang="en-IN" dirty="0"/>
          </a:p>
        </p:txBody>
      </p:sp>
      <p:sp>
        <p:nvSpPr>
          <p:cNvPr id="3" name="Content Placeholder 2"/>
          <p:cNvSpPr>
            <a:spLocks noGrp="1"/>
          </p:cNvSpPr>
          <p:nvPr>
            <p:ph idx="1"/>
          </p:nvPr>
        </p:nvSpPr>
        <p:spPr/>
        <p:txBody>
          <a:bodyPr>
            <a:normAutofit lnSpcReduction="10000"/>
          </a:bodyPr>
          <a:lstStyle/>
          <a:p>
            <a:pPr>
              <a:buNone/>
            </a:pPr>
            <a:r>
              <a:rPr lang="en-IN" dirty="0" smtClean="0"/>
              <a:t>A) Underlying factors</a:t>
            </a:r>
          </a:p>
          <a:p>
            <a:r>
              <a:rPr lang="en-IN" dirty="0" smtClean="0"/>
              <a:t>Gender – based discrimination</a:t>
            </a:r>
          </a:p>
          <a:p>
            <a:r>
              <a:rPr lang="en-IN" dirty="0" smtClean="0"/>
              <a:t>Poverty</a:t>
            </a:r>
          </a:p>
          <a:p>
            <a:r>
              <a:rPr lang="en-IN" dirty="0" smtClean="0"/>
              <a:t>Unemployment</a:t>
            </a:r>
          </a:p>
          <a:p>
            <a:r>
              <a:rPr lang="en-IN" dirty="0" smtClean="0"/>
              <a:t>Urbanisation</a:t>
            </a:r>
          </a:p>
          <a:p>
            <a:r>
              <a:rPr lang="en-IN" dirty="0" smtClean="0"/>
              <a:t>Migration</a:t>
            </a:r>
          </a:p>
          <a:p>
            <a:r>
              <a:rPr lang="en-IN" dirty="0" smtClean="0"/>
              <a:t>Social values &amp; norms</a:t>
            </a:r>
          </a:p>
          <a:p>
            <a:r>
              <a:rPr lang="en-IN" dirty="0" smtClean="0"/>
              <a:t>Wars &amp; emergencies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dirty="0" smtClean="0"/>
              <a:t>B) Immediate Cause</a:t>
            </a:r>
          </a:p>
          <a:p>
            <a:r>
              <a:rPr lang="en-IN" dirty="0" smtClean="0"/>
              <a:t>Inadequate education &amp; skills</a:t>
            </a:r>
          </a:p>
          <a:p>
            <a:r>
              <a:rPr lang="en-IN" dirty="0" smtClean="0"/>
              <a:t>Poor access to health information &amp; services</a:t>
            </a:r>
          </a:p>
          <a:p>
            <a:r>
              <a:rPr lang="en-IN" dirty="0" smtClean="0"/>
              <a:t>Unsafe &amp; Unsupportive environment –families, friends, services providers, policies &amp; the media</a:t>
            </a:r>
          </a:p>
          <a:p>
            <a:r>
              <a:rPr lang="en-IN" dirty="0" smtClean="0"/>
              <a:t>Exploitation &amp; abuse</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C) High risk Behaviour</a:t>
            </a:r>
          </a:p>
          <a:p>
            <a:r>
              <a:rPr lang="en-IN" dirty="0" smtClean="0"/>
              <a:t>Psychosocial risk factors</a:t>
            </a:r>
          </a:p>
          <a:p>
            <a:r>
              <a:rPr lang="en-IN" dirty="0" smtClean="0"/>
              <a:t>Physiological / Biological risk factors</a:t>
            </a:r>
          </a:p>
          <a:p>
            <a:r>
              <a:rPr lang="en-IN" dirty="0" smtClean="0"/>
              <a:t>Behavioural risk factors</a:t>
            </a:r>
          </a:p>
          <a:p>
            <a:r>
              <a:rPr lang="en-IN" dirty="0" smtClean="0"/>
              <a:t>Situation / Condition risk factors</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dirty="0" smtClean="0"/>
              <a:t>Main health issues</a:t>
            </a:r>
            <a:endParaRPr lang="en-IN" dirty="0"/>
          </a:p>
        </p:txBody>
      </p:sp>
      <p:sp>
        <p:nvSpPr>
          <p:cNvPr id="3" name="Content Placeholder 2"/>
          <p:cNvSpPr>
            <a:spLocks noGrp="1"/>
          </p:cNvSpPr>
          <p:nvPr>
            <p:ph idx="1"/>
          </p:nvPr>
        </p:nvSpPr>
        <p:spPr>
          <a:xfrm>
            <a:off x="457200" y="1066800"/>
            <a:ext cx="8229600" cy="5410200"/>
          </a:xfrm>
        </p:spPr>
        <p:txBody>
          <a:bodyPr>
            <a:normAutofit fontScale="85000" lnSpcReduction="20000"/>
          </a:bodyPr>
          <a:lstStyle/>
          <a:p>
            <a:pPr algn="just">
              <a:buNone/>
            </a:pPr>
            <a:r>
              <a:rPr lang="en-US" sz="3400" b="1" dirty="0" smtClean="0"/>
              <a:t>A) Injuries</a:t>
            </a:r>
            <a:endParaRPr lang="en-IN" sz="3400" dirty="0" smtClean="0"/>
          </a:p>
          <a:p>
            <a:pPr algn="just"/>
            <a:r>
              <a:rPr lang="en-US" sz="3400" dirty="0" smtClean="0"/>
              <a:t>Unintentional injuries are the leading cause of death and disability among adolescents. In 2016, over 135 000 adolescents died as a result of road traffic accidents. </a:t>
            </a:r>
          </a:p>
          <a:p>
            <a:pPr algn="just"/>
            <a:r>
              <a:rPr lang="en-US" sz="3400" dirty="0" smtClean="0"/>
              <a:t>In many countries, road safety laws need to be made more comprehensive, and enforcement of such laws needs to be strengthened. </a:t>
            </a:r>
            <a:endParaRPr lang="en-IN" sz="3400" dirty="0" smtClean="0"/>
          </a:p>
          <a:p>
            <a:pPr algn="just"/>
            <a:r>
              <a:rPr lang="en-US" sz="3400" dirty="0" smtClean="0"/>
              <a:t>Drowning is also among the top 10 causes of death among adolescents – nearly 50 000 adolescents, over two thirds of them boys, are estimated to have drowned in 2016. Teaching children and adolescents to swim is an essential intervention to prevent these deaths.</a:t>
            </a:r>
            <a:endParaRPr lang="en-IN" sz="3400" dirty="0" smtClean="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IN"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lgn="just">
              <a:buNone/>
            </a:pPr>
            <a:r>
              <a:rPr lang="en-US" b="1" dirty="0" smtClean="0"/>
              <a:t>B) Mental health</a:t>
            </a:r>
            <a:endParaRPr lang="en-IN" dirty="0" smtClean="0"/>
          </a:p>
          <a:p>
            <a:pPr algn="just"/>
            <a:r>
              <a:rPr lang="en-US" dirty="0" smtClean="0"/>
              <a:t>Depression is one of the leading causes of illness and disability among adolescents, and suicide is the second leading cause of death in adolescents. Violence, poverty, humiliation and feeling devalued can increase the risk of developing mental health problems.</a:t>
            </a:r>
            <a:endParaRPr lang="en-IN" dirty="0" smtClean="0"/>
          </a:p>
          <a:p>
            <a:pPr algn="just"/>
            <a:r>
              <a:rPr lang="en-US" dirty="0" smtClean="0"/>
              <a:t>Building life skills in children and adolescents and providing them with psychosocial support in schools and other community settings can help promote good mental health.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buNone/>
            </a:pPr>
            <a:r>
              <a:rPr lang="en-US" b="1" dirty="0" smtClean="0"/>
              <a:t>C) Nutrition and micronutrient deficiencies</a:t>
            </a:r>
          </a:p>
          <a:p>
            <a:pPr algn="just"/>
            <a:r>
              <a:rPr lang="en-US" dirty="0" smtClean="0"/>
              <a:t>Iron deficiency anemia was the second leading cause of years lost by adolescents to death and disability in 2016. </a:t>
            </a:r>
          </a:p>
          <a:p>
            <a:pPr algn="just"/>
            <a:r>
              <a:rPr lang="en-US" dirty="0" smtClean="0"/>
              <a:t>Developing healthy eating habits in adolescence are foundations for good health in adulthood.</a:t>
            </a:r>
          </a:p>
          <a:p>
            <a:pPr algn="just"/>
            <a:r>
              <a:rPr lang="en-US" dirty="0" smtClean="0"/>
              <a:t>Reducing the marketing of foods high in saturated fats, trans-fatty acids, free sugars, or salt and providing access to healthy foods are important for all, but especially for children and adolescents. </a:t>
            </a:r>
            <a:endParaRPr lang="en-IN" dirty="0" smtClean="0"/>
          </a:p>
          <a:p>
            <a:pPr algn="just">
              <a:buNone/>
            </a:pPr>
            <a:endParaRPr lang="en-US"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Objectives </a:t>
            </a:r>
            <a:endParaRPr lang="en-IN" sz="4000" dirty="0"/>
          </a:p>
        </p:txBody>
      </p:sp>
      <p:sp>
        <p:nvSpPr>
          <p:cNvPr id="3" name="Content Placeholder 2"/>
          <p:cNvSpPr>
            <a:spLocks noGrp="1"/>
          </p:cNvSpPr>
          <p:nvPr>
            <p:ph idx="1"/>
          </p:nvPr>
        </p:nvSpPr>
        <p:spPr/>
        <p:txBody>
          <a:bodyPr>
            <a:normAutofit/>
          </a:bodyPr>
          <a:lstStyle/>
          <a:p>
            <a:pPr algn="just">
              <a:buNone/>
            </a:pPr>
            <a:r>
              <a:rPr lang="en-US" sz="2800" dirty="0" smtClean="0"/>
              <a:t>At the end of lecture, Student will be able to:</a:t>
            </a:r>
          </a:p>
          <a:p>
            <a:pPr algn="just"/>
            <a:r>
              <a:rPr lang="en-US" sz="2800" dirty="0" smtClean="0"/>
              <a:t>Revise in brief about </a:t>
            </a:r>
            <a:r>
              <a:rPr lang="en-US" sz="2800" dirty="0" smtClean="0"/>
              <a:t>special Characteristics and stages of adolescence</a:t>
            </a:r>
            <a:endParaRPr lang="en-US" sz="2800" dirty="0" smtClean="0"/>
          </a:p>
          <a:p>
            <a:pPr algn="just"/>
            <a:r>
              <a:rPr lang="en-US" sz="2800" dirty="0" smtClean="0"/>
              <a:t>Brief about </a:t>
            </a:r>
            <a:r>
              <a:rPr lang="en-US" sz="2800" dirty="0" smtClean="0"/>
              <a:t>developmental </a:t>
            </a:r>
            <a:r>
              <a:rPr lang="en-US" sz="2800" dirty="0" smtClean="0"/>
              <a:t>changes during adolescence</a:t>
            </a:r>
            <a:endParaRPr lang="en-US" sz="2800" dirty="0" smtClean="0"/>
          </a:p>
          <a:p>
            <a:pPr algn="just"/>
            <a:r>
              <a:rPr lang="en-US" sz="2800" dirty="0" smtClean="0"/>
              <a:t>Elaborate </a:t>
            </a:r>
            <a:r>
              <a:rPr lang="en-US" sz="2800" dirty="0" smtClean="0"/>
              <a:t>about health problems and health issues in adolescence</a:t>
            </a:r>
            <a:endParaRPr lang="en-US" sz="2800" dirty="0" smtClean="0"/>
          </a:p>
          <a:p>
            <a:pPr algn="just"/>
            <a:r>
              <a:rPr lang="en-US" sz="2800" dirty="0" smtClean="0"/>
              <a:t>Describe about </a:t>
            </a:r>
            <a:r>
              <a:rPr lang="en-US" sz="2800" dirty="0" smtClean="0"/>
              <a:t>prevention and role of physiotherapy for health problem in Adolescence age</a:t>
            </a:r>
            <a:endParaRPr lang="en-US" sz="2800" dirty="0" smtClean="0"/>
          </a:p>
          <a:p>
            <a:endParaRPr lang="en-US"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buNone/>
            </a:pPr>
            <a:r>
              <a:rPr lang="en-US" b="1" dirty="0" smtClean="0"/>
              <a:t>D) Early pregnancy and childbirth</a:t>
            </a:r>
            <a:endParaRPr lang="en-IN" b="1" dirty="0" smtClean="0"/>
          </a:p>
          <a:p>
            <a:pPr algn="just"/>
            <a:r>
              <a:rPr lang="en-US" dirty="0" smtClean="0"/>
              <a:t>The leading cause of death for 15-19 year-old girls globally is complications from pregnancy and childbirth.</a:t>
            </a:r>
            <a:endParaRPr lang="en-IN" dirty="0" smtClean="0"/>
          </a:p>
          <a:p>
            <a:pPr algn="just"/>
            <a:r>
              <a:rPr lang="en-US" dirty="0" smtClean="0"/>
              <a:t>Some 11% of all births worldwide are to girls aged 15–19 years, and the vast majority of these births are in low- and middle-income countries. </a:t>
            </a:r>
            <a:endParaRPr lang="en-IN"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buNone/>
            </a:pPr>
            <a:r>
              <a:rPr lang="en-US" b="1" dirty="0" smtClean="0"/>
              <a:t>E) Malnutrition and obesity</a:t>
            </a:r>
          </a:p>
          <a:p>
            <a:pPr algn="just"/>
            <a:r>
              <a:rPr lang="en-US" dirty="0" smtClean="0"/>
              <a:t>Many boys and girls in developing countries enter adolescence undernourished, making them more vulnerable to disease and early death. </a:t>
            </a:r>
          </a:p>
          <a:p>
            <a:pPr algn="just"/>
            <a:r>
              <a:rPr lang="en-US" dirty="0" smtClean="0"/>
              <a:t>At the other end of the spectrum, the number of adolescents who are overweight or obese is increasing in low-, middle- and high-income countries. </a:t>
            </a:r>
            <a:endParaRPr lang="en-IN" dirty="0" smtClean="0"/>
          </a:p>
          <a:p>
            <a:pPr>
              <a:buNone/>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b="1" dirty="0" smtClean="0"/>
              <a:t>F) Physical Inactivity</a:t>
            </a:r>
          </a:p>
          <a:p>
            <a:pPr algn="just"/>
            <a:r>
              <a:rPr lang="en-US" dirty="0" smtClean="0"/>
              <a:t>Prevalence of inactivity is high across all WHO regions, and higher in female adolescents as compared to male adolescents.</a:t>
            </a:r>
            <a:endParaRPr lang="en-IN" dirty="0" smtClean="0"/>
          </a:p>
          <a:p>
            <a:pPr algn="just"/>
            <a:r>
              <a:rPr lang="en-US" dirty="0" smtClean="0"/>
              <a:t>To increase activity levels, countries, societies and communities need to create safe and enabling environments and opportunities for physical activity for all adolescents.</a:t>
            </a:r>
            <a:endParaRPr lang="en-IN" dirty="0" smtClean="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dirty="0" smtClean="0"/>
              <a:t>F) Tobacco use </a:t>
            </a:r>
          </a:p>
          <a:p>
            <a:pPr algn="just">
              <a:buNone/>
            </a:pPr>
            <a:r>
              <a:rPr lang="en-US" dirty="0" smtClean="0"/>
              <a:t>G) Alcohol and Drugs</a:t>
            </a:r>
          </a:p>
          <a:p>
            <a:pPr algn="just">
              <a:buNone/>
            </a:pPr>
            <a:r>
              <a:rPr lang="en-US" dirty="0" smtClean="0"/>
              <a:t>H) Violence</a:t>
            </a:r>
          </a:p>
          <a:p>
            <a:pPr algn="just">
              <a:buNone/>
            </a:pPr>
            <a:r>
              <a:rPr lang="en-US" dirty="0" smtClean="0"/>
              <a:t>I) HIV/ AIDS</a:t>
            </a:r>
            <a:endParaRPr lang="en-IN" dirty="0" smtClean="0"/>
          </a:p>
          <a:p>
            <a:pPr algn="just">
              <a:buNone/>
            </a:pPr>
            <a:r>
              <a:rPr lang="en-US" dirty="0" smtClean="0"/>
              <a:t>J) Other Infectious Diseases</a:t>
            </a:r>
            <a:endParaRPr lang="en-IN"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Needs of Adolescents</a:t>
            </a:r>
            <a:endParaRPr lang="en-IN" dirty="0"/>
          </a:p>
        </p:txBody>
      </p:sp>
      <p:sp>
        <p:nvSpPr>
          <p:cNvPr id="3" name="Content Placeholder 2"/>
          <p:cNvSpPr>
            <a:spLocks noGrp="1"/>
          </p:cNvSpPr>
          <p:nvPr>
            <p:ph idx="1"/>
          </p:nvPr>
        </p:nvSpPr>
        <p:spPr/>
        <p:txBody>
          <a:bodyPr>
            <a:normAutofit/>
          </a:bodyPr>
          <a:lstStyle/>
          <a:p>
            <a:pPr algn="just"/>
            <a:r>
              <a:rPr lang="en-IN" dirty="0" smtClean="0"/>
              <a:t>Correct information on health, reproduction, nutrition, growth &amp; development, sexuality &amp; HIV/AIDS, STDs/ STI.</a:t>
            </a:r>
          </a:p>
          <a:p>
            <a:pPr algn="just"/>
            <a:r>
              <a:rPr lang="en-IN" dirty="0" smtClean="0"/>
              <a:t>Adequate diet</a:t>
            </a:r>
          </a:p>
          <a:p>
            <a:pPr algn="just"/>
            <a:r>
              <a:rPr lang="en-IN" dirty="0" smtClean="0"/>
              <a:t>Healthy lifestyles</a:t>
            </a:r>
          </a:p>
          <a:p>
            <a:pPr algn="just"/>
            <a:r>
              <a:rPr lang="en-IN" dirty="0" smtClean="0"/>
              <a:t>Education &amp; health</a:t>
            </a:r>
          </a:p>
          <a:p>
            <a:pPr algn="just"/>
            <a:r>
              <a:rPr lang="en-IN" dirty="0" smtClean="0"/>
              <a:t>Safe &amp; Supportive environment</a:t>
            </a:r>
          </a:p>
          <a:p>
            <a:pPr algn="just"/>
            <a:r>
              <a:rPr lang="en-IN" dirty="0" smtClean="0"/>
              <a:t>Counselling</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Prevention of Adolescent</a:t>
            </a:r>
            <a:br>
              <a:rPr lang="en-IN" dirty="0" smtClean="0"/>
            </a:br>
            <a:r>
              <a:rPr lang="en-IN" dirty="0" smtClean="0"/>
              <a:t>health Problems</a:t>
            </a:r>
            <a:endParaRPr lang="en-IN" dirty="0"/>
          </a:p>
        </p:txBody>
      </p:sp>
      <p:sp>
        <p:nvSpPr>
          <p:cNvPr id="3" name="Content Placeholder 2"/>
          <p:cNvSpPr>
            <a:spLocks noGrp="1"/>
          </p:cNvSpPr>
          <p:nvPr>
            <p:ph idx="1"/>
          </p:nvPr>
        </p:nvSpPr>
        <p:spPr/>
        <p:txBody>
          <a:bodyPr>
            <a:normAutofit/>
          </a:bodyPr>
          <a:lstStyle/>
          <a:p>
            <a:pPr algn="just"/>
            <a:r>
              <a:rPr lang="en-IN" dirty="0" smtClean="0"/>
              <a:t>Primary prevention : policies, information &amp; education.</a:t>
            </a:r>
          </a:p>
          <a:p>
            <a:pPr algn="just"/>
            <a:r>
              <a:rPr lang="en-IN" dirty="0" smtClean="0"/>
              <a:t>Secondary prevention : identification &amp; reduction of risk</a:t>
            </a:r>
          </a:p>
          <a:p>
            <a:pPr algn="just"/>
            <a:r>
              <a:rPr lang="en-IN" dirty="0" smtClean="0"/>
              <a:t>Tertiary prevention : treatment &amp; rehabilitation</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Primary prevention</a:t>
            </a:r>
            <a:endParaRPr lang="en-IN" dirty="0"/>
          </a:p>
        </p:txBody>
      </p:sp>
      <p:sp>
        <p:nvSpPr>
          <p:cNvPr id="3" name="Content Placeholder 2"/>
          <p:cNvSpPr>
            <a:spLocks noGrp="1"/>
          </p:cNvSpPr>
          <p:nvPr>
            <p:ph idx="1"/>
          </p:nvPr>
        </p:nvSpPr>
        <p:spPr/>
        <p:txBody>
          <a:bodyPr>
            <a:normAutofit/>
          </a:bodyPr>
          <a:lstStyle/>
          <a:p>
            <a:pPr algn="just"/>
            <a:r>
              <a:rPr lang="en-IN" dirty="0" smtClean="0"/>
              <a:t>Promoting healthy development &amp; establishment of healthy lifestyles.</a:t>
            </a:r>
          </a:p>
          <a:p>
            <a:pPr algn="just"/>
            <a:r>
              <a:rPr lang="en-IN" dirty="0" smtClean="0"/>
              <a:t>Policies &amp; Legislation</a:t>
            </a:r>
          </a:p>
          <a:p>
            <a:pPr algn="just"/>
            <a:r>
              <a:rPr lang="en-US" dirty="0" smtClean="0"/>
              <a:t>Information</a:t>
            </a:r>
          </a:p>
          <a:p>
            <a:pPr algn="just"/>
            <a:r>
              <a:rPr lang="en-US" dirty="0" smtClean="0"/>
              <a:t>Education</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Secondary prevention</a:t>
            </a:r>
            <a:endParaRPr lang="en-IN" dirty="0"/>
          </a:p>
        </p:txBody>
      </p:sp>
      <p:sp>
        <p:nvSpPr>
          <p:cNvPr id="3" name="Content Placeholder 2"/>
          <p:cNvSpPr>
            <a:spLocks noGrp="1"/>
          </p:cNvSpPr>
          <p:nvPr>
            <p:ph idx="1"/>
          </p:nvPr>
        </p:nvSpPr>
        <p:spPr/>
        <p:txBody>
          <a:bodyPr>
            <a:normAutofit/>
          </a:bodyPr>
          <a:lstStyle/>
          <a:p>
            <a:pPr algn="just"/>
            <a:r>
              <a:rPr lang="en-IN" dirty="0" smtClean="0"/>
              <a:t>Screening programme for visual &amp; oral health problems &amp; learning disorders, illness &amp; risk behaviours</a:t>
            </a:r>
          </a:p>
          <a:p>
            <a:pPr algn="just"/>
            <a:r>
              <a:rPr lang="en-IN" dirty="0" smtClean="0"/>
              <a:t>Through schools, work places, youth organisation.</a:t>
            </a:r>
          </a:p>
          <a:p>
            <a:pPr algn="just"/>
            <a:r>
              <a:rPr lang="en-IN" dirty="0" smtClean="0"/>
              <a:t>Services – more accessible to young.</a:t>
            </a:r>
          </a:p>
          <a:p>
            <a:pPr algn="just"/>
            <a:r>
              <a:rPr lang="en-IN" dirty="0" smtClean="0"/>
              <a:t>Health care providers – like, listen, respect adolescents.</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Tertiary prevention</a:t>
            </a:r>
            <a:endParaRPr lang="en-IN" dirty="0"/>
          </a:p>
        </p:txBody>
      </p:sp>
      <p:sp>
        <p:nvSpPr>
          <p:cNvPr id="3" name="Content Placeholder 2"/>
          <p:cNvSpPr>
            <a:spLocks noGrp="1"/>
          </p:cNvSpPr>
          <p:nvPr>
            <p:ph idx="1"/>
          </p:nvPr>
        </p:nvSpPr>
        <p:spPr/>
        <p:txBody>
          <a:bodyPr/>
          <a:lstStyle/>
          <a:p>
            <a:pPr algn="just"/>
            <a:r>
              <a:rPr lang="en-IN" dirty="0" smtClean="0"/>
              <a:t>Curative services, along with education &amp; information on causes.</a:t>
            </a:r>
          </a:p>
          <a:p>
            <a:pPr algn="just"/>
            <a:r>
              <a:rPr lang="en-IN" dirty="0" smtClean="0"/>
              <a:t>Rehabilitation – develop physically, psychologically &amp; socially.</a:t>
            </a:r>
          </a:p>
          <a:p>
            <a:pPr algn="just"/>
            <a:r>
              <a:rPr lang="en-IN" dirty="0" smtClean="0"/>
              <a:t>Cooperation between sectors.</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Physiotherapy</a:t>
            </a:r>
            <a:endParaRPr lang="en-IN" dirty="0"/>
          </a:p>
        </p:txBody>
      </p:sp>
      <p:sp>
        <p:nvSpPr>
          <p:cNvPr id="3" name="Content Placeholder 2"/>
          <p:cNvSpPr>
            <a:spLocks noGrp="1"/>
          </p:cNvSpPr>
          <p:nvPr>
            <p:ph idx="1"/>
          </p:nvPr>
        </p:nvSpPr>
        <p:spPr/>
        <p:txBody>
          <a:bodyPr/>
          <a:lstStyle/>
          <a:p>
            <a:pPr algn="just"/>
            <a:r>
              <a:rPr lang="en-US" dirty="0" smtClean="0"/>
              <a:t>With kids and teens playing a lot of sport, both at school and socially, they are likely to experience some form of injury. </a:t>
            </a:r>
          </a:p>
          <a:p>
            <a:pPr algn="just"/>
            <a:r>
              <a:rPr lang="en-US" dirty="0" smtClean="0"/>
              <a:t>If certain injuries are left untreated this can cause issues later on in life, which is why child physiotherapy is so vital if your teenager has sustained an injury.</a:t>
            </a:r>
            <a:endParaRPr lang="en-IN" dirty="0" smtClean="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Introduction </a:t>
            </a:r>
            <a:endParaRPr lang="en-US" dirty="0"/>
          </a:p>
        </p:txBody>
      </p:sp>
      <p:sp>
        <p:nvSpPr>
          <p:cNvPr id="3" name="Content Placeholder 2"/>
          <p:cNvSpPr>
            <a:spLocks noGrp="1"/>
          </p:cNvSpPr>
          <p:nvPr>
            <p:ph idx="1"/>
          </p:nvPr>
        </p:nvSpPr>
        <p:spPr>
          <a:xfrm>
            <a:off x="457200" y="1524000"/>
            <a:ext cx="8229600" cy="4602163"/>
          </a:xfrm>
        </p:spPr>
        <p:txBody>
          <a:bodyPr>
            <a:normAutofit/>
          </a:bodyPr>
          <a:lstStyle/>
          <a:p>
            <a:pPr algn="just"/>
            <a:r>
              <a:rPr lang="en-US" dirty="0" smtClean="0"/>
              <a:t>As your child grows and matures, their body experiences a range of changes. </a:t>
            </a:r>
          </a:p>
          <a:p>
            <a:pPr algn="just"/>
            <a:r>
              <a:rPr lang="en-US" dirty="0" smtClean="0"/>
              <a:t>Transitioning from childhood to adolescence and into adulthood sees a huge amount of physical change and growth. </a:t>
            </a:r>
          </a:p>
          <a:p>
            <a:pPr algn="just"/>
            <a:r>
              <a:rPr lang="en-US" dirty="0" smtClean="0"/>
              <a:t>During puberty boys grow on average 10-30cm, while girls grow 5-20cm on average.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US" dirty="0" smtClean="0"/>
              <a:t>Our teen and kids physiotherapist can help to diagnose, treat, and address any physical injury or growth spurt pain quickly, efficiently, and provide effective results. </a:t>
            </a:r>
          </a:p>
          <a:p>
            <a:pPr algn="just"/>
            <a:r>
              <a:rPr lang="en-US" dirty="0" smtClean="0"/>
              <a:t>Whether your child needs specific attention for an injury or a simple everyday physiotherapy services, our kids physiotherapy can help.</a:t>
            </a: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 and conditioning</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US" dirty="0" smtClean="0"/>
              <a:t>A 2015 study found only one third of Australian children are reaching the recommended 60 minutes of physical activity per day (Sports Medicine Australia, 2017).</a:t>
            </a:r>
            <a:endParaRPr lang="en-IN" dirty="0" smtClean="0"/>
          </a:p>
          <a:p>
            <a:pPr algn="just"/>
            <a:r>
              <a:rPr lang="en-US" dirty="0" smtClean="0"/>
              <a:t>In actual fact, Australia’s Physical Activity and Sedentary Behavior Guidelines recommend children and adolescents participate in muscle and bone strengthening activities at least three days per week. </a:t>
            </a:r>
          </a:p>
          <a:p>
            <a:pPr algn="just"/>
            <a:r>
              <a:rPr lang="en-US" dirty="0" smtClean="0"/>
              <a:t>In addition to the health benefits, strength and conditioning programs can provide a lifelong form of enjoyable fitness, confidence, and many health benefits.</a:t>
            </a:r>
            <a:endParaRPr lang="en-IN" dirty="0" smtClean="0"/>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lvl="0" algn="just"/>
            <a:r>
              <a:rPr lang="en-US" dirty="0" smtClean="0"/>
              <a:t>Recent research has shown that between late adolescence muscle strength and the risk of developing chronic disease well as premature mortality.</a:t>
            </a:r>
            <a:endParaRPr lang="en-IN" dirty="0" smtClean="0"/>
          </a:p>
          <a:p>
            <a:pPr lvl="0" algn="just"/>
            <a:r>
              <a:rPr lang="en-US" dirty="0" smtClean="0"/>
              <a:t>Good adolescent strength can decrease the risk of suicide-related death by 30% and the risk of having a psychiatric diagnosis later in life by 65%.</a:t>
            </a:r>
            <a:endParaRPr lang="en-IN" dirty="0" smtClean="0"/>
          </a:p>
          <a:p>
            <a:pPr lvl="0" algn="just"/>
            <a:r>
              <a:rPr lang="en-US" dirty="0" smtClean="0"/>
              <a:t>Stronger youths are more likely to have stronger bones, higher self-esteem, and are less likely to be obese.</a:t>
            </a:r>
            <a:endParaRPr lang="en-IN" dirty="0" smtClean="0"/>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lvl="0" algn="just"/>
            <a:r>
              <a:rPr lang="en-US" dirty="0" smtClean="0"/>
              <a:t>Resistance training in combination with sports physiotherapy can also reduce the risk of a sports-related injury in adolescents.</a:t>
            </a:r>
            <a:endParaRPr lang="en-IN" dirty="0" smtClean="0"/>
          </a:p>
          <a:p>
            <a:pPr algn="just"/>
            <a:r>
              <a:rPr lang="en-US" dirty="0" smtClean="0"/>
              <a:t>It is significant to note that despite this growing body of evidence, muscular fitness in children and adolescents continue to decline worldwide. A visit to a child physiotherapist can help to ensure your teen moves through these critical years with grace and minimal risk of future injury and health problems.</a:t>
            </a:r>
            <a:endParaRPr lang="en-IN" dirty="0" smtClean="0"/>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lvl="0"/>
            <a:r>
              <a:rPr lang="en-US" dirty="0" smtClean="0"/>
              <a:t>Adolescent strength &amp; conditioning classes give adolescents a good understanding of the basics of strength and conditioning and how to be safe and effective with training.</a:t>
            </a:r>
            <a:endParaRPr lang="en-IN" dirty="0" smtClean="0"/>
          </a:p>
          <a:p>
            <a:pPr lvl="0"/>
            <a:r>
              <a:rPr lang="en-US" dirty="0" smtClean="0"/>
              <a:t>Pediatric physiotherapist-designed classes teach correct technique for all fundamental strength exercises such as the squat, dead lift, and push up, as well as an introduction to stretching, </a:t>
            </a:r>
            <a:r>
              <a:rPr lang="en-US" dirty="0" err="1" smtClean="0"/>
              <a:t>plyometrics</a:t>
            </a:r>
            <a:r>
              <a:rPr lang="en-US" dirty="0" smtClean="0"/>
              <a:t>, and </a:t>
            </a:r>
            <a:r>
              <a:rPr lang="en-US" dirty="0" err="1" smtClean="0"/>
              <a:t>proprioception</a:t>
            </a:r>
            <a:r>
              <a:rPr lang="en-US" dirty="0" smtClean="0"/>
              <a:t>.</a:t>
            </a:r>
            <a:endParaRPr lang="en-IN" dirty="0" smtClean="0"/>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IN" dirty="0"/>
          </a:p>
        </p:txBody>
      </p:sp>
      <p:sp>
        <p:nvSpPr>
          <p:cNvPr id="3" name="Content Placeholder 2"/>
          <p:cNvSpPr>
            <a:spLocks noGrp="1"/>
          </p:cNvSpPr>
          <p:nvPr>
            <p:ph idx="1"/>
          </p:nvPr>
        </p:nvSpPr>
        <p:spPr/>
        <p:txBody>
          <a:bodyPr/>
          <a:lstStyle/>
          <a:p>
            <a:pPr algn="just"/>
            <a:r>
              <a:rPr lang="en-US" dirty="0" smtClean="0"/>
              <a:t>WHO Guidelines: Sustainable Development Goals Indicators 2018.</a:t>
            </a:r>
          </a:p>
          <a:p>
            <a:pPr algn="just"/>
            <a:r>
              <a:rPr lang="en-US" dirty="0" smtClean="0"/>
              <a:t>Sports Medicine Australia. (2017). Sport Health, 35(1). </a:t>
            </a:r>
          </a:p>
          <a:p>
            <a:pPr algn="just"/>
            <a:r>
              <a:rPr lang="en-US" dirty="0" smtClean="0"/>
              <a:t>Stabenow </a:t>
            </a:r>
            <a:r>
              <a:rPr lang="en-US" dirty="0" err="1" smtClean="0"/>
              <a:t>Dahab</a:t>
            </a:r>
            <a:r>
              <a:rPr lang="en-US" dirty="0" smtClean="0"/>
              <a:t>, K. &amp; Metcalf, Teri. (2009). Strength training in children and adolescents, 1(3), 223-226.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lgn="just"/>
            <a:r>
              <a:rPr lang="en-IN" dirty="0" smtClean="0"/>
              <a:t>WHO – age period between 10 – 19 years for both sexes, married &amp; unmarried people.</a:t>
            </a:r>
          </a:p>
          <a:p>
            <a:pPr algn="just">
              <a:buNone/>
            </a:pPr>
            <a:r>
              <a:rPr lang="en-IN" dirty="0" smtClean="0"/>
              <a:t>	• Youth – 15- 24 years</a:t>
            </a:r>
          </a:p>
          <a:p>
            <a:pPr algn="just">
              <a:buNone/>
            </a:pPr>
            <a:r>
              <a:rPr lang="en-IN" dirty="0" smtClean="0"/>
              <a:t>	• Young people – 10- 24 years</a:t>
            </a:r>
          </a:p>
          <a:p>
            <a:pPr algn="just">
              <a:buNone/>
            </a:pPr>
            <a:r>
              <a:rPr lang="en-IN" dirty="0" smtClean="0"/>
              <a:t>	• Most healthiest period of life &amp; the most problematic.</a:t>
            </a:r>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Growth spurts during this time can cause temporary problems with coordination as your child grapples with their new, longer, stronger limbs. </a:t>
            </a:r>
          </a:p>
          <a:p>
            <a:pPr algn="just"/>
            <a:r>
              <a:rPr lang="en-US" dirty="0" smtClean="0"/>
              <a:t>Such changes can cause physical discomfort and muscular issues, which is why our Pivotal Motion pediatric physiotherapist can help treat your child’s growing pains and sporting injuries.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dirty="0" smtClean="0"/>
              <a:t>Epidemiology</a:t>
            </a:r>
            <a:endParaRPr lang="en-US" dirty="0"/>
          </a:p>
        </p:txBody>
      </p:sp>
      <p:sp>
        <p:nvSpPr>
          <p:cNvPr id="3" name="Content Placeholder 2"/>
          <p:cNvSpPr>
            <a:spLocks noGrp="1"/>
          </p:cNvSpPr>
          <p:nvPr>
            <p:ph idx="1"/>
          </p:nvPr>
        </p:nvSpPr>
        <p:spPr>
          <a:xfrm>
            <a:off x="457200" y="1600200"/>
            <a:ext cx="8229600" cy="4800600"/>
          </a:xfrm>
        </p:spPr>
        <p:txBody>
          <a:bodyPr>
            <a:normAutofit fontScale="92500"/>
          </a:bodyPr>
          <a:lstStyle/>
          <a:p>
            <a:pPr lvl="0" algn="just"/>
            <a:r>
              <a:rPr lang="en-US" sz="3500" dirty="0" smtClean="0"/>
              <a:t>More than 1.1 million adolescents aged 10-19 years died in 2016, over 3000 every day, mostly from preventable or treatable causes.</a:t>
            </a:r>
          </a:p>
          <a:p>
            <a:pPr lvl="0" algn="just"/>
            <a:r>
              <a:rPr lang="en-US" sz="3500" dirty="0" smtClean="0"/>
              <a:t>Road traffic injuries were the leading cause of death among adolescents in 2016. Other major causes of adolescent deaths include suicide, interpersonal violence, HIV/AIDS and </a:t>
            </a:r>
            <a:r>
              <a:rPr lang="en-US" sz="3500" dirty="0" err="1" smtClean="0"/>
              <a:t>diarrhoeal</a:t>
            </a:r>
            <a:r>
              <a:rPr lang="en-US" sz="3500" dirty="0" smtClean="0"/>
              <a:t> diseases.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867400"/>
          </a:xfrm>
        </p:spPr>
        <p:txBody>
          <a:bodyPr>
            <a:noAutofit/>
          </a:bodyPr>
          <a:lstStyle/>
          <a:p>
            <a:pPr lvl="0" algn="just"/>
            <a:r>
              <a:rPr lang="en-US" dirty="0" smtClean="0"/>
              <a:t>Half of all mental health disorders in adulthood start by age 14, but most cases are undetected and untreated.</a:t>
            </a:r>
          </a:p>
          <a:p>
            <a:pPr lvl="0" algn="just"/>
            <a:r>
              <a:rPr lang="en-US" dirty="0" smtClean="0"/>
              <a:t>Globally, there are 44 births per 1000 to girls aged 15 to 19 per year.</a:t>
            </a:r>
          </a:p>
          <a:p>
            <a:pPr algn="just"/>
            <a:r>
              <a:rPr lang="en-US" dirty="0" smtClean="0"/>
              <a:t>Around 1.2 billion people, or 1 in 6 of the world’s population, are adolescents aged 10 to 19.</a:t>
            </a:r>
          </a:p>
          <a:p>
            <a:pPr algn="just"/>
            <a:r>
              <a:rPr lang="en-US" dirty="0" smtClean="0"/>
              <a:t>Most are healthy, but there is still substantial premature death, illness, and injury among adolescents.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Characteristics</a:t>
            </a:r>
            <a:endParaRPr lang="en-IN" dirty="0"/>
          </a:p>
        </p:txBody>
      </p:sp>
      <p:sp>
        <p:nvSpPr>
          <p:cNvPr id="3" name="Content Placeholder 2"/>
          <p:cNvSpPr>
            <a:spLocks noGrp="1"/>
          </p:cNvSpPr>
          <p:nvPr>
            <p:ph idx="1"/>
          </p:nvPr>
        </p:nvSpPr>
        <p:spPr/>
        <p:txBody>
          <a:bodyPr>
            <a:normAutofit fontScale="92500" lnSpcReduction="20000"/>
          </a:bodyPr>
          <a:lstStyle/>
          <a:p>
            <a:pPr algn="just">
              <a:buNone/>
            </a:pPr>
            <a:r>
              <a:rPr lang="en-IN" sz="3500" b="1" dirty="0" smtClean="0"/>
              <a:t>Rapid physical growth &amp;development</a:t>
            </a:r>
            <a:r>
              <a:rPr lang="en-IN" sz="3500" dirty="0" smtClean="0"/>
              <a:t>.</a:t>
            </a:r>
          </a:p>
          <a:p>
            <a:pPr algn="just">
              <a:buNone/>
            </a:pPr>
            <a:r>
              <a:rPr lang="en-IN" sz="3500" dirty="0" smtClean="0"/>
              <a:t>- Physical, social &amp; psychological development.</a:t>
            </a:r>
          </a:p>
          <a:p>
            <a:pPr algn="just">
              <a:buNone/>
            </a:pPr>
            <a:r>
              <a:rPr lang="en-IN" sz="3500" dirty="0" smtClean="0"/>
              <a:t>- Sexual maturity &amp; onset of sexual activity</a:t>
            </a:r>
          </a:p>
          <a:p>
            <a:pPr algn="just">
              <a:buNone/>
            </a:pPr>
            <a:r>
              <a:rPr lang="en-IN" sz="3500" dirty="0" smtClean="0"/>
              <a:t>- Experimentation</a:t>
            </a:r>
          </a:p>
          <a:p>
            <a:pPr algn="just">
              <a:buNone/>
            </a:pPr>
            <a:r>
              <a:rPr lang="en-IN" sz="3500" dirty="0" smtClean="0"/>
              <a:t>-Transition from total socioeconomic dependence to relative independence.</a:t>
            </a:r>
          </a:p>
          <a:p>
            <a:pPr algn="just">
              <a:buNone/>
            </a:pPr>
            <a:r>
              <a:rPr lang="en-IN" sz="3500" dirty="0" smtClean="0"/>
              <a:t>- Onset of reproductive cycle</a:t>
            </a:r>
          </a:p>
          <a:p>
            <a:pPr algn="just">
              <a:buNone/>
            </a:pPr>
            <a:r>
              <a:rPr lang="en-IN" sz="3500" dirty="0" smtClean="0"/>
              <a:t>- Development of adult mental process &amp; adult identity.</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a:t>
            </a:r>
            <a:endParaRPr lang="en-IN" dirty="0"/>
          </a:p>
        </p:txBody>
      </p:sp>
      <p:sp>
        <p:nvSpPr>
          <p:cNvPr id="3" name="Content Placeholder 2"/>
          <p:cNvSpPr>
            <a:spLocks noGrp="1"/>
          </p:cNvSpPr>
          <p:nvPr>
            <p:ph idx="1"/>
          </p:nvPr>
        </p:nvSpPr>
        <p:spPr/>
        <p:txBody>
          <a:bodyPr>
            <a:normAutofit/>
          </a:bodyPr>
          <a:lstStyle/>
          <a:p>
            <a:pPr algn="just"/>
            <a:r>
              <a:rPr lang="en-IN" dirty="0" smtClean="0"/>
              <a:t>Early adolescence – 10 -13 years, growth spurt &amp; secondary sexual characters.</a:t>
            </a:r>
          </a:p>
          <a:p>
            <a:pPr algn="just"/>
            <a:r>
              <a:rPr lang="en-IN" dirty="0" smtClean="0"/>
              <a:t>Mid adolescence – 14-16 years, independence &amp; identity, experimentation &amp; relationship with peers and opposite sex.</a:t>
            </a:r>
          </a:p>
          <a:p>
            <a:pPr algn="just"/>
            <a:r>
              <a:rPr lang="en-IN" dirty="0" smtClean="0"/>
              <a:t>Late adolescence – 17 -19 years.</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1637</Words>
  <Application>Microsoft Office PowerPoint</Application>
  <PresentationFormat>On-screen Show (4:3)</PresentationFormat>
  <Paragraphs>155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Physiotherapy in Adolescence Age group</vt:lpstr>
      <vt:lpstr>Objectives </vt:lpstr>
      <vt:lpstr>Introduction </vt:lpstr>
      <vt:lpstr>Slide 4</vt:lpstr>
      <vt:lpstr>Slide 5</vt:lpstr>
      <vt:lpstr>Epidemiology</vt:lpstr>
      <vt:lpstr>Slide 7</vt:lpstr>
      <vt:lpstr>Special Characteristics</vt:lpstr>
      <vt:lpstr>Stages </vt:lpstr>
      <vt:lpstr>Growth and Development</vt:lpstr>
      <vt:lpstr>Slide 11</vt:lpstr>
      <vt:lpstr>Psychosocial development</vt:lpstr>
      <vt:lpstr>Sexual changes</vt:lpstr>
      <vt:lpstr>Multifactorial Causation of Health Problems</vt:lpstr>
      <vt:lpstr>Slide 15</vt:lpstr>
      <vt:lpstr>Slide 16</vt:lpstr>
      <vt:lpstr>Main health issues</vt:lpstr>
      <vt:lpstr>Slide 18</vt:lpstr>
      <vt:lpstr>Slide 19</vt:lpstr>
      <vt:lpstr>Slide 20</vt:lpstr>
      <vt:lpstr>Slide 21</vt:lpstr>
      <vt:lpstr>Slide 22</vt:lpstr>
      <vt:lpstr>Slide 23</vt:lpstr>
      <vt:lpstr>Needs of Adolescents</vt:lpstr>
      <vt:lpstr>Prevention of Adolescent health Problems</vt:lpstr>
      <vt:lpstr>Primary prevention</vt:lpstr>
      <vt:lpstr>Secondary prevention</vt:lpstr>
      <vt:lpstr>Tertiary prevention</vt:lpstr>
      <vt:lpstr>Role of Physiotherapy</vt:lpstr>
      <vt:lpstr>Slide 30</vt:lpstr>
      <vt:lpstr>Strength and conditioning</vt:lpstr>
      <vt:lpstr>Slide 32</vt:lpstr>
      <vt:lpstr>Slide 33</vt:lpstr>
      <vt:lpstr>Slide 34</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Physiotherapy in Adult Age group</dc:title>
  <dc:creator>user</dc:creator>
  <cp:lastModifiedBy>user</cp:lastModifiedBy>
  <cp:revision>73</cp:revision>
  <dcterms:created xsi:type="dcterms:W3CDTF">2006-08-16T00:00:00Z</dcterms:created>
  <dcterms:modified xsi:type="dcterms:W3CDTF">2020-05-23T04:09:34Z</dcterms:modified>
</cp:coreProperties>
</file>