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3"/>
  </p:notesMasterIdLst>
  <p:sldIdLst>
    <p:sldId id="256" r:id="rId2"/>
    <p:sldId id="302" r:id="rId3"/>
    <p:sldId id="257" r:id="rId4"/>
    <p:sldId id="258" r:id="rId5"/>
    <p:sldId id="259" r:id="rId6"/>
    <p:sldId id="260" r:id="rId7"/>
    <p:sldId id="261" r:id="rId8"/>
    <p:sldId id="262" r:id="rId9"/>
    <p:sldId id="263" r:id="rId10"/>
    <p:sldId id="295" r:id="rId11"/>
    <p:sldId id="264" r:id="rId12"/>
    <p:sldId id="296" r:id="rId13"/>
    <p:sldId id="297" r:id="rId14"/>
    <p:sldId id="265" r:id="rId15"/>
    <p:sldId id="266" r:id="rId16"/>
    <p:sldId id="267" r:id="rId17"/>
    <p:sldId id="268" r:id="rId18"/>
    <p:sldId id="270" r:id="rId19"/>
    <p:sldId id="271" r:id="rId20"/>
    <p:sldId id="301" r:id="rId21"/>
    <p:sldId id="272" r:id="rId22"/>
    <p:sldId id="273" r:id="rId23"/>
    <p:sldId id="274" r:id="rId24"/>
    <p:sldId id="298" r:id="rId25"/>
    <p:sldId id="275" r:id="rId26"/>
    <p:sldId id="276" r:id="rId27"/>
    <p:sldId id="277" r:id="rId28"/>
    <p:sldId id="278" r:id="rId29"/>
    <p:sldId id="279" r:id="rId30"/>
    <p:sldId id="280" r:id="rId31"/>
    <p:sldId id="281" r:id="rId32"/>
    <p:sldId id="299" r:id="rId33"/>
    <p:sldId id="282" r:id="rId34"/>
    <p:sldId id="300" r:id="rId35"/>
    <p:sldId id="283" r:id="rId36"/>
    <p:sldId id="285" r:id="rId37"/>
    <p:sldId id="286" r:id="rId38"/>
    <p:sldId id="287" r:id="rId39"/>
    <p:sldId id="288" r:id="rId40"/>
    <p:sldId id="289" r:id="rId41"/>
    <p:sldId id="290"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3A0587-D946-42BC-97FC-78C8FF56FF09}" type="datetimeFigureOut">
              <a:rPr lang="en-IN" smtClean="0"/>
              <a:pPr/>
              <a:t>18-08-2020</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0D3508-D0AE-431C-8358-626AD826A447}" type="slidenum">
              <a:rPr lang="en-IN" smtClean="0"/>
              <a:pPr/>
              <a:t>‹#›</a:t>
            </a:fld>
            <a:endParaRPr lang="en-IN"/>
          </a:p>
        </p:txBody>
      </p:sp>
    </p:spTree>
    <p:extLst>
      <p:ext uri="{BB962C8B-B14F-4D97-AF65-F5344CB8AC3E}">
        <p14:creationId xmlns:p14="http://schemas.microsoft.com/office/powerpoint/2010/main" xmlns="" val="749990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70D3508-D0AE-431C-8358-626AD826A447}" type="slidenum">
              <a:rPr lang="en-IN" smtClean="0"/>
              <a:pPr/>
              <a:t>1</a:t>
            </a:fld>
            <a:endParaRPr lang="en-IN"/>
          </a:p>
        </p:txBody>
      </p:sp>
    </p:spTree>
    <p:extLst>
      <p:ext uri="{BB962C8B-B14F-4D97-AF65-F5344CB8AC3E}">
        <p14:creationId xmlns:p14="http://schemas.microsoft.com/office/powerpoint/2010/main" xmlns="" val="3964955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5C36110-4AAA-48E3-BFEC-82BF8FC4A805}" type="datetime1">
              <a:rPr lang="en-IN" smtClean="0"/>
              <a:pPr/>
              <a:t>18-08-2020</a:t>
            </a:fld>
            <a:endParaRPr lang="en-IN"/>
          </a:p>
        </p:txBody>
      </p:sp>
      <p:sp>
        <p:nvSpPr>
          <p:cNvPr id="5" name="Footer Placeholder 4"/>
          <p:cNvSpPr>
            <a:spLocks noGrp="1"/>
          </p:cNvSpPr>
          <p:nvPr>
            <p:ph type="ftr" sz="quarter" idx="11"/>
          </p:nvPr>
        </p:nvSpPr>
        <p:spPr/>
        <p:txBody>
          <a:bodyPr/>
          <a:lstStyle/>
          <a:p>
            <a:r>
              <a:rPr lang="en-IN" smtClean="0"/>
              <a:t>Vocational Problems and Placement</a:t>
            </a:r>
            <a:endParaRPr lang="en-IN"/>
          </a:p>
        </p:txBody>
      </p:sp>
      <p:sp>
        <p:nvSpPr>
          <p:cNvPr id="6" name="Slide Number Placeholder 5"/>
          <p:cNvSpPr>
            <a:spLocks noGrp="1"/>
          </p:cNvSpPr>
          <p:nvPr>
            <p:ph type="sldNum" sz="quarter" idx="12"/>
          </p:nvPr>
        </p:nvSpPr>
        <p:spPr/>
        <p:txBody>
          <a:bodyPr/>
          <a:lstStyle/>
          <a:p>
            <a:fld id="{31ACFBCC-5EBE-437F-AB83-C599CEFBF5CE}" type="slidenum">
              <a:rPr lang="en-IN" smtClean="0"/>
              <a:pPr/>
              <a:t>‹#›</a:t>
            </a:fld>
            <a:endParaRPr lang="en-IN"/>
          </a:p>
        </p:txBody>
      </p:sp>
    </p:spTree>
    <p:extLst>
      <p:ext uri="{BB962C8B-B14F-4D97-AF65-F5344CB8AC3E}">
        <p14:creationId xmlns:p14="http://schemas.microsoft.com/office/powerpoint/2010/main" xmlns="" val="1712375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FA014FA-8B94-4CBA-891B-50DDA26263E2}" type="datetime1">
              <a:rPr lang="en-IN" smtClean="0"/>
              <a:pPr/>
              <a:t>18-08-2020</a:t>
            </a:fld>
            <a:endParaRPr lang="en-IN"/>
          </a:p>
        </p:txBody>
      </p:sp>
      <p:sp>
        <p:nvSpPr>
          <p:cNvPr id="5" name="Footer Placeholder 4"/>
          <p:cNvSpPr>
            <a:spLocks noGrp="1"/>
          </p:cNvSpPr>
          <p:nvPr>
            <p:ph type="ftr" sz="quarter" idx="11"/>
          </p:nvPr>
        </p:nvSpPr>
        <p:spPr/>
        <p:txBody>
          <a:bodyPr/>
          <a:lstStyle/>
          <a:p>
            <a:r>
              <a:rPr lang="en-IN" smtClean="0"/>
              <a:t>Vocational Problems and Placement</a:t>
            </a:r>
            <a:endParaRPr lang="en-IN"/>
          </a:p>
        </p:txBody>
      </p:sp>
      <p:sp>
        <p:nvSpPr>
          <p:cNvPr id="6" name="Slide Number Placeholder 5"/>
          <p:cNvSpPr>
            <a:spLocks noGrp="1"/>
          </p:cNvSpPr>
          <p:nvPr>
            <p:ph type="sldNum" sz="quarter" idx="12"/>
          </p:nvPr>
        </p:nvSpPr>
        <p:spPr/>
        <p:txBody>
          <a:bodyPr/>
          <a:lstStyle/>
          <a:p>
            <a:fld id="{31ACFBCC-5EBE-437F-AB83-C599CEFBF5CE}" type="slidenum">
              <a:rPr lang="en-IN" smtClean="0"/>
              <a:pPr/>
              <a:t>‹#›</a:t>
            </a:fld>
            <a:endParaRPr lang="en-IN"/>
          </a:p>
        </p:txBody>
      </p:sp>
    </p:spTree>
    <p:extLst>
      <p:ext uri="{BB962C8B-B14F-4D97-AF65-F5344CB8AC3E}">
        <p14:creationId xmlns:p14="http://schemas.microsoft.com/office/powerpoint/2010/main" xmlns="" val="2984012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B2E1A8F-2102-40F0-9C95-47F0FE8AC32E}" type="datetime1">
              <a:rPr lang="en-IN" smtClean="0"/>
              <a:pPr/>
              <a:t>18-08-2020</a:t>
            </a:fld>
            <a:endParaRPr lang="en-IN"/>
          </a:p>
        </p:txBody>
      </p:sp>
      <p:sp>
        <p:nvSpPr>
          <p:cNvPr id="5" name="Footer Placeholder 4"/>
          <p:cNvSpPr>
            <a:spLocks noGrp="1"/>
          </p:cNvSpPr>
          <p:nvPr>
            <p:ph type="ftr" sz="quarter" idx="11"/>
          </p:nvPr>
        </p:nvSpPr>
        <p:spPr/>
        <p:txBody>
          <a:bodyPr/>
          <a:lstStyle/>
          <a:p>
            <a:r>
              <a:rPr lang="en-IN" smtClean="0"/>
              <a:t>Vocational Problems and Placement</a:t>
            </a:r>
            <a:endParaRPr lang="en-IN"/>
          </a:p>
        </p:txBody>
      </p:sp>
      <p:sp>
        <p:nvSpPr>
          <p:cNvPr id="6" name="Slide Number Placeholder 5"/>
          <p:cNvSpPr>
            <a:spLocks noGrp="1"/>
          </p:cNvSpPr>
          <p:nvPr>
            <p:ph type="sldNum" sz="quarter" idx="12"/>
          </p:nvPr>
        </p:nvSpPr>
        <p:spPr/>
        <p:txBody>
          <a:bodyPr/>
          <a:lstStyle/>
          <a:p>
            <a:fld id="{31ACFBCC-5EBE-437F-AB83-C599CEFBF5CE}" type="slidenum">
              <a:rPr lang="en-IN" smtClean="0"/>
              <a:pPr/>
              <a:t>‹#›</a:t>
            </a:fld>
            <a:endParaRPr lang="en-IN"/>
          </a:p>
        </p:txBody>
      </p:sp>
    </p:spTree>
    <p:extLst>
      <p:ext uri="{BB962C8B-B14F-4D97-AF65-F5344CB8AC3E}">
        <p14:creationId xmlns:p14="http://schemas.microsoft.com/office/powerpoint/2010/main" xmlns="" val="294358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2E453A2-A040-4CE8-95F0-C7656E0CDEC2}" type="datetime1">
              <a:rPr lang="en-IN" smtClean="0"/>
              <a:pPr/>
              <a:t>18-08-2020</a:t>
            </a:fld>
            <a:endParaRPr lang="en-IN"/>
          </a:p>
        </p:txBody>
      </p:sp>
      <p:sp>
        <p:nvSpPr>
          <p:cNvPr id="5" name="Footer Placeholder 4"/>
          <p:cNvSpPr>
            <a:spLocks noGrp="1"/>
          </p:cNvSpPr>
          <p:nvPr>
            <p:ph type="ftr" sz="quarter" idx="11"/>
          </p:nvPr>
        </p:nvSpPr>
        <p:spPr/>
        <p:txBody>
          <a:bodyPr/>
          <a:lstStyle/>
          <a:p>
            <a:r>
              <a:rPr lang="en-IN" smtClean="0"/>
              <a:t>Vocational Problems and Placement</a:t>
            </a:r>
            <a:endParaRPr lang="en-IN"/>
          </a:p>
        </p:txBody>
      </p:sp>
      <p:sp>
        <p:nvSpPr>
          <p:cNvPr id="6" name="Slide Number Placeholder 5"/>
          <p:cNvSpPr>
            <a:spLocks noGrp="1"/>
          </p:cNvSpPr>
          <p:nvPr>
            <p:ph type="sldNum" sz="quarter" idx="12"/>
          </p:nvPr>
        </p:nvSpPr>
        <p:spPr/>
        <p:txBody>
          <a:bodyPr/>
          <a:lstStyle/>
          <a:p>
            <a:fld id="{31ACFBCC-5EBE-437F-AB83-C599CEFBF5CE}" type="slidenum">
              <a:rPr lang="en-IN" smtClean="0"/>
              <a:pPr/>
              <a:t>‹#›</a:t>
            </a:fld>
            <a:endParaRPr lang="en-IN"/>
          </a:p>
        </p:txBody>
      </p:sp>
    </p:spTree>
    <p:extLst>
      <p:ext uri="{BB962C8B-B14F-4D97-AF65-F5344CB8AC3E}">
        <p14:creationId xmlns:p14="http://schemas.microsoft.com/office/powerpoint/2010/main" xmlns="" val="2244784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IN"/>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7A58A9-536E-458C-BD03-CD4C383B5F2C}" type="datetime1">
              <a:rPr lang="en-IN" smtClean="0"/>
              <a:pPr/>
              <a:t>18-08-2020</a:t>
            </a:fld>
            <a:endParaRPr lang="en-IN"/>
          </a:p>
        </p:txBody>
      </p:sp>
      <p:sp>
        <p:nvSpPr>
          <p:cNvPr id="5" name="Footer Placeholder 4"/>
          <p:cNvSpPr>
            <a:spLocks noGrp="1"/>
          </p:cNvSpPr>
          <p:nvPr>
            <p:ph type="ftr" sz="quarter" idx="11"/>
          </p:nvPr>
        </p:nvSpPr>
        <p:spPr/>
        <p:txBody>
          <a:bodyPr/>
          <a:lstStyle/>
          <a:p>
            <a:r>
              <a:rPr lang="en-IN" smtClean="0"/>
              <a:t>Vocational Problems and Placement</a:t>
            </a:r>
            <a:endParaRPr lang="en-IN"/>
          </a:p>
        </p:txBody>
      </p:sp>
      <p:sp>
        <p:nvSpPr>
          <p:cNvPr id="6" name="Slide Number Placeholder 5"/>
          <p:cNvSpPr>
            <a:spLocks noGrp="1"/>
          </p:cNvSpPr>
          <p:nvPr>
            <p:ph type="sldNum" sz="quarter" idx="12"/>
          </p:nvPr>
        </p:nvSpPr>
        <p:spPr/>
        <p:txBody>
          <a:bodyPr/>
          <a:lstStyle/>
          <a:p>
            <a:fld id="{31ACFBCC-5EBE-437F-AB83-C599CEFBF5CE}" type="slidenum">
              <a:rPr lang="en-IN" smtClean="0"/>
              <a:pPr/>
              <a:t>‹#›</a:t>
            </a:fld>
            <a:endParaRPr lang="en-IN"/>
          </a:p>
        </p:txBody>
      </p:sp>
    </p:spTree>
    <p:extLst>
      <p:ext uri="{BB962C8B-B14F-4D97-AF65-F5344CB8AC3E}">
        <p14:creationId xmlns:p14="http://schemas.microsoft.com/office/powerpoint/2010/main" xmlns="" val="3417568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77D420B-C04A-4DD4-AC98-991BF85C11AB}" type="datetime1">
              <a:rPr lang="en-IN" smtClean="0"/>
              <a:pPr/>
              <a:t>18-08-2020</a:t>
            </a:fld>
            <a:endParaRPr lang="en-IN"/>
          </a:p>
        </p:txBody>
      </p:sp>
      <p:sp>
        <p:nvSpPr>
          <p:cNvPr id="6" name="Footer Placeholder 5"/>
          <p:cNvSpPr>
            <a:spLocks noGrp="1"/>
          </p:cNvSpPr>
          <p:nvPr>
            <p:ph type="ftr" sz="quarter" idx="11"/>
          </p:nvPr>
        </p:nvSpPr>
        <p:spPr/>
        <p:txBody>
          <a:bodyPr/>
          <a:lstStyle/>
          <a:p>
            <a:r>
              <a:rPr lang="en-IN" smtClean="0"/>
              <a:t>Vocational Problems and Placement</a:t>
            </a:r>
            <a:endParaRPr lang="en-IN"/>
          </a:p>
        </p:txBody>
      </p:sp>
      <p:sp>
        <p:nvSpPr>
          <p:cNvPr id="7" name="Slide Number Placeholder 6"/>
          <p:cNvSpPr>
            <a:spLocks noGrp="1"/>
          </p:cNvSpPr>
          <p:nvPr>
            <p:ph type="sldNum" sz="quarter" idx="12"/>
          </p:nvPr>
        </p:nvSpPr>
        <p:spPr/>
        <p:txBody>
          <a:bodyPr/>
          <a:lstStyle/>
          <a:p>
            <a:fld id="{31ACFBCC-5EBE-437F-AB83-C599CEFBF5CE}" type="slidenum">
              <a:rPr lang="en-IN" smtClean="0"/>
              <a:pPr/>
              <a:t>‹#›</a:t>
            </a:fld>
            <a:endParaRPr lang="en-IN"/>
          </a:p>
        </p:txBody>
      </p:sp>
    </p:spTree>
    <p:extLst>
      <p:ext uri="{BB962C8B-B14F-4D97-AF65-F5344CB8AC3E}">
        <p14:creationId xmlns:p14="http://schemas.microsoft.com/office/powerpoint/2010/main" xmlns="" val="3551692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D1C8DF0-4050-4DA9-B074-742C9767048C}" type="datetime1">
              <a:rPr lang="en-IN" smtClean="0"/>
              <a:pPr/>
              <a:t>18-08-2020</a:t>
            </a:fld>
            <a:endParaRPr lang="en-IN"/>
          </a:p>
        </p:txBody>
      </p:sp>
      <p:sp>
        <p:nvSpPr>
          <p:cNvPr id="8" name="Footer Placeholder 7"/>
          <p:cNvSpPr>
            <a:spLocks noGrp="1"/>
          </p:cNvSpPr>
          <p:nvPr>
            <p:ph type="ftr" sz="quarter" idx="11"/>
          </p:nvPr>
        </p:nvSpPr>
        <p:spPr/>
        <p:txBody>
          <a:bodyPr/>
          <a:lstStyle/>
          <a:p>
            <a:r>
              <a:rPr lang="en-IN" smtClean="0"/>
              <a:t>Vocational Problems and Placement</a:t>
            </a:r>
            <a:endParaRPr lang="en-IN"/>
          </a:p>
        </p:txBody>
      </p:sp>
      <p:sp>
        <p:nvSpPr>
          <p:cNvPr id="9" name="Slide Number Placeholder 8"/>
          <p:cNvSpPr>
            <a:spLocks noGrp="1"/>
          </p:cNvSpPr>
          <p:nvPr>
            <p:ph type="sldNum" sz="quarter" idx="12"/>
          </p:nvPr>
        </p:nvSpPr>
        <p:spPr/>
        <p:txBody>
          <a:bodyPr/>
          <a:lstStyle/>
          <a:p>
            <a:fld id="{31ACFBCC-5EBE-437F-AB83-C599CEFBF5CE}" type="slidenum">
              <a:rPr lang="en-IN" smtClean="0"/>
              <a:pPr/>
              <a:t>‹#›</a:t>
            </a:fld>
            <a:endParaRPr lang="en-IN"/>
          </a:p>
        </p:txBody>
      </p:sp>
    </p:spTree>
    <p:extLst>
      <p:ext uri="{BB962C8B-B14F-4D97-AF65-F5344CB8AC3E}">
        <p14:creationId xmlns:p14="http://schemas.microsoft.com/office/powerpoint/2010/main" xmlns="" val="1517052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B6AB8BD-4408-458F-8438-45F7D72369B9}" type="datetime1">
              <a:rPr lang="en-IN" smtClean="0"/>
              <a:pPr/>
              <a:t>18-08-2020</a:t>
            </a:fld>
            <a:endParaRPr lang="en-IN"/>
          </a:p>
        </p:txBody>
      </p:sp>
      <p:sp>
        <p:nvSpPr>
          <p:cNvPr id="4" name="Footer Placeholder 3"/>
          <p:cNvSpPr>
            <a:spLocks noGrp="1"/>
          </p:cNvSpPr>
          <p:nvPr>
            <p:ph type="ftr" sz="quarter" idx="11"/>
          </p:nvPr>
        </p:nvSpPr>
        <p:spPr/>
        <p:txBody>
          <a:bodyPr/>
          <a:lstStyle/>
          <a:p>
            <a:r>
              <a:rPr lang="en-IN" smtClean="0"/>
              <a:t>Vocational Problems and Placement</a:t>
            </a:r>
            <a:endParaRPr lang="en-IN"/>
          </a:p>
        </p:txBody>
      </p:sp>
      <p:sp>
        <p:nvSpPr>
          <p:cNvPr id="5" name="Slide Number Placeholder 4"/>
          <p:cNvSpPr>
            <a:spLocks noGrp="1"/>
          </p:cNvSpPr>
          <p:nvPr>
            <p:ph type="sldNum" sz="quarter" idx="12"/>
          </p:nvPr>
        </p:nvSpPr>
        <p:spPr/>
        <p:txBody>
          <a:bodyPr/>
          <a:lstStyle/>
          <a:p>
            <a:fld id="{31ACFBCC-5EBE-437F-AB83-C599CEFBF5CE}" type="slidenum">
              <a:rPr lang="en-IN" smtClean="0"/>
              <a:pPr/>
              <a:t>‹#›</a:t>
            </a:fld>
            <a:endParaRPr lang="en-IN"/>
          </a:p>
        </p:txBody>
      </p:sp>
    </p:spTree>
    <p:extLst>
      <p:ext uri="{BB962C8B-B14F-4D97-AF65-F5344CB8AC3E}">
        <p14:creationId xmlns:p14="http://schemas.microsoft.com/office/powerpoint/2010/main" xmlns="" val="855074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E13135-3CD6-4F79-9EB9-5A685AEAA82B}" type="datetime1">
              <a:rPr lang="en-IN" smtClean="0"/>
              <a:pPr/>
              <a:t>18-08-2020</a:t>
            </a:fld>
            <a:endParaRPr lang="en-IN"/>
          </a:p>
        </p:txBody>
      </p:sp>
      <p:sp>
        <p:nvSpPr>
          <p:cNvPr id="3" name="Footer Placeholder 2"/>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a:t>
            </a:fld>
            <a:endParaRPr lang="en-IN"/>
          </a:p>
        </p:txBody>
      </p:sp>
    </p:spTree>
    <p:extLst>
      <p:ext uri="{BB962C8B-B14F-4D97-AF65-F5344CB8AC3E}">
        <p14:creationId xmlns:p14="http://schemas.microsoft.com/office/powerpoint/2010/main" xmlns="" val="2508518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IN"/>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FCCE84-D96C-4A81-9E7E-DF569553B878}" type="datetime1">
              <a:rPr lang="en-IN" smtClean="0"/>
              <a:pPr/>
              <a:t>18-08-2020</a:t>
            </a:fld>
            <a:endParaRPr lang="en-IN"/>
          </a:p>
        </p:txBody>
      </p:sp>
      <p:sp>
        <p:nvSpPr>
          <p:cNvPr id="6" name="Footer Placeholder 5"/>
          <p:cNvSpPr>
            <a:spLocks noGrp="1"/>
          </p:cNvSpPr>
          <p:nvPr>
            <p:ph type="ftr" sz="quarter" idx="11"/>
          </p:nvPr>
        </p:nvSpPr>
        <p:spPr/>
        <p:txBody>
          <a:bodyPr/>
          <a:lstStyle/>
          <a:p>
            <a:r>
              <a:rPr lang="en-IN" smtClean="0"/>
              <a:t>Vocational Problems and Placement</a:t>
            </a:r>
            <a:endParaRPr lang="en-IN"/>
          </a:p>
        </p:txBody>
      </p:sp>
      <p:sp>
        <p:nvSpPr>
          <p:cNvPr id="7" name="Slide Number Placeholder 6"/>
          <p:cNvSpPr>
            <a:spLocks noGrp="1"/>
          </p:cNvSpPr>
          <p:nvPr>
            <p:ph type="sldNum" sz="quarter" idx="12"/>
          </p:nvPr>
        </p:nvSpPr>
        <p:spPr/>
        <p:txBody>
          <a:bodyPr/>
          <a:lstStyle/>
          <a:p>
            <a:fld id="{31ACFBCC-5EBE-437F-AB83-C599CEFBF5CE}" type="slidenum">
              <a:rPr lang="en-IN" smtClean="0"/>
              <a:pPr/>
              <a:t>‹#›</a:t>
            </a:fld>
            <a:endParaRPr lang="en-IN"/>
          </a:p>
        </p:txBody>
      </p:sp>
    </p:spTree>
    <p:extLst>
      <p:ext uri="{BB962C8B-B14F-4D97-AF65-F5344CB8AC3E}">
        <p14:creationId xmlns:p14="http://schemas.microsoft.com/office/powerpoint/2010/main" xmlns="" val="571048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IN"/>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I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7386C4-739D-4F19-A173-3526515DC1D5}" type="datetime1">
              <a:rPr lang="en-IN" smtClean="0"/>
              <a:pPr/>
              <a:t>18-08-2020</a:t>
            </a:fld>
            <a:endParaRPr lang="en-IN"/>
          </a:p>
        </p:txBody>
      </p:sp>
      <p:sp>
        <p:nvSpPr>
          <p:cNvPr id="6" name="Footer Placeholder 5"/>
          <p:cNvSpPr>
            <a:spLocks noGrp="1"/>
          </p:cNvSpPr>
          <p:nvPr>
            <p:ph type="ftr" sz="quarter" idx="11"/>
          </p:nvPr>
        </p:nvSpPr>
        <p:spPr/>
        <p:txBody>
          <a:bodyPr/>
          <a:lstStyle/>
          <a:p>
            <a:r>
              <a:rPr lang="en-IN" smtClean="0"/>
              <a:t>Vocational Problems and Placement</a:t>
            </a:r>
            <a:endParaRPr lang="en-IN"/>
          </a:p>
        </p:txBody>
      </p:sp>
      <p:sp>
        <p:nvSpPr>
          <p:cNvPr id="7" name="Slide Number Placeholder 6"/>
          <p:cNvSpPr>
            <a:spLocks noGrp="1"/>
          </p:cNvSpPr>
          <p:nvPr>
            <p:ph type="sldNum" sz="quarter" idx="12"/>
          </p:nvPr>
        </p:nvSpPr>
        <p:spPr/>
        <p:txBody>
          <a:bodyPr/>
          <a:lstStyle/>
          <a:p>
            <a:fld id="{31ACFBCC-5EBE-437F-AB83-C599CEFBF5CE}" type="slidenum">
              <a:rPr lang="en-IN" smtClean="0"/>
              <a:pPr/>
              <a:t>‹#›</a:t>
            </a:fld>
            <a:endParaRPr lang="en-IN"/>
          </a:p>
        </p:txBody>
      </p:sp>
    </p:spTree>
    <p:extLst>
      <p:ext uri="{BB962C8B-B14F-4D97-AF65-F5344CB8AC3E}">
        <p14:creationId xmlns:p14="http://schemas.microsoft.com/office/powerpoint/2010/main" xmlns="" val="2649469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156A589-97F8-4DAF-B161-A0EF320BFBB3}" type="datetime1">
              <a:rPr lang="en-IN" smtClean="0"/>
              <a:pPr/>
              <a:t>18-08-2020</a:t>
            </a:fld>
            <a:endParaRPr lang="en-IN"/>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IN" smtClean="0"/>
              <a:t>Vocational Problems and Placement</a:t>
            </a:r>
            <a:endParaRPr lang="en-IN"/>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1ACFBCC-5EBE-437F-AB83-C599CEFBF5CE}" type="slidenum">
              <a:rPr lang="en-IN" smtClean="0"/>
              <a:pPr/>
              <a:t>‹#›</a:t>
            </a:fld>
            <a:endParaRPr lang="en-IN"/>
          </a:p>
        </p:txBody>
      </p:sp>
    </p:spTree>
    <p:extLst>
      <p:ext uri="{BB962C8B-B14F-4D97-AF65-F5344CB8AC3E}">
        <p14:creationId xmlns:p14="http://schemas.microsoft.com/office/powerpoint/2010/main" xmlns="" val="11657246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121520"/>
            <a:ext cx="6858000" cy="2387600"/>
          </a:xfrm>
        </p:spPr>
        <p:txBody>
          <a:bodyPr anchor="ctr"/>
          <a:lstStyle/>
          <a:p>
            <a:r>
              <a:rPr lang="en-IN" dirty="0" smtClean="0">
                <a:latin typeface="Times New Roman" panose="02020603050405020304" pitchFamily="18" charset="0"/>
                <a:cs typeface="Times New Roman" panose="02020603050405020304" pitchFamily="18" charset="0"/>
              </a:rPr>
              <a:t>Vocational Problems and Vocational Placements</a:t>
            </a:r>
            <a:endParaRPr lang="en-IN" dirty="0">
              <a:latin typeface="Times New Roman" panose="02020603050405020304" pitchFamily="18" charset="0"/>
              <a:cs typeface="Times New Roman" panose="02020603050405020304" pitchFamily="18" charset="0"/>
            </a:endParaRPr>
          </a:p>
        </p:txBody>
      </p:sp>
      <p:sp>
        <p:nvSpPr>
          <p:cNvPr id="3" name="Footer Placeholder 2"/>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1</a:t>
            </a:fld>
            <a:endParaRPr lang="en-IN"/>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692696"/>
            <a:ext cx="7886700" cy="5484267"/>
          </a:xfrm>
        </p:spPr>
        <p:txBody>
          <a:bodyPr anchor="ctr">
            <a:normAutofit/>
          </a:bodyPr>
          <a:lstStyle/>
          <a:p>
            <a:pPr marL="514350" indent="-514350" algn="just">
              <a:buFont typeface="+mj-lt"/>
              <a:buAutoNum type="romanLcPeriod" startAt="2"/>
            </a:pPr>
            <a:r>
              <a:rPr lang="en-IN" sz="2400" b="1" dirty="0" smtClean="0">
                <a:latin typeface="Times New Roman" panose="02020603050405020304" pitchFamily="18" charset="0"/>
                <a:cs typeface="Times New Roman" panose="02020603050405020304" pitchFamily="18" charset="0"/>
              </a:rPr>
              <a:t>Enjoy social contacts-</a:t>
            </a:r>
          </a:p>
          <a:p>
            <a:pPr marL="0" indent="0" algn="just">
              <a:buNone/>
            </a:pPr>
            <a:r>
              <a:rPr lang="en-IN" sz="2400" b="1" dirty="0" smtClean="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Disabled persons have limited opportunities to meet people. Work provides such opportunities. People with disabilities find that having a job reduces frustration and loneliness. Not having a job increases social isolation. People with disabilities tell how getting a job changed their lives; those without a job talk of misery and despair.</a:t>
            </a:r>
          </a:p>
          <a:p>
            <a:pPr algn="just"/>
            <a:endParaRPr lang="en-IN" sz="2400" dirty="0" smtClean="0">
              <a:latin typeface="Times New Roman" panose="02020603050405020304" pitchFamily="18" charset="0"/>
              <a:cs typeface="Times New Roman" panose="02020603050405020304" pitchFamily="18" charset="0"/>
            </a:endParaRPr>
          </a:p>
          <a:p>
            <a:pPr algn="just"/>
            <a:endParaRPr lang="en-IN" sz="2400" dirty="0"/>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10</a:t>
            </a:fld>
            <a:endParaRPr lang="en-IN"/>
          </a:p>
        </p:txBody>
      </p:sp>
    </p:spTree>
    <p:extLst>
      <p:ext uri="{BB962C8B-B14F-4D97-AF65-F5344CB8AC3E}">
        <p14:creationId xmlns:p14="http://schemas.microsoft.com/office/powerpoint/2010/main" xmlns="" val="2878888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447800"/>
            <a:ext cx="7772400" cy="4933528"/>
          </a:xfrm>
        </p:spPr>
        <p:txBody>
          <a:bodyPr anchor="ctr">
            <a:normAutofit/>
          </a:bodyPr>
          <a:lstStyle/>
          <a:p>
            <a:pPr marL="571500" indent="-571500" algn="just">
              <a:buFont typeface="+mj-lt"/>
              <a:buAutoNum type="romanLcPeriod" startAt="3"/>
            </a:pPr>
            <a:r>
              <a:rPr lang="en-IN" sz="2400" b="1" dirty="0" smtClean="0">
                <a:latin typeface="Times New Roman" panose="02020603050405020304" pitchFamily="18" charset="0"/>
                <a:cs typeface="Times New Roman" panose="02020603050405020304" pitchFamily="18" charset="0"/>
              </a:rPr>
              <a:t>Gain self-esteem</a:t>
            </a:r>
            <a:endParaRPr lang="en-IN" sz="2400" dirty="0" smtClean="0">
              <a:latin typeface="Times New Roman" panose="02020603050405020304" pitchFamily="18" charset="0"/>
              <a:cs typeface="Times New Roman" panose="02020603050405020304" pitchFamily="18" charset="0"/>
            </a:endParaRPr>
          </a:p>
          <a:p>
            <a:pPr marL="0" indent="0" algn="just">
              <a:buNone/>
            </a:pPr>
            <a:r>
              <a:rPr lang="en-IN" sz="2400" dirty="0" smtClean="0">
                <a:latin typeface="Times New Roman" panose="02020603050405020304" pitchFamily="18" charset="0"/>
                <a:cs typeface="Times New Roman" panose="02020603050405020304" pitchFamily="18" charset="0"/>
              </a:rPr>
              <a:t>Work, particularly paid employment, provides disabled persons with an opportunity to show they can contribute. People with disabilities tell how work builds positive attitudes. Those without jobs lack pride and confidence in their own ability.</a:t>
            </a:r>
          </a:p>
          <a:p>
            <a:pPr marL="571500" indent="-571500" algn="just">
              <a:buNone/>
            </a:pPr>
            <a:endParaRPr lang="en-IN" sz="2400" b="1" i="1" u="sng" dirty="0" smtClean="0">
              <a:latin typeface="Times New Roman" panose="02020603050405020304" pitchFamily="18" charset="0"/>
              <a:cs typeface="Times New Roman" panose="02020603050405020304" pitchFamily="18" charset="0"/>
            </a:endParaRPr>
          </a:p>
          <a:p>
            <a:pPr marL="571500" indent="-571500" algn="just"/>
            <a:endParaRPr lang="en-IN" sz="2400" u="sng" dirty="0" smtClean="0">
              <a:latin typeface="Times New Roman" panose="02020603050405020304" pitchFamily="18" charset="0"/>
              <a:cs typeface="Times New Roman" panose="02020603050405020304" pitchFamily="18" charset="0"/>
            </a:endParaRPr>
          </a:p>
          <a:p>
            <a:pPr marL="571500" indent="-571500" algn="just"/>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11</a:t>
            </a:fld>
            <a:endParaRPr lang="en-IN"/>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64704"/>
            <a:ext cx="7886700" cy="5412259"/>
          </a:xfrm>
        </p:spPr>
        <p:txBody>
          <a:bodyPr anchor="ctr">
            <a:normAutofit/>
          </a:bodyPr>
          <a:lstStyle/>
          <a:p>
            <a:pPr marL="571500" indent="-571500" algn="just">
              <a:buNone/>
            </a:pPr>
            <a:r>
              <a:rPr lang="en-IN" sz="2400" b="1" u="sng" dirty="0" smtClean="0">
                <a:latin typeface="Times New Roman" panose="02020603050405020304" pitchFamily="18" charset="0"/>
                <a:cs typeface="Times New Roman" panose="02020603050405020304" pitchFamily="18" charset="0"/>
              </a:rPr>
              <a:t>Employment of the disabled is a more potent problem in India due to:</a:t>
            </a:r>
          </a:p>
          <a:p>
            <a:pPr marL="571500" indent="-571500" algn="just">
              <a:buNone/>
            </a:pPr>
            <a:r>
              <a:rPr lang="en-IN" sz="2400" b="1" dirty="0" smtClean="0">
                <a:latin typeface="Times New Roman" panose="02020603050405020304" pitchFamily="18" charset="0"/>
                <a:cs typeface="Times New Roman" panose="02020603050405020304" pitchFamily="18" charset="0"/>
              </a:rPr>
              <a:t>	</a:t>
            </a:r>
          </a:p>
          <a:p>
            <a:pPr marL="571500" indent="-571500" algn="just">
              <a:buNone/>
            </a:pPr>
            <a:r>
              <a:rPr lang="en-IN" sz="2400" b="1" dirty="0" smtClean="0">
                <a:latin typeface="Times New Roman" panose="02020603050405020304" pitchFamily="18" charset="0"/>
                <a:cs typeface="Times New Roman" panose="02020603050405020304" pitchFamily="18" charset="0"/>
              </a:rPr>
              <a:t>(</a:t>
            </a:r>
            <a:r>
              <a:rPr lang="en-IN" sz="2400" b="1" dirty="0" err="1" smtClean="0">
                <a:latin typeface="Times New Roman" panose="02020603050405020304" pitchFamily="18" charset="0"/>
                <a:cs typeface="Times New Roman" panose="02020603050405020304" pitchFamily="18" charset="0"/>
              </a:rPr>
              <a:t>i</a:t>
            </a:r>
            <a:r>
              <a:rPr lang="en-IN" sz="2400" b="1" dirty="0" smtClean="0">
                <a:latin typeface="Times New Roman" panose="02020603050405020304" pitchFamily="18" charset="0"/>
                <a:cs typeface="Times New Roman" panose="02020603050405020304" pitchFamily="18" charset="0"/>
              </a:rPr>
              <a:t>) Prevalence of general unemployment and widespread under-employment </a:t>
            </a:r>
            <a:r>
              <a:rPr lang="en-IN" sz="2400" dirty="0" smtClean="0">
                <a:latin typeface="Times New Roman" panose="02020603050405020304" pitchFamily="18" charset="0"/>
                <a:cs typeface="Times New Roman" panose="02020603050405020304" pitchFamily="18" charset="0"/>
              </a:rPr>
              <a:t>in times of unemployment and economic distress, disabled persons are usually the last to be hired and first to be discharged and the actual number of disabled workers employed in either regular or special establishment is far below the number of employable disabled workers.</a:t>
            </a:r>
          </a:p>
          <a:p>
            <a:pPr algn="just"/>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12</a:t>
            </a:fld>
            <a:endParaRPr lang="en-IN"/>
          </a:p>
        </p:txBody>
      </p:sp>
    </p:spTree>
    <p:extLst>
      <p:ext uri="{BB962C8B-B14F-4D97-AF65-F5344CB8AC3E}">
        <p14:creationId xmlns:p14="http://schemas.microsoft.com/office/powerpoint/2010/main" xmlns="" val="3257151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692696"/>
            <a:ext cx="7886700" cy="5484267"/>
          </a:xfrm>
        </p:spPr>
        <p:txBody>
          <a:bodyPr anchor="ctr">
            <a:normAutofit/>
          </a:bodyPr>
          <a:lstStyle/>
          <a:p>
            <a:pPr marL="0" indent="0">
              <a:buNone/>
            </a:pPr>
            <a:r>
              <a:rPr lang="en-IN" sz="2400" b="1" dirty="0" smtClean="0">
                <a:latin typeface="Times New Roman" panose="02020603050405020304" pitchFamily="18" charset="0"/>
                <a:cs typeface="Times New Roman" panose="02020603050405020304" pitchFamily="18" charset="0"/>
              </a:rPr>
              <a:t>(ii) Lack of job-oriented training facilities</a:t>
            </a:r>
            <a:r>
              <a:rPr lang="en-IN" sz="2400" dirty="0" smtClean="0">
                <a:latin typeface="Times New Roman" panose="02020603050405020304" pitchFamily="18" charset="0"/>
                <a:cs typeface="Times New Roman" panose="02020603050405020304" pitchFamily="18" charset="0"/>
              </a:rPr>
              <a:t>: </a:t>
            </a:r>
          </a:p>
          <a:p>
            <a:pPr marL="0" indent="0">
              <a:buNone/>
            </a:pPr>
            <a:r>
              <a:rPr lang="en-IN" sz="2400" dirty="0" smtClean="0">
                <a:latin typeface="Times New Roman" panose="02020603050405020304" pitchFamily="18" charset="0"/>
                <a:cs typeface="Times New Roman" panose="02020603050405020304" pitchFamily="18" charset="0"/>
              </a:rPr>
              <a:t>The present system of technical training gives them limited experience in handling the jobs. Trainees get some amount of manual dexterity and a sense of workshop discipline. But when a trainee is actually placed in a factory, it is generally found that the nature of the job has no relation with his training.</a:t>
            </a:r>
          </a:p>
          <a:p>
            <a:pPr marL="0" indent="0">
              <a:buNone/>
            </a:pPr>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13</a:t>
            </a:fld>
            <a:endParaRPr lang="en-IN"/>
          </a:p>
        </p:txBody>
      </p:sp>
    </p:spTree>
    <p:extLst>
      <p:ext uri="{BB962C8B-B14F-4D97-AF65-F5344CB8AC3E}">
        <p14:creationId xmlns:p14="http://schemas.microsoft.com/office/powerpoint/2010/main" xmlns="" val="11463640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836712"/>
            <a:ext cx="7772400" cy="5733256"/>
          </a:xfrm>
        </p:spPr>
        <p:txBody>
          <a:bodyPr anchor="ctr">
            <a:normAutofit lnSpcReduction="10000"/>
          </a:bodyPr>
          <a:lstStyle/>
          <a:p>
            <a:pPr algn="just">
              <a:buNone/>
            </a:pPr>
            <a:r>
              <a:rPr lang="en-IN" sz="2400" b="1" dirty="0" smtClean="0">
                <a:latin typeface="Times New Roman" panose="02020603050405020304" pitchFamily="18" charset="0"/>
                <a:cs typeface="Times New Roman" panose="02020603050405020304" pitchFamily="18" charset="0"/>
              </a:rPr>
              <a:t>(iii) Inadequate environmental facilities</a:t>
            </a:r>
            <a:r>
              <a:rPr lang="en-IN" sz="2400" dirty="0" smtClean="0">
                <a:latin typeface="Times New Roman" panose="02020603050405020304" pitchFamily="18" charset="0"/>
                <a:cs typeface="Times New Roman" panose="02020603050405020304" pitchFamily="18" charset="0"/>
              </a:rPr>
              <a:t>: </a:t>
            </a:r>
          </a:p>
          <a:p>
            <a:pPr algn="just">
              <a:buNone/>
            </a:pPr>
            <a:r>
              <a:rPr lang="en-IN" sz="2400" dirty="0" smtClean="0">
                <a:latin typeface="Times New Roman" panose="02020603050405020304" pitchFamily="18" charset="0"/>
                <a:cs typeface="Times New Roman" panose="02020603050405020304" pitchFamily="18" charset="0"/>
              </a:rPr>
              <a:t>  The problem of rehabilitation does not end with the placement; in some cases, it begins. Most of the disabled live in rural areas and employment opportunities are scattered in the urban areas. The disabled, either has to start living in the city or commute daily from his home by public transport, distance is not too much. </a:t>
            </a:r>
          </a:p>
          <a:p>
            <a:pPr algn="just"/>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As both the housing and if the transport problems are very acute in India, the disabled worker finds it difficult to continue the job for a long time. </a:t>
            </a:r>
          </a:p>
          <a:p>
            <a:pPr algn="just"/>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The environmental conditions in the working place -are also not suitable for them. Sanitation, stair-case, ramps, canteens and recreation rooms are not made to suit the special needs of the disabled workers.</a:t>
            </a:r>
          </a:p>
          <a:p>
            <a:pPr algn="just"/>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14</a:t>
            </a:fld>
            <a:endParaRPr lang="en-IN"/>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92696"/>
            <a:ext cx="7772400" cy="5904656"/>
          </a:xfrm>
        </p:spPr>
        <p:txBody>
          <a:bodyPr anchor="ctr">
            <a:noAutofit/>
          </a:bodyPr>
          <a:lstStyle/>
          <a:p>
            <a:pPr algn="just">
              <a:buNone/>
            </a:pPr>
            <a:r>
              <a:rPr lang="en-IN" sz="2400" b="1" dirty="0" smtClean="0">
                <a:latin typeface="Times New Roman" panose="02020603050405020304" pitchFamily="18" charset="0"/>
                <a:cs typeface="Times New Roman" panose="02020603050405020304" pitchFamily="18" charset="0"/>
              </a:rPr>
              <a:t>(iv) Limited education and training facilities </a:t>
            </a:r>
            <a:r>
              <a:rPr lang="en-IN" sz="2400" dirty="0" smtClean="0">
                <a:latin typeface="Times New Roman" panose="02020603050405020304" pitchFamily="18" charset="0"/>
                <a:cs typeface="Times New Roman" panose="02020603050405020304" pitchFamily="18" charset="0"/>
              </a:rPr>
              <a:t>:- </a:t>
            </a:r>
          </a:p>
          <a:p>
            <a:pPr algn="just">
              <a:buNone/>
            </a:pP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 Majority of the disabled are illiterate, confined to their homes, totally dependent upon their families or special homes, once again dependent upon the often- delayed grants-in-aid to be released by our government or philanthropic, otherwise they must resort to begging. </a:t>
            </a:r>
          </a:p>
          <a:p>
            <a:pPr algn="just"/>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Most disabled persons are capable of being trained to work of one kind or another. They are potentially a national asset but without training they remain a liability to family and state. It is in the country's best interests to see that such training is made available for them.</a:t>
            </a:r>
          </a:p>
          <a:p>
            <a:pPr algn="just"/>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15</a:t>
            </a:fld>
            <a:endParaRPr lang="en-IN"/>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620688"/>
            <a:ext cx="7886700" cy="5556275"/>
          </a:xfrm>
        </p:spPr>
        <p:txBody>
          <a:bodyPr anchor="ctr">
            <a:normAutofit/>
          </a:bodyPr>
          <a:lstStyle/>
          <a:p>
            <a:pPr>
              <a:buNone/>
            </a:pPr>
            <a:r>
              <a:rPr lang="en-IN" sz="2400" b="1" dirty="0" smtClean="0">
                <a:latin typeface="Times New Roman" panose="02020603050405020304" pitchFamily="18" charset="0"/>
                <a:cs typeface="Times New Roman" panose="02020603050405020304" pitchFamily="18" charset="0"/>
              </a:rPr>
              <a:t>(v) Absence of identification services</a:t>
            </a:r>
            <a:r>
              <a:rPr lang="en-IN" sz="2400" dirty="0" smtClean="0">
                <a:latin typeface="Times New Roman" panose="02020603050405020304" pitchFamily="18" charset="0"/>
                <a:cs typeface="Times New Roman" panose="02020603050405020304" pitchFamily="18" charset="0"/>
              </a:rPr>
              <a:t>; </a:t>
            </a:r>
          </a:p>
          <a:p>
            <a:pPr>
              <a:buNone/>
            </a:pP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 Lack of special medical boards for the purpose of issuing certificates as regards the disability and as regards their capacity to perform particular duties; </a:t>
            </a:r>
          </a:p>
          <a:p>
            <a:pPr lvl="1"/>
            <a:endParaRPr lang="en-IN" sz="2400" dirty="0" smtClean="0">
              <a:latin typeface="Times New Roman" panose="02020603050405020304" pitchFamily="18" charset="0"/>
              <a:cs typeface="Times New Roman" panose="02020603050405020304" pitchFamily="18" charset="0"/>
            </a:endParaRPr>
          </a:p>
          <a:p>
            <a:pPr lvl="1"/>
            <a:r>
              <a:rPr lang="en-IN" sz="2400" dirty="0" smtClean="0">
                <a:latin typeface="Times New Roman" panose="02020603050405020304" pitchFamily="18" charset="0"/>
                <a:cs typeface="Times New Roman" panose="02020603050405020304" pitchFamily="18" charset="0"/>
              </a:rPr>
              <a:t>Inadequate number of Vocational Rehabilitation Centres and Special Employment Exchanges;</a:t>
            </a:r>
          </a:p>
          <a:p>
            <a:pPr lvl="1"/>
            <a:r>
              <a:rPr lang="en-IN" sz="2400" dirty="0" smtClean="0">
                <a:latin typeface="Times New Roman" panose="02020603050405020304" pitchFamily="18" charset="0"/>
                <a:cs typeface="Times New Roman" panose="02020603050405020304" pitchFamily="18" charset="0"/>
              </a:rPr>
              <a:t>Irrelevant training; </a:t>
            </a:r>
          </a:p>
          <a:p>
            <a:pPr lvl="1"/>
            <a:r>
              <a:rPr lang="en-IN" sz="2400" dirty="0" smtClean="0">
                <a:latin typeface="Times New Roman" panose="02020603050405020304" pitchFamily="18" charset="0"/>
                <a:cs typeface="Times New Roman" panose="02020603050405020304" pitchFamily="18" charset="0"/>
              </a:rPr>
              <a:t>Lack of training of employment officers; </a:t>
            </a:r>
          </a:p>
          <a:p>
            <a:pPr lvl="1"/>
            <a:r>
              <a:rPr lang="en-IN" sz="2400" dirty="0" smtClean="0">
                <a:latin typeface="Times New Roman" panose="02020603050405020304" pitchFamily="18" charset="0"/>
                <a:cs typeface="Times New Roman" panose="02020603050405020304" pitchFamily="18" charset="0"/>
              </a:rPr>
              <a:t>Lack of an implementing machinery; </a:t>
            </a:r>
          </a:p>
          <a:p>
            <a:pPr lvl="1"/>
            <a:r>
              <a:rPr lang="en-IN" sz="2400" dirty="0" smtClean="0">
                <a:latin typeface="Times New Roman" panose="02020603050405020304" pitchFamily="18" charset="0"/>
                <a:cs typeface="Times New Roman" panose="02020603050405020304" pitchFamily="18" charset="0"/>
              </a:rPr>
              <a:t>Ignorance and apathy of employers; </a:t>
            </a:r>
          </a:p>
          <a:p>
            <a:pPr lvl="1"/>
            <a:r>
              <a:rPr lang="en-IN" sz="2400" dirty="0" smtClean="0">
                <a:latin typeface="Times New Roman" panose="02020603050405020304" pitchFamily="18" charset="0"/>
                <a:cs typeface="Times New Roman" panose="02020603050405020304" pitchFamily="18" charset="0"/>
              </a:rPr>
              <a:t>Apathy of Government officials; </a:t>
            </a:r>
          </a:p>
          <a:p>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16</a:t>
            </a:fld>
            <a:endParaRPr lang="en-IN"/>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4624"/>
            <a:ext cx="7886700" cy="471586"/>
          </a:xfrm>
        </p:spPr>
        <p:txBody>
          <a:bodyPr>
            <a:normAutofit/>
          </a:bodyPr>
          <a:lstStyle/>
          <a:p>
            <a:r>
              <a:rPr lang="en-IN" sz="2400" b="1" u="sng" dirty="0" smtClean="0">
                <a:solidFill>
                  <a:schemeClr val="tx1"/>
                </a:solidFill>
                <a:latin typeface="Times New Roman" panose="02020603050405020304" pitchFamily="18" charset="0"/>
                <a:cs typeface="Times New Roman" panose="02020603050405020304" pitchFamily="18" charset="0"/>
              </a:rPr>
              <a:t>Vocational placement</a:t>
            </a:r>
            <a:endParaRPr lang="en-IN" sz="2400" u="sng"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28650" y="516210"/>
            <a:ext cx="7886700" cy="5660753"/>
          </a:xfrm>
        </p:spPr>
        <p:txBody>
          <a:bodyPr anchor="t">
            <a:normAutofit lnSpcReduction="10000"/>
          </a:bodyPr>
          <a:lstStyle/>
          <a:p>
            <a:pPr algn="just"/>
            <a:r>
              <a:rPr lang="en-IN" sz="2400" dirty="0" smtClean="0">
                <a:latin typeface="Times New Roman" panose="02020603050405020304" pitchFamily="18" charset="0"/>
                <a:cs typeface="Times New Roman" panose="02020603050405020304" pitchFamily="18" charset="0"/>
              </a:rPr>
              <a:t>Vocational placement is a complex and challenging field; there are many aspects which we still know relatively little. To be effective, it must remain practical. </a:t>
            </a:r>
          </a:p>
          <a:p>
            <a:pPr algn="just"/>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The best laboratory and training ground is the business world and the industrial plant. Successful placements made not are in classrooms or from textbook maxims.</a:t>
            </a:r>
          </a:p>
          <a:p>
            <a:pPr algn="just"/>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They are forged from the experience, knowledge, imagination, the ingenuity and of counsellor, or others who realize keenly that what kinds of jobs there are and what sort of people work at them.</a:t>
            </a:r>
          </a:p>
          <a:p>
            <a:pPr algn="just"/>
            <a:endParaRPr lang="en-GB" sz="2400" dirty="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The best job for any handicapped person is always the one for which he is suited, best for which has been most he thoroughly trained, and in which he is most interested.</a:t>
            </a:r>
          </a:p>
          <a:p>
            <a:pPr algn="just"/>
            <a:endParaRPr lang="en-IN" sz="2400" dirty="0" smtClean="0">
              <a:latin typeface="Times New Roman" panose="02020603050405020304" pitchFamily="18" charset="0"/>
              <a:cs typeface="Times New Roman" panose="02020603050405020304" pitchFamily="18" charset="0"/>
            </a:endParaRPr>
          </a:p>
          <a:p>
            <a:pPr algn="just"/>
            <a:endParaRPr lang="en-IN" sz="24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smtClean="0"/>
              <a:t>Vocational Problems and Placement</a:t>
            </a:r>
            <a:endParaRPr lang="en-IN"/>
          </a:p>
        </p:txBody>
      </p:sp>
      <p:sp>
        <p:nvSpPr>
          <p:cNvPr id="5" name="Slide Number Placeholder 4"/>
          <p:cNvSpPr>
            <a:spLocks noGrp="1"/>
          </p:cNvSpPr>
          <p:nvPr>
            <p:ph type="sldNum" sz="quarter" idx="12"/>
          </p:nvPr>
        </p:nvSpPr>
        <p:spPr/>
        <p:txBody>
          <a:bodyPr/>
          <a:lstStyle/>
          <a:p>
            <a:fld id="{31ACFBCC-5EBE-437F-AB83-C599CEFBF5CE}" type="slidenum">
              <a:rPr lang="en-IN" smtClean="0"/>
              <a:pPr/>
              <a:t>17</a:t>
            </a:fld>
            <a:endParaRPr lang="en-IN"/>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548680"/>
            <a:ext cx="7886700" cy="5628283"/>
          </a:xfrm>
        </p:spPr>
        <p:txBody>
          <a:bodyPr>
            <a:normAutofit/>
          </a:bodyPr>
          <a:lstStyle/>
          <a:p>
            <a:pPr algn="just">
              <a:buNone/>
            </a:pPr>
            <a:r>
              <a:rPr lang="en-IN" sz="2400" b="1" u="sng" dirty="0" smtClean="0">
                <a:latin typeface="Times New Roman" panose="02020603050405020304" pitchFamily="18" charset="0"/>
                <a:cs typeface="Times New Roman" panose="02020603050405020304" pitchFamily="18" charset="0"/>
              </a:rPr>
              <a:t>For a rehabilitation programme for the handicapped to be successful, it is imperative to know</a:t>
            </a:r>
          </a:p>
          <a:p>
            <a:pPr algn="just"/>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what would make them pursue education/training, what kind of information is needed and what should be the source of that information.</a:t>
            </a:r>
          </a:p>
          <a:p>
            <a:pPr lvl="0" algn="just"/>
            <a:endParaRPr lang="en-IN" sz="2400" dirty="0" smtClean="0">
              <a:latin typeface="Times New Roman" panose="02020603050405020304" pitchFamily="18" charset="0"/>
              <a:cs typeface="Times New Roman" panose="02020603050405020304" pitchFamily="18" charset="0"/>
            </a:endParaRPr>
          </a:p>
          <a:p>
            <a:pPr lvl="0" algn="just"/>
            <a:r>
              <a:rPr lang="en-IN" sz="2400" dirty="0" smtClean="0">
                <a:latin typeface="Times New Roman" panose="02020603050405020304" pitchFamily="18" charset="0"/>
                <a:cs typeface="Times New Roman" panose="02020603050405020304" pitchFamily="18" charset="0"/>
              </a:rPr>
              <a:t>What is the suitable duration of the training for the disabled to rehabilitate themselves? </a:t>
            </a:r>
          </a:p>
          <a:p>
            <a:pPr lvl="0" algn="just"/>
            <a:endParaRPr lang="en-IN" sz="2400" dirty="0" smtClean="0">
              <a:latin typeface="Times New Roman" panose="02020603050405020304" pitchFamily="18" charset="0"/>
              <a:cs typeface="Times New Roman" panose="02020603050405020304" pitchFamily="18" charset="0"/>
            </a:endParaRPr>
          </a:p>
          <a:p>
            <a:pPr lvl="0" algn="just"/>
            <a:r>
              <a:rPr lang="en-IN" sz="2400" dirty="0" smtClean="0">
                <a:latin typeface="Times New Roman" panose="02020603050405020304" pitchFamily="18" charset="0"/>
                <a:cs typeface="Times New Roman" panose="02020603050405020304" pitchFamily="18" charset="0"/>
              </a:rPr>
              <a:t>Once the disabled have been trained, how can their transition from training to employment be facilitated? </a:t>
            </a:r>
          </a:p>
          <a:p>
            <a:pPr lvl="0" algn="just"/>
            <a:endParaRPr lang="en-IN" sz="2400" dirty="0" smtClean="0">
              <a:latin typeface="Times New Roman" panose="02020603050405020304" pitchFamily="18" charset="0"/>
              <a:cs typeface="Times New Roman" panose="02020603050405020304" pitchFamily="18" charset="0"/>
            </a:endParaRPr>
          </a:p>
          <a:p>
            <a:pPr lvl="0" algn="just"/>
            <a:r>
              <a:rPr lang="en-IN" sz="2400" dirty="0" smtClean="0">
                <a:latin typeface="Times New Roman" panose="02020603050405020304" pitchFamily="18" charset="0"/>
                <a:cs typeface="Times New Roman" panose="02020603050405020304" pitchFamily="18" charset="0"/>
              </a:rPr>
              <a:t>What should be the methods of recruitment?</a:t>
            </a:r>
          </a:p>
          <a:p>
            <a:pPr algn="just"/>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18</a:t>
            </a:fld>
            <a:endParaRPr lang="en-IN"/>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548680"/>
            <a:ext cx="7886700" cy="5628283"/>
          </a:xfrm>
        </p:spPr>
        <p:txBody>
          <a:bodyPr anchor="ctr">
            <a:normAutofit/>
          </a:bodyPr>
          <a:lstStyle/>
          <a:p>
            <a:pPr lvl="0" algn="just"/>
            <a:r>
              <a:rPr lang="en-IN" sz="2400" dirty="0" smtClean="0">
                <a:latin typeface="Times New Roman" panose="02020603050405020304" pitchFamily="18" charset="0"/>
                <a:cs typeface="Times New Roman" panose="02020603050405020304" pitchFamily="18" charset="0"/>
              </a:rPr>
              <a:t>How should the training be organized to increase contacts with the employers in order to remove the latter's inhibitions concerning the capacity of the disabled workers? </a:t>
            </a:r>
          </a:p>
          <a:p>
            <a:pPr lvl="0" algn="just"/>
            <a:endParaRPr lang="en-IN" sz="2400" dirty="0" smtClean="0">
              <a:latin typeface="Times New Roman" panose="02020603050405020304" pitchFamily="18" charset="0"/>
              <a:cs typeface="Times New Roman" panose="02020603050405020304" pitchFamily="18" charset="0"/>
            </a:endParaRPr>
          </a:p>
          <a:p>
            <a:pPr lvl="0" algn="just"/>
            <a:r>
              <a:rPr lang="en-IN" sz="2400" dirty="0" smtClean="0">
                <a:latin typeface="Times New Roman" panose="02020603050405020304" pitchFamily="18" charset="0"/>
                <a:cs typeface="Times New Roman" panose="02020603050405020304" pitchFamily="18" charset="0"/>
              </a:rPr>
              <a:t>What is the role of stop-gap jobs (post-training, pre-employment sub-contract work in a sheltered workshop)? </a:t>
            </a:r>
          </a:p>
          <a:p>
            <a:pPr lvl="0" algn="just"/>
            <a:endParaRPr lang="en-IN" sz="2400" dirty="0" smtClean="0">
              <a:latin typeface="Times New Roman" panose="02020603050405020304" pitchFamily="18" charset="0"/>
              <a:cs typeface="Times New Roman" panose="02020603050405020304" pitchFamily="18" charset="0"/>
            </a:endParaRPr>
          </a:p>
          <a:p>
            <a:pPr lvl="0" algn="just"/>
            <a:r>
              <a:rPr lang="en-IN" sz="2400" dirty="0" smtClean="0">
                <a:latin typeface="Times New Roman" panose="02020603050405020304" pitchFamily="18" charset="0"/>
                <a:cs typeface="Times New Roman" panose="02020603050405020304" pitchFamily="18" charset="0"/>
              </a:rPr>
              <a:t>What role does training play in getting a job and what other efforts should complement the training for finding employment? </a:t>
            </a:r>
          </a:p>
          <a:p>
            <a:pPr algn="just"/>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19</a:t>
            </a:fld>
            <a:endParaRPr lang="en-I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IN" smtClean="0"/>
              <a:t>Objectives</a:t>
            </a:r>
          </a:p>
        </p:txBody>
      </p:sp>
      <p:sp>
        <p:nvSpPr>
          <p:cNvPr id="3075" name="Content Placeholder 2"/>
          <p:cNvSpPr>
            <a:spLocks noGrp="1"/>
          </p:cNvSpPr>
          <p:nvPr>
            <p:ph idx="1"/>
          </p:nvPr>
        </p:nvSpPr>
        <p:spPr/>
        <p:txBody>
          <a:bodyPr/>
          <a:lstStyle/>
          <a:p>
            <a:r>
              <a:rPr lang="en-IN" dirty="0" smtClean="0"/>
              <a:t>At the end of the lecture the students will be able to:</a:t>
            </a:r>
          </a:p>
          <a:p>
            <a:r>
              <a:rPr lang="en-IN" dirty="0" smtClean="0"/>
              <a:t>Discuss about the problems face by the Person with Disability</a:t>
            </a:r>
            <a:endParaRPr lang="en-IN" dirty="0" smtClean="0"/>
          </a:p>
          <a:p>
            <a:r>
              <a:rPr lang="en-IN" dirty="0" smtClean="0"/>
              <a:t>Discuss </a:t>
            </a:r>
            <a:r>
              <a:rPr lang="en-IN" dirty="0" smtClean="0"/>
              <a:t>in short about </a:t>
            </a:r>
            <a:r>
              <a:rPr lang="en-IN" dirty="0" smtClean="0"/>
              <a:t>Need for employment by the PWD</a:t>
            </a:r>
            <a:endParaRPr lang="en-IN" dirty="0" smtClean="0"/>
          </a:p>
          <a:p>
            <a:r>
              <a:rPr lang="en-IN" dirty="0" smtClean="0"/>
              <a:t>Discuss </a:t>
            </a:r>
            <a:r>
              <a:rPr lang="en-IN" dirty="0" smtClean="0"/>
              <a:t>in short about </a:t>
            </a:r>
            <a:r>
              <a:rPr lang="en-IN" dirty="0" smtClean="0"/>
              <a:t>Vocational Placements and </a:t>
            </a:r>
            <a:r>
              <a:rPr lang="en-IN" smtClean="0"/>
              <a:t>Vocational centres</a:t>
            </a:r>
            <a:endParaRPr lang="en-IN" dirty="0" smtClean="0"/>
          </a:p>
          <a:p>
            <a:endParaRPr lang="en-IN"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14356"/>
            <a:ext cx="7886700" cy="5462607"/>
          </a:xfrm>
        </p:spPr>
        <p:txBody>
          <a:bodyPr>
            <a:normAutofit/>
          </a:bodyPr>
          <a:lstStyle/>
          <a:p>
            <a:pPr lvl="0" algn="just"/>
            <a:endParaRPr lang="en-IN" sz="2400" dirty="0" smtClean="0">
              <a:latin typeface="Times New Roman" panose="02020603050405020304" pitchFamily="18" charset="0"/>
              <a:cs typeface="Times New Roman" panose="02020603050405020304" pitchFamily="18" charset="0"/>
            </a:endParaRPr>
          </a:p>
          <a:p>
            <a:pPr lvl="0" algn="just"/>
            <a:endParaRPr lang="en-IN" sz="2400" dirty="0" smtClean="0">
              <a:latin typeface="Times New Roman" panose="02020603050405020304" pitchFamily="18" charset="0"/>
              <a:cs typeface="Times New Roman" panose="02020603050405020304" pitchFamily="18" charset="0"/>
            </a:endParaRPr>
          </a:p>
          <a:p>
            <a:pPr lvl="0" algn="just"/>
            <a:endParaRPr lang="en-IN" sz="2400" dirty="0" smtClean="0">
              <a:latin typeface="Times New Roman" panose="02020603050405020304" pitchFamily="18" charset="0"/>
              <a:cs typeface="Times New Roman" panose="02020603050405020304" pitchFamily="18" charset="0"/>
            </a:endParaRPr>
          </a:p>
          <a:p>
            <a:pPr lvl="0" algn="just"/>
            <a:r>
              <a:rPr lang="en-IN" sz="2400" dirty="0" smtClean="0">
                <a:latin typeface="Times New Roman" panose="02020603050405020304" pitchFamily="18" charset="0"/>
                <a:cs typeface="Times New Roman" panose="02020603050405020304" pitchFamily="18" charset="0"/>
              </a:rPr>
              <a:t>Who gets a regular job (open employment), who gets self-employment and who remains unemployed, and why? </a:t>
            </a:r>
          </a:p>
          <a:p>
            <a:pPr lvl="0" algn="just"/>
            <a:endParaRPr lang="en-IN" sz="2400" dirty="0" smtClean="0">
              <a:latin typeface="Times New Roman" panose="02020603050405020304" pitchFamily="18" charset="0"/>
              <a:cs typeface="Times New Roman" panose="02020603050405020304" pitchFamily="18" charset="0"/>
            </a:endParaRPr>
          </a:p>
          <a:p>
            <a:pPr lvl="0" algn="just"/>
            <a:r>
              <a:rPr lang="en-IN" sz="2400" dirty="0" smtClean="0">
                <a:latin typeface="Times New Roman" panose="02020603050405020304" pitchFamily="18" charset="0"/>
                <a:cs typeface="Times New Roman" panose="02020603050405020304" pitchFamily="18" charset="0"/>
              </a:rPr>
              <a:t>What type of employment (nature of job and skill category) does the disabled worker get and to what extent is his training used? </a:t>
            </a:r>
          </a:p>
          <a:p>
            <a:pPr lvl="0" algn="just"/>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What is the attitude of co-workers on the job? </a:t>
            </a:r>
          </a:p>
          <a:p>
            <a:pPr lvl="0" algn="just"/>
            <a:endParaRPr lang="en-IN" sz="2400" dirty="0" smtClean="0">
              <a:latin typeface="Times New Roman" panose="02020603050405020304" pitchFamily="18" charset="0"/>
              <a:cs typeface="Times New Roman" panose="02020603050405020304" pitchFamily="18" charset="0"/>
            </a:endParaRPr>
          </a:p>
          <a:p>
            <a:endParaRPr lang="en-IN" sz="2400" dirty="0"/>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20</a:t>
            </a:fld>
            <a:endParaRPr lang="en-IN"/>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476672"/>
            <a:ext cx="7886700" cy="5700291"/>
          </a:xfrm>
        </p:spPr>
        <p:txBody>
          <a:bodyPr anchor="ctr">
            <a:normAutofit/>
          </a:bodyPr>
          <a:lstStyle/>
          <a:p>
            <a:pPr lvl="0" algn="just"/>
            <a:endParaRPr lang="en-IN" sz="2400" dirty="0" smtClean="0">
              <a:latin typeface="Times New Roman" panose="02020603050405020304" pitchFamily="18" charset="0"/>
              <a:cs typeface="Times New Roman" panose="02020603050405020304" pitchFamily="18" charset="0"/>
            </a:endParaRPr>
          </a:p>
          <a:p>
            <a:pPr lvl="0" algn="just"/>
            <a:r>
              <a:rPr lang="en-IN" sz="2400" dirty="0" smtClean="0">
                <a:latin typeface="Times New Roman" panose="02020603050405020304" pitchFamily="18" charset="0"/>
                <a:cs typeface="Times New Roman" panose="02020603050405020304" pitchFamily="18" charset="0"/>
              </a:rPr>
              <a:t>To what extent is a disabled worker satisfied with the job; what is relationship between earnings and training; and what role do characteristics such as age, sex, age of disability, marital status, home region, parents education and income, influence the training and employment characteristics of the disabled worker? </a:t>
            </a:r>
          </a:p>
          <a:p>
            <a:pPr algn="just">
              <a:buNone/>
            </a:pPr>
            <a:endParaRPr lang="en-IN" sz="2400" dirty="0" smtClean="0">
              <a:latin typeface="Times New Roman" panose="02020603050405020304" pitchFamily="18" charset="0"/>
              <a:cs typeface="Times New Roman" panose="02020603050405020304" pitchFamily="18" charset="0"/>
            </a:endParaRPr>
          </a:p>
          <a:p>
            <a:pPr algn="just">
              <a:buNone/>
            </a:pPr>
            <a:r>
              <a:rPr lang="en-IN" sz="2400" dirty="0" smtClean="0">
                <a:latin typeface="Times New Roman" panose="02020603050405020304" pitchFamily="18" charset="0"/>
                <a:cs typeface="Times New Roman" panose="02020603050405020304" pitchFamily="18" charset="0"/>
              </a:rPr>
              <a:t>  All these are questions of considerable importance in planning education/training/ vocation/ employment for the disabled and most of them are unanswered so far.</a:t>
            </a:r>
          </a:p>
          <a:p>
            <a:pPr algn="just"/>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21</a:t>
            </a:fld>
            <a:endParaRPr lang="en-IN"/>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60648"/>
            <a:ext cx="7772400" cy="504056"/>
          </a:xfrm>
        </p:spPr>
        <p:txBody>
          <a:bodyPr>
            <a:noAutofit/>
          </a:bodyPr>
          <a:lstStyle/>
          <a:p>
            <a:r>
              <a:rPr lang="en-IN" sz="2400" b="1" u="sng" dirty="0" smtClean="0">
                <a:solidFill>
                  <a:schemeClr val="tx1"/>
                </a:solidFill>
                <a:latin typeface="Times New Roman" panose="02020603050405020304" pitchFamily="18" charset="0"/>
                <a:cs typeface="Times New Roman" panose="02020603050405020304" pitchFamily="18" charset="0"/>
              </a:rPr>
              <a:t>Skill Development for PWDs</a:t>
            </a:r>
            <a:r>
              <a:rPr lang="en-IN" sz="2400" u="sng" dirty="0" smtClean="0">
                <a:solidFill>
                  <a:schemeClr val="tx1"/>
                </a:solidFill>
                <a:latin typeface="Times New Roman" panose="02020603050405020304" pitchFamily="18" charset="0"/>
                <a:cs typeface="Times New Roman" panose="02020603050405020304" pitchFamily="18" charset="0"/>
              </a:rPr>
              <a:t/>
            </a:r>
            <a:br>
              <a:rPr lang="en-IN" sz="2400" u="sng" dirty="0" smtClean="0">
                <a:solidFill>
                  <a:schemeClr val="tx1"/>
                </a:solidFill>
                <a:latin typeface="Times New Roman" panose="02020603050405020304" pitchFamily="18" charset="0"/>
                <a:cs typeface="Times New Roman" panose="02020603050405020304" pitchFamily="18" charset="0"/>
              </a:rPr>
            </a:br>
            <a:endParaRPr lang="en-IN" sz="2400" u="sng"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28650" y="692696"/>
            <a:ext cx="7886700" cy="5484267"/>
          </a:xfrm>
        </p:spPr>
        <p:txBody>
          <a:bodyPr>
            <a:noAutofit/>
          </a:bodyPr>
          <a:lstStyle/>
          <a:p>
            <a:pPr algn="just"/>
            <a:r>
              <a:rPr lang="en-IN" sz="2400" dirty="0" smtClean="0">
                <a:latin typeface="Times New Roman" panose="02020603050405020304" pitchFamily="18" charset="0"/>
                <a:cs typeface="Times New Roman" panose="02020603050405020304" pitchFamily="18" charset="0"/>
              </a:rPr>
              <a:t>Different schemes for entrepreneurship and skill development of differently </a:t>
            </a:r>
            <a:r>
              <a:rPr lang="en-IN" sz="2400" dirty="0" err="1" smtClean="0">
                <a:latin typeface="Times New Roman" panose="02020603050405020304" pitchFamily="18" charset="0"/>
                <a:cs typeface="Times New Roman" panose="02020603050405020304" pitchFamily="18" charset="0"/>
              </a:rPr>
              <a:t>abled</a:t>
            </a:r>
            <a:r>
              <a:rPr lang="en-IN" sz="2400" dirty="0" smtClean="0">
                <a:latin typeface="Times New Roman" panose="02020603050405020304" pitchFamily="18" charset="0"/>
                <a:cs typeface="Times New Roman" panose="02020603050405020304" pitchFamily="18" charset="0"/>
              </a:rPr>
              <a:t> people are implemented by the government. Some of them are</a:t>
            </a:r>
          </a:p>
          <a:p>
            <a:pPr marL="0" indent="0" algn="just">
              <a:buNone/>
            </a:pPr>
            <a:r>
              <a:rPr lang="en-IN" sz="2400" dirty="0" smtClean="0">
                <a:latin typeface="Times New Roman" panose="02020603050405020304" pitchFamily="18" charset="0"/>
                <a:cs typeface="Times New Roman" panose="02020603050405020304" pitchFamily="18" charset="0"/>
              </a:rPr>
              <a:t> </a:t>
            </a:r>
          </a:p>
          <a:p>
            <a:pPr algn="just">
              <a:buNone/>
            </a:pPr>
            <a:r>
              <a:rPr lang="en-IN" sz="2400" dirty="0" smtClean="0">
                <a:latin typeface="Times New Roman" panose="02020603050405020304" pitchFamily="18" charset="0"/>
                <a:cs typeface="Times New Roman" panose="02020603050405020304" pitchFamily="18" charset="0"/>
              </a:rPr>
              <a:t>1.National Handicapped Finance and Development Corporation (NHFDC)</a:t>
            </a:r>
          </a:p>
          <a:p>
            <a:pPr algn="just">
              <a:buNone/>
            </a:pPr>
            <a:r>
              <a:rPr lang="en-IN" sz="2400" dirty="0" smtClean="0">
                <a:latin typeface="Times New Roman" panose="02020603050405020304" pitchFamily="18" charset="0"/>
                <a:cs typeface="Times New Roman" panose="02020603050405020304" pitchFamily="18" charset="0"/>
              </a:rPr>
              <a:t> </a:t>
            </a:r>
          </a:p>
          <a:p>
            <a:pPr algn="just">
              <a:buNone/>
            </a:pPr>
            <a:r>
              <a:rPr lang="en-IN" sz="2400" dirty="0" smtClean="0">
                <a:latin typeface="Times New Roman" panose="02020603050405020304" pitchFamily="18" charset="0"/>
                <a:cs typeface="Times New Roman" panose="02020603050405020304" pitchFamily="18" charset="0"/>
              </a:rPr>
              <a:t>2. </a:t>
            </a:r>
            <a:r>
              <a:rPr lang="en-IN" sz="2400" dirty="0" err="1" smtClean="0">
                <a:latin typeface="Times New Roman" panose="02020603050405020304" pitchFamily="18" charset="0"/>
                <a:cs typeface="Times New Roman" panose="02020603050405020304" pitchFamily="18" charset="0"/>
              </a:rPr>
              <a:t>Deendayal</a:t>
            </a:r>
            <a:r>
              <a:rPr lang="en-IN" sz="2400" dirty="0" smtClean="0">
                <a:latin typeface="Times New Roman" panose="02020603050405020304" pitchFamily="18" charset="0"/>
                <a:cs typeface="Times New Roman" panose="02020603050405020304" pitchFamily="18" charset="0"/>
              </a:rPr>
              <a:t> Disabled Rehabilitation Scheme (DDRS)</a:t>
            </a:r>
          </a:p>
          <a:p>
            <a:pPr algn="just">
              <a:buNone/>
            </a:pPr>
            <a:endParaRPr lang="en-IN" sz="2400" dirty="0" smtClean="0">
              <a:latin typeface="Times New Roman" panose="02020603050405020304" pitchFamily="18" charset="0"/>
              <a:cs typeface="Times New Roman" panose="02020603050405020304" pitchFamily="18" charset="0"/>
            </a:endParaRPr>
          </a:p>
          <a:p>
            <a:pPr algn="just">
              <a:buNone/>
            </a:pPr>
            <a:r>
              <a:rPr lang="en-IN" sz="2400" dirty="0" smtClean="0">
                <a:latin typeface="Times New Roman" panose="02020603050405020304" pitchFamily="18" charset="0"/>
                <a:cs typeface="Times New Roman" panose="02020603050405020304" pitchFamily="18" charset="0"/>
              </a:rPr>
              <a:t>3. Skill training through the National Institutes</a:t>
            </a:r>
          </a:p>
          <a:p>
            <a:pPr algn="just">
              <a:buNone/>
            </a:pPr>
            <a:endParaRPr lang="en-IN" sz="2400" dirty="0" smtClean="0">
              <a:latin typeface="Times New Roman" panose="02020603050405020304" pitchFamily="18" charset="0"/>
              <a:cs typeface="Times New Roman" panose="02020603050405020304" pitchFamily="18" charset="0"/>
            </a:endParaRPr>
          </a:p>
          <a:p>
            <a:pPr algn="just">
              <a:buNone/>
            </a:pPr>
            <a:r>
              <a:rPr lang="en-IN" sz="2400" dirty="0" smtClean="0">
                <a:latin typeface="Times New Roman" panose="02020603050405020304" pitchFamily="18" charset="0"/>
                <a:cs typeface="Times New Roman" panose="02020603050405020304" pitchFamily="18" charset="0"/>
              </a:rPr>
              <a:t>4. SIPDA (Scheme for Implementation of Persons with Disabilities Act, 1995)</a:t>
            </a:r>
          </a:p>
          <a:p>
            <a:pPr algn="just">
              <a:buNone/>
            </a:pPr>
            <a:endParaRPr lang="en-IN" sz="2400" dirty="0" smtClean="0">
              <a:latin typeface="Times New Roman" panose="02020603050405020304" pitchFamily="18" charset="0"/>
              <a:cs typeface="Times New Roman" panose="02020603050405020304" pitchFamily="18" charset="0"/>
            </a:endParaRPr>
          </a:p>
          <a:p>
            <a:pPr algn="just">
              <a:buNone/>
            </a:pPr>
            <a:r>
              <a:rPr lang="en-IN" sz="2400" dirty="0" smtClean="0">
                <a:latin typeface="Times New Roman" panose="02020603050405020304" pitchFamily="18" charset="0"/>
                <a:cs typeface="Times New Roman" panose="02020603050405020304" pitchFamily="18" charset="0"/>
              </a:rPr>
              <a:t>5. Vocational Rehabilitation Centre for Handicapped</a:t>
            </a:r>
          </a:p>
          <a:p>
            <a:pPr algn="just"/>
            <a:endParaRPr lang="en-IN" sz="2400" dirty="0" smtClean="0">
              <a:latin typeface="Times New Roman" panose="02020603050405020304" pitchFamily="18" charset="0"/>
              <a:cs typeface="Times New Roman" panose="02020603050405020304" pitchFamily="18" charset="0"/>
            </a:endParaRPr>
          </a:p>
          <a:p>
            <a:pPr algn="just"/>
            <a:endParaRPr lang="en-IN" sz="24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smtClean="0"/>
              <a:t>Vocational Problems and Placement</a:t>
            </a:r>
            <a:endParaRPr lang="en-IN"/>
          </a:p>
        </p:txBody>
      </p:sp>
      <p:sp>
        <p:nvSpPr>
          <p:cNvPr id="5" name="Slide Number Placeholder 4"/>
          <p:cNvSpPr>
            <a:spLocks noGrp="1"/>
          </p:cNvSpPr>
          <p:nvPr>
            <p:ph type="sldNum" sz="quarter" idx="12"/>
          </p:nvPr>
        </p:nvSpPr>
        <p:spPr/>
        <p:txBody>
          <a:bodyPr/>
          <a:lstStyle/>
          <a:p>
            <a:fld id="{31ACFBCC-5EBE-437F-AB83-C599CEFBF5CE}" type="slidenum">
              <a:rPr lang="en-IN" smtClean="0"/>
              <a:pPr/>
              <a:t>22</a:t>
            </a:fld>
            <a:endParaRPr lang="en-IN"/>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92696"/>
            <a:ext cx="7772400" cy="5976664"/>
          </a:xfrm>
        </p:spPr>
        <p:txBody>
          <a:bodyPr>
            <a:normAutofit/>
          </a:bodyPr>
          <a:lstStyle/>
          <a:p>
            <a:pPr marL="457200" indent="-457200" algn="just">
              <a:buAutoNum type="arabicPeriod"/>
            </a:pPr>
            <a:r>
              <a:rPr lang="en-IN" sz="2400" dirty="0" smtClean="0">
                <a:latin typeface="Times New Roman" panose="02020603050405020304" pitchFamily="18" charset="0"/>
                <a:cs typeface="Times New Roman" panose="02020603050405020304" pitchFamily="18" charset="0"/>
              </a:rPr>
              <a:t>National Handicapped Finance and Development </a:t>
            </a:r>
          </a:p>
          <a:p>
            <a:pPr algn="just"/>
            <a:endParaRPr lang="en-IN" sz="2400" dirty="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Corporation (NHFDC): In 1997, the Govt set up a Corporation named NHFDC under the administrative control of the Ministry of Social Justice &amp; Empowerment for providing financial assistance at concessional rate of interest to Persons with Disabilities (PWDs) for self employment. </a:t>
            </a:r>
          </a:p>
          <a:p>
            <a:pPr algn="just"/>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This Corporation also gives skill training grant for Skill Training and Entrepreneurship of PWDs wherein it provides 100% of the total recurring cost of the training programme to the training institutes/organisations. </a:t>
            </a:r>
          </a:p>
          <a:p>
            <a:pPr algn="just"/>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23</a:t>
            </a:fld>
            <a:endParaRPr lang="en-IN"/>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692696"/>
            <a:ext cx="7886700" cy="5484267"/>
          </a:xfrm>
        </p:spPr>
        <p:txBody>
          <a:bodyPr anchor="ctr">
            <a:normAutofit/>
          </a:bodyPr>
          <a:lstStyle/>
          <a:p>
            <a:pPr algn="just"/>
            <a:r>
              <a:rPr lang="en-IN" sz="2400" dirty="0" smtClean="0">
                <a:latin typeface="Times New Roman" panose="02020603050405020304" pitchFamily="18" charset="0"/>
                <a:cs typeface="Times New Roman" panose="02020603050405020304" pitchFamily="18" charset="0"/>
              </a:rPr>
              <a:t>NHFDC also provides stipend @Rs.2000/- per month to the disabled trainees during the training. The training duration ranges from one month to six months. The funds for training programmes of NHFDC are provided through the DDRS and SIPDA schemes and also by internal resources of the Corporation.</a:t>
            </a:r>
          </a:p>
          <a:p>
            <a:pPr algn="just"/>
            <a:endParaRPr lang="en-IN" sz="2400" dirty="0"/>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24</a:t>
            </a:fld>
            <a:endParaRPr lang="en-IN"/>
          </a:p>
        </p:txBody>
      </p:sp>
    </p:spTree>
    <p:extLst>
      <p:ext uri="{BB962C8B-B14F-4D97-AF65-F5344CB8AC3E}">
        <p14:creationId xmlns:p14="http://schemas.microsoft.com/office/powerpoint/2010/main" xmlns="" val="22062523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620688"/>
            <a:ext cx="7886700" cy="5556275"/>
          </a:xfrm>
        </p:spPr>
        <p:txBody>
          <a:bodyPr>
            <a:normAutofit/>
          </a:bodyPr>
          <a:lstStyle/>
          <a:p>
            <a:pPr algn="just">
              <a:buNone/>
            </a:pPr>
            <a:endParaRPr lang="en-IN" sz="2400" dirty="0" smtClean="0">
              <a:latin typeface="Times New Roman" panose="02020603050405020304" pitchFamily="18" charset="0"/>
              <a:cs typeface="Times New Roman" panose="02020603050405020304" pitchFamily="18" charset="0"/>
            </a:endParaRPr>
          </a:p>
          <a:p>
            <a:pPr algn="just">
              <a:buNone/>
            </a:pPr>
            <a:r>
              <a:rPr lang="en-IN" sz="2400" dirty="0" smtClean="0">
                <a:latin typeface="Times New Roman" panose="02020603050405020304" pitchFamily="18" charset="0"/>
                <a:cs typeface="Times New Roman" panose="02020603050405020304" pitchFamily="18" charset="0"/>
              </a:rPr>
              <a:t>2. </a:t>
            </a:r>
            <a:r>
              <a:rPr lang="en-IN" sz="2400" dirty="0" err="1" smtClean="0">
                <a:latin typeface="Times New Roman" panose="02020603050405020304" pitchFamily="18" charset="0"/>
                <a:cs typeface="Times New Roman" panose="02020603050405020304" pitchFamily="18" charset="0"/>
              </a:rPr>
              <a:t>Deendayal</a:t>
            </a:r>
            <a:r>
              <a:rPr lang="en-IN" sz="2400" dirty="0" smtClean="0">
                <a:latin typeface="Times New Roman" panose="02020603050405020304" pitchFamily="18" charset="0"/>
                <a:cs typeface="Times New Roman" panose="02020603050405020304" pitchFamily="18" charset="0"/>
              </a:rPr>
              <a:t> Disabled Rehabilitation Scheme (DDRS): Under this Scheme, Vocational Training Centre projects gets financial assistance (up to 90% of the project cost) for skill upgradation of </a:t>
            </a:r>
            <a:r>
              <a:rPr lang="en-IN" sz="2400" dirty="0" err="1" smtClean="0">
                <a:latin typeface="Times New Roman" panose="02020603050405020304" pitchFamily="18" charset="0"/>
                <a:cs typeface="Times New Roman" panose="02020603050405020304" pitchFamily="18" charset="0"/>
              </a:rPr>
              <a:t>PwDs</a:t>
            </a:r>
            <a:r>
              <a:rPr lang="en-IN" sz="2400" dirty="0" smtClean="0">
                <a:latin typeface="Times New Roman" panose="02020603050405020304" pitchFamily="18" charset="0"/>
                <a:cs typeface="Times New Roman" panose="02020603050405020304" pitchFamily="18" charset="0"/>
              </a:rPr>
              <a:t>. These are meant for the age group of 15-35 years to provide skills to enable such persons to move towards economic independence.</a:t>
            </a:r>
          </a:p>
          <a:p>
            <a:pPr algn="just">
              <a:buNone/>
            </a:pPr>
            <a:endParaRPr lang="en-IN" sz="2400" dirty="0" smtClean="0">
              <a:latin typeface="Times New Roman" panose="02020603050405020304" pitchFamily="18" charset="0"/>
              <a:cs typeface="Times New Roman" panose="02020603050405020304" pitchFamily="18" charset="0"/>
            </a:endParaRPr>
          </a:p>
          <a:p>
            <a:pPr algn="just">
              <a:buNone/>
            </a:pPr>
            <a:r>
              <a:rPr lang="en-IN" sz="2400" dirty="0" smtClean="0">
                <a:latin typeface="Times New Roman" panose="02020603050405020304" pitchFamily="18" charset="0"/>
                <a:cs typeface="Times New Roman" panose="02020603050405020304" pitchFamily="18" charset="0"/>
              </a:rPr>
              <a:t>3. Skill training through the National Institutes: The seven National Institutes (NIs) under the administrative control of Department of Disability Affairs also organise Vocational Training Programmes for the </a:t>
            </a:r>
            <a:r>
              <a:rPr lang="en-IN" sz="2400" dirty="0" err="1" smtClean="0">
                <a:latin typeface="Times New Roman" panose="02020603050405020304" pitchFamily="18" charset="0"/>
                <a:cs typeface="Times New Roman" panose="02020603050405020304" pitchFamily="18" charset="0"/>
              </a:rPr>
              <a:t>PwDs</a:t>
            </a:r>
            <a:r>
              <a:rPr lang="en-IN" sz="2400" dirty="0" smtClean="0">
                <a:latin typeface="Times New Roman" panose="02020603050405020304" pitchFamily="18" charset="0"/>
                <a:cs typeface="Times New Roman" panose="02020603050405020304" pitchFamily="18" charset="0"/>
              </a:rPr>
              <a:t> in their respective field of disability for appropriate trades.</a:t>
            </a:r>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25</a:t>
            </a:fld>
            <a:endParaRPr lang="en-IN"/>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620688"/>
            <a:ext cx="7886700" cy="5556275"/>
          </a:xfrm>
        </p:spPr>
        <p:txBody>
          <a:bodyPr>
            <a:normAutofit/>
          </a:bodyPr>
          <a:lstStyle/>
          <a:p>
            <a:pPr algn="just">
              <a:buNone/>
            </a:pPr>
            <a:endParaRPr lang="en-IN" sz="2400" dirty="0" smtClean="0">
              <a:latin typeface="Times New Roman" panose="02020603050405020304" pitchFamily="18" charset="0"/>
              <a:cs typeface="Times New Roman" panose="02020603050405020304" pitchFamily="18" charset="0"/>
            </a:endParaRPr>
          </a:p>
          <a:p>
            <a:pPr algn="just">
              <a:buNone/>
            </a:pPr>
            <a:r>
              <a:rPr lang="en-IN" sz="2400" dirty="0" smtClean="0">
                <a:latin typeface="Times New Roman" panose="02020603050405020304" pitchFamily="18" charset="0"/>
                <a:cs typeface="Times New Roman" panose="02020603050405020304" pitchFamily="18" charset="0"/>
              </a:rPr>
              <a:t>4. SIPDA (Scheme for Implementation of Persons with Disabilities Act, 1995): Under this scheme, financial assistance is provided to State Governments and to autonomous organizations/Institutions under Central or State Governments, for various activities relating to implementation of Persons with Disabilities Act, 1995. </a:t>
            </a:r>
          </a:p>
          <a:p>
            <a:pPr algn="just"/>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Under this scheme grant-in-aid is provided for the skill development programmes for </a:t>
            </a:r>
            <a:r>
              <a:rPr lang="en-IN" sz="2400" dirty="0" err="1" smtClean="0">
                <a:latin typeface="Times New Roman" panose="02020603050405020304" pitchFamily="18" charset="0"/>
                <a:cs typeface="Times New Roman" panose="02020603050405020304" pitchFamily="18" charset="0"/>
              </a:rPr>
              <a:t>PwDs</a:t>
            </a:r>
            <a:r>
              <a:rPr lang="en-IN" sz="2400" dirty="0" smtClean="0">
                <a:latin typeface="Times New Roman" panose="02020603050405020304" pitchFamily="18" charset="0"/>
                <a:cs typeface="Times New Roman" panose="02020603050405020304" pitchFamily="18" charset="0"/>
              </a:rPr>
              <a:t> with effect from the year 2013-14.</a:t>
            </a:r>
          </a:p>
          <a:p>
            <a:pPr algn="just"/>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26</a:t>
            </a:fld>
            <a:endParaRPr lang="en-IN"/>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620688"/>
            <a:ext cx="7886700" cy="5556275"/>
          </a:xfrm>
        </p:spPr>
        <p:txBody>
          <a:bodyPr>
            <a:normAutofit/>
          </a:bodyPr>
          <a:lstStyle/>
          <a:p>
            <a:pPr>
              <a:buNone/>
            </a:pPr>
            <a:endParaRPr lang="en-IN" sz="2400" dirty="0" smtClean="0">
              <a:latin typeface="Times New Roman" panose="02020603050405020304" pitchFamily="18" charset="0"/>
              <a:cs typeface="Times New Roman" panose="02020603050405020304" pitchFamily="18" charset="0"/>
            </a:endParaRPr>
          </a:p>
          <a:p>
            <a:pPr>
              <a:buNone/>
            </a:pPr>
            <a:r>
              <a:rPr lang="en-IN" sz="2400" dirty="0" smtClean="0">
                <a:latin typeface="Times New Roman" panose="02020603050405020304" pitchFamily="18" charset="0"/>
                <a:cs typeface="Times New Roman" panose="02020603050405020304" pitchFamily="18" charset="0"/>
              </a:rPr>
              <a:t>5. Vocational Rehabilitation Centre for Handicapped: The Ministry of Labour &amp; Employment has set up 21 Vocational Rehabilitation Centres for Handicapped (VRCs) at different parts of the country. </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The main objective of these centers is to impart non formal vocational training and extend vocational rehabilitation assistance to </a:t>
            </a:r>
            <a:r>
              <a:rPr lang="en-IN" sz="2400" dirty="0" err="1" smtClean="0">
                <a:latin typeface="Times New Roman" panose="02020603050405020304" pitchFamily="18" charset="0"/>
                <a:cs typeface="Times New Roman" panose="02020603050405020304" pitchFamily="18" charset="0"/>
              </a:rPr>
              <a:t>PwDs</a:t>
            </a:r>
            <a:r>
              <a:rPr lang="en-IN" sz="2400" dirty="0" smtClean="0">
                <a:latin typeface="Times New Roman" panose="02020603050405020304" pitchFamily="18" charset="0"/>
                <a:cs typeface="Times New Roman" panose="02020603050405020304" pitchFamily="18" charset="0"/>
              </a:rPr>
              <a:t> as per their residual capacities with a view to assist them to lead an independent and productive life in society.</a:t>
            </a:r>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27</a:t>
            </a:fld>
            <a:endParaRPr lang="en-IN"/>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692696"/>
            <a:ext cx="7886700" cy="5484267"/>
          </a:xfrm>
        </p:spPr>
        <p:txBody>
          <a:bodyPr>
            <a:normAutofit/>
          </a:bodyPr>
          <a:lstStyle/>
          <a:p>
            <a:pPr>
              <a:buNone/>
            </a:pPr>
            <a:r>
              <a:rPr lang="en-IN" sz="2400" b="1" u="sng" dirty="0" smtClean="0">
                <a:latin typeface="Times New Roman" panose="02020603050405020304" pitchFamily="18" charset="0"/>
                <a:cs typeface="Times New Roman" panose="02020603050405020304" pitchFamily="18" charset="0"/>
              </a:rPr>
              <a:t>Vocational Rehabilitation Centres</a:t>
            </a:r>
            <a:endParaRPr lang="en-IN" sz="2400" u="sng" dirty="0" smtClean="0">
              <a:latin typeface="Times New Roman" panose="02020603050405020304" pitchFamily="18" charset="0"/>
              <a:cs typeface="Times New Roman" panose="02020603050405020304" pitchFamily="18" charset="0"/>
            </a:endParaRP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Vocational rehabilitation as understood today is the creation of the International Labor Organization (ILO). Vocational rehabilitation is a part of the continuous and coordinated process of rehabilitation which involves the provision of those vocational services, </a:t>
            </a:r>
          </a:p>
          <a:p>
            <a:pPr marL="0" indent="0">
              <a:buNone/>
            </a:pP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  e.g., </a:t>
            </a:r>
          </a:p>
          <a:p>
            <a:pPr lvl="1"/>
            <a:endParaRPr lang="en-IN" sz="2400" dirty="0" smtClean="0">
              <a:latin typeface="Times New Roman" panose="02020603050405020304" pitchFamily="18" charset="0"/>
              <a:cs typeface="Times New Roman" panose="02020603050405020304" pitchFamily="18" charset="0"/>
            </a:endParaRPr>
          </a:p>
          <a:p>
            <a:pPr lvl="1"/>
            <a:r>
              <a:rPr lang="en-IN" sz="2400" dirty="0" smtClean="0">
                <a:latin typeface="Times New Roman" panose="02020603050405020304" pitchFamily="18" charset="0"/>
                <a:cs typeface="Times New Roman" panose="02020603050405020304" pitchFamily="18" charset="0"/>
              </a:rPr>
              <a:t>Vocational guidance, </a:t>
            </a:r>
          </a:p>
          <a:p>
            <a:pPr lvl="1"/>
            <a:r>
              <a:rPr lang="en-IN" sz="2400" dirty="0" smtClean="0">
                <a:latin typeface="Times New Roman" panose="02020603050405020304" pitchFamily="18" charset="0"/>
                <a:cs typeface="Times New Roman" panose="02020603050405020304" pitchFamily="18" charset="0"/>
              </a:rPr>
              <a:t>Vocational training, and </a:t>
            </a:r>
          </a:p>
          <a:p>
            <a:pPr lvl="1"/>
            <a:r>
              <a:rPr lang="en-IN" sz="2400" dirty="0" smtClean="0">
                <a:latin typeface="Times New Roman" panose="02020603050405020304" pitchFamily="18" charset="0"/>
                <a:cs typeface="Times New Roman" panose="02020603050405020304" pitchFamily="18" charset="0"/>
              </a:rPr>
              <a:t>Selective placement designed to enable a disabled person to secure and retain employment.</a:t>
            </a:r>
          </a:p>
          <a:p>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28</a:t>
            </a:fld>
            <a:endParaRPr lang="en-IN"/>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548680"/>
            <a:ext cx="7886700" cy="5628283"/>
          </a:xfrm>
        </p:spPr>
        <p:txBody>
          <a:bodyPr>
            <a:normAutofit lnSpcReduction="10000"/>
          </a:bodyPr>
          <a:lstStyle/>
          <a:p>
            <a:pPr algn="just"/>
            <a:r>
              <a:rPr lang="en-IN" sz="2400" dirty="0" smtClean="0">
                <a:latin typeface="Times New Roman" panose="02020603050405020304" pitchFamily="18" charset="0"/>
                <a:cs typeface="Times New Roman" panose="02020603050405020304" pitchFamily="18" charset="0"/>
              </a:rPr>
              <a:t>Government of India set up different VRCs with the following </a:t>
            </a:r>
            <a:r>
              <a:rPr lang="en-IN" sz="2400" b="1" dirty="0" smtClean="0">
                <a:latin typeface="Times New Roman" panose="02020603050405020304" pitchFamily="18" charset="0"/>
                <a:cs typeface="Times New Roman" panose="02020603050405020304" pitchFamily="18" charset="0"/>
              </a:rPr>
              <a:t>OBJECTIVES</a:t>
            </a:r>
            <a:r>
              <a:rPr lang="en-IN" sz="2400" dirty="0" smtClean="0">
                <a:latin typeface="Times New Roman" panose="02020603050405020304" pitchFamily="18" charset="0"/>
                <a:cs typeface="Times New Roman" panose="02020603050405020304" pitchFamily="18" charset="0"/>
              </a:rPr>
              <a:t>:</a:t>
            </a:r>
          </a:p>
          <a:p>
            <a:pPr algn="just">
              <a:buNone/>
            </a:pPr>
            <a:r>
              <a:rPr lang="en-IN" sz="2400" dirty="0" smtClean="0">
                <a:latin typeface="Times New Roman" panose="02020603050405020304" pitchFamily="18" charset="0"/>
                <a:cs typeface="Times New Roman" panose="02020603050405020304" pitchFamily="18" charset="0"/>
              </a:rPr>
              <a:t>(</a:t>
            </a:r>
            <a:r>
              <a:rPr lang="en-IN" sz="2400" dirty="0" err="1" smtClean="0">
                <a:latin typeface="Times New Roman" panose="02020603050405020304" pitchFamily="18" charset="0"/>
                <a:cs typeface="Times New Roman" panose="02020603050405020304" pitchFamily="18" charset="0"/>
              </a:rPr>
              <a:t>i</a:t>
            </a:r>
            <a:r>
              <a:rPr lang="en-IN" sz="2400" dirty="0" smtClean="0">
                <a:latin typeface="Times New Roman" panose="02020603050405020304" pitchFamily="18" charset="0"/>
                <a:cs typeface="Times New Roman" panose="02020603050405020304" pitchFamily="18" charset="0"/>
              </a:rPr>
              <a:t>) To undertake vocational evaluation and adjustment;</a:t>
            </a:r>
          </a:p>
          <a:p>
            <a:pPr algn="just">
              <a:buNone/>
            </a:pPr>
            <a:endParaRPr lang="en-IN" sz="2400" dirty="0" smtClean="0">
              <a:latin typeface="Times New Roman" panose="02020603050405020304" pitchFamily="18" charset="0"/>
              <a:cs typeface="Times New Roman" panose="02020603050405020304" pitchFamily="18" charset="0"/>
            </a:endParaRPr>
          </a:p>
          <a:p>
            <a:pPr algn="just">
              <a:buNone/>
            </a:pPr>
            <a:r>
              <a:rPr lang="en-IN" sz="2400" dirty="0" smtClean="0">
                <a:latin typeface="Times New Roman" panose="02020603050405020304" pitchFamily="18" charset="0"/>
                <a:cs typeface="Times New Roman" panose="02020603050405020304" pitchFamily="18" charset="0"/>
              </a:rPr>
              <a:t>(ii) To assess the medical, vocational and psychological rehabilitation needs and to give advice regarding facilities available;</a:t>
            </a:r>
          </a:p>
          <a:p>
            <a:pPr algn="just">
              <a:buNone/>
            </a:pPr>
            <a:endParaRPr lang="en-IN" sz="2400" dirty="0" smtClean="0">
              <a:latin typeface="Times New Roman" panose="02020603050405020304" pitchFamily="18" charset="0"/>
              <a:cs typeface="Times New Roman" panose="02020603050405020304" pitchFamily="18" charset="0"/>
            </a:endParaRPr>
          </a:p>
          <a:p>
            <a:pPr algn="just">
              <a:buNone/>
            </a:pPr>
            <a:r>
              <a:rPr lang="en-IN" sz="2400" dirty="0" smtClean="0">
                <a:latin typeface="Times New Roman" panose="02020603050405020304" pitchFamily="18" charset="0"/>
                <a:cs typeface="Times New Roman" panose="02020603050405020304" pitchFamily="18" charset="0"/>
              </a:rPr>
              <a:t>(iii) To assist disabled persons to develop rehabilitation plans depending upon their specific needs and to refer them to appropriate agencies for rehabilitation services;</a:t>
            </a:r>
          </a:p>
          <a:p>
            <a:pPr algn="just">
              <a:buNone/>
            </a:pPr>
            <a:endParaRPr lang="en-IN" sz="2400" dirty="0" smtClean="0">
              <a:latin typeface="Times New Roman" panose="02020603050405020304" pitchFamily="18" charset="0"/>
              <a:cs typeface="Times New Roman" panose="02020603050405020304" pitchFamily="18" charset="0"/>
            </a:endParaRPr>
          </a:p>
          <a:p>
            <a:pPr algn="just">
              <a:buNone/>
            </a:pPr>
            <a:r>
              <a:rPr lang="en-IN" sz="2400" dirty="0" smtClean="0">
                <a:latin typeface="Times New Roman" panose="02020603050405020304" pitchFamily="18" charset="0"/>
                <a:cs typeface="Times New Roman" panose="02020603050405020304" pitchFamily="18" charset="0"/>
              </a:rPr>
              <a:t>(iv) To communicate to the community at large that handicapped persons with vocational training are capable of competing for open employment;</a:t>
            </a:r>
          </a:p>
          <a:p>
            <a:pPr algn="just"/>
            <a:endParaRPr lang="en-IN" sz="2400" dirty="0" smtClean="0">
              <a:latin typeface="Times New Roman" panose="02020603050405020304" pitchFamily="18" charset="0"/>
              <a:cs typeface="Times New Roman" panose="02020603050405020304" pitchFamily="18" charset="0"/>
            </a:endParaRPr>
          </a:p>
          <a:p>
            <a:pPr algn="just"/>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29</a:t>
            </a:fld>
            <a:endParaRPr lang="en-IN"/>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0648"/>
            <a:ext cx="7886700" cy="709961"/>
          </a:xfrm>
        </p:spPr>
        <p:txBody>
          <a:bodyPr>
            <a:noAutofit/>
          </a:bodyPr>
          <a:lstStyle/>
          <a:p>
            <a:r>
              <a:rPr lang="en-IN" sz="2800" b="1" u="sng" dirty="0" smtClean="0">
                <a:solidFill>
                  <a:schemeClr val="tx1"/>
                </a:solidFill>
                <a:latin typeface="Times New Roman" panose="02020603050405020304" pitchFamily="18" charset="0"/>
                <a:cs typeface="Times New Roman" panose="02020603050405020304" pitchFamily="18" charset="0"/>
              </a:rPr>
              <a:t>The Problems of </a:t>
            </a:r>
            <a:r>
              <a:rPr lang="en-IN" sz="2800" b="1" u="sng" dirty="0">
                <a:latin typeface="Times New Roman" panose="02020603050405020304" pitchFamily="18" charset="0"/>
                <a:cs typeface="Times New Roman" panose="02020603050405020304" pitchFamily="18" charset="0"/>
              </a:rPr>
              <a:t>t</a:t>
            </a:r>
            <a:r>
              <a:rPr lang="en-IN" sz="2800" b="1" u="sng" dirty="0" smtClean="0">
                <a:solidFill>
                  <a:schemeClr val="tx1"/>
                </a:solidFill>
                <a:latin typeface="Times New Roman" panose="02020603050405020304" pitchFamily="18" charset="0"/>
                <a:cs typeface="Times New Roman" panose="02020603050405020304" pitchFamily="18" charset="0"/>
              </a:rPr>
              <a:t>he Person With Disability (PWD)</a:t>
            </a:r>
            <a:endParaRPr lang="en-IN" sz="2800" u="sng"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28650" y="1052736"/>
            <a:ext cx="7886700" cy="5124227"/>
          </a:xfrm>
        </p:spPr>
        <p:txBody>
          <a:bodyPr>
            <a:normAutofit/>
          </a:bodyPr>
          <a:lstStyle/>
          <a:p>
            <a:pPr algn="just"/>
            <a:r>
              <a:rPr lang="en-IN" sz="2400" dirty="0" smtClean="0">
                <a:latin typeface="Times New Roman" panose="02020603050405020304" pitchFamily="18" charset="0"/>
                <a:cs typeface="Times New Roman" panose="02020603050405020304" pitchFamily="18" charset="0"/>
              </a:rPr>
              <a:t>The problem of the physically handicapped is, as old as human life itself. </a:t>
            </a:r>
          </a:p>
          <a:p>
            <a:pPr algn="just"/>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But it was only after the World Wars that the special attention of the all belligerent nations of the world was drawn towards it. </a:t>
            </a:r>
          </a:p>
          <a:p>
            <a:pPr algn="just"/>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Problems of the physically handicapped vary in time and space. Their problems are multi-dimensional physical, psychological, social, cultural, educational and vocational.</a:t>
            </a:r>
          </a:p>
          <a:p>
            <a:pPr algn="just"/>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Each category of the disability poses a different set of problems.</a:t>
            </a:r>
            <a:endParaRPr lang="en-IN" sz="24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smtClean="0"/>
              <a:t>Vocational Problems and Placement</a:t>
            </a:r>
            <a:endParaRPr lang="en-IN"/>
          </a:p>
        </p:txBody>
      </p:sp>
      <p:sp>
        <p:nvSpPr>
          <p:cNvPr id="5" name="Slide Number Placeholder 4"/>
          <p:cNvSpPr>
            <a:spLocks noGrp="1"/>
          </p:cNvSpPr>
          <p:nvPr>
            <p:ph type="sldNum" sz="quarter" idx="12"/>
          </p:nvPr>
        </p:nvSpPr>
        <p:spPr/>
        <p:txBody>
          <a:bodyPr/>
          <a:lstStyle/>
          <a:p>
            <a:fld id="{31ACFBCC-5EBE-437F-AB83-C599CEFBF5CE}" type="slidenum">
              <a:rPr lang="en-IN" smtClean="0"/>
              <a:pPr/>
              <a:t>3</a:t>
            </a:fld>
            <a:endParaRPr lang="en-IN"/>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620688"/>
            <a:ext cx="7886700" cy="5556275"/>
          </a:xfrm>
        </p:spPr>
        <p:txBody>
          <a:bodyPr>
            <a:normAutofit/>
          </a:bodyPr>
          <a:lstStyle/>
          <a:p>
            <a:pPr algn="just">
              <a:buNone/>
            </a:pPr>
            <a:endParaRPr lang="en-IN" sz="2400" dirty="0" smtClean="0">
              <a:latin typeface="Times New Roman" panose="02020603050405020304" pitchFamily="18" charset="0"/>
              <a:cs typeface="Times New Roman" panose="02020603050405020304" pitchFamily="18" charset="0"/>
            </a:endParaRPr>
          </a:p>
          <a:p>
            <a:pPr algn="just">
              <a:buNone/>
            </a:pPr>
            <a:r>
              <a:rPr lang="en-IN" sz="2400" dirty="0" smtClean="0">
                <a:latin typeface="Times New Roman" panose="02020603050405020304" pitchFamily="18" charset="0"/>
                <a:cs typeface="Times New Roman" panose="02020603050405020304" pitchFamily="18" charset="0"/>
              </a:rPr>
              <a:t>(v) To demonstrate how the close co-operation between the rehabilitation centers, special employment exchanges, employment exchanges, and other welfare agencies can promote vocational training, job adjustment and placement;</a:t>
            </a:r>
          </a:p>
          <a:p>
            <a:pPr algn="just">
              <a:buNone/>
            </a:pPr>
            <a:endParaRPr lang="en-IN" sz="2400" dirty="0" smtClean="0">
              <a:latin typeface="Times New Roman" panose="02020603050405020304" pitchFamily="18" charset="0"/>
              <a:cs typeface="Times New Roman" panose="02020603050405020304" pitchFamily="18" charset="0"/>
            </a:endParaRPr>
          </a:p>
          <a:p>
            <a:pPr algn="just">
              <a:buNone/>
            </a:pPr>
            <a:r>
              <a:rPr lang="en-IN" sz="2400" dirty="0" smtClean="0">
                <a:latin typeface="Times New Roman" panose="02020603050405020304" pitchFamily="18" charset="0"/>
                <a:cs typeface="Times New Roman" panose="02020603050405020304" pitchFamily="18" charset="0"/>
              </a:rPr>
              <a:t>(vi) To stimulate and promote the planning of rehabilitation services and to develop community representative to the rehabilitation programmes.</a:t>
            </a:r>
          </a:p>
          <a:p>
            <a:pPr lvl="1">
              <a:buNone/>
            </a:pPr>
            <a:endParaRPr lang="en-IN" sz="2400" b="1" i="1" u="sng" dirty="0" smtClean="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30</a:t>
            </a:fld>
            <a:endParaRPr lang="en-IN"/>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548680"/>
            <a:ext cx="7886700" cy="5628283"/>
          </a:xfrm>
        </p:spPr>
        <p:txBody>
          <a:bodyPr>
            <a:noAutofit/>
          </a:bodyPr>
          <a:lstStyle/>
          <a:p>
            <a:pPr lvl="1">
              <a:buNone/>
            </a:pPr>
            <a:r>
              <a:rPr lang="en-IN" sz="2400" b="1" u="sng" dirty="0" smtClean="0">
                <a:latin typeface="Times New Roman" panose="02020603050405020304" pitchFamily="18" charset="0"/>
                <a:cs typeface="Times New Roman" panose="02020603050405020304" pitchFamily="18" charset="0"/>
              </a:rPr>
              <a:t>Service offered by these </a:t>
            </a:r>
            <a:r>
              <a:rPr lang="en-IN" sz="2400" b="1" u="sng" dirty="0" err="1" smtClean="0">
                <a:latin typeface="Times New Roman" panose="02020603050405020304" pitchFamily="18" charset="0"/>
                <a:cs typeface="Times New Roman" panose="02020603050405020304" pitchFamily="18" charset="0"/>
              </a:rPr>
              <a:t>centers</a:t>
            </a:r>
            <a:endParaRPr lang="en-IN" sz="2400" b="1" u="sng" dirty="0">
              <a:latin typeface="Times New Roman" panose="02020603050405020304" pitchFamily="18" charset="0"/>
              <a:cs typeface="Times New Roman" panose="02020603050405020304" pitchFamily="18" charset="0"/>
            </a:endParaRP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The handicapped persons, on approaching the centre, are admitted there.</a:t>
            </a:r>
            <a:endParaRPr lang="en-IN" sz="2400" u="sng" dirty="0" smtClean="0">
              <a:latin typeface="Times New Roman" panose="02020603050405020304" pitchFamily="18" charset="0"/>
              <a:cs typeface="Times New Roman" panose="02020603050405020304" pitchFamily="18" charset="0"/>
            </a:endParaRPr>
          </a:p>
          <a:p>
            <a:pPr lvl="0"/>
            <a:endParaRPr lang="en-IN" sz="2400" dirty="0" smtClean="0">
              <a:latin typeface="Times New Roman" panose="02020603050405020304" pitchFamily="18" charset="0"/>
              <a:cs typeface="Times New Roman" panose="02020603050405020304" pitchFamily="18" charset="0"/>
            </a:endParaRPr>
          </a:p>
          <a:p>
            <a:pPr lvl="0"/>
            <a:r>
              <a:rPr lang="en-IN" sz="2400" dirty="0" smtClean="0">
                <a:latin typeface="Times New Roman" panose="02020603050405020304" pitchFamily="18" charset="0"/>
                <a:cs typeface="Times New Roman" panose="02020603050405020304" pitchFamily="18" charset="0"/>
              </a:rPr>
              <a:t>Thereafter, the evaluation division of the centre determines the capacities and vocational potentials of each physically handicapped person with the assistance of workshop staff and a psychologist.</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A team of medical specialists examines each of them about their residual work capacities and suggests remedial or curative measures. </a:t>
            </a:r>
          </a:p>
          <a:p>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31</a:t>
            </a:fld>
            <a:endParaRPr lang="en-IN"/>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620688"/>
            <a:ext cx="7886700" cy="5556275"/>
          </a:xfrm>
        </p:spPr>
        <p:txBody>
          <a:bodyPr>
            <a:normAutofit/>
          </a:bodyPr>
          <a:lstStyle/>
          <a:p>
            <a:r>
              <a:rPr lang="en-IN" sz="2400" dirty="0" smtClean="0">
                <a:latin typeface="Times New Roman" panose="02020603050405020304" pitchFamily="18" charset="0"/>
                <a:cs typeface="Times New Roman" panose="02020603050405020304" pitchFamily="18" charset="0"/>
              </a:rPr>
              <a:t>The expert officials of the centre interview the physically handicapped persons for knowing their personal, social, family, and vocational educational background which often cause adjustment problems. </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The handicapped persons are put through various psychological assessment to tests their intelligence, aptitude, and manual skill.</a:t>
            </a:r>
          </a:p>
          <a:p>
            <a:endParaRPr lang="en-GB" sz="2400" dirty="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They are also put to tests in the workshop attached to the centre in units such as metal, radio, carpentry, commercial in various drawing, painting etc. Expert’s trades keep a close observation on their capacities, vocational assets and skills potentialities.</a:t>
            </a:r>
          </a:p>
          <a:p>
            <a:endParaRPr lang="en-IN" sz="2400" dirty="0" smtClean="0">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32</a:t>
            </a:fld>
            <a:endParaRPr lang="en-IN"/>
          </a:p>
        </p:txBody>
      </p:sp>
    </p:spTree>
    <p:extLst>
      <p:ext uri="{BB962C8B-B14F-4D97-AF65-F5344CB8AC3E}">
        <p14:creationId xmlns:p14="http://schemas.microsoft.com/office/powerpoint/2010/main" xmlns="" val="26171369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692696"/>
            <a:ext cx="7886700" cy="5484267"/>
          </a:xfrm>
        </p:spPr>
        <p:txBody>
          <a:bodyPr>
            <a:noAutofit/>
          </a:bodyPr>
          <a:lstStyle/>
          <a:p>
            <a:r>
              <a:rPr lang="en-IN" sz="2400" dirty="0" smtClean="0">
                <a:latin typeface="Times New Roman" panose="02020603050405020304" pitchFamily="18" charset="0"/>
                <a:cs typeface="Times New Roman" panose="02020603050405020304" pitchFamily="18" charset="0"/>
              </a:rPr>
              <a:t>If need, parents of handicapped are the contacted for supply of necessary information. The assessment and rehabilitation plan, are also discussed with the parents. Based on the rehabilitation plan, the handicapped are given necessary counseling and workshop training. This training, which lasts for about 2-4 weeks, is intended to motivate them for making decisions in right perspective in both personal and vocational areas, and make them mentally alert and socially acceptable.</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During the period of rehabilitation, free lodging and some stipend is also provided to all the handicapped persons in these </a:t>
            </a:r>
            <a:r>
              <a:rPr lang="en-IN" sz="2400" dirty="0" err="1" smtClean="0">
                <a:latin typeface="Times New Roman" panose="02020603050405020304" pitchFamily="18" charset="0"/>
                <a:cs typeface="Times New Roman" panose="02020603050405020304" pitchFamily="18" charset="0"/>
              </a:rPr>
              <a:t>centers</a:t>
            </a:r>
            <a:r>
              <a:rPr lang="en-IN" sz="2400" dirty="0" smtClean="0">
                <a:latin typeface="Times New Roman" panose="02020603050405020304" pitchFamily="18" charset="0"/>
                <a:cs typeface="Times New Roman" panose="02020603050405020304" pitchFamily="18" charset="0"/>
              </a:rPr>
              <a:t>. </a:t>
            </a:r>
          </a:p>
          <a:p>
            <a:endParaRPr lang="en-IN" sz="2400" dirty="0" smtClean="0">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33</a:t>
            </a:fld>
            <a:endParaRPr lang="en-IN"/>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620688"/>
            <a:ext cx="7886700" cy="5556275"/>
          </a:xfrm>
        </p:spPr>
        <p:txBody>
          <a:bodyPr>
            <a:normAutofit/>
          </a:bodyPr>
          <a:lstStyle/>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With the help of special employment exchanges for the handicapped, the centre makes efforts to place them in suitable jobs. In case further training is required, arrangements are made to impart the required short -term training in industrial training institutes/ industries.</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Once a handicapped person is employed in an establishment, he is given job-adjustment training, which lasts for about 8 to 10 days. </a:t>
            </a:r>
          </a:p>
          <a:p>
            <a:endParaRPr lang="en-IN" sz="2400" dirty="0" smtClean="0">
              <a:latin typeface="Times New Roman" panose="02020603050405020304" pitchFamily="18" charset="0"/>
              <a:cs typeface="Times New Roman" panose="02020603050405020304" pitchFamily="18" charset="0"/>
            </a:endParaRPr>
          </a:p>
          <a:p>
            <a:endParaRPr lang="en-IN" sz="2400" dirty="0" smtClean="0">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34</a:t>
            </a:fld>
            <a:endParaRPr lang="en-IN"/>
          </a:p>
        </p:txBody>
      </p:sp>
    </p:spTree>
    <p:extLst>
      <p:ext uri="{BB962C8B-B14F-4D97-AF65-F5344CB8AC3E}">
        <p14:creationId xmlns:p14="http://schemas.microsoft.com/office/powerpoint/2010/main" xmlns="" val="36989691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8032" y="620688"/>
            <a:ext cx="7772400" cy="5544616"/>
          </a:xfrm>
        </p:spPr>
        <p:txBody>
          <a:bodyPr>
            <a:normAutofit/>
          </a:bodyPr>
          <a:lstStyle/>
          <a:p>
            <a:r>
              <a:rPr lang="en-IN" sz="2400" dirty="0" smtClean="0">
                <a:latin typeface="Times New Roman" panose="02020603050405020304" pitchFamily="18" charset="0"/>
                <a:cs typeface="Times New Roman" panose="02020603050405020304" pitchFamily="18" charset="0"/>
              </a:rPr>
              <a:t>During this training, he is assisted to adjust himself to his disability. Efforts are made to stimulate the real conditions, which the individual is likely to experience in job or training. The importance of such factors as appropriate dress, proper Grooming pleasing physical appearance is stressed. This training is useful in inculcating good work habits and attitudes.</a:t>
            </a:r>
          </a:p>
          <a:p>
            <a:endParaRPr lang="en-GB" sz="2400" dirty="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The types of skills undertaken for the training and development include electronics, general mechanics, air-conditioning and refrigeration, bookbinding, canning, cutting and tailoring, carpentry, commercial drawing and painting etc.</a:t>
            </a:r>
          </a:p>
          <a:p>
            <a:endParaRPr lang="en-IN" sz="2400" dirty="0" smtClean="0">
              <a:latin typeface="Times New Roman" panose="02020603050405020304" pitchFamily="18" charset="0"/>
              <a:cs typeface="Times New Roman" panose="02020603050405020304" pitchFamily="18" charset="0"/>
            </a:endParaRPr>
          </a:p>
          <a:p>
            <a:endParaRPr lang="en-IN" sz="2400" dirty="0" smtClean="0">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35</a:t>
            </a:fld>
            <a:endParaRPr lang="en-IN"/>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64704"/>
            <a:ext cx="7886700" cy="5412259"/>
          </a:xfrm>
        </p:spPr>
        <p:txBody>
          <a:bodyPr>
            <a:normAutofit/>
          </a:bodyPr>
          <a:lstStyle/>
          <a:p>
            <a:pPr>
              <a:buNone/>
            </a:pPr>
            <a:r>
              <a:rPr lang="en-IN" sz="2400" b="1" u="sng" dirty="0" smtClean="0">
                <a:latin typeface="Times New Roman" panose="02020603050405020304" pitchFamily="18" charset="0"/>
                <a:cs typeface="Times New Roman" panose="02020603050405020304" pitchFamily="18" charset="0"/>
              </a:rPr>
              <a:t>Rural Rehabilitation Extension Centers</a:t>
            </a:r>
          </a:p>
          <a:p>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In order to facilitate speedy rehabilitation of "the rural physically handicapped persons, as also to extend existing training facilities provided by the Vocational Rehabilitation Centers, the Government set up rural rehabilitation extension centers:</a:t>
            </a:r>
          </a:p>
          <a:p>
            <a:endParaRPr lang="en-IN" sz="2400" dirty="0" smtClean="0">
              <a:latin typeface="Times New Roman" panose="02020603050405020304" pitchFamily="18" charset="0"/>
              <a:cs typeface="Times New Roman" panose="02020603050405020304" pitchFamily="18" charset="0"/>
            </a:endParaRPr>
          </a:p>
          <a:p>
            <a:endParaRPr lang="en-IN" sz="2400" dirty="0" smtClean="0">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36</a:t>
            </a:fld>
            <a:endParaRPr lang="en-IN"/>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548680"/>
            <a:ext cx="7886700" cy="5628283"/>
          </a:xfrm>
        </p:spPr>
        <p:txBody>
          <a:bodyPr>
            <a:normAutofit/>
          </a:bodyPr>
          <a:lstStyle/>
          <a:p>
            <a:r>
              <a:rPr lang="en-IN" sz="2400" dirty="0" smtClean="0">
                <a:latin typeface="Times New Roman" panose="02020603050405020304" pitchFamily="18" charset="0"/>
                <a:cs typeface="Times New Roman" panose="02020603050405020304" pitchFamily="18" charset="0"/>
              </a:rPr>
              <a:t>These extension centers were set up with the following objectives:</a:t>
            </a:r>
          </a:p>
          <a:p>
            <a:pPr>
              <a:buNone/>
            </a:pPr>
            <a:endParaRPr lang="en-IN" sz="2400" dirty="0" smtClean="0">
              <a:latin typeface="Times New Roman" panose="02020603050405020304" pitchFamily="18" charset="0"/>
              <a:cs typeface="Times New Roman" panose="02020603050405020304" pitchFamily="18" charset="0"/>
            </a:endParaRPr>
          </a:p>
          <a:p>
            <a:pPr>
              <a:buNone/>
            </a:pPr>
            <a:r>
              <a:rPr lang="en-IN" sz="2400" dirty="0" smtClean="0">
                <a:latin typeface="Times New Roman" panose="02020603050405020304" pitchFamily="18" charset="0"/>
                <a:cs typeface="Times New Roman" panose="02020603050405020304" pitchFamily="18" charset="0"/>
              </a:rPr>
              <a:t>(</a:t>
            </a:r>
            <a:r>
              <a:rPr lang="en-IN" sz="2400" dirty="0" err="1" smtClean="0">
                <a:latin typeface="Times New Roman" panose="02020603050405020304" pitchFamily="18" charset="0"/>
                <a:cs typeface="Times New Roman" panose="02020603050405020304" pitchFamily="18" charset="0"/>
              </a:rPr>
              <a:t>i</a:t>
            </a:r>
            <a:r>
              <a:rPr lang="en-IN" sz="2400" dirty="0" smtClean="0">
                <a:latin typeface="Times New Roman" panose="02020603050405020304" pitchFamily="18" charset="0"/>
                <a:cs typeface="Times New Roman" panose="02020603050405020304" pitchFamily="18" charset="0"/>
              </a:rPr>
              <a:t>) To locate the physically handicapped persons in need of rehabilitation services.</a:t>
            </a:r>
          </a:p>
          <a:p>
            <a:pPr>
              <a:buNone/>
            </a:pPr>
            <a:endParaRPr lang="en-IN" sz="2400" dirty="0" smtClean="0">
              <a:latin typeface="Times New Roman" panose="02020603050405020304" pitchFamily="18" charset="0"/>
              <a:cs typeface="Times New Roman" panose="02020603050405020304" pitchFamily="18" charset="0"/>
            </a:endParaRPr>
          </a:p>
          <a:p>
            <a:pPr>
              <a:buNone/>
            </a:pPr>
            <a:r>
              <a:rPr lang="en-IN" sz="2400" dirty="0" smtClean="0">
                <a:latin typeface="Times New Roman" panose="02020603050405020304" pitchFamily="18" charset="0"/>
                <a:cs typeface="Times New Roman" panose="02020603050405020304" pitchFamily="18" charset="0"/>
              </a:rPr>
              <a:t>(ii) To provide orthotic and prosthetic appliances.</a:t>
            </a:r>
          </a:p>
          <a:p>
            <a:pPr>
              <a:buNone/>
            </a:pPr>
            <a:endParaRPr lang="en-IN" sz="2400" dirty="0" smtClean="0">
              <a:latin typeface="Times New Roman" panose="02020603050405020304" pitchFamily="18" charset="0"/>
              <a:cs typeface="Times New Roman" panose="02020603050405020304" pitchFamily="18" charset="0"/>
            </a:endParaRPr>
          </a:p>
          <a:p>
            <a:pPr>
              <a:buNone/>
            </a:pPr>
            <a:r>
              <a:rPr lang="en-IN" sz="2400" dirty="0" smtClean="0">
                <a:latin typeface="Times New Roman" panose="02020603050405020304" pitchFamily="18" charset="0"/>
                <a:cs typeface="Times New Roman" panose="02020603050405020304" pitchFamily="18" charset="0"/>
              </a:rPr>
              <a:t>(iii) To render services pertaining to training and employment.</a:t>
            </a:r>
          </a:p>
          <a:p>
            <a:pPr>
              <a:buNone/>
            </a:pPr>
            <a:endParaRPr lang="en-IN" sz="2400" dirty="0" smtClean="0">
              <a:latin typeface="Times New Roman" panose="02020603050405020304" pitchFamily="18" charset="0"/>
              <a:cs typeface="Times New Roman" panose="02020603050405020304" pitchFamily="18" charset="0"/>
            </a:endParaRPr>
          </a:p>
          <a:p>
            <a:pPr>
              <a:buNone/>
            </a:pPr>
            <a:r>
              <a:rPr lang="en-IN" sz="2400" dirty="0" smtClean="0">
                <a:latin typeface="Times New Roman" panose="02020603050405020304" pitchFamily="18" charset="0"/>
                <a:cs typeface="Times New Roman" panose="02020603050405020304" pitchFamily="18" charset="0"/>
              </a:rPr>
              <a:t>(iv) To extend facilities for self-employment ventures. To offer any other service which they may require to make them independent and self-supporting in the community.</a:t>
            </a:r>
          </a:p>
          <a:p>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37</a:t>
            </a:fld>
            <a:endParaRPr lang="en-IN"/>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400" b="1" u="sng" dirty="0" smtClean="0">
                <a:solidFill>
                  <a:schemeClr val="tx1"/>
                </a:solidFill>
                <a:latin typeface="Times New Roman" panose="02020603050405020304" pitchFamily="18" charset="0"/>
                <a:cs typeface="Times New Roman" panose="02020603050405020304" pitchFamily="18" charset="0"/>
              </a:rPr>
              <a:t>What we already have : The Skill Training Landscape for </a:t>
            </a:r>
            <a:r>
              <a:rPr lang="en-IN" sz="2400" b="1" u="sng" dirty="0" err="1" smtClean="0">
                <a:solidFill>
                  <a:schemeClr val="tx1"/>
                </a:solidFill>
                <a:latin typeface="Times New Roman" panose="02020603050405020304" pitchFamily="18" charset="0"/>
                <a:cs typeface="Times New Roman" panose="02020603050405020304" pitchFamily="18" charset="0"/>
              </a:rPr>
              <a:t>PwDs</a:t>
            </a:r>
            <a:endParaRPr lang="en-IN" sz="2400" b="1" u="sng"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lvl="0"/>
            <a:r>
              <a:rPr lang="en-IN" sz="2400" dirty="0" smtClean="0">
                <a:latin typeface="Times New Roman" panose="02020603050405020304" pitchFamily="18" charset="0"/>
                <a:cs typeface="Times New Roman" panose="02020603050405020304" pitchFamily="18" charset="0"/>
              </a:rPr>
              <a:t>National Skill Development Corporation (NSDC).</a:t>
            </a:r>
          </a:p>
          <a:p>
            <a:pPr lvl="0"/>
            <a:endParaRPr lang="en-IN" sz="2400" dirty="0" smtClean="0">
              <a:latin typeface="Times New Roman" panose="02020603050405020304" pitchFamily="18" charset="0"/>
              <a:cs typeface="Times New Roman" panose="02020603050405020304" pitchFamily="18" charset="0"/>
            </a:endParaRPr>
          </a:p>
          <a:p>
            <a:pPr lvl="0"/>
            <a:r>
              <a:rPr lang="en-IN" sz="2400" dirty="0" smtClean="0">
                <a:latin typeface="Times New Roman" panose="02020603050405020304" pitchFamily="18" charset="0"/>
                <a:cs typeface="Times New Roman" panose="02020603050405020304" pitchFamily="18" charset="0"/>
              </a:rPr>
              <a:t>Vocational training courses offered by National Institutes of Department of Empowerment of Persons with Disabilities and its affiliate bodies like National Handicapped Finance and Development Corporation (NHFDC), National Trust etc.</a:t>
            </a:r>
          </a:p>
          <a:p>
            <a:pPr lvl="0"/>
            <a:endParaRPr lang="en-IN" sz="2400" dirty="0" smtClean="0">
              <a:latin typeface="Times New Roman" panose="02020603050405020304" pitchFamily="18" charset="0"/>
              <a:cs typeface="Times New Roman" panose="02020603050405020304" pitchFamily="18" charset="0"/>
            </a:endParaRPr>
          </a:p>
          <a:p>
            <a:pPr lvl="0"/>
            <a:r>
              <a:rPr lang="en-IN" sz="2400" dirty="0" smtClean="0">
                <a:latin typeface="Times New Roman" panose="02020603050405020304" pitchFamily="18" charset="0"/>
                <a:cs typeface="Times New Roman" panose="02020603050405020304" pitchFamily="18" charset="0"/>
              </a:rPr>
              <a:t>Ministry of Labour and Employment supervising more than 20 Vocational Rehabilitation Centres (VRCs) for handicapped, more than 10,000 ITIs and more than 1000 Employment Exchanges.</a:t>
            </a:r>
          </a:p>
          <a:p>
            <a:endParaRPr lang="en-IN" sz="24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smtClean="0"/>
              <a:t>Vocational Problems and Placement</a:t>
            </a:r>
            <a:endParaRPr lang="en-IN"/>
          </a:p>
        </p:txBody>
      </p:sp>
      <p:sp>
        <p:nvSpPr>
          <p:cNvPr id="5" name="Slide Number Placeholder 4"/>
          <p:cNvSpPr>
            <a:spLocks noGrp="1"/>
          </p:cNvSpPr>
          <p:nvPr>
            <p:ph type="sldNum" sz="quarter" idx="12"/>
          </p:nvPr>
        </p:nvSpPr>
        <p:spPr/>
        <p:txBody>
          <a:bodyPr/>
          <a:lstStyle/>
          <a:p>
            <a:fld id="{31ACFBCC-5EBE-437F-AB83-C599CEFBF5CE}" type="slidenum">
              <a:rPr lang="en-IN" smtClean="0"/>
              <a:pPr/>
              <a:t>38</a:t>
            </a:fld>
            <a:endParaRPr lang="en-IN"/>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620688"/>
            <a:ext cx="7886700" cy="5556275"/>
          </a:xfrm>
        </p:spPr>
        <p:txBody>
          <a:bodyPr>
            <a:normAutofit/>
          </a:bodyPr>
          <a:lstStyle/>
          <a:p>
            <a:pPr lvl="0"/>
            <a:r>
              <a:rPr lang="en-IN" sz="2400" dirty="0" smtClean="0">
                <a:latin typeface="Times New Roman" panose="02020603050405020304" pitchFamily="18" charset="0"/>
                <a:cs typeface="Times New Roman" panose="02020603050405020304" pitchFamily="18" charset="0"/>
              </a:rPr>
              <a:t>Technical and Vocational courses, being offered through Community colleges, IITs and Universities, affiliated with Ministry of Human Resources Development.</a:t>
            </a:r>
          </a:p>
          <a:p>
            <a:pPr lvl="0"/>
            <a:endParaRPr lang="en-IN" sz="2400" dirty="0" smtClean="0">
              <a:latin typeface="Times New Roman" panose="02020603050405020304" pitchFamily="18" charset="0"/>
              <a:cs typeface="Times New Roman" panose="02020603050405020304" pitchFamily="18" charset="0"/>
            </a:endParaRPr>
          </a:p>
          <a:p>
            <a:pPr lvl="0"/>
            <a:r>
              <a:rPr lang="en-IN" sz="2400" dirty="0" smtClean="0">
                <a:latin typeface="Times New Roman" panose="02020603050405020304" pitchFamily="18" charset="0"/>
                <a:cs typeface="Times New Roman" panose="02020603050405020304" pitchFamily="18" charset="0"/>
              </a:rPr>
              <a:t>NGOs focusing on vocational training and skill development. Many of them have done excellent work.</a:t>
            </a:r>
          </a:p>
          <a:p>
            <a:pPr lvl="0"/>
            <a:endParaRPr lang="en-IN" sz="2400" dirty="0" smtClean="0">
              <a:latin typeface="Times New Roman" panose="02020603050405020304" pitchFamily="18" charset="0"/>
              <a:cs typeface="Times New Roman" panose="02020603050405020304" pitchFamily="18" charset="0"/>
            </a:endParaRPr>
          </a:p>
          <a:p>
            <a:pPr lvl="0"/>
            <a:r>
              <a:rPr lang="en-IN" sz="2400" dirty="0" smtClean="0">
                <a:latin typeface="Times New Roman" panose="02020603050405020304" pitchFamily="18" charset="0"/>
                <a:cs typeface="Times New Roman" panose="02020603050405020304" pitchFamily="18" charset="0"/>
              </a:rPr>
              <a:t>Private sector training organizations: Under the CSR initiative, many organizations have done exemplary work.</a:t>
            </a:r>
          </a:p>
          <a:p>
            <a:pPr lvl="0"/>
            <a:endParaRPr lang="en-IN" sz="2400" dirty="0" smtClean="0">
              <a:latin typeface="Times New Roman" panose="02020603050405020304" pitchFamily="18" charset="0"/>
              <a:cs typeface="Times New Roman" panose="02020603050405020304" pitchFamily="18" charset="0"/>
            </a:endParaRPr>
          </a:p>
          <a:p>
            <a:pPr lvl="0"/>
            <a:r>
              <a:rPr lang="en-IN" sz="2400" dirty="0" smtClean="0">
                <a:latin typeface="Times New Roman" panose="02020603050405020304" pitchFamily="18" charset="0"/>
                <a:cs typeface="Times New Roman" panose="02020603050405020304" pitchFamily="18" charset="0"/>
              </a:rPr>
              <a:t>Public Sector Undertakings like NTPC, BPCL, BEL, HAL etc. have also contributed substantially to vocational training of persons with disability.</a:t>
            </a:r>
          </a:p>
          <a:p>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39</a:t>
            </a:fld>
            <a:endParaRPr lang="en-IN"/>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620688"/>
            <a:ext cx="7886700" cy="5556275"/>
          </a:xfrm>
        </p:spPr>
        <p:txBody>
          <a:bodyPr>
            <a:normAutofit/>
          </a:bodyPr>
          <a:lstStyle/>
          <a:p>
            <a:pPr algn="just"/>
            <a:r>
              <a:rPr lang="en-IN" sz="2400" dirty="0" smtClean="0">
                <a:latin typeface="Times New Roman" panose="02020603050405020304" pitchFamily="18" charset="0"/>
                <a:cs typeface="Times New Roman" panose="02020603050405020304" pitchFamily="18" charset="0"/>
              </a:rPr>
              <a:t>The problems troubling the blind most are unknown to the disabled of other categories like a paralytic disabled person. Hence disabled themselves are blind to the problems of the blind. </a:t>
            </a:r>
          </a:p>
          <a:p>
            <a:pPr algn="just"/>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Problems of the persons with congenital deformity are different from those of the disabled by accident or disease caused later in life. </a:t>
            </a:r>
          </a:p>
          <a:p>
            <a:pPr algn="just"/>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Rural Vs Urban</a:t>
            </a:r>
          </a:p>
          <a:p>
            <a:pPr algn="just"/>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Housewives Vs Married disabled men</a:t>
            </a:r>
          </a:p>
          <a:p>
            <a:pPr algn="just"/>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Illiterates Vs Educated ones</a:t>
            </a:r>
          </a:p>
          <a:p>
            <a:pPr algn="just"/>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4</a:t>
            </a:fld>
            <a:endParaRPr lang="en-IN"/>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620688"/>
            <a:ext cx="7886700" cy="5556275"/>
          </a:xfrm>
        </p:spPr>
        <p:txBody>
          <a:bodyPr>
            <a:normAutofit/>
          </a:bodyPr>
          <a:lstStyle/>
          <a:p>
            <a:pPr lvl="0"/>
            <a:endParaRPr lang="en-IN" sz="2400" dirty="0" smtClean="0">
              <a:latin typeface="Times New Roman" panose="02020603050405020304" pitchFamily="18" charset="0"/>
              <a:cs typeface="Times New Roman" panose="02020603050405020304" pitchFamily="18" charset="0"/>
            </a:endParaRPr>
          </a:p>
          <a:p>
            <a:pPr lvl="0"/>
            <a:r>
              <a:rPr lang="en-IN" sz="2400" dirty="0" smtClean="0">
                <a:latin typeface="Times New Roman" panose="02020603050405020304" pitchFamily="18" charset="0"/>
                <a:cs typeface="Times New Roman" panose="02020603050405020304" pitchFamily="18" charset="0"/>
              </a:rPr>
              <a:t>National Rural Livelihood Mission of Ministry of Rural Development</a:t>
            </a:r>
          </a:p>
          <a:p>
            <a:pPr lvl="0"/>
            <a:endParaRPr lang="en-IN" sz="2400" dirty="0" smtClean="0">
              <a:latin typeface="Times New Roman" panose="02020603050405020304" pitchFamily="18" charset="0"/>
              <a:cs typeface="Times New Roman" panose="02020603050405020304" pitchFamily="18" charset="0"/>
            </a:endParaRPr>
          </a:p>
          <a:p>
            <a:pPr lvl="0"/>
            <a:r>
              <a:rPr lang="en-IN" sz="2400" dirty="0" smtClean="0">
                <a:latin typeface="Times New Roman" panose="02020603050405020304" pitchFamily="18" charset="0"/>
                <a:cs typeface="Times New Roman" panose="02020603050405020304" pitchFamily="18" charset="0"/>
              </a:rPr>
              <a:t>National Urban Livelihood Mission of Ministry of Urban Development.</a:t>
            </a:r>
          </a:p>
          <a:p>
            <a:pPr lvl="0"/>
            <a:endParaRPr lang="en-IN" sz="2400" dirty="0" smtClean="0">
              <a:latin typeface="Times New Roman" panose="02020603050405020304" pitchFamily="18" charset="0"/>
              <a:cs typeface="Times New Roman" panose="02020603050405020304" pitchFamily="18" charset="0"/>
            </a:endParaRPr>
          </a:p>
          <a:p>
            <a:pPr lvl="0"/>
            <a:r>
              <a:rPr lang="en-IN" sz="2400" dirty="0" smtClean="0">
                <a:latin typeface="Times New Roman" panose="02020603050405020304" pitchFamily="18" charset="0"/>
                <a:cs typeface="Times New Roman" panose="02020603050405020304" pitchFamily="18" charset="0"/>
              </a:rPr>
              <a:t>Vocational training / livelihood programs of other Central Govt. Ministries and State Governments.</a:t>
            </a:r>
          </a:p>
          <a:p>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40</a:t>
            </a:fld>
            <a:endParaRPr lang="en-IN"/>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692696"/>
            <a:ext cx="7886700" cy="5484267"/>
          </a:xfrm>
        </p:spPr>
        <p:txBody>
          <a:bodyPr>
            <a:normAutofit/>
          </a:bodyPr>
          <a:lstStyle/>
          <a:p>
            <a:r>
              <a:rPr lang="en-IN" sz="2400" dirty="0" smtClean="0">
                <a:latin typeface="Times New Roman" panose="02020603050405020304" pitchFamily="18" charset="0"/>
                <a:cs typeface="Times New Roman" panose="02020603050405020304" pitchFamily="18" charset="0"/>
              </a:rPr>
              <a:t>Training Partners for Skill Development of Persons with Disabilities (Non-Government Organizations- NGOs)</a:t>
            </a:r>
          </a:p>
          <a:p>
            <a:pPr marL="788670" lvl="1" indent="-514350">
              <a:buFont typeface="+mj-lt"/>
              <a:buAutoNum type="arabicPeriod"/>
            </a:pPr>
            <a:endParaRPr lang="en-IN" sz="2400" dirty="0" smtClean="0">
              <a:latin typeface="Times New Roman" panose="02020603050405020304" pitchFamily="18" charset="0"/>
              <a:cs typeface="Times New Roman" panose="02020603050405020304" pitchFamily="18" charset="0"/>
            </a:endParaRPr>
          </a:p>
          <a:p>
            <a:pPr marL="788670" lvl="1" indent="-514350">
              <a:buFont typeface="+mj-lt"/>
              <a:buAutoNum type="arabicPeriod"/>
            </a:pPr>
            <a:r>
              <a:rPr lang="en-IN" sz="2400" dirty="0" smtClean="0">
                <a:latin typeface="Times New Roman" panose="02020603050405020304" pitchFamily="18" charset="0"/>
                <a:cs typeface="Times New Roman" panose="02020603050405020304" pitchFamily="18" charset="0"/>
              </a:rPr>
              <a:t>Academy for Computer Training (</a:t>
            </a:r>
            <a:r>
              <a:rPr lang="en-IN" sz="2400" dirty="0" err="1" smtClean="0">
                <a:latin typeface="Times New Roman" panose="02020603050405020304" pitchFamily="18" charset="0"/>
                <a:cs typeface="Times New Roman" panose="02020603050405020304" pitchFamily="18" charset="0"/>
              </a:rPr>
              <a:t>Guj</a:t>
            </a:r>
            <a:r>
              <a:rPr lang="en-IN" sz="2400" dirty="0" smtClean="0">
                <a:latin typeface="Times New Roman" panose="02020603050405020304" pitchFamily="18" charset="0"/>
                <a:cs typeface="Times New Roman" panose="02020603050405020304" pitchFamily="18" charset="0"/>
              </a:rPr>
              <a:t>.) Pvt. Ltd., 202, </a:t>
            </a:r>
            <a:r>
              <a:rPr lang="en-IN" sz="2400" dirty="0" err="1" smtClean="0">
                <a:latin typeface="Times New Roman" panose="02020603050405020304" pitchFamily="18" charset="0"/>
                <a:cs typeface="Times New Roman" panose="02020603050405020304" pitchFamily="18" charset="0"/>
              </a:rPr>
              <a:t>Parth</a:t>
            </a:r>
            <a:r>
              <a:rPr lang="en-IN" sz="2400" dirty="0" smtClean="0">
                <a:latin typeface="Times New Roman" panose="02020603050405020304" pitchFamily="18" charset="0"/>
                <a:cs typeface="Times New Roman" panose="02020603050405020304" pitchFamily="18" charset="0"/>
              </a:rPr>
              <a:t> Empire, Next to Fire Station, </a:t>
            </a:r>
            <a:r>
              <a:rPr lang="en-IN" sz="2400" dirty="0" err="1" smtClean="0">
                <a:latin typeface="Times New Roman" panose="02020603050405020304" pitchFamily="18" charset="0"/>
                <a:cs typeface="Times New Roman" panose="02020603050405020304" pitchFamily="18" charset="0"/>
              </a:rPr>
              <a:t>Rambaug</a:t>
            </a:r>
            <a:r>
              <a:rPr lang="en-IN" sz="2400" dirty="0" smtClean="0">
                <a:latin typeface="Times New Roman" panose="02020603050405020304" pitchFamily="18" charset="0"/>
                <a:cs typeface="Times New Roman" panose="02020603050405020304" pitchFamily="18" charset="0"/>
              </a:rPr>
              <a:t>, </a:t>
            </a:r>
            <a:r>
              <a:rPr lang="en-IN" sz="2400" dirty="0" err="1" smtClean="0">
                <a:latin typeface="Times New Roman" panose="02020603050405020304" pitchFamily="18" charset="0"/>
                <a:cs typeface="Times New Roman" panose="02020603050405020304" pitchFamily="18" charset="0"/>
              </a:rPr>
              <a:t>Maninagar</a:t>
            </a:r>
            <a:r>
              <a:rPr lang="en-IN" sz="2400" dirty="0" smtClean="0">
                <a:latin typeface="Times New Roman" panose="02020603050405020304" pitchFamily="18" charset="0"/>
                <a:cs typeface="Times New Roman" panose="02020603050405020304" pitchFamily="18" charset="0"/>
              </a:rPr>
              <a:t>, </a:t>
            </a:r>
            <a:r>
              <a:rPr lang="en-IN" sz="2400" dirty="0" err="1" smtClean="0">
                <a:latin typeface="Times New Roman" panose="02020603050405020304" pitchFamily="18" charset="0"/>
                <a:cs typeface="Times New Roman" panose="02020603050405020304" pitchFamily="18" charset="0"/>
              </a:rPr>
              <a:t>Ahmedabad</a:t>
            </a:r>
            <a:r>
              <a:rPr lang="en-IN" sz="2400" dirty="0" smtClean="0">
                <a:latin typeface="Times New Roman" panose="02020603050405020304" pitchFamily="18" charset="0"/>
                <a:cs typeface="Times New Roman" panose="02020603050405020304" pitchFamily="18" charset="0"/>
              </a:rPr>
              <a:t>, Gujarat</a:t>
            </a:r>
          </a:p>
          <a:p>
            <a:pPr marL="788670" lvl="1" indent="-514350">
              <a:buFont typeface="+mj-lt"/>
              <a:buAutoNum type="arabicPeriod"/>
            </a:pPr>
            <a:endParaRPr lang="en-IN" sz="2400" dirty="0" smtClean="0">
              <a:latin typeface="Times New Roman" panose="02020603050405020304" pitchFamily="18" charset="0"/>
              <a:cs typeface="Times New Roman" panose="02020603050405020304" pitchFamily="18" charset="0"/>
            </a:endParaRPr>
          </a:p>
          <a:p>
            <a:pPr marL="788670" lvl="1" indent="-514350">
              <a:buFont typeface="+mj-lt"/>
              <a:buAutoNum type="arabicPeriod"/>
            </a:pPr>
            <a:r>
              <a:rPr lang="en-IN" sz="2400" dirty="0" err="1" smtClean="0">
                <a:latin typeface="Times New Roman" panose="02020603050405020304" pitchFamily="18" charset="0"/>
                <a:cs typeface="Times New Roman" panose="02020603050405020304" pitchFamily="18" charset="0"/>
              </a:rPr>
              <a:t>Omnisoft</a:t>
            </a:r>
            <a:r>
              <a:rPr lang="en-IN" sz="2400" dirty="0" smtClean="0">
                <a:latin typeface="Times New Roman" panose="02020603050405020304" pitchFamily="18" charset="0"/>
                <a:cs typeface="Times New Roman" panose="02020603050405020304" pitchFamily="18" charset="0"/>
              </a:rPr>
              <a:t> Technologies Pvt. Ltd. The Emperor Building, </a:t>
            </a:r>
            <a:r>
              <a:rPr lang="en-IN" sz="2400" dirty="0" err="1" smtClean="0">
                <a:latin typeface="Times New Roman" panose="02020603050405020304" pitchFamily="18" charset="0"/>
                <a:cs typeface="Times New Roman" panose="02020603050405020304" pitchFamily="18" charset="0"/>
              </a:rPr>
              <a:t>Fatehgunj</a:t>
            </a:r>
            <a:r>
              <a:rPr lang="en-IN" sz="2400" dirty="0" smtClean="0">
                <a:latin typeface="Times New Roman" panose="02020603050405020304" pitchFamily="18" charset="0"/>
                <a:cs typeface="Times New Roman" panose="02020603050405020304" pitchFamily="18" charset="0"/>
              </a:rPr>
              <a:t>, Main Road, </a:t>
            </a:r>
            <a:r>
              <a:rPr lang="en-IN" sz="2400" dirty="0" err="1" smtClean="0">
                <a:latin typeface="Times New Roman" panose="02020603050405020304" pitchFamily="18" charset="0"/>
                <a:cs typeface="Times New Roman" panose="02020603050405020304" pitchFamily="18" charset="0"/>
              </a:rPr>
              <a:t>Vadodara</a:t>
            </a:r>
            <a:r>
              <a:rPr lang="en-IN" sz="2400" dirty="0" smtClean="0">
                <a:latin typeface="Times New Roman" panose="02020603050405020304" pitchFamily="18" charset="0"/>
                <a:cs typeface="Times New Roman" panose="02020603050405020304" pitchFamily="18" charset="0"/>
              </a:rPr>
              <a:t>, Gujarat</a:t>
            </a:r>
          </a:p>
          <a:p>
            <a:pPr marL="788670" lvl="1" indent="-514350">
              <a:buFont typeface="+mj-lt"/>
              <a:buAutoNum type="arabicPeriod"/>
            </a:pPr>
            <a:endParaRPr lang="en-IN" sz="2400" dirty="0" smtClean="0">
              <a:latin typeface="Times New Roman" panose="02020603050405020304" pitchFamily="18" charset="0"/>
              <a:cs typeface="Times New Roman" panose="02020603050405020304" pitchFamily="18" charset="0"/>
            </a:endParaRPr>
          </a:p>
          <a:p>
            <a:pPr marL="788670" lvl="1" indent="-514350">
              <a:buFont typeface="+mj-lt"/>
              <a:buAutoNum type="arabicPeriod"/>
            </a:pPr>
            <a:r>
              <a:rPr lang="en-IN" sz="2400" dirty="0" err="1" smtClean="0">
                <a:latin typeface="Times New Roman" panose="02020603050405020304" pitchFamily="18" charset="0"/>
                <a:cs typeface="Times New Roman" panose="02020603050405020304" pitchFamily="18" charset="0"/>
              </a:rPr>
              <a:t>HolBiz</a:t>
            </a:r>
            <a:r>
              <a:rPr lang="en-IN" sz="2400" dirty="0" smtClean="0">
                <a:latin typeface="Times New Roman" panose="02020603050405020304" pitchFamily="18" charset="0"/>
                <a:cs typeface="Times New Roman" panose="02020603050405020304" pitchFamily="18" charset="0"/>
              </a:rPr>
              <a:t> Private Limited, </a:t>
            </a:r>
            <a:r>
              <a:rPr lang="en-IN" sz="2400" dirty="0" err="1" smtClean="0">
                <a:latin typeface="Times New Roman" panose="02020603050405020304" pitchFamily="18" charset="0"/>
                <a:cs typeface="Times New Roman" panose="02020603050405020304" pitchFamily="18" charset="0"/>
              </a:rPr>
              <a:t>Udyog</a:t>
            </a:r>
            <a:r>
              <a:rPr lang="en-IN" sz="2400" dirty="0" smtClean="0">
                <a:latin typeface="Times New Roman" panose="02020603050405020304" pitchFamily="18" charset="0"/>
                <a:cs typeface="Times New Roman" panose="02020603050405020304" pitchFamily="18" charset="0"/>
              </a:rPr>
              <a:t> Nagar </a:t>
            </a:r>
            <a:r>
              <a:rPr lang="en-IN" sz="2400" dirty="0" err="1" smtClean="0">
                <a:latin typeface="Times New Roman" panose="02020603050405020304" pitchFamily="18" charset="0"/>
                <a:cs typeface="Times New Roman" panose="02020603050405020304" pitchFamily="18" charset="0"/>
              </a:rPr>
              <a:t>Sangh</a:t>
            </a:r>
            <a:r>
              <a:rPr lang="en-IN" sz="2400" dirty="0" smtClean="0">
                <a:latin typeface="Times New Roman" panose="02020603050405020304" pitchFamily="18" charset="0"/>
                <a:cs typeface="Times New Roman" panose="02020603050405020304" pitchFamily="18" charset="0"/>
              </a:rPr>
              <a:t>, </a:t>
            </a:r>
            <a:r>
              <a:rPr lang="en-IN" sz="2400" dirty="0" err="1" smtClean="0">
                <a:latin typeface="Times New Roman" panose="02020603050405020304" pitchFamily="18" charset="0"/>
                <a:cs typeface="Times New Roman" panose="02020603050405020304" pitchFamily="18" charset="0"/>
              </a:rPr>
              <a:t>Udhna</a:t>
            </a:r>
            <a:r>
              <a:rPr lang="en-IN" sz="2400" dirty="0" smtClean="0">
                <a:latin typeface="Times New Roman" panose="02020603050405020304" pitchFamily="18" charset="0"/>
                <a:cs typeface="Times New Roman" panose="02020603050405020304" pitchFamily="18" charset="0"/>
              </a:rPr>
              <a:t>, Surat, Gujarat</a:t>
            </a:r>
          </a:p>
          <a:p>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41</a:t>
            </a:fld>
            <a:endParaRPr lang="en-IN"/>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620688"/>
            <a:ext cx="7886700" cy="5556275"/>
          </a:xfrm>
        </p:spPr>
        <p:txBody>
          <a:bodyPr>
            <a:normAutofit/>
          </a:bodyPr>
          <a:lstStyle/>
          <a:p>
            <a:pPr marL="342900" lvl="1" indent="-342900" algn="just">
              <a:spcBef>
                <a:spcPts val="580"/>
              </a:spcBef>
            </a:pPr>
            <a:r>
              <a:rPr lang="en-IN" sz="2400" dirty="0" smtClean="0">
                <a:latin typeface="Times New Roman" panose="02020603050405020304" pitchFamily="18" charset="0"/>
                <a:cs typeface="Times New Roman" panose="02020603050405020304" pitchFamily="18" charset="0"/>
              </a:rPr>
              <a:t>Employment, again, is a decisive factoring determining the problems of the disabled. For example, a well placed disabled may have least of social and psychological problems than his counter-parts seeking employment.</a:t>
            </a:r>
          </a:p>
          <a:p>
            <a:pPr algn="just">
              <a:buNone/>
            </a:pPr>
            <a:endParaRPr lang="en-IN" sz="2400" b="1" u="sng" dirty="0" smtClean="0">
              <a:latin typeface="Times New Roman" panose="02020603050405020304" pitchFamily="18" charset="0"/>
              <a:cs typeface="Times New Roman" panose="02020603050405020304" pitchFamily="18" charset="0"/>
            </a:endParaRPr>
          </a:p>
          <a:p>
            <a:pPr algn="just">
              <a:buNone/>
            </a:pPr>
            <a:r>
              <a:rPr lang="en-IN" sz="2400" b="1" u="sng" dirty="0" smtClean="0">
                <a:latin typeface="Times New Roman" panose="02020603050405020304" pitchFamily="18" charset="0"/>
                <a:cs typeface="Times New Roman" panose="02020603050405020304" pitchFamily="18" charset="0"/>
              </a:rPr>
              <a:t>Employment/Vocational Problems</a:t>
            </a:r>
            <a:endParaRPr lang="en-IN" sz="2400" u="sng" dirty="0" smtClean="0">
              <a:latin typeface="Times New Roman" panose="02020603050405020304" pitchFamily="18" charset="0"/>
              <a:cs typeface="Times New Roman" panose="02020603050405020304" pitchFamily="18" charset="0"/>
            </a:endParaRPr>
          </a:p>
          <a:p>
            <a:pPr algn="just"/>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The ancient physician, Galen, said as long back as 172 A.D. that “Employment is nature's best physician and essential to human happiness, work is more than an activity,”  Work is often the measure of social as well as economic status. </a:t>
            </a:r>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5</a:t>
            </a:fld>
            <a:endParaRPr lang="en-IN"/>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692696"/>
            <a:ext cx="7886700" cy="5484267"/>
          </a:xfrm>
        </p:spPr>
        <p:txBody>
          <a:bodyPr>
            <a:normAutofit/>
          </a:bodyPr>
          <a:lstStyle/>
          <a:p>
            <a:pPr algn="just"/>
            <a:r>
              <a:rPr lang="en-IN" sz="2400" dirty="0" smtClean="0">
                <a:latin typeface="Times New Roman" panose="02020603050405020304" pitchFamily="18" charset="0"/>
                <a:cs typeface="Times New Roman" panose="02020603050405020304" pitchFamily="18" charset="0"/>
              </a:rPr>
              <a:t>Occupation of a person is an important factor deciding the type of social life he/she can have. The social status of the individual depends upon the nature and type of job he is doing. </a:t>
            </a:r>
          </a:p>
          <a:p>
            <a:pPr algn="just"/>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By depriving the disabled individual of a job, society also deprives him of a congenial social life. The economic loss is, of course, always there.</a:t>
            </a:r>
          </a:p>
          <a:p>
            <a:pPr algn="just"/>
            <a:endParaRPr lang="en-IN" sz="2400" dirty="0" smtClean="0">
              <a:solidFill>
                <a:srgbClr val="7030A0"/>
              </a:solidFill>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Work also has a psychological value. 'Time is a great healer', they say. But work is the greatest healer and quickest, of course. Work is a bridge spanning the gap between uselessness and usefulness, between hopelessness and hopefulness. </a:t>
            </a:r>
          </a:p>
          <a:p>
            <a:pPr algn="just"/>
            <a:endParaRPr lang="en-IN" sz="2400" dirty="0" smtClean="0">
              <a:latin typeface="Times New Roman" panose="02020603050405020304" pitchFamily="18" charset="0"/>
              <a:cs typeface="Times New Roman" panose="02020603050405020304" pitchFamily="18" charset="0"/>
            </a:endParaRPr>
          </a:p>
          <a:p>
            <a:pPr algn="just"/>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6</a:t>
            </a:fld>
            <a:endParaRPr lang="en-IN"/>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620688"/>
            <a:ext cx="7886700" cy="5556275"/>
          </a:xfrm>
        </p:spPr>
        <p:txBody>
          <a:bodyPr>
            <a:normAutofit/>
          </a:bodyPr>
          <a:lstStyle/>
          <a:p>
            <a:pPr algn="just"/>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A job to the disabled ensures him security and independence to counteract the feelings of insecurity and dependence that are commonly caused by his physical handicap.</a:t>
            </a:r>
          </a:p>
          <a:p>
            <a:pPr algn="just"/>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There are two basic conditions of good employment opportunities for the physically handicapped in any country. The prevalence of a state is full employment and the adequate training or skill in hands. </a:t>
            </a:r>
          </a:p>
          <a:p>
            <a:pPr algn="just"/>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In India, the problem of placement of the physically handicapped has become all the more acute because of general unemployment and lack of adequate training. </a:t>
            </a:r>
          </a:p>
          <a:p>
            <a:pPr algn="just"/>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7</a:t>
            </a:fld>
            <a:endParaRPr lang="en-IN"/>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64704"/>
            <a:ext cx="7886700" cy="5412259"/>
          </a:xfrm>
        </p:spPr>
        <p:txBody>
          <a:bodyPr>
            <a:normAutofit/>
          </a:bodyPr>
          <a:lstStyle/>
          <a:p>
            <a:pPr algn="just"/>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Employers have an abundance of able bodied educated and trained people from whom to recruit.</a:t>
            </a:r>
          </a:p>
          <a:p>
            <a:pPr algn="just"/>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According to census 2011, there are 2.68 Crore Persons with Disability (PWDs) in India. Even though, disabled people constitute a significant percentage of the population of India, their need for meaningful employment largely remains unmet.</a:t>
            </a:r>
          </a:p>
          <a:p>
            <a:pPr algn="just"/>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Persons with disability in India face many challenges when looking to develop employable skills and in gaining meaningful employment.</a:t>
            </a:r>
            <a:endParaRPr lang="en-IN" sz="24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IN" smtClean="0"/>
              <a:t>Vocational Problems and Placement</a:t>
            </a:r>
            <a:endParaRPr lang="en-IN"/>
          </a:p>
        </p:txBody>
      </p:sp>
      <p:sp>
        <p:nvSpPr>
          <p:cNvPr id="4" name="Slide Number Placeholder 3"/>
          <p:cNvSpPr>
            <a:spLocks noGrp="1"/>
          </p:cNvSpPr>
          <p:nvPr>
            <p:ph type="sldNum" sz="quarter" idx="12"/>
          </p:nvPr>
        </p:nvSpPr>
        <p:spPr/>
        <p:txBody>
          <a:bodyPr/>
          <a:lstStyle/>
          <a:p>
            <a:fld id="{31ACFBCC-5EBE-437F-AB83-C599CEFBF5CE}" type="slidenum">
              <a:rPr lang="en-IN" smtClean="0"/>
              <a:pPr/>
              <a:t>8</a:t>
            </a:fld>
            <a:endParaRPr lang="en-IN"/>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60648"/>
            <a:ext cx="7772400" cy="634082"/>
          </a:xfrm>
        </p:spPr>
        <p:txBody>
          <a:bodyPr>
            <a:noAutofit/>
          </a:bodyPr>
          <a:lstStyle/>
          <a:p>
            <a:r>
              <a:rPr lang="en-IN" sz="2400" b="1" u="sng" dirty="0" smtClean="0">
                <a:solidFill>
                  <a:schemeClr val="tx1"/>
                </a:solidFill>
                <a:latin typeface="Times New Roman" panose="02020603050405020304" pitchFamily="18" charset="0"/>
                <a:cs typeface="Times New Roman" panose="02020603050405020304" pitchFamily="18" charset="0"/>
              </a:rPr>
              <a:t>Why disabled people want to work/ Need of Vocation</a:t>
            </a:r>
            <a:r>
              <a:rPr lang="en-IN" sz="2400" u="sng" dirty="0" smtClean="0">
                <a:solidFill>
                  <a:schemeClr val="tx1"/>
                </a:solidFill>
                <a:latin typeface="Times New Roman" panose="02020603050405020304" pitchFamily="18" charset="0"/>
                <a:cs typeface="Times New Roman" panose="02020603050405020304" pitchFamily="18" charset="0"/>
              </a:rPr>
              <a:t/>
            </a:r>
            <a:br>
              <a:rPr lang="en-IN" sz="2400" u="sng" dirty="0" smtClean="0">
                <a:solidFill>
                  <a:schemeClr val="tx1"/>
                </a:solidFill>
                <a:latin typeface="Times New Roman" panose="02020603050405020304" pitchFamily="18" charset="0"/>
                <a:cs typeface="Times New Roman" panose="02020603050405020304" pitchFamily="18" charset="0"/>
              </a:rPr>
            </a:br>
            <a:endParaRPr lang="en-IN" sz="2400" u="sng"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14400" y="1124744"/>
            <a:ext cx="7906072" cy="5400600"/>
          </a:xfrm>
        </p:spPr>
        <p:txBody>
          <a:bodyPr>
            <a:normAutofit/>
          </a:bodyPr>
          <a:lstStyle/>
          <a:p>
            <a:pPr algn="just"/>
            <a:endParaRPr lang="en-IN" sz="2400"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It is frequently assumed that persons with disabilities cannot or do not want to work. This is incorrect - disabled persons, like non-disabled persons, want and need to work :</a:t>
            </a:r>
          </a:p>
          <a:p>
            <a:pPr marL="571500" indent="-571500" algn="just">
              <a:buFont typeface="+mj-lt"/>
              <a:buAutoNum type="romanLcPeriod"/>
            </a:pPr>
            <a:endParaRPr lang="en-IN" sz="2400" b="1" dirty="0" smtClean="0">
              <a:latin typeface="Times New Roman" panose="02020603050405020304" pitchFamily="18" charset="0"/>
              <a:cs typeface="Times New Roman" panose="02020603050405020304" pitchFamily="18" charset="0"/>
            </a:endParaRPr>
          </a:p>
          <a:p>
            <a:pPr marL="571500" indent="-571500" algn="just">
              <a:buFont typeface="+mj-lt"/>
              <a:buAutoNum type="romanLcPeriod"/>
            </a:pPr>
            <a:r>
              <a:rPr lang="en-IN" sz="2400" b="1" dirty="0" smtClean="0">
                <a:latin typeface="Times New Roman" panose="02020603050405020304" pitchFamily="18" charset="0"/>
                <a:cs typeface="Times New Roman" panose="02020603050405020304" pitchFamily="18" charset="0"/>
              </a:rPr>
              <a:t>Earn a livelihood</a:t>
            </a:r>
          </a:p>
          <a:p>
            <a:pPr marL="0" indent="0" algn="just">
              <a:buNone/>
            </a:pPr>
            <a:r>
              <a:rPr lang="en-IN" sz="2400" dirty="0" smtClean="0">
                <a:latin typeface="Times New Roman" panose="02020603050405020304" pitchFamily="18" charset="0"/>
                <a:cs typeface="Times New Roman" panose="02020603050405020304" pitchFamily="18" charset="0"/>
              </a:rPr>
              <a:t>Work provides income to disabled persons to meet their basic needs. Work provides the means to meet the additional costs associated with having a disability.</a:t>
            </a:r>
          </a:p>
        </p:txBody>
      </p:sp>
      <p:sp>
        <p:nvSpPr>
          <p:cNvPr id="4" name="Footer Placeholder 3"/>
          <p:cNvSpPr>
            <a:spLocks noGrp="1"/>
          </p:cNvSpPr>
          <p:nvPr>
            <p:ph type="ftr" sz="quarter" idx="11"/>
          </p:nvPr>
        </p:nvSpPr>
        <p:spPr/>
        <p:txBody>
          <a:bodyPr/>
          <a:lstStyle/>
          <a:p>
            <a:r>
              <a:rPr lang="en-IN" smtClean="0"/>
              <a:t>Vocational Problems and Placement</a:t>
            </a:r>
            <a:endParaRPr lang="en-IN"/>
          </a:p>
        </p:txBody>
      </p:sp>
      <p:sp>
        <p:nvSpPr>
          <p:cNvPr id="5" name="Slide Number Placeholder 4"/>
          <p:cNvSpPr>
            <a:spLocks noGrp="1"/>
          </p:cNvSpPr>
          <p:nvPr>
            <p:ph type="sldNum" sz="quarter" idx="12"/>
          </p:nvPr>
        </p:nvSpPr>
        <p:spPr/>
        <p:txBody>
          <a:bodyPr/>
          <a:lstStyle/>
          <a:p>
            <a:fld id="{31ACFBCC-5EBE-437F-AB83-C599CEFBF5CE}" type="slidenum">
              <a:rPr lang="en-IN" smtClean="0"/>
              <a:pPr/>
              <a:t>9</a:t>
            </a:fld>
            <a:endParaRPr lang="en-IN"/>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289</TotalTime>
  <Words>3193</Words>
  <Application>Microsoft Office PowerPoint</Application>
  <PresentationFormat>On-screen Show (4:3)</PresentationFormat>
  <Paragraphs>308</Paragraphs>
  <Slides>41</Slides>
  <Notes>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Vocational Problems and Vocational Placements</vt:lpstr>
      <vt:lpstr>Objectives</vt:lpstr>
      <vt:lpstr>The Problems of the Person With Disability (PWD)</vt:lpstr>
      <vt:lpstr>Slide 4</vt:lpstr>
      <vt:lpstr>Slide 5</vt:lpstr>
      <vt:lpstr>Slide 6</vt:lpstr>
      <vt:lpstr>Slide 7</vt:lpstr>
      <vt:lpstr>Slide 8</vt:lpstr>
      <vt:lpstr>Why disabled people want to work/ Need of Vocation </vt:lpstr>
      <vt:lpstr>Slide 10</vt:lpstr>
      <vt:lpstr>Slide 11</vt:lpstr>
      <vt:lpstr>Slide 12</vt:lpstr>
      <vt:lpstr>Slide 13</vt:lpstr>
      <vt:lpstr>Slide 14</vt:lpstr>
      <vt:lpstr>Slide 15</vt:lpstr>
      <vt:lpstr>Slide 16</vt:lpstr>
      <vt:lpstr>Vocational placement</vt:lpstr>
      <vt:lpstr>Slide 18</vt:lpstr>
      <vt:lpstr>Slide 19</vt:lpstr>
      <vt:lpstr>Slide 20</vt:lpstr>
      <vt:lpstr>Slide 21</vt:lpstr>
      <vt:lpstr>Skill Development for PWDs </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What we already have : The Skill Training Landscape for PwDs</vt:lpstr>
      <vt:lpstr>Slide 39</vt:lpstr>
      <vt:lpstr>Slide 40</vt:lpstr>
      <vt:lpstr>Slide 41</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Vocational problems and vocational placements</dc:title>
  <dc:creator>Hp</dc:creator>
  <cp:lastModifiedBy>HP</cp:lastModifiedBy>
  <cp:revision>64</cp:revision>
  <dcterms:created xsi:type="dcterms:W3CDTF">2016-10-25T00:35:25Z</dcterms:created>
  <dcterms:modified xsi:type="dcterms:W3CDTF">2020-08-18T10:49:36Z</dcterms:modified>
</cp:coreProperties>
</file>