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30"/>
  </p:handoutMasterIdLst>
  <p:sldIdLst>
    <p:sldId id="293" r:id="rId2"/>
    <p:sldId id="288" r:id="rId3"/>
    <p:sldId id="261" r:id="rId4"/>
    <p:sldId id="260" r:id="rId5"/>
    <p:sldId id="262" r:id="rId6"/>
    <p:sldId id="263" r:id="rId7"/>
    <p:sldId id="264" r:id="rId8"/>
    <p:sldId id="265" r:id="rId9"/>
    <p:sldId id="258" r:id="rId10"/>
    <p:sldId id="289" r:id="rId11"/>
    <p:sldId id="282" r:id="rId12"/>
    <p:sldId id="259" r:id="rId13"/>
    <p:sldId id="271" r:id="rId14"/>
    <p:sldId id="272" r:id="rId15"/>
    <p:sldId id="273" r:id="rId16"/>
    <p:sldId id="256" r:id="rId17"/>
    <p:sldId id="269" r:id="rId18"/>
    <p:sldId id="270" r:id="rId19"/>
    <p:sldId id="267" r:id="rId20"/>
    <p:sldId id="257" r:id="rId21"/>
    <p:sldId id="274" r:id="rId22"/>
    <p:sldId id="290" r:id="rId23"/>
    <p:sldId id="266" r:id="rId24"/>
    <p:sldId id="285" r:id="rId25"/>
    <p:sldId id="287" r:id="rId26"/>
    <p:sldId id="291" r:id="rId27"/>
    <p:sldId id="292" r:id="rId28"/>
    <p:sldId id="275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 baseline="-250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 baseline="-250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 baseline="-250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 baseline="-250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31D6"/>
    <a:srgbClr val="D8FFEF"/>
    <a:srgbClr val="FCCDFF"/>
    <a:srgbClr val="B7C5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preferSingleView="1">
    <p:restoredLeft sz="32787"/>
    <p:restoredTop sz="90929"/>
  </p:normalViewPr>
  <p:slideViewPr>
    <p:cSldViewPr>
      <p:cViewPr varScale="1">
        <p:scale>
          <a:sx n="74" d="100"/>
          <a:sy n="74" d="100"/>
        </p:scale>
        <p:origin x="-19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F02646B-7AC1-4D7A-A200-55A6CC2B6F4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3B001-24F0-4375-90F7-4D006B1743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57782-2133-4753-95A7-4386F9DE93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58383-A84E-44FC-994D-25EB3571BF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70E02-9438-4C8C-A451-3513465784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5CA8E-6650-4254-86FB-3A830CA6D1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B8AA00-3966-4938-9119-97B489CB46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0D817-5217-4D87-8DC2-FBCC1F8554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778878-8709-43B3-B563-BA37452394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43C803-2A45-4758-9816-D4D2469B3B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A5EE0-146B-48C2-A572-4C8A084878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BEF23-B772-48A3-A58A-DE3E292A80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/>
            </a:lvl1pPr>
          </a:lstStyle>
          <a:p>
            <a:fld id="{EA6013BD-5142-4AFE-8CF1-CF953820B9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HISTOPATHOLOGY ANALYSIS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sz="2800" dirty="0" smtClean="0"/>
              <a:t>- </a:t>
            </a:r>
            <a:r>
              <a:rPr lang="en-IN" sz="2800" dirty="0" smtClean="0"/>
              <a:t>Dr SUNIL DOSHI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2" descr="C:\DOCUME~1\RLFLET~1.AD\LOCALS~1\Temp\npo00000b.t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33363"/>
            <a:ext cx="5978525" cy="639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553200" y="914400"/>
            <a:ext cx="2286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IF TISSUES ARE FIXED WELL AND PROCESSED WELL, ONE CAN THEN COMPARE </a:t>
            </a:r>
            <a:r>
              <a:rPr lang="en-US" b="1" baseline="0">
                <a:latin typeface="Helvetica" charset="0"/>
              </a:rPr>
              <a:t>H&amp;E</a:t>
            </a:r>
            <a:r>
              <a:rPr lang="en-US" sz="2000" b="1" baseline="0">
                <a:latin typeface="Helvetica" charset="0"/>
              </a:rPr>
              <a:t> STAINED SECTIONS FROM CONTROL ANIMALS WITH THOSE FROM GENETICALLY ALTERED ANIMALS AND BE ABLE IDENTIFY DIFFERENCES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81" name="Picture 2" descr="C:\DOCUME~1\RLFLET~1.AD\LOCALS~1\Temp\npo00000d.t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914400"/>
            <a:ext cx="6402388" cy="498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75" name="Text Box 3"/>
          <p:cNvSpPr txBox="1">
            <a:spLocks noChangeArrowheads="1"/>
          </p:cNvSpPr>
          <p:nvPr/>
        </p:nvSpPr>
        <p:spPr bwMode="auto">
          <a:xfrm rot="16125908">
            <a:off x="-1535906" y="3448844"/>
            <a:ext cx="5024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Mucin stained  and H&amp;E stained colon 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5638800" y="5562600"/>
            <a:ext cx="762000" cy="22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2" descr="C:\DOCUME~1\RLFLET~1.AD\LOCALS~1\Temp\npo00000f.tmp"/>
          <p:cNvPicPr>
            <a:picLocks noChangeAspect="1" noChangeArrowheads="1"/>
          </p:cNvPicPr>
          <p:nvPr/>
        </p:nvPicPr>
        <p:blipFill>
          <a:blip r:embed="rId2" cstate="print">
            <a:lum bright="20000" contrast="20000"/>
          </a:blip>
          <a:srcRect/>
          <a:stretch>
            <a:fillRect/>
          </a:stretch>
        </p:blipFill>
        <p:spPr bwMode="auto">
          <a:xfrm>
            <a:off x="609600" y="914400"/>
            <a:ext cx="3738563" cy="292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57200" y="3962400"/>
            <a:ext cx="4191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DO NOT USE THIS piece of lung </a:t>
            </a:r>
          </a:p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for immunostains</a:t>
            </a:r>
          </a:p>
        </p:txBody>
      </p:sp>
      <p:pic>
        <p:nvPicPr>
          <p:cNvPr id="5127" name="Picture 4" descr="C:\DOCUME~1\RLFLET~1.AD\LOCALS~1\Temp\npo000011.t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838200"/>
            <a:ext cx="4003675" cy="320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572000" y="4191000"/>
            <a:ext cx="434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Use lung that has a good  morphology, with no pathology</a:t>
            </a:r>
            <a:endParaRPr lang="en-US" baseline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981200" y="381000"/>
            <a:ext cx="5486400" cy="4572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0"/>
              <a:t>Immunohistochemistry assays  may use</a:t>
            </a:r>
          </a:p>
        </p:txBody>
      </p:sp>
      <p:grpSp>
        <p:nvGrpSpPr>
          <p:cNvPr id="17411" name="Group 3"/>
          <p:cNvGrpSpPr>
            <a:grpSpLocks/>
          </p:cNvGrpSpPr>
          <p:nvPr/>
        </p:nvGrpSpPr>
        <p:grpSpPr bwMode="auto">
          <a:xfrm>
            <a:off x="609600" y="1981200"/>
            <a:ext cx="3505200" cy="1279525"/>
            <a:chOff x="384" y="1248"/>
            <a:chExt cx="2208" cy="806"/>
          </a:xfrm>
        </p:grpSpPr>
        <p:sp>
          <p:nvSpPr>
            <p:cNvPr id="17412" name="Rectangle 4"/>
            <p:cNvSpPr>
              <a:spLocks noChangeArrowheads="1"/>
            </p:cNvSpPr>
            <p:nvPr/>
          </p:nvSpPr>
          <p:spPr bwMode="auto">
            <a:xfrm>
              <a:off x="432" y="1584"/>
              <a:ext cx="1920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7413" name="Text Box 5"/>
            <p:cNvSpPr txBox="1">
              <a:spLocks noChangeArrowheads="1"/>
            </p:cNvSpPr>
            <p:nvPr/>
          </p:nvSpPr>
          <p:spPr bwMode="auto">
            <a:xfrm>
              <a:off x="384" y="1728"/>
              <a:ext cx="211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baseline="0"/>
                <a:t>Cells grown, spun into a pellet, frozen or paraffin embedded and sectioned</a:t>
              </a:r>
              <a:endParaRPr lang="en-US" baseline="0"/>
            </a:p>
          </p:txBody>
        </p:sp>
        <p:grpSp>
          <p:nvGrpSpPr>
            <p:cNvPr id="17414" name="Group 6"/>
            <p:cNvGrpSpPr>
              <a:grpSpLocks/>
            </p:cNvGrpSpPr>
            <p:nvPr/>
          </p:nvGrpSpPr>
          <p:grpSpPr bwMode="auto">
            <a:xfrm>
              <a:off x="480" y="1248"/>
              <a:ext cx="2112" cy="278"/>
              <a:chOff x="672" y="2592"/>
              <a:chExt cx="1824" cy="336"/>
            </a:xfrm>
          </p:grpSpPr>
          <p:grpSp>
            <p:nvGrpSpPr>
              <p:cNvPr id="17415" name="Group 7"/>
              <p:cNvGrpSpPr>
                <a:grpSpLocks/>
              </p:cNvGrpSpPr>
              <p:nvPr/>
            </p:nvGrpSpPr>
            <p:grpSpPr bwMode="auto">
              <a:xfrm>
                <a:off x="672" y="2784"/>
                <a:ext cx="192" cy="144"/>
                <a:chOff x="672" y="2736"/>
                <a:chExt cx="192" cy="144"/>
              </a:xfrm>
            </p:grpSpPr>
            <p:sp>
              <p:nvSpPr>
                <p:cNvPr id="17416" name="Oval 8"/>
                <p:cNvSpPr>
                  <a:spLocks noChangeArrowheads="1"/>
                </p:cNvSpPr>
                <p:nvPr/>
              </p:nvSpPr>
              <p:spPr bwMode="auto">
                <a:xfrm>
                  <a:off x="672" y="2736"/>
                  <a:ext cx="192" cy="144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17" name="Oval 9"/>
                <p:cNvSpPr>
                  <a:spLocks noChangeArrowheads="1"/>
                </p:cNvSpPr>
                <p:nvPr/>
              </p:nvSpPr>
              <p:spPr bwMode="auto">
                <a:xfrm>
                  <a:off x="768" y="2784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7418" name="Group 10"/>
              <p:cNvGrpSpPr>
                <a:grpSpLocks/>
              </p:cNvGrpSpPr>
              <p:nvPr/>
            </p:nvGrpSpPr>
            <p:grpSpPr bwMode="auto">
              <a:xfrm>
                <a:off x="768" y="2640"/>
                <a:ext cx="192" cy="144"/>
                <a:chOff x="672" y="2736"/>
                <a:chExt cx="192" cy="144"/>
              </a:xfrm>
            </p:grpSpPr>
            <p:sp>
              <p:nvSpPr>
                <p:cNvPr id="17419" name="Oval 11"/>
                <p:cNvSpPr>
                  <a:spLocks noChangeArrowheads="1"/>
                </p:cNvSpPr>
                <p:nvPr/>
              </p:nvSpPr>
              <p:spPr bwMode="auto">
                <a:xfrm>
                  <a:off x="672" y="2736"/>
                  <a:ext cx="192" cy="144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20" name="Oval 12"/>
                <p:cNvSpPr>
                  <a:spLocks noChangeArrowheads="1"/>
                </p:cNvSpPr>
                <p:nvPr/>
              </p:nvSpPr>
              <p:spPr bwMode="auto">
                <a:xfrm>
                  <a:off x="768" y="2784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7421" name="Group 13"/>
              <p:cNvGrpSpPr>
                <a:grpSpLocks/>
              </p:cNvGrpSpPr>
              <p:nvPr/>
            </p:nvGrpSpPr>
            <p:grpSpPr bwMode="auto">
              <a:xfrm>
                <a:off x="864" y="2784"/>
                <a:ext cx="192" cy="144"/>
                <a:chOff x="672" y="2736"/>
                <a:chExt cx="192" cy="144"/>
              </a:xfrm>
            </p:grpSpPr>
            <p:sp>
              <p:nvSpPr>
                <p:cNvPr id="17422" name="Oval 14"/>
                <p:cNvSpPr>
                  <a:spLocks noChangeArrowheads="1"/>
                </p:cNvSpPr>
                <p:nvPr/>
              </p:nvSpPr>
              <p:spPr bwMode="auto">
                <a:xfrm>
                  <a:off x="672" y="2736"/>
                  <a:ext cx="192" cy="144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23" name="Oval 15"/>
                <p:cNvSpPr>
                  <a:spLocks noChangeArrowheads="1"/>
                </p:cNvSpPr>
                <p:nvPr/>
              </p:nvSpPr>
              <p:spPr bwMode="auto">
                <a:xfrm>
                  <a:off x="768" y="2784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7424" name="Group 16"/>
              <p:cNvGrpSpPr>
                <a:grpSpLocks/>
              </p:cNvGrpSpPr>
              <p:nvPr/>
            </p:nvGrpSpPr>
            <p:grpSpPr bwMode="auto">
              <a:xfrm>
                <a:off x="1104" y="2784"/>
                <a:ext cx="192" cy="144"/>
                <a:chOff x="672" y="2736"/>
                <a:chExt cx="192" cy="144"/>
              </a:xfrm>
            </p:grpSpPr>
            <p:sp>
              <p:nvSpPr>
                <p:cNvPr id="17425" name="Oval 17"/>
                <p:cNvSpPr>
                  <a:spLocks noChangeArrowheads="1"/>
                </p:cNvSpPr>
                <p:nvPr/>
              </p:nvSpPr>
              <p:spPr bwMode="auto">
                <a:xfrm>
                  <a:off x="672" y="2736"/>
                  <a:ext cx="192" cy="144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26" name="Oval 18"/>
                <p:cNvSpPr>
                  <a:spLocks noChangeArrowheads="1"/>
                </p:cNvSpPr>
                <p:nvPr/>
              </p:nvSpPr>
              <p:spPr bwMode="auto">
                <a:xfrm>
                  <a:off x="768" y="2784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7427" name="Group 19"/>
              <p:cNvGrpSpPr>
                <a:grpSpLocks/>
              </p:cNvGrpSpPr>
              <p:nvPr/>
            </p:nvGrpSpPr>
            <p:grpSpPr bwMode="auto">
              <a:xfrm>
                <a:off x="1008" y="2640"/>
                <a:ext cx="192" cy="144"/>
                <a:chOff x="672" y="2736"/>
                <a:chExt cx="192" cy="144"/>
              </a:xfrm>
            </p:grpSpPr>
            <p:sp>
              <p:nvSpPr>
                <p:cNvPr id="17428" name="Oval 20"/>
                <p:cNvSpPr>
                  <a:spLocks noChangeArrowheads="1"/>
                </p:cNvSpPr>
                <p:nvPr/>
              </p:nvSpPr>
              <p:spPr bwMode="auto">
                <a:xfrm>
                  <a:off x="672" y="2736"/>
                  <a:ext cx="192" cy="144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29" name="Oval 21"/>
                <p:cNvSpPr>
                  <a:spLocks noChangeArrowheads="1"/>
                </p:cNvSpPr>
                <p:nvPr/>
              </p:nvSpPr>
              <p:spPr bwMode="auto">
                <a:xfrm>
                  <a:off x="768" y="2784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7430" name="Group 22"/>
              <p:cNvGrpSpPr>
                <a:grpSpLocks/>
              </p:cNvGrpSpPr>
              <p:nvPr/>
            </p:nvGrpSpPr>
            <p:grpSpPr bwMode="auto">
              <a:xfrm>
                <a:off x="1344" y="2784"/>
                <a:ext cx="192" cy="144"/>
                <a:chOff x="672" y="2736"/>
                <a:chExt cx="192" cy="144"/>
              </a:xfrm>
            </p:grpSpPr>
            <p:sp>
              <p:nvSpPr>
                <p:cNvPr id="17431" name="Oval 23"/>
                <p:cNvSpPr>
                  <a:spLocks noChangeArrowheads="1"/>
                </p:cNvSpPr>
                <p:nvPr/>
              </p:nvSpPr>
              <p:spPr bwMode="auto">
                <a:xfrm>
                  <a:off x="672" y="2736"/>
                  <a:ext cx="192" cy="144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32" name="Oval 24"/>
                <p:cNvSpPr>
                  <a:spLocks noChangeArrowheads="1"/>
                </p:cNvSpPr>
                <p:nvPr/>
              </p:nvSpPr>
              <p:spPr bwMode="auto">
                <a:xfrm>
                  <a:off x="768" y="2784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7433" name="Group 25"/>
              <p:cNvGrpSpPr>
                <a:grpSpLocks/>
              </p:cNvGrpSpPr>
              <p:nvPr/>
            </p:nvGrpSpPr>
            <p:grpSpPr bwMode="auto">
              <a:xfrm>
                <a:off x="1248" y="2688"/>
                <a:ext cx="192" cy="144"/>
                <a:chOff x="672" y="2736"/>
                <a:chExt cx="192" cy="144"/>
              </a:xfrm>
            </p:grpSpPr>
            <p:sp>
              <p:nvSpPr>
                <p:cNvPr id="17434" name="Oval 26"/>
                <p:cNvSpPr>
                  <a:spLocks noChangeArrowheads="1"/>
                </p:cNvSpPr>
                <p:nvPr/>
              </p:nvSpPr>
              <p:spPr bwMode="auto">
                <a:xfrm>
                  <a:off x="672" y="2736"/>
                  <a:ext cx="192" cy="144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35" name="Oval 27"/>
                <p:cNvSpPr>
                  <a:spLocks noChangeArrowheads="1"/>
                </p:cNvSpPr>
                <p:nvPr/>
              </p:nvSpPr>
              <p:spPr bwMode="auto">
                <a:xfrm>
                  <a:off x="768" y="2784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7436" name="Group 28"/>
              <p:cNvGrpSpPr>
                <a:grpSpLocks/>
              </p:cNvGrpSpPr>
              <p:nvPr/>
            </p:nvGrpSpPr>
            <p:grpSpPr bwMode="auto">
              <a:xfrm>
                <a:off x="1536" y="2784"/>
                <a:ext cx="192" cy="144"/>
                <a:chOff x="672" y="2736"/>
                <a:chExt cx="192" cy="144"/>
              </a:xfrm>
            </p:grpSpPr>
            <p:sp>
              <p:nvSpPr>
                <p:cNvPr id="17437" name="Oval 29"/>
                <p:cNvSpPr>
                  <a:spLocks noChangeArrowheads="1"/>
                </p:cNvSpPr>
                <p:nvPr/>
              </p:nvSpPr>
              <p:spPr bwMode="auto">
                <a:xfrm>
                  <a:off x="672" y="2736"/>
                  <a:ext cx="192" cy="144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38" name="Oval 30"/>
                <p:cNvSpPr>
                  <a:spLocks noChangeArrowheads="1"/>
                </p:cNvSpPr>
                <p:nvPr/>
              </p:nvSpPr>
              <p:spPr bwMode="auto">
                <a:xfrm>
                  <a:off x="768" y="2784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7439" name="Group 31"/>
              <p:cNvGrpSpPr>
                <a:grpSpLocks/>
              </p:cNvGrpSpPr>
              <p:nvPr/>
            </p:nvGrpSpPr>
            <p:grpSpPr bwMode="auto">
              <a:xfrm>
                <a:off x="1440" y="2640"/>
                <a:ext cx="192" cy="144"/>
                <a:chOff x="672" y="2736"/>
                <a:chExt cx="192" cy="144"/>
              </a:xfrm>
            </p:grpSpPr>
            <p:sp>
              <p:nvSpPr>
                <p:cNvPr id="17440" name="Oval 32"/>
                <p:cNvSpPr>
                  <a:spLocks noChangeArrowheads="1"/>
                </p:cNvSpPr>
                <p:nvPr/>
              </p:nvSpPr>
              <p:spPr bwMode="auto">
                <a:xfrm>
                  <a:off x="672" y="2736"/>
                  <a:ext cx="192" cy="144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41" name="Oval 33"/>
                <p:cNvSpPr>
                  <a:spLocks noChangeArrowheads="1"/>
                </p:cNvSpPr>
                <p:nvPr/>
              </p:nvSpPr>
              <p:spPr bwMode="auto">
                <a:xfrm>
                  <a:off x="768" y="2784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7442" name="Group 34"/>
              <p:cNvGrpSpPr>
                <a:grpSpLocks/>
              </p:cNvGrpSpPr>
              <p:nvPr/>
            </p:nvGrpSpPr>
            <p:grpSpPr bwMode="auto">
              <a:xfrm>
                <a:off x="1824" y="2784"/>
                <a:ext cx="192" cy="144"/>
                <a:chOff x="672" y="2736"/>
                <a:chExt cx="192" cy="144"/>
              </a:xfrm>
            </p:grpSpPr>
            <p:sp>
              <p:nvSpPr>
                <p:cNvPr id="17443" name="Oval 35"/>
                <p:cNvSpPr>
                  <a:spLocks noChangeArrowheads="1"/>
                </p:cNvSpPr>
                <p:nvPr/>
              </p:nvSpPr>
              <p:spPr bwMode="auto">
                <a:xfrm>
                  <a:off x="672" y="2736"/>
                  <a:ext cx="192" cy="144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44" name="Oval 36"/>
                <p:cNvSpPr>
                  <a:spLocks noChangeArrowheads="1"/>
                </p:cNvSpPr>
                <p:nvPr/>
              </p:nvSpPr>
              <p:spPr bwMode="auto">
                <a:xfrm>
                  <a:off x="768" y="2784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7445" name="Group 37"/>
              <p:cNvGrpSpPr>
                <a:grpSpLocks/>
              </p:cNvGrpSpPr>
              <p:nvPr/>
            </p:nvGrpSpPr>
            <p:grpSpPr bwMode="auto">
              <a:xfrm>
                <a:off x="2016" y="2736"/>
                <a:ext cx="192" cy="144"/>
                <a:chOff x="672" y="2736"/>
                <a:chExt cx="192" cy="144"/>
              </a:xfrm>
            </p:grpSpPr>
            <p:sp>
              <p:nvSpPr>
                <p:cNvPr id="17446" name="Oval 38"/>
                <p:cNvSpPr>
                  <a:spLocks noChangeArrowheads="1"/>
                </p:cNvSpPr>
                <p:nvPr/>
              </p:nvSpPr>
              <p:spPr bwMode="auto">
                <a:xfrm>
                  <a:off x="672" y="2736"/>
                  <a:ext cx="192" cy="144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47" name="Oval 39"/>
                <p:cNvSpPr>
                  <a:spLocks noChangeArrowheads="1"/>
                </p:cNvSpPr>
                <p:nvPr/>
              </p:nvSpPr>
              <p:spPr bwMode="auto">
                <a:xfrm>
                  <a:off x="768" y="2784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7448" name="Group 40"/>
              <p:cNvGrpSpPr>
                <a:grpSpLocks/>
              </p:cNvGrpSpPr>
              <p:nvPr/>
            </p:nvGrpSpPr>
            <p:grpSpPr bwMode="auto">
              <a:xfrm>
                <a:off x="2160" y="2736"/>
                <a:ext cx="192" cy="144"/>
                <a:chOff x="672" y="2736"/>
                <a:chExt cx="192" cy="144"/>
              </a:xfrm>
            </p:grpSpPr>
            <p:sp>
              <p:nvSpPr>
                <p:cNvPr id="17449" name="Oval 41"/>
                <p:cNvSpPr>
                  <a:spLocks noChangeArrowheads="1"/>
                </p:cNvSpPr>
                <p:nvPr/>
              </p:nvSpPr>
              <p:spPr bwMode="auto">
                <a:xfrm>
                  <a:off x="672" y="2736"/>
                  <a:ext cx="192" cy="144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50" name="Oval 42"/>
                <p:cNvSpPr>
                  <a:spLocks noChangeArrowheads="1"/>
                </p:cNvSpPr>
                <p:nvPr/>
              </p:nvSpPr>
              <p:spPr bwMode="auto">
                <a:xfrm>
                  <a:off x="768" y="2784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7451" name="Group 43"/>
              <p:cNvGrpSpPr>
                <a:grpSpLocks/>
              </p:cNvGrpSpPr>
              <p:nvPr/>
            </p:nvGrpSpPr>
            <p:grpSpPr bwMode="auto">
              <a:xfrm>
                <a:off x="1776" y="2640"/>
                <a:ext cx="192" cy="144"/>
                <a:chOff x="672" y="2736"/>
                <a:chExt cx="192" cy="144"/>
              </a:xfrm>
            </p:grpSpPr>
            <p:sp>
              <p:nvSpPr>
                <p:cNvPr id="17452" name="Oval 44"/>
                <p:cNvSpPr>
                  <a:spLocks noChangeArrowheads="1"/>
                </p:cNvSpPr>
                <p:nvPr/>
              </p:nvSpPr>
              <p:spPr bwMode="auto">
                <a:xfrm>
                  <a:off x="672" y="2736"/>
                  <a:ext cx="192" cy="144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53" name="Oval 45"/>
                <p:cNvSpPr>
                  <a:spLocks noChangeArrowheads="1"/>
                </p:cNvSpPr>
                <p:nvPr/>
              </p:nvSpPr>
              <p:spPr bwMode="auto">
                <a:xfrm>
                  <a:off x="768" y="2784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7454" name="Group 46"/>
              <p:cNvGrpSpPr>
                <a:grpSpLocks/>
              </p:cNvGrpSpPr>
              <p:nvPr/>
            </p:nvGrpSpPr>
            <p:grpSpPr bwMode="auto">
              <a:xfrm>
                <a:off x="1632" y="2592"/>
                <a:ext cx="192" cy="144"/>
                <a:chOff x="672" y="2736"/>
                <a:chExt cx="192" cy="144"/>
              </a:xfrm>
            </p:grpSpPr>
            <p:sp>
              <p:nvSpPr>
                <p:cNvPr id="17455" name="Oval 47"/>
                <p:cNvSpPr>
                  <a:spLocks noChangeArrowheads="1"/>
                </p:cNvSpPr>
                <p:nvPr/>
              </p:nvSpPr>
              <p:spPr bwMode="auto">
                <a:xfrm>
                  <a:off x="672" y="2736"/>
                  <a:ext cx="192" cy="144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56" name="Oval 48"/>
                <p:cNvSpPr>
                  <a:spLocks noChangeArrowheads="1"/>
                </p:cNvSpPr>
                <p:nvPr/>
              </p:nvSpPr>
              <p:spPr bwMode="auto">
                <a:xfrm>
                  <a:off x="768" y="2784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7457" name="Group 49"/>
              <p:cNvGrpSpPr>
                <a:grpSpLocks/>
              </p:cNvGrpSpPr>
              <p:nvPr/>
            </p:nvGrpSpPr>
            <p:grpSpPr bwMode="auto">
              <a:xfrm>
                <a:off x="2304" y="2784"/>
                <a:ext cx="192" cy="144"/>
                <a:chOff x="672" y="2736"/>
                <a:chExt cx="192" cy="144"/>
              </a:xfrm>
            </p:grpSpPr>
            <p:sp>
              <p:nvSpPr>
                <p:cNvPr id="17458" name="Oval 50"/>
                <p:cNvSpPr>
                  <a:spLocks noChangeArrowheads="1"/>
                </p:cNvSpPr>
                <p:nvPr/>
              </p:nvSpPr>
              <p:spPr bwMode="auto">
                <a:xfrm>
                  <a:off x="672" y="2736"/>
                  <a:ext cx="192" cy="144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59" name="Oval 51"/>
                <p:cNvSpPr>
                  <a:spLocks noChangeArrowheads="1"/>
                </p:cNvSpPr>
                <p:nvPr/>
              </p:nvSpPr>
              <p:spPr bwMode="auto">
                <a:xfrm>
                  <a:off x="768" y="2784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7460" name="Group 52"/>
              <p:cNvGrpSpPr>
                <a:grpSpLocks/>
              </p:cNvGrpSpPr>
              <p:nvPr/>
            </p:nvGrpSpPr>
            <p:grpSpPr bwMode="auto">
              <a:xfrm>
                <a:off x="2064" y="2592"/>
                <a:ext cx="192" cy="144"/>
                <a:chOff x="672" y="2736"/>
                <a:chExt cx="192" cy="144"/>
              </a:xfrm>
            </p:grpSpPr>
            <p:sp>
              <p:nvSpPr>
                <p:cNvPr id="17461" name="Oval 53"/>
                <p:cNvSpPr>
                  <a:spLocks noChangeArrowheads="1"/>
                </p:cNvSpPr>
                <p:nvPr/>
              </p:nvSpPr>
              <p:spPr bwMode="auto">
                <a:xfrm>
                  <a:off x="672" y="2736"/>
                  <a:ext cx="192" cy="144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62" name="Oval 54"/>
                <p:cNvSpPr>
                  <a:spLocks noChangeArrowheads="1"/>
                </p:cNvSpPr>
                <p:nvPr/>
              </p:nvSpPr>
              <p:spPr bwMode="auto">
                <a:xfrm>
                  <a:off x="768" y="2784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</p:grpSp>
      </p:grpSp>
      <p:grpSp>
        <p:nvGrpSpPr>
          <p:cNvPr id="17463" name="Group 55"/>
          <p:cNvGrpSpPr>
            <a:grpSpLocks/>
          </p:cNvGrpSpPr>
          <p:nvPr/>
        </p:nvGrpSpPr>
        <p:grpSpPr bwMode="auto">
          <a:xfrm>
            <a:off x="4572000" y="2209800"/>
            <a:ext cx="4038600" cy="793750"/>
            <a:chOff x="2928" y="1392"/>
            <a:chExt cx="2544" cy="500"/>
          </a:xfrm>
        </p:grpSpPr>
        <p:sp>
          <p:nvSpPr>
            <p:cNvPr id="17464" name="Rectangle 56"/>
            <p:cNvSpPr>
              <a:spLocks noChangeArrowheads="1"/>
            </p:cNvSpPr>
            <p:nvPr/>
          </p:nvSpPr>
          <p:spPr bwMode="auto">
            <a:xfrm>
              <a:off x="2928" y="1536"/>
              <a:ext cx="24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7465" name="Text Box 57"/>
            <p:cNvSpPr txBox="1">
              <a:spLocks noChangeArrowheads="1"/>
            </p:cNvSpPr>
            <p:nvPr/>
          </p:nvSpPr>
          <p:spPr bwMode="auto">
            <a:xfrm>
              <a:off x="3120" y="1680"/>
              <a:ext cx="23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 baseline="0"/>
                <a:t>Cells grown as a monolayer</a:t>
              </a:r>
              <a:endParaRPr lang="en-US" baseline="0"/>
            </a:p>
          </p:txBody>
        </p:sp>
        <p:grpSp>
          <p:nvGrpSpPr>
            <p:cNvPr id="17466" name="Group 58"/>
            <p:cNvGrpSpPr>
              <a:grpSpLocks/>
            </p:cNvGrpSpPr>
            <p:nvPr/>
          </p:nvGrpSpPr>
          <p:grpSpPr bwMode="auto">
            <a:xfrm>
              <a:off x="2976" y="1392"/>
              <a:ext cx="576" cy="144"/>
              <a:chOff x="2784" y="2784"/>
              <a:chExt cx="576" cy="144"/>
            </a:xfrm>
          </p:grpSpPr>
          <p:sp>
            <p:nvSpPr>
              <p:cNvPr id="17467" name="Oval 59"/>
              <p:cNvSpPr>
                <a:spLocks noChangeArrowheads="1"/>
              </p:cNvSpPr>
              <p:nvPr/>
            </p:nvSpPr>
            <p:spPr bwMode="auto">
              <a:xfrm>
                <a:off x="2784" y="2784"/>
                <a:ext cx="576" cy="144"/>
              </a:xfrm>
              <a:prstGeom prst="ellipse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468" name="Oval 60"/>
              <p:cNvSpPr>
                <a:spLocks noChangeArrowheads="1"/>
              </p:cNvSpPr>
              <p:nvPr/>
            </p:nvSpPr>
            <p:spPr bwMode="auto">
              <a:xfrm>
                <a:off x="3024" y="2832"/>
                <a:ext cx="96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7469" name="Group 61"/>
            <p:cNvGrpSpPr>
              <a:grpSpLocks/>
            </p:cNvGrpSpPr>
            <p:nvPr/>
          </p:nvGrpSpPr>
          <p:grpSpPr bwMode="auto">
            <a:xfrm>
              <a:off x="3552" y="1392"/>
              <a:ext cx="576" cy="144"/>
              <a:chOff x="2784" y="2784"/>
              <a:chExt cx="576" cy="144"/>
            </a:xfrm>
          </p:grpSpPr>
          <p:sp>
            <p:nvSpPr>
              <p:cNvPr id="17470" name="Oval 62"/>
              <p:cNvSpPr>
                <a:spLocks noChangeArrowheads="1"/>
              </p:cNvSpPr>
              <p:nvPr/>
            </p:nvSpPr>
            <p:spPr bwMode="auto">
              <a:xfrm>
                <a:off x="2784" y="2784"/>
                <a:ext cx="576" cy="144"/>
              </a:xfrm>
              <a:prstGeom prst="ellipse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471" name="Oval 63"/>
              <p:cNvSpPr>
                <a:spLocks noChangeArrowheads="1"/>
              </p:cNvSpPr>
              <p:nvPr/>
            </p:nvSpPr>
            <p:spPr bwMode="auto">
              <a:xfrm>
                <a:off x="3024" y="2832"/>
                <a:ext cx="96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7472" name="Group 64"/>
            <p:cNvGrpSpPr>
              <a:grpSpLocks/>
            </p:cNvGrpSpPr>
            <p:nvPr/>
          </p:nvGrpSpPr>
          <p:grpSpPr bwMode="auto">
            <a:xfrm>
              <a:off x="4128" y="1392"/>
              <a:ext cx="576" cy="144"/>
              <a:chOff x="2784" y="2784"/>
              <a:chExt cx="576" cy="144"/>
            </a:xfrm>
          </p:grpSpPr>
          <p:sp>
            <p:nvSpPr>
              <p:cNvPr id="17473" name="Oval 65"/>
              <p:cNvSpPr>
                <a:spLocks noChangeArrowheads="1"/>
              </p:cNvSpPr>
              <p:nvPr/>
            </p:nvSpPr>
            <p:spPr bwMode="auto">
              <a:xfrm>
                <a:off x="2784" y="2784"/>
                <a:ext cx="576" cy="144"/>
              </a:xfrm>
              <a:prstGeom prst="ellipse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474" name="Oval 66"/>
              <p:cNvSpPr>
                <a:spLocks noChangeArrowheads="1"/>
              </p:cNvSpPr>
              <p:nvPr/>
            </p:nvSpPr>
            <p:spPr bwMode="auto">
              <a:xfrm>
                <a:off x="3024" y="2832"/>
                <a:ext cx="96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7475" name="Group 67"/>
            <p:cNvGrpSpPr>
              <a:grpSpLocks/>
            </p:cNvGrpSpPr>
            <p:nvPr/>
          </p:nvGrpSpPr>
          <p:grpSpPr bwMode="auto">
            <a:xfrm>
              <a:off x="4704" y="1392"/>
              <a:ext cx="576" cy="144"/>
              <a:chOff x="2784" y="2784"/>
              <a:chExt cx="576" cy="144"/>
            </a:xfrm>
          </p:grpSpPr>
          <p:sp>
            <p:nvSpPr>
              <p:cNvPr id="17476" name="Oval 68"/>
              <p:cNvSpPr>
                <a:spLocks noChangeArrowheads="1"/>
              </p:cNvSpPr>
              <p:nvPr/>
            </p:nvSpPr>
            <p:spPr bwMode="auto">
              <a:xfrm>
                <a:off x="2784" y="2784"/>
                <a:ext cx="576" cy="144"/>
              </a:xfrm>
              <a:prstGeom prst="ellipse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477" name="Oval 69"/>
              <p:cNvSpPr>
                <a:spLocks noChangeArrowheads="1"/>
              </p:cNvSpPr>
              <p:nvPr/>
            </p:nvSpPr>
            <p:spPr bwMode="auto">
              <a:xfrm>
                <a:off x="3024" y="2832"/>
                <a:ext cx="96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sp>
        <p:nvSpPr>
          <p:cNvPr id="17478" name="Text Box 70"/>
          <p:cNvSpPr txBox="1">
            <a:spLocks noChangeArrowheads="1"/>
          </p:cNvSpPr>
          <p:nvPr/>
        </p:nvSpPr>
        <p:spPr bwMode="auto">
          <a:xfrm>
            <a:off x="1066800" y="4038600"/>
            <a:ext cx="6248400" cy="3667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baseline="0"/>
              <a:t>OR  use tissue sections that are frozen or paraffin embedded</a:t>
            </a:r>
            <a:endParaRPr lang="en-US" baseline="0"/>
          </a:p>
        </p:txBody>
      </p:sp>
      <p:grpSp>
        <p:nvGrpSpPr>
          <p:cNvPr id="17479" name="Group 71"/>
          <p:cNvGrpSpPr>
            <a:grpSpLocks/>
          </p:cNvGrpSpPr>
          <p:nvPr/>
        </p:nvGrpSpPr>
        <p:grpSpPr bwMode="auto">
          <a:xfrm>
            <a:off x="1066800" y="4419600"/>
            <a:ext cx="6062663" cy="1724025"/>
            <a:chOff x="480" y="3168"/>
            <a:chExt cx="3819" cy="1086"/>
          </a:xfrm>
        </p:grpSpPr>
        <p:grpSp>
          <p:nvGrpSpPr>
            <p:cNvPr id="17480" name="Group 72"/>
            <p:cNvGrpSpPr>
              <a:grpSpLocks/>
            </p:cNvGrpSpPr>
            <p:nvPr/>
          </p:nvGrpSpPr>
          <p:grpSpPr bwMode="auto">
            <a:xfrm>
              <a:off x="672" y="3360"/>
              <a:ext cx="3552" cy="480"/>
              <a:chOff x="768" y="3168"/>
              <a:chExt cx="3552" cy="480"/>
            </a:xfrm>
          </p:grpSpPr>
          <p:sp>
            <p:nvSpPr>
              <p:cNvPr id="17481" name="Rectangle 73"/>
              <p:cNvSpPr>
                <a:spLocks noChangeArrowheads="1"/>
              </p:cNvSpPr>
              <p:nvPr/>
            </p:nvSpPr>
            <p:spPr bwMode="auto">
              <a:xfrm>
                <a:off x="768" y="3552"/>
                <a:ext cx="3504" cy="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grpSp>
            <p:nvGrpSpPr>
              <p:cNvPr id="17482" name="Group 74"/>
              <p:cNvGrpSpPr>
                <a:grpSpLocks/>
              </p:cNvGrpSpPr>
              <p:nvPr/>
            </p:nvGrpSpPr>
            <p:grpSpPr bwMode="auto">
              <a:xfrm>
                <a:off x="1008" y="3264"/>
                <a:ext cx="1056" cy="240"/>
                <a:chOff x="1008" y="3264"/>
                <a:chExt cx="1056" cy="240"/>
              </a:xfrm>
            </p:grpSpPr>
            <p:sp>
              <p:nvSpPr>
                <p:cNvPr id="17483" name="Rectangle 75"/>
                <p:cNvSpPr>
                  <a:spLocks noChangeArrowheads="1"/>
                </p:cNvSpPr>
                <p:nvPr/>
              </p:nvSpPr>
              <p:spPr bwMode="auto">
                <a:xfrm>
                  <a:off x="1008" y="3360"/>
                  <a:ext cx="144" cy="96"/>
                </a:xfrm>
                <a:prstGeom prst="rect">
                  <a:avLst/>
                </a:prstGeom>
                <a:solidFill>
                  <a:srgbClr val="CC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84" name="Rectangle 76"/>
                <p:cNvSpPr>
                  <a:spLocks noChangeArrowheads="1"/>
                </p:cNvSpPr>
                <p:nvPr/>
              </p:nvSpPr>
              <p:spPr bwMode="auto">
                <a:xfrm>
                  <a:off x="1152" y="3312"/>
                  <a:ext cx="240" cy="192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85" name="Oval 77"/>
                <p:cNvSpPr>
                  <a:spLocks noChangeArrowheads="1"/>
                </p:cNvSpPr>
                <p:nvPr/>
              </p:nvSpPr>
              <p:spPr bwMode="auto">
                <a:xfrm>
                  <a:off x="1392" y="3408"/>
                  <a:ext cx="288" cy="96"/>
                </a:xfrm>
                <a:prstGeom prst="ellipse">
                  <a:avLst/>
                </a:prstGeom>
                <a:solidFill>
                  <a:srgbClr val="CC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86" name="Oval 78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92" cy="240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87" name="Oval 79"/>
                <p:cNvSpPr>
                  <a:spLocks noChangeArrowheads="1"/>
                </p:cNvSpPr>
                <p:nvPr/>
              </p:nvSpPr>
              <p:spPr bwMode="auto">
                <a:xfrm>
                  <a:off x="1728" y="3360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88" name="Oval 80"/>
                <p:cNvSpPr>
                  <a:spLocks noChangeArrowheads="1"/>
                </p:cNvSpPr>
                <p:nvPr/>
              </p:nvSpPr>
              <p:spPr bwMode="auto">
                <a:xfrm>
                  <a:off x="1488" y="340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89" name="Oval 81"/>
                <p:cNvSpPr>
                  <a:spLocks noChangeArrowheads="1"/>
                </p:cNvSpPr>
                <p:nvPr/>
              </p:nvSpPr>
              <p:spPr bwMode="auto">
                <a:xfrm>
                  <a:off x="1056" y="3360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90" name="Oval 82"/>
                <p:cNvSpPr>
                  <a:spLocks noChangeArrowheads="1"/>
                </p:cNvSpPr>
                <p:nvPr/>
              </p:nvSpPr>
              <p:spPr bwMode="auto">
                <a:xfrm>
                  <a:off x="1248" y="340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91" name="Oval 83"/>
                <p:cNvSpPr>
                  <a:spLocks noChangeArrowheads="1"/>
                </p:cNvSpPr>
                <p:nvPr/>
              </p:nvSpPr>
              <p:spPr bwMode="auto">
                <a:xfrm>
                  <a:off x="1872" y="3312"/>
                  <a:ext cx="192" cy="192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92" name="Oval 84"/>
                <p:cNvSpPr>
                  <a:spLocks noChangeArrowheads="1"/>
                </p:cNvSpPr>
                <p:nvPr/>
              </p:nvSpPr>
              <p:spPr bwMode="auto">
                <a:xfrm>
                  <a:off x="1968" y="340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7493" name="Group 85"/>
              <p:cNvGrpSpPr>
                <a:grpSpLocks/>
              </p:cNvGrpSpPr>
              <p:nvPr/>
            </p:nvGrpSpPr>
            <p:grpSpPr bwMode="auto">
              <a:xfrm>
                <a:off x="2208" y="3168"/>
                <a:ext cx="1056" cy="240"/>
                <a:chOff x="1008" y="3264"/>
                <a:chExt cx="1056" cy="240"/>
              </a:xfrm>
            </p:grpSpPr>
            <p:sp>
              <p:nvSpPr>
                <p:cNvPr id="17494" name="Rectangle 86"/>
                <p:cNvSpPr>
                  <a:spLocks noChangeArrowheads="1"/>
                </p:cNvSpPr>
                <p:nvPr/>
              </p:nvSpPr>
              <p:spPr bwMode="auto">
                <a:xfrm>
                  <a:off x="1008" y="3360"/>
                  <a:ext cx="144" cy="96"/>
                </a:xfrm>
                <a:prstGeom prst="rect">
                  <a:avLst/>
                </a:prstGeom>
                <a:solidFill>
                  <a:srgbClr val="CC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95" name="Rectangle 87"/>
                <p:cNvSpPr>
                  <a:spLocks noChangeArrowheads="1"/>
                </p:cNvSpPr>
                <p:nvPr/>
              </p:nvSpPr>
              <p:spPr bwMode="auto">
                <a:xfrm>
                  <a:off x="1152" y="3312"/>
                  <a:ext cx="240" cy="192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96" name="Oval 88"/>
                <p:cNvSpPr>
                  <a:spLocks noChangeArrowheads="1"/>
                </p:cNvSpPr>
                <p:nvPr/>
              </p:nvSpPr>
              <p:spPr bwMode="auto">
                <a:xfrm>
                  <a:off x="1392" y="3408"/>
                  <a:ext cx="288" cy="96"/>
                </a:xfrm>
                <a:prstGeom prst="ellipse">
                  <a:avLst/>
                </a:prstGeom>
                <a:solidFill>
                  <a:srgbClr val="CC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97" name="Oval 89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92" cy="240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98" name="Oval 90"/>
                <p:cNvSpPr>
                  <a:spLocks noChangeArrowheads="1"/>
                </p:cNvSpPr>
                <p:nvPr/>
              </p:nvSpPr>
              <p:spPr bwMode="auto">
                <a:xfrm>
                  <a:off x="1728" y="3360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499" name="Oval 91"/>
                <p:cNvSpPr>
                  <a:spLocks noChangeArrowheads="1"/>
                </p:cNvSpPr>
                <p:nvPr/>
              </p:nvSpPr>
              <p:spPr bwMode="auto">
                <a:xfrm>
                  <a:off x="1488" y="340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00" name="Oval 92"/>
                <p:cNvSpPr>
                  <a:spLocks noChangeArrowheads="1"/>
                </p:cNvSpPr>
                <p:nvPr/>
              </p:nvSpPr>
              <p:spPr bwMode="auto">
                <a:xfrm>
                  <a:off x="1056" y="3360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01" name="Oval 93"/>
                <p:cNvSpPr>
                  <a:spLocks noChangeArrowheads="1"/>
                </p:cNvSpPr>
                <p:nvPr/>
              </p:nvSpPr>
              <p:spPr bwMode="auto">
                <a:xfrm>
                  <a:off x="1248" y="340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02" name="Oval 94"/>
                <p:cNvSpPr>
                  <a:spLocks noChangeArrowheads="1"/>
                </p:cNvSpPr>
                <p:nvPr/>
              </p:nvSpPr>
              <p:spPr bwMode="auto">
                <a:xfrm>
                  <a:off x="1872" y="3312"/>
                  <a:ext cx="192" cy="192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03" name="Oval 95"/>
                <p:cNvSpPr>
                  <a:spLocks noChangeArrowheads="1"/>
                </p:cNvSpPr>
                <p:nvPr/>
              </p:nvSpPr>
              <p:spPr bwMode="auto">
                <a:xfrm>
                  <a:off x="1968" y="340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7504" name="Group 96"/>
              <p:cNvGrpSpPr>
                <a:grpSpLocks/>
              </p:cNvGrpSpPr>
              <p:nvPr/>
            </p:nvGrpSpPr>
            <p:grpSpPr bwMode="auto">
              <a:xfrm rot="10703009">
                <a:off x="816" y="3216"/>
                <a:ext cx="1056" cy="240"/>
                <a:chOff x="1008" y="3264"/>
                <a:chExt cx="1056" cy="240"/>
              </a:xfrm>
            </p:grpSpPr>
            <p:sp>
              <p:nvSpPr>
                <p:cNvPr id="17505" name="Rectangle 97"/>
                <p:cNvSpPr>
                  <a:spLocks noChangeArrowheads="1"/>
                </p:cNvSpPr>
                <p:nvPr/>
              </p:nvSpPr>
              <p:spPr bwMode="auto">
                <a:xfrm>
                  <a:off x="1008" y="3360"/>
                  <a:ext cx="144" cy="96"/>
                </a:xfrm>
                <a:prstGeom prst="rect">
                  <a:avLst/>
                </a:prstGeom>
                <a:solidFill>
                  <a:srgbClr val="CC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06" name="Rectangle 98"/>
                <p:cNvSpPr>
                  <a:spLocks noChangeArrowheads="1"/>
                </p:cNvSpPr>
                <p:nvPr/>
              </p:nvSpPr>
              <p:spPr bwMode="auto">
                <a:xfrm>
                  <a:off x="1152" y="3312"/>
                  <a:ext cx="240" cy="192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07" name="Oval 99"/>
                <p:cNvSpPr>
                  <a:spLocks noChangeArrowheads="1"/>
                </p:cNvSpPr>
                <p:nvPr/>
              </p:nvSpPr>
              <p:spPr bwMode="auto">
                <a:xfrm>
                  <a:off x="1392" y="3408"/>
                  <a:ext cx="288" cy="96"/>
                </a:xfrm>
                <a:prstGeom prst="ellipse">
                  <a:avLst/>
                </a:prstGeom>
                <a:solidFill>
                  <a:srgbClr val="CC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08" name="Oval 100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92" cy="240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09" name="Oval 101"/>
                <p:cNvSpPr>
                  <a:spLocks noChangeArrowheads="1"/>
                </p:cNvSpPr>
                <p:nvPr/>
              </p:nvSpPr>
              <p:spPr bwMode="auto">
                <a:xfrm>
                  <a:off x="1728" y="3360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10" name="Oval 102"/>
                <p:cNvSpPr>
                  <a:spLocks noChangeArrowheads="1"/>
                </p:cNvSpPr>
                <p:nvPr/>
              </p:nvSpPr>
              <p:spPr bwMode="auto">
                <a:xfrm>
                  <a:off x="1488" y="340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11" name="Oval 103"/>
                <p:cNvSpPr>
                  <a:spLocks noChangeArrowheads="1"/>
                </p:cNvSpPr>
                <p:nvPr/>
              </p:nvSpPr>
              <p:spPr bwMode="auto">
                <a:xfrm>
                  <a:off x="1056" y="3360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12" name="Oval 104"/>
                <p:cNvSpPr>
                  <a:spLocks noChangeArrowheads="1"/>
                </p:cNvSpPr>
                <p:nvPr/>
              </p:nvSpPr>
              <p:spPr bwMode="auto">
                <a:xfrm>
                  <a:off x="1248" y="340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13" name="Oval 105"/>
                <p:cNvSpPr>
                  <a:spLocks noChangeArrowheads="1"/>
                </p:cNvSpPr>
                <p:nvPr/>
              </p:nvSpPr>
              <p:spPr bwMode="auto">
                <a:xfrm>
                  <a:off x="1872" y="3312"/>
                  <a:ext cx="192" cy="192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14" name="Oval 106"/>
                <p:cNvSpPr>
                  <a:spLocks noChangeArrowheads="1"/>
                </p:cNvSpPr>
                <p:nvPr/>
              </p:nvSpPr>
              <p:spPr bwMode="auto">
                <a:xfrm>
                  <a:off x="1968" y="340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7515" name="Group 107"/>
              <p:cNvGrpSpPr>
                <a:grpSpLocks/>
              </p:cNvGrpSpPr>
              <p:nvPr/>
            </p:nvGrpSpPr>
            <p:grpSpPr bwMode="auto">
              <a:xfrm>
                <a:off x="2832" y="3264"/>
                <a:ext cx="1056" cy="240"/>
                <a:chOff x="1008" y="3264"/>
                <a:chExt cx="1056" cy="240"/>
              </a:xfrm>
            </p:grpSpPr>
            <p:sp>
              <p:nvSpPr>
                <p:cNvPr id="1751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08" y="3360"/>
                  <a:ext cx="144" cy="96"/>
                </a:xfrm>
                <a:prstGeom prst="rect">
                  <a:avLst/>
                </a:prstGeom>
                <a:solidFill>
                  <a:srgbClr val="CC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1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152" y="3312"/>
                  <a:ext cx="240" cy="192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18" name="Oval 110"/>
                <p:cNvSpPr>
                  <a:spLocks noChangeArrowheads="1"/>
                </p:cNvSpPr>
                <p:nvPr/>
              </p:nvSpPr>
              <p:spPr bwMode="auto">
                <a:xfrm>
                  <a:off x="1392" y="3408"/>
                  <a:ext cx="288" cy="96"/>
                </a:xfrm>
                <a:prstGeom prst="ellipse">
                  <a:avLst/>
                </a:prstGeom>
                <a:solidFill>
                  <a:srgbClr val="CC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19" name="Oval 111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92" cy="240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20" name="Oval 112"/>
                <p:cNvSpPr>
                  <a:spLocks noChangeArrowheads="1"/>
                </p:cNvSpPr>
                <p:nvPr/>
              </p:nvSpPr>
              <p:spPr bwMode="auto">
                <a:xfrm>
                  <a:off x="1728" y="3360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21" name="Oval 113"/>
                <p:cNvSpPr>
                  <a:spLocks noChangeArrowheads="1"/>
                </p:cNvSpPr>
                <p:nvPr/>
              </p:nvSpPr>
              <p:spPr bwMode="auto">
                <a:xfrm>
                  <a:off x="1488" y="340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22" name="Oval 114"/>
                <p:cNvSpPr>
                  <a:spLocks noChangeArrowheads="1"/>
                </p:cNvSpPr>
                <p:nvPr/>
              </p:nvSpPr>
              <p:spPr bwMode="auto">
                <a:xfrm>
                  <a:off x="1056" y="3360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23" name="Oval 115"/>
                <p:cNvSpPr>
                  <a:spLocks noChangeArrowheads="1"/>
                </p:cNvSpPr>
                <p:nvPr/>
              </p:nvSpPr>
              <p:spPr bwMode="auto">
                <a:xfrm>
                  <a:off x="1248" y="340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24" name="Oval 116"/>
                <p:cNvSpPr>
                  <a:spLocks noChangeArrowheads="1"/>
                </p:cNvSpPr>
                <p:nvPr/>
              </p:nvSpPr>
              <p:spPr bwMode="auto">
                <a:xfrm>
                  <a:off x="1872" y="3312"/>
                  <a:ext cx="192" cy="192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25" name="Oval 117"/>
                <p:cNvSpPr>
                  <a:spLocks noChangeArrowheads="1"/>
                </p:cNvSpPr>
                <p:nvPr/>
              </p:nvSpPr>
              <p:spPr bwMode="auto">
                <a:xfrm>
                  <a:off x="1968" y="340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7526" name="Group 118"/>
              <p:cNvGrpSpPr>
                <a:grpSpLocks/>
              </p:cNvGrpSpPr>
              <p:nvPr/>
            </p:nvGrpSpPr>
            <p:grpSpPr bwMode="auto">
              <a:xfrm rot="-10630698">
                <a:off x="3264" y="3312"/>
                <a:ext cx="1056" cy="240"/>
                <a:chOff x="1008" y="3264"/>
                <a:chExt cx="1056" cy="240"/>
              </a:xfrm>
            </p:grpSpPr>
            <p:sp>
              <p:nvSpPr>
                <p:cNvPr id="17527" name="Rectangle 119"/>
                <p:cNvSpPr>
                  <a:spLocks noChangeArrowheads="1"/>
                </p:cNvSpPr>
                <p:nvPr/>
              </p:nvSpPr>
              <p:spPr bwMode="auto">
                <a:xfrm>
                  <a:off x="1008" y="3360"/>
                  <a:ext cx="144" cy="96"/>
                </a:xfrm>
                <a:prstGeom prst="rect">
                  <a:avLst/>
                </a:prstGeom>
                <a:solidFill>
                  <a:srgbClr val="CC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28" name="Rectangle 120"/>
                <p:cNvSpPr>
                  <a:spLocks noChangeArrowheads="1"/>
                </p:cNvSpPr>
                <p:nvPr/>
              </p:nvSpPr>
              <p:spPr bwMode="auto">
                <a:xfrm>
                  <a:off x="1152" y="3312"/>
                  <a:ext cx="240" cy="192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29" name="Oval 121"/>
                <p:cNvSpPr>
                  <a:spLocks noChangeArrowheads="1"/>
                </p:cNvSpPr>
                <p:nvPr/>
              </p:nvSpPr>
              <p:spPr bwMode="auto">
                <a:xfrm>
                  <a:off x="1392" y="3408"/>
                  <a:ext cx="288" cy="96"/>
                </a:xfrm>
                <a:prstGeom prst="ellipse">
                  <a:avLst/>
                </a:prstGeom>
                <a:solidFill>
                  <a:srgbClr val="CC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30" name="Oval 122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92" cy="240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31" name="Oval 123"/>
                <p:cNvSpPr>
                  <a:spLocks noChangeArrowheads="1"/>
                </p:cNvSpPr>
                <p:nvPr/>
              </p:nvSpPr>
              <p:spPr bwMode="auto">
                <a:xfrm>
                  <a:off x="1728" y="3360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32" name="Oval 124"/>
                <p:cNvSpPr>
                  <a:spLocks noChangeArrowheads="1"/>
                </p:cNvSpPr>
                <p:nvPr/>
              </p:nvSpPr>
              <p:spPr bwMode="auto">
                <a:xfrm>
                  <a:off x="1488" y="340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33" name="Oval 125"/>
                <p:cNvSpPr>
                  <a:spLocks noChangeArrowheads="1"/>
                </p:cNvSpPr>
                <p:nvPr/>
              </p:nvSpPr>
              <p:spPr bwMode="auto">
                <a:xfrm>
                  <a:off x="1056" y="3360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34" name="Oval 126"/>
                <p:cNvSpPr>
                  <a:spLocks noChangeArrowheads="1"/>
                </p:cNvSpPr>
                <p:nvPr/>
              </p:nvSpPr>
              <p:spPr bwMode="auto">
                <a:xfrm>
                  <a:off x="1248" y="340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35" name="Oval 127"/>
                <p:cNvSpPr>
                  <a:spLocks noChangeArrowheads="1"/>
                </p:cNvSpPr>
                <p:nvPr/>
              </p:nvSpPr>
              <p:spPr bwMode="auto">
                <a:xfrm>
                  <a:off x="1872" y="3312"/>
                  <a:ext cx="192" cy="192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36" name="Oval 128"/>
                <p:cNvSpPr>
                  <a:spLocks noChangeArrowheads="1"/>
                </p:cNvSpPr>
                <p:nvPr/>
              </p:nvSpPr>
              <p:spPr bwMode="auto">
                <a:xfrm>
                  <a:off x="1968" y="340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17537" name="Group 129"/>
              <p:cNvGrpSpPr>
                <a:grpSpLocks/>
              </p:cNvGrpSpPr>
              <p:nvPr/>
            </p:nvGrpSpPr>
            <p:grpSpPr bwMode="auto">
              <a:xfrm>
                <a:off x="1968" y="3312"/>
                <a:ext cx="1056" cy="240"/>
                <a:chOff x="1008" y="3264"/>
                <a:chExt cx="1056" cy="240"/>
              </a:xfrm>
            </p:grpSpPr>
            <p:sp>
              <p:nvSpPr>
                <p:cNvPr id="17538" name="Rectangle 130"/>
                <p:cNvSpPr>
                  <a:spLocks noChangeArrowheads="1"/>
                </p:cNvSpPr>
                <p:nvPr/>
              </p:nvSpPr>
              <p:spPr bwMode="auto">
                <a:xfrm>
                  <a:off x="1008" y="3360"/>
                  <a:ext cx="144" cy="96"/>
                </a:xfrm>
                <a:prstGeom prst="rect">
                  <a:avLst/>
                </a:prstGeom>
                <a:solidFill>
                  <a:srgbClr val="CC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39" name="Rectangle 131"/>
                <p:cNvSpPr>
                  <a:spLocks noChangeArrowheads="1"/>
                </p:cNvSpPr>
                <p:nvPr/>
              </p:nvSpPr>
              <p:spPr bwMode="auto">
                <a:xfrm>
                  <a:off x="1152" y="3312"/>
                  <a:ext cx="240" cy="192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40" name="Oval 132"/>
                <p:cNvSpPr>
                  <a:spLocks noChangeArrowheads="1"/>
                </p:cNvSpPr>
                <p:nvPr/>
              </p:nvSpPr>
              <p:spPr bwMode="auto">
                <a:xfrm>
                  <a:off x="1392" y="3408"/>
                  <a:ext cx="288" cy="96"/>
                </a:xfrm>
                <a:prstGeom prst="ellipse">
                  <a:avLst/>
                </a:prstGeom>
                <a:solidFill>
                  <a:srgbClr val="CC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41" name="Oval 133"/>
                <p:cNvSpPr>
                  <a:spLocks noChangeArrowheads="1"/>
                </p:cNvSpPr>
                <p:nvPr/>
              </p:nvSpPr>
              <p:spPr bwMode="auto">
                <a:xfrm>
                  <a:off x="1680" y="3264"/>
                  <a:ext cx="192" cy="240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42" name="Oval 134"/>
                <p:cNvSpPr>
                  <a:spLocks noChangeArrowheads="1"/>
                </p:cNvSpPr>
                <p:nvPr/>
              </p:nvSpPr>
              <p:spPr bwMode="auto">
                <a:xfrm>
                  <a:off x="1728" y="3360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43" name="Oval 135"/>
                <p:cNvSpPr>
                  <a:spLocks noChangeArrowheads="1"/>
                </p:cNvSpPr>
                <p:nvPr/>
              </p:nvSpPr>
              <p:spPr bwMode="auto">
                <a:xfrm>
                  <a:off x="1488" y="340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44" name="Oval 136"/>
                <p:cNvSpPr>
                  <a:spLocks noChangeArrowheads="1"/>
                </p:cNvSpPr>
                <p:nvPr/>
              </p:nvSpPr>
              <p:spPr bwMode="auto">
                <a:xfrm>
                  <a:off x="1056" y="3360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45" name="Oval 137"/>
                <p:cNvSpPr>
                  <a:spLocks noChangeArrowheads="1"/>
                </p:cNvSpPr>
                <p:nvPr/>
              </p:nvSpPr>
              <p:spPr bwMode="auto">
                <a:xfrm>
                  <a:off x="1248" y="340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46" name="Oval 138"/>
                <p:cNvSpPr>
                  <a:spLocks noChangeArrowheads="1"/>
                </p:cNvSpPr>
                <p:nvPr/>
              </p:nvSpPr>
              <p:spPr bwMode="auto">
                <a:xfrm>
                  <a:off x="1872" y="3312"/>
                  <a:ext cx="192" cy="192"/>
                </a:xfrm>
                <a:prstGeom prst="ellipse">
                  <a:avLst/>
                </a:prstGeom>
                <a:solidFill>
                  <a:srgbClr val="FF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  <p:sp>
              <p:nvSpPr>
                <p:cNvPr id="17547" name="Oval 139"/>
                <p:cNvSpPr>
                  <a:spLocks noChangeArrowheads="1"/>
                </p:cNvSpPr>
                <p:nvPr/>
              </p:nvSpPr>
              <p:spPr bwMode="auto">
                <a:xfrm>
                  <a:off x="1968" y="340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</p:grpSp>
        <p:sp>
          <p:nvSpPr>
            <p:cNvPr id="17548" name="Text Box 140"/>
            <p:cNvSpPr txBox="1">
              <a:spLocks noChangeArrowheads="1"/>
            </p:cNvSpPr>
            <p:nvPr/>
          </p:nvSpPr>
          <p:spPr bwMode="auto">
            <a:xfrm>
              <a:off x="854" y="3811"/>
              <a:ext cx="3313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 baseline="0"/>
                <a:t>Sections from tissues contain many different kinds of cells </a:t>
              </a:r>
            </a:p>
            <a:p>
              <a:pPr algn="ctr">
                <a:spcBef>
                  <a:spcPct val="50000"/>
                </a:spcBef>
              </a:pPr>
              <a:r>
                <a:rPr lang="en-US" sz="1600" b="1" baseline="0"/>
                <a:t>as well as extra-cellular matrix components</a:t>
              </a:r>
              <a:endParaRPr lang="en-US" baseline="0"/>
            </a:p>
          </p:txBody>
        </p:sp>
        <p:grpSp>
          <p:nvGrpSpPr>
            <p:cNvPr id="17549" name="Group 141"/>
            <p:cNvGrpSpPr>
              <a:grpSpLocks/>
            </p:cNvGrpSpPr>
            <p:nvPr/>
          </p:nvGrpSpPr>
          <p:grpSpPr bwMode="auto">
            <a:xfrm>
              <a:off x="480" y="3168"/>
              <a:ext cx="3819" cy="670"/>
              <a:chOff x="480" y="3168"/>
              <a:chExt cx="3819" cy="670"/>
            </a:xfrm>
          </p:grpSpPr>
          <p:sp>
            <p:nvSpPr>
              <p:cNvPr id="17550" name="Freeform 142"/>
              <p:cNvSpPr>
                <a:spLocks/>
              </p:cNvSpPr>
              <p:nvPr/>
            </p:nvSpPr>
            <p:spPr bwMode="auto">
              <a:xfrm>
                <a:off x="3216" y="3360"/>
                <a:ext cx="1083" cy="389"/>
              </a:xfrm>
              <a:custGeom>
                <a:avLst/>
                <a:gdLst/>
                <a:ahLst/>
                <a:cxnLst>
                  <a:cxn ang="0">
                    <a:pos x="934" y="83"/>
                  </a:cxn>
                  <a:cxn ang="0">
                    <a:pos x="724" y="0"/>
                  </a:cxn>
                  <a:cxn ang="0">
                    <a:pos x="650" y="38"/>
                  </a:cxn>
                  <a:cxn ang="0">
                    <a:pos x="679" y="150"/>
                  </a:cxn>
                  <a:cxn ang="0">
                    <a:pos x="627" y="292"/>
                  </a:cxn>
                  <a:cxn ang="0">
                    <a:pos x="605" y="337"/>
                  </a:cxn>
                  <a:cxn ang="0">
                    <a:pos x="493" y="389"/>
                  </a:cxn>
                  <a:cxn ang="0">
                    <a:pos x="410" y="277"/>
                  </a:cxn>
                  <a:cxn ang="0">
                    <a:pos x="440" y="240"/>
                  </a:cxn>
                  <a:cxn ang="0">
                    <a:pos x="552" y="30"/>
                  </a:cxn>
                  <a:cxn ang="0">
                    <a:pos x="268" y="0"/>
                  </a:cxn>
                  <a:cxn ang="0">
                    <a:pos x="560" y="60"/>
                  </a:cxn>
                  <a:cxn ang="0">
                    <a:pos x="709" y="98"/>
                  </a:cxn>
                  <a:cxn ang="0">
                    <a:pos x="1038" y="225"/>
                  </a:cxn>
                  <a:cxn ang="0">
                    <a:pos x="1083" y="307"/>
                  </a:cxn>
                  <a:cxn ang="0">
                    <a:pos x="1076" y="344"/>
                  </a:cxn>
                  <a:cxn ang="0">
                    <a:pos x="979" y="367"/>
                  </a:cxn>
                  <a:cxn ang="0">
                    <a:pos x="739" y="374"/>
                  </a:cxn>
                  <a:cxn ang="0">
                    <a:pos x="642" y="374"/>
                  </a:cxn>
                </a:cxnLst>
                <a:rect l="0" t="0" r="r" b="b"/>
                <a:pathLst>
                  <a:path w="1083" h="389">
                    <a:moveTo>
                      <a:pt x="934" y="83"/>
                    </a:moveTo>
                    <a:cubicBezTo>
                      <a:pt x="878" y="27"/>
                      <a:pt x="798" y="15"/>
                      <a:pt x="724" y="0"/>
                    </a:cubicBezTo>
                    <a:cubicBezTo>
                      <a:pt x="685" y="8"/>
                      <a:pt x="670" y="5"/>
                      <a:pt x="650" y="38"/>
                    </a:cubicBezTo>
                    <a:cubicBezTo>
                      <a:pt x="719" y="122"/>
                      <a:pt x="757" y="122"/>
                      <a:pt x="679" y="150"/>
                    </a:cubicBezTo>
                    <a:cubicBezTo>
                      <a:pt x="661" y="197"/>
                      <a:pt x="644" y="244"/>
                      <a:pt x="627" y="292"/>
                    </a:cubicBezTo>
                    <a:cubicBezTo>
                      <a:pt x="620" y="308"/>
                      <a:pt x="619" y="323"/>
                      <a:pt x="605" y="337"/>
                    </a:cubicBezTo>
                    <a:cubicBezTo>
                      <a:pt x="569" y="368"/>
                      <a:pt x="536" y="374"/>
                      <a:pt x="493" y="389"/>
                    </a:cubicBezTo>
                    <a:cubicBezTo>
                      <a:pt x="456" y="365"/>
                      <a:pt x="429" y="316"/>
                      <a:pt x="410" y="277"/>
                    </a:cubicBezTo>
                    <a:cubicBezTo>
                      <a:pt x="444" y="182"/>
                      <a:pt x="385" y="332"/>
                      <a:pt x="440" y="240"/>
                    </a:cubicBezTo>
                    <a:cubicBezTo>
                      <a:pt x="480" y="171"/>
                      <a:pt x="514" y="100"/>
                      <a:pt x="552" y="30"/>
                    </a:cubicBezTo>
                    <a:cubicBezTo>
                      <a:pt x="446" y="25"/>
                      <a:pt x="365" y="25"/>
                      <a:pt x="268" y="0"/>
                    </a:cubicBezTo>
                    <a:cubicBezTo>
                      <a:pt x="0" y="18"/>
                      <a:pt x="51" y="7"/>
                      <a:pt x="560" y="60"/>
                    </a:cubicBezTo>
                    <a:cubicBezTo>
                      <a:pt x="608" y="77"/>
                      <a:pt x="658" y="87"/>
                      <a:pt x="709" y="98"/>
                    </a:cubicBezTo>
                    <a:cubicBezTo>
                      <a:pt x="833" y="71"/>
                      <a:pt x="907" y="207"/>
                      <a:pt x="1038" y="225"/>
                    </a:cubicBezTo>
                    <a:cubicBezTo>
                      <a:pt x="1072" y="247"/>
                      <a:pt x="1075" y="267"/>
                      <a:pt x="1083" y="307"/>
                    </a:cubicBezTo>
                    <a:cubicBezTo>
                      <a:pt x="1080" y="319"/>
                      <a:pt x="1082" y="333"/>
                      <a:pt x="1076" y="344"/>
                    </a:cubicBezTo>
                    <a:cubicBezTo>
                      <a:pt x="1066" y="357"/>
                      <a:pt x="989" y="366"/>
                      <a:pt x="979" y="367"/>
                    </a:cubicBezTo>
                    <a:cubicBezTo>
                      <a:pt x="899" y="371"/>
                      <a:pt x="819" y="371"/>
                      <a:pt x="739" y="374"/>
                    </a:cubicBezTo>
                    <a:cubicBezTo>
                      <a:pt x="708" y="364"/>
                      <a:pt x="642" y="374"/>
                      <a:pt x="642" y="374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551" name="Freeform 143"/>
              <p:cNvSpPr>
                <a:spLocks/>
              </p:cNvSpPr>
              <p:nvPr/>
            </p:nvSpPr>
            <p:spPr bwMode="auto">
              <a:xfrm>
                <a:off x="1776" y="3360"/>
                <a:ext cx="1083" cy="389"/>
              </a:xfrm>
              <a:custGeom>
                <a:avLst/>
                <a:gdLst/>
                <a:ahLst/>
                <a:cxnLst>
                  <a:cxn ang="0">
                    <a:pos x="934" y="83"/>
                  </a:cxn>
                  <a:cxn ang="0">
                    <a:pos x="724" y="0"/>
                  </a:cxn>
                  <a:cxn ang="0">
                    <a:pos x="650" y="38"/>
                  </a:cxn>
                  <a:cxn ang="0">
                    <a:pos x="679" y="150"/>
                  </a:cxn>
                  <a:cxn ang="0">
                    <a:pos x="627" y="292"/>
                  </a:cxn>
                  <a:cxn ang="0">
                    <a:pos x="605" y="337"/>
                  </a:cxn>
                  <a:cxn ang="0">
                    <a:pos x="493" y="389"/>
                  </a:cxn>
                  <a:cxn ang="0">
                    <a:pos x="410" y="277"/>
                  </a:cxn>
                  <a:cxn ang="0">
                    <a:pos x="440" y="240"/>
                  </a:cxn>
                  <a:cxn ang="0">
                    <a:pos x="552" y="30"/>
                  </a:cxn>
                  <a:cxn ang="0">
                    <a:pos x="268" y="0"/>
                  </a:cxn>
                  <a:cxn ang="0">
                    <a:pos x="560" y="60"/>
                  </a:cxn>
                  <a:cxn ang="0">
                    <a:pos x="709" y="98"/>
                  </a:cxn>
                  <a:cxn ang="0">
                    <a:pos x="1038" y="225"/>
                  </a:cxn>
                  <a:cxn ang="0">
                    <a:pos x="1083" y="307"/>
                  </a:cxn>
                  <a:cxn ang="0">
                    <a:pos x="1076" y="344"/>
                  </a:cxn>
                  <a:cxn ang="0">
                    <a:pos x="979" y="367"/>
                  </a:cxn>
                  <a:cxn ang="0">
                    <a:pos x="739" y="374"/>
                  </a:cxn>
                  <a:cxn ang="0">
                    <a:pos x="642" y="374"/>
                  </a:cxn>
                </a:cxnLst>
                <a:rect l="0" t="0" r="r" b="b"/>
                <a:pathLst>
                  <a:path w="1083" h="389">
                    <a:moveTo>
                      <a:pt x="934" y="83"/>
                    </a:moveTo>
                    <a:cubicBezTo>
                      <a:pt x="878" y="27"/>
                      <a:pt x="798" y="15"/>
                      <a:pt x="724" y="0"/>
                    </a:cubicBezTo>
                    <a:cubicBezTo>
                      <a:pt x="685" y="8"/>
                      <a:pt x="670" y="5"/>
                      <a:pt x="650" y="38"/>
                    </a:cubicBezTo>
                    <a:cubicBezTo>
                      <a:pt x="719" y="122"/>
                      <a:pt x="757" y="122"/>
                      <a:pt x="679" y="150"/>
                    </a:cubicBezTo>
                    <a:cubicBezTo>
                      <a:pt x="661" y="197"/>
                      <a:pt x="644" y="244"/>
                      <a:pt x="627" y="292"/>
                    </a:cubicBezTo>
                    <a:cubicBezTo>
                      <a:pt x="620" y="308"/>
                      <a:pt x="619" y="323"/>
                      <a:pt x="605" y="337"/>
                    </a:cubicBezTo>
                    <a:cubicBezTo>
                      <a:pt x="569" y="368"/>
                      <a:pt x="536" y="374"/>
                      <a:pt x="493" y="389"/>
                    </a:cubicBezTo>
                    <a:cubicBezTo>
                      <a:pt x="456" y="365"/>
                      <a:pt x="429" y="316"/>
                      <a:pt x="410" y="277"/>
                    </a:cubicBezTo>
                    <a:cubicBezTo>
                      <a:pt x="444" y="182"/>
                      <a:pt x="385" y="332"/>
                      <a:pt x="440" y="240"/>
                    </a:cubicBezTo>
                    <a:cubicBezTo>
                      <a:pt x="480" y="171"/>
                      <a:pt x="514" y="100"/>
                      <a:pt x="552" y="30"/>
                    </a:cubicBezTo>
                    <a:cubicBezTo>
                      <a:pt x="446" y="25"/>
                      <a:pt x="365" y="25"/>
                      <a:pt x="268" y="0"/>
                    </a:cubicBezTo>
                    <a:cubicBezTo>
                      <a:pt x="0" y="18"/>
                      <a:pt x="51" y="7"/>
                      <a:pt x="560" y="60"/>
                    </a:cubicBezTo>
                    <a:cubicBezTo>
                      <a:pt x="608" y="77"/>
                      <a:pt x="658" y="87"/>
                      <a:pt x="709" y="98"/>
                    </a:cubicBezTo>
                    <a:cubicBezTo>
                      <a:pt x="833" y="71"/>
                      <a:pt x="907" y="207"/>
                      <a:pt x="1038" y="225"/>
                    </a:cubicBezTo>
                    <a:cubicBezTo>
                      <a:pt x="1072" y="247"/>
                      <a:pt x="1075" y="267"/>
                      <a:pt x="1083" y="307"/>
                    </a:cubicBezTo>
                    <a:cubicBezTo>
                      <a:pt x="1080" y="319"/>
                      <a:pt x="1082" y="333"/>
                      <a:pt x="1076" y="344"/>
                    </a:cubicBezTo>
                    <a:cubicBezTo>
                      <a:pt x="1066" y="357"/>
                      <a:pt x="989" y="366"/>
                      <a:pt x="979" y="367"/>
                    </a:cubicBezTo>
                    <a:cubicBezTo>
                      <a:pt x="899" y="371"/>
                      <a:pt x="819" y="371"/>
                      <a:pt x="739" y="374"/>
                    </a:cubicBezTo>
                    <a:cubicBezTo>
                      <a:pt x="708" y="364"/>
                      <a:pt x="642" y="374"/>
                      <a:pt x="642" y="374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552" name="Freeform 144"/>
              <p:cNvSpPr>
                <a:spLocks/>
              </p:cNvSpPr>
              <p:nvPr/>
            </p:nvSpPr>
            <p:spPr bwMode="auto">
              <a:xfrm>
                <a:off x="480" y="3168"/>
                <a:ext cx="615" cy="583"/>
              </a:xfrm>
              <a:custGeom>
                <a:avLst/>
                <a:gdLst/>
                <a:ahLst/>
                <a:cxnLst>
                  <a:cxn ang="0">
                    <a:pos x="55" y="193"/>
                  </a:cxn>
                  <a:cxn ang="0">
                    <a:pos x="62" y="305"/>
                  </a:cxn>
                  <a:cxn ang="0">
                    <a:pos x="346" y="522"/>
                  </a:cxn>
                  <a:cxn ang="0">
                    <a:pos x="286" y="394"/>
                  </a:cxn>
                  <a:cxn ang="0">
                    <a:pos x="264" y="409"/>
                  </a:cxn>
                  <a:cxn ang="0">
                    <a:pos x="242" y="402"/>
                  </a:cxn>
                  <a:cxn ang="0">
                    <a:pos x="301" y="439"/>
                  </a:cxn>
                  <a:cxn ang="0">
                    <a:pos x="414" y="439"/>
                  </a:cxn>
                  <a:cxn ang="0">
                    <a:pos x="473" y="417"/>
                  </a:cxn>
                  <a:cxn ang="0">
                    <a:pos x="451" y="402"/>
                  </a:cxn>
                  <a:cxn ang="0">
                    <a:pos x="339" y="350"/>
                  </a:cxn>
                  <a:cxn ang="0">
                    <a:pos x="212" y="342"/>
                  </a:cxn>
                  <a:cxn ang="0">
                    <a:pos x="212" y="200"/>
                  </a:cxn>
                  <a:cxn ang="0">
                    <a:pos x="361" y="133"/>
                  </a:cxn>
                  <a:cxn ang="0">
                    <a:pos x="85" y="125"/>
                  </a:cxn>
                  <a:cxn ang="0">
                    <a:pos x="92" y="267"/>
                  </a:cxn>
                  <a:cxn ang="0">
                    <a:pos x="152" y="320"/>
                  </a:cxn>
                  <a:cxn ang="0">
                    <a:pos x="197" y="350"/>
                  </a:cxn>
                  <a:cxn ang="0">
                    <a:pos x="167" y="379"/>
                  </a:cxn>
                  <a:cxn ang="0">
                    <a:pos x="32" y="454"/>
                  </a:cxn>
                  <a:cxn ang="0">
                    <a:pos x="47" y="477"/>
                  </a:cxn>
                  <a:cxn ang="0">
                    <a:pos x="114" y="507"/>
                  </a:cxn>
                  <a:cxn ang="0">
                    <a:pos x="301" y="536"/>
                  </a:cxn>
                  <a:cxn ang="0">
                    <a:pos x="526" y="364"/>
                  </a:cxn>
                  <a:cxn ang="0">
                    <a:pos x="391" y="536"/>
                  </a:cxn>
                </a:cxnLst>
                <a:rect l="0" t="0" r="r" b="b"/>
                <a:pathLst>
                  <a:path w="615" h="583">
                    <a:moveTo>
                      <a:pt x="55" y="193"/>
                    </a:moveTo>
                    <a:cubicBezTo>
                      <a:pt x="57" y="230"/>
                      <a:pt x="56" y="267"/>
                      <a:pt x="62" y="305"/>
                    </a:cubicBezTo>
                    <a:cubicBezTo>
                      <a:pt x="81" y="435"/>
                      <a:pt x="241" y="483"/>
                      <a:pt x="346" y="522"/>
                    </a:cubicBezTo>
                    <a:cubicBezTo>
                      <a:pt x="326" y="479"/>
                      <a:pt x="313" y="432"/>
                      <a:pt x="286" y="394"/>
                    </a:cubicBezTo>
                    <a:cubicBezTo>
                      <a:pt x="280" y="386"/>
                      <a:pt x="272" y="407"/>
                      <a:pt x="264" y="409"/>
                    </a:cubicBezTo>
                    <a:cubicBezTo>
                      <a:pt x="256" y="410"/>
                      <a:pt x="236" y="397"/>
                      <a:pt x="242" y="402"/>
                    </a:cubicBezTo>
                    <a:cubicBezTo>
                      <a:pt x="260" y="416"/>
                      <a:pt x="281" y="426"/>
                      <a:pt x="301" y="439"/>
                    </a:cubicBezTo>
                    <a:cubicBezTo>
                      <a:pt x="355" y="423"/>
                      <a:pt x="363" y="427"/>
                      <a:pt x="414" y="439"/>
                    </a:cubicBezTo>
                    <a:cubicBezTo>
                      <a:pt x="433" y="431"/>
                      <a:pt x="458" y="431"/>
                      <a:pt x="473" y="417"/>
                    </a:cubicBezTo>
                    <a:cubicBezTo>
                      <a:pt x="479" y="410"/>
                      <a:pt x="458" y="405"/>
                      <a:pt x="451" y="402"/>
                    </a:cubicBezTo>
                    <a:cubicBezTo>
                      <a:pt x="414" y="383"/>
                      <a:pt x="378" y="360"/>
                      <a:pt x="339" y="350"/>
                    </a:cubicBezTo>
                    <a:cubicBezTo>
                      <a:pt x="297" y="339"/>
                      <a:pt x="254" y="344"/>
                      <a:pt x="212" y="342"/>
                    </a:cubicBezTo>
                    <a:cubicBezTo>
                      <a:pt x="132" y="327"/>
                      <a:pt x="154" y="344"/>
                      <a:pt x="212" y="200"/>
                    </a:cubicBezTo>
                    <a:cubicBezTo>
                      <a:pt x="223" y="171"/>
                      <a:pt x="326" y="140"/>
                      <a:pt x="361" y="133"/>
                    </a:cubicBezTo>
                    <a:cubicBezTo>
                      <a:pt x="0" y="23"/>
                      <a:pt x="170" y="0"/>
                      <a:pt x="85" y="125"/>
                    </a:cubicBezTo>
                    <a:cubicBezTo>
                      <a:pt x="69" y="197"/>
                      <a:pt x="27" y="202"/>
                      <a:pt x="92" y="267"/>
                    </a:cubicBezTo>
                    <a:cubicBezTo>
                      <a:pt x="121" y="296"/>
                      <a:pt x="119" y="296"/>
                      <a:pt x="152" y="320"/>
                    </a:cubicBezTo>
                    <a:cubicBezTo>
                      <a:pt x="166" y="330"/>
                      <a:pt x="197" y="350"/>
                      <a:pt x="197" y="350"/>
                    </a:cubicBezTo>
                    <a:cubicBezTo>
                      <a:pt x="187" y="359"/>
                      <a:pt x="178" y="371"/>
                      <a:pt x="167" y="379"/>
                    </a:cubicBezTo>
                    <a:cubicBezTo>
                      <a:pt x="123" y="406"/>
                      <a:pt x="71" y="421"/>
                      <a:pt x="32" y="454"/>
                    </a:cubicBezTo>
                    <a:cubicBezTo>
                      <a:pt x="24" y="459"/>
                      <a:pt x="40" y="470"/>
                      <a:pt x="47" y="477"/>
                    </a:cubicBezTo>
                    <a:cubicBezTo>
                      <a:pt x="63" y="493"/>
                      <a:pt x="92" y="499"/>
                      <a:pt x="114" y="507"/>
                    </a:cubicBezTo>
                    <a:cubicBezTo>
                      <a:pt x="173" y="526"/>
                      <a:pt x="239" y="530"/>
                      <a:pt x="301" y="536"/>
                    </a:cubicBezTo>
                    <a:cubicBezTo>
                      <a:pt x="603" y="511"/>
                      <a:pt x="615" y="583"/>
                      <a:pt x="526" y="364"/>
                    </a:cubicBezTo>
                    <a:cubicBezTo>
                      <a:pt x="464" y="562"/>
                      <a:pt x="532" y="536"/>
                      <a:pt x="391" y="536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553" name="Freeform 145"/>
              <p:cNvSpPr>
                <a:spLocks/>
              </p:cNvSpPr>
              <p:nvPr/>
            </p:nvSpPr>
            <p:spPr bwMode="auto">
              <a:xfrm>
                <a:off x="864" y="3357"/>
                <a:ext cx="1200" cy="478"/>
              </a:xfrm>
              <a:custGeom>
                <a:avLst/>
                <a:gdLst/>
                <a:ahLst/>
                <a:cxnLst>
                  <a:cxn ang="0">
                    <a:pos x="811" y="0"/>
                  </a:cxn>
                  <a:cxn ang="0">
                    <a:pos x="1020" y="23"/>
                  </a:cxn>
                  <a:cxn ang="0">
                    <a:pos x="953" y="127"/>
                  </a:cxn>
                  <a:cxn ang="0">
                    <a:pos x="923" y="240"/>
                  </a:cxn>
                  <a:cxn ang="0">
                    <a:pos x="811" y="344"/>
                  </a:cxn>
                  <a:cxn ang="0">
                    <a:pos x="609" y="374"/>
                  </a:cxn>
                  <a:cxn ang="0">
                    <a:pos x="564" y="359"/>
                  </a:cxn>
                  <a:cxn ang="0">
                    <a:pos x="542" y="352"/>
                  </a:cxn>
                  <a:cxn ang="0">
                    <a:pos x="340" y="374"/>
                  </a:cxn>
                  <a:cxn ang="0">
                    <a:pos x="983" y="374"/>
                  </a:cxn>
                  <a:cxn ang="0">
                    <a:pos x="953" y="359"/>
                  </a:cxn>
                  <a:cxn ang="0">
                    <a:pos x="1095" y="374"/>
                  </a:cxn>
                  <a:cxn ang="0">
                    <a:pos x="930" y="322"/>
                  </a:cxn>
                  <a:cxn ang="0">
                    <a:pos x="803" y="359"/>
                  </a:cxn>
                  <a:cxn ang="0">
                    <a:pos x="220" y="329"/>
                  </a:cxn>
                  <a:cxn ang="0">
                    <a:pos x="938" y="397"/>
                  </a:cxn>
                  <a:cxn ang="0">
                    <a:pos x="990" y="389"/>
                  </a:cxn>
                  <a:cxn ang="0">
                    <a:pos x="1013" y="382"/>
                  </a:cxn>
                  <a:cxn ang="0">
                    <a:pos x="983" y="367"/>
                  </a:cxn>
                  <a:cxn ang="0">
                    <a:pos x="930" y="0"/>
                  </a:cxn>
                  <a:cxn ang="0">
                    <a:pos x="811" y="0"/>
                  </a:cxn>
                </a:cxnLst>
                <a:rect l="0" t="0" r="r" b="b"/>
                <a:pathLst>
                  <a:path w="1200" h="478">
                    <a:moveTo>
                      <a:pt x="811" y="0"/>
                    </a:moveTo>
                    <a:cubicBezTo>
                      <a:pt x="881" y="5"/>
                      <a:pt x="950" y="10"/>
                      <a:pt x="1020" y="23"/>
                    </a:cubicBezTo>
                    <a:cubicBezTo>
                      <a:pt x="997" y="57"/>
                      <a:pt x="960" y="86"/>
                      <a:pt x="953" y="127"/>
                    </a:cubicBezTo>
                    <a:cubicBezTo>
                      <a:pt x="947" y="158"/>
                      <a:pt x="941" y="211"/>
                      <a:pt x="923" y="240"/>
                    </a:cubicBezTo>
                    <a:cubicBezTo>
                      <a:pt x="896" y="281"/>
                      <a:pt x="846" y="308"/>
                      <a:pt x="811" y="344"/>
                    </a:cubicBezTo>
                    <a:cubicBezTo>
                      <a:pt x="680" y="337"/>
                      <a:pt x="692" y="318"/>
                      <a:pt x="609" y="374"/>
                    </a:cubicBezTo>
                    <a:cubicBezTo>
                      <a:pt x="594" y="369"/>
                      <a:pt x="579" y="363"/>
                      <a:pt x="564" y="359"/>
                    </a:cubicBezTo>
                    <a:cubicBezTo>
                      <a:pt x="556" y="356"/>
                      <a:pt x="542" y="352"/>
                      <a:pt x="542" y="352"/>
                    </a:cubicBezTo>
                    <a:cubicBezTo>
                      <a:pt x="474" y="357"/>
                      <a:pt x="407" y="363"/>
                      <a:pt x="340" y="374"/>
                    </a:cubicBezTo>
                    <a:cubicBezTo>
                      <a:pt x="88" y="315"/>
                      <a:pt x="363" y="381"/>
                      <a:pt x="983" y="374"/>
                    </a:cubicBezTo>
                    <a:cubicBezTo>
                      <a:pt x="994" y="373"/>
                      <a:pt x="941" y="359"/>
                      <a:pt x="953" y="359"/>
                    </a:cubicBezTo>
                    <a:cubicBezTo>
                      <a:pt x="1000" y="359"/>
                      <a:pt x="1047" y="369"/>
                      <a:pt x="1095" y="374"/>
                    </a:cubicBezTo>
                    <a:cubicBezTo>
                      <a:pt x="1200" y="321"/>
                      <a:pt x="970" y="326"/>
                      <a:pt x="930" y="322"/>
                    </a:cubicBezTo>
                    <a:cubicBezTo>
                      <a:pt x="883" y="329"/>
                      <a:pt x="847" y="348"/>
                      <a:pt x="803" y="359"/>
                    </a:cubicBezTo>
                    <a:cubicBezTo>
                      <a:pt x="217" y="304"/>
                      <a:pt x="483" y="304"/>
                      <a:pt x="220" y="329"/>
                    </a:cubicBezTo>
                    <a:cubicBezTo>
                      <a:pt x="0" y="478"/>
                      <a:pt x="780" y="390"/>
                      <a:pt x="938" y="397"/>
                    </a:cubicBezTo>
                    <a:cubicBezTo>
                      <a:pt x="955" y="394"/>
                      <a:pt x="972" y="392"/>
                      <a:pt x="990" y="389"/>
                    </a:cubicBezTo>
                    <a:cubicBezTo>
                      <a:pt x="997" y="387"/>
                      <a:pt x="1015" y="389"/>
                      <a:pt x="1013" y="382"/>
                    </a:cubicBezTo>
                    <a:cubicBezTo>
                      <a:pt x="1009" y="371"/>
                      <a:pt x="993" y="372"/>
                      <a:pt x="983" y="367"/>
                    </a:cubicBezTo>
                    <a:cubicBezTo>
                      <a:pt x="910" y="255"/>
                      <a:pt x="1063" y="46"/>
                      <a:pt x="930" y="0"/>
                    </a:cubicBezTo>
                    <a:cubicBezTo>
                      <a:pt x="858" y="24"/>
                      <a:pt x="867" y="28"/>
                      <a:pt x="81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17554" name="Freeform 146"/>
              <p:cNvSpPr>
                <a:spLocks/>
              </p:cNvSpPr>
              <p:nvPr/>
            </p:nvSpPr>
            <p:spPr bwMode="auto">
              <a:xfrm>
                <a:off x="2640" y="3360"/>
                <a:ext cx="1200" cy="478"/>
              </a:xfrm>
              <a:custGeom>
                <a:avLst/>
                <a:gdLst/>
                <a:ahLst/>
                <a:cxnLst>
                  <a:cxn ang="0">
                    <a:pos x="811" y="0"/>
                  </a:cxn>
                  <a:cxn ang="0">
                    <a:pos x="1020" y="23"/>
                  </a:cxn>
                  <a:cxn ang="0">
                    <a:pos x="953" y="127"/>
                  </a:cxn>
                  <a:cxn ang="0">
                    <a:pos x="923" y="240"/>
                  </a:cxn>
                  <a:cxn ang="0">
                    <a:pos x="811" y="344"/>
                  </a:cxn>
                  <a:cxn ang="0">
                    <a:pos x="609" y="374"/>
                  </a:cxn>
                  <a:cxn ang="0">
                    <a:pos x="564" y="359"/>
                  </a:cxn>
                  <a:cxn ang="0">
                    <a:pos x="542" y="352"/>
                  </a:cxn>
                  <a:cxn ang="0">
                    <a:pos x="340" y="374"/>
                  </a:cxn>
                  <a:cxn ang="0">
                    <a:pos x="983" y="374"/>
                  </a:cxn>
                  <a:cxn ang="0">
                    <a:pos x="953" y="359"/>
                  </a:cxn>
                  <a:cxn ang="0">
                    <a:pos x="1095" y="374"/>
                  </a:cxn>
                  <a:cxn ang="0">
                    <a:pos x="930" y="322"/>
                  </a:cxn>
                  <a:cxn ang="0">
                    <a:pos x="803" y="359"/>
                  </a:cxn>
                  <a:cxn ang="0">
                    <a:pos x="220" y="329"/>
                  </a:cxn>
                  <a:cxn ang="0">
                    <a:pos x="938" y="397"/>
                  </a:cxn>
                  <a:cxn ang="0">
                    <a:pos x="990" y="389"/>
                  </a:cxn>
                  <a:cxn ang="0">
                    <a:pos x="1013" y="382"/>
                  </a:cxn>
                  <a:cxn ang="0">
                    <a:pos x="983" y="367"/>
                  </a:cxn>
                  <a:cxn ang="0">
                    <a:pos x="930" y="0"/>
                  </a:cxn>
                  <a:cxn ang="0">
                    <a:pos x="811" y="0"/>
                  </a:cxn>
                </a:cxnLst>
                <a:rect l="0" t="0" r="r" b="b"/>
                <a:pathLst>
                  <a:path w="1200" h="478">
                    <a:moveTo>
                      <a:pt x="811" y="0"/>
                    </a:moveTo>
                    <a:cubicBezTo>
                      <a:pt x="881" y="5"/>
                      <a:pt x="950" y="10"/>
                      <a:pt x="1020" y="23"/>
                    </a:cubicBezTo>
                    <a:cubicBezTo>
                      <a:pt x="997" y="57"/>
                      <a:pt x="960" y="86"/>
                      <a:pt x="953" y="127"/>
                    </a:cubicBezTo>
                    <a:cubicBezTo>
                      <a:pt x="947" y="158"/>
                      <a:pt x="941" y="211"/>
                      <a:pt x="923" y="240"/>
                    </a:cubicBezTo>
                    <a:cubicBezTo>
                      <a:pt x="896" y="281"/>
                      <a:pt x="846" y="308"/>
                      <a:pt x="811" y="344"/>
                    </a:cubicBezTo>
                    <a:cubicBezTo>
                      <a:pt x="680" y="337"/>
                      <a:pt x="692" y="318"/>
                      <a:pt x="609" y="374"/>
                    </a:cubicBezTo>
                    <a:cubicBezTo>
                      <a:pt x="594" y="369"/>
                      <a:pt x="579" y="363"/>
                      <a:pt x="564" y="359"/>
                    </a:cubicBezTo>
                    <a:cubicBezTo>
                      <a:pt x="556" y="356"/>
                      <a:pt x="542" y="352"/>
                      <a:pt x="542" y="352"/>
                    </a:cubicBezTo>
                    <a:cubicBezTo>
                      <a:pt x="474" y="357"/>
                      <a:pt x="407" y="363"/>
                      <a:pt x="340" y="374"/>
                    </a:cubicBezTo>
                    <a:cubicBezTo>
                      <a:pt x="88" y="315"/>
                      <a:pt x="363" y="381"/>
                      <a:pt x="983" y="374"/>
                    </a:cubicBezTo>
                    <a:cubicBezTo>
                      <a:pt x="994" y="373"/>
                      <a:pt x="941" y="359"/>
                      <a:pt x="953" y="359"/>
                    </a:cubicBezTo>
                    <a:cubicBezTo>
                      <a:pt x="1000" y="359"/>
                      <a:pt x="1047" y="369"/>
                      <a:pt x="1095" y="374"/>
                    </a:cubicBezTo>
                    <a:cubicBezTo>
                      <a:pt x="1200" y="321"/>
                      <a:pt x="970" y="326"/>
                      <a:pt x="930" y="322"/>
                    </a:cubicBezTo>
                    <a:cubicBezTo>
                      <a:pt x="883" y="329"/>
                      <a:pt x="847" y="348"/>
                      <a:pt x="803" y="359"/>
                    </a:cubicBezTo>
                    <a:cubicBezTo>
                      <a:pt x="217" y="304"/>
                      <a:pt x="483" y="304"/>
                      <a:pt x="220" y="329"/>
                    </a:cubicBezTo>
                    <a:cubicBezTo>
                      <a:pt x="0" y="478"/>
                      <a:pt x="780" y="390"/>
                      <a:pt x="938" y="397"/>
                    </a:cubicBezTo>
                    <a:cubicBezTo>
                      <a:pt x="955" y="394"/>
                      <a:pt x="972" y="392"/>
                      <a:pt x="990" y="389"/>
                    </a:cubicBezTo>
                    <a:cubicBezTo>
                      <a:pt x="997" y="387"/>
                      <a:pt x="1015" y="389"/>
                      <a:pt x="1013" y="382"/>
                    </a:cubicBezTo>
                    <a:cubicBezTo>
                      <a:pt x="1009" y="371"/>
                      <a:pt x="993" y="372"/>
                      <a:pt x="983" y="367"/>
                    </a:cubicBezTo>
                    <a:cubicBezTo>
                      <a:pt x="910" y="255"/>
                      <a:pt x="1063" y="46"/>
                      <a:pt x="930" y="0"/>
                    </a:cubicBezTo>
                    <a:cubicBezTo>
                      <a:pt x="858" y="24"/>
                      <a:pt x="867" y="28"/>
                      <a:pt x="81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sp>
        <p:nvSpPr>
          <p:cNvPr id="17555" name="Text Box 147"/>
          <p:cNvSpPr txBox="1">
            <a:spLocks noChangeArrowheads="1"/>
          </p:cNvSpPr>
          <p:nvPr/>
        </p:nvSpPr>
        <p:spPr bwMode="auto">
          <a:xfrm>
            <a:off x="3729038" y="1443038"/>
            <a:ext cx="1501775" cy="376237"/>
          </a:xfrm>
          <a:prstGeom prst="rect">
            <a:avLst/>
          </a:prstGeom>
          <a:noFill/>
          <a:ln w="9525">
            <a:solidFill>
              <a:srgbClr val="3366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baseline="0"/>
              <a:t>cells on slides</a:t>
            </a:r>
            <a:endParaRPr lang="en-US" baseline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026"/>
          <p:cNvSpPr txBox="1">
            <a:spLocks noChangeArrowheads="1"/>
          </p:cNvSpPr>
          <p:nvPr/>
        </p:nvSpPr>
        <p:spPr bwMode="auto">
          <a:xfrm>
            <a:off x="152400" y="527050"/>
            <a:ext cx="297815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>
                <a:latin typeface="Helvetica" charset="0"/>
              </a:rPr>
              <a:t>If the tissue is </a:t>
            </a:r>
            <a:r>
              <a:rPr lang="en-US" baseline="0">
                <a:solidFill>
                  <a:srgbClr val="009900"/>
                </a:solidFill>
                <a:latin typeface="Helvetica" charset="0"/>
              </a:rPr>
              <a:t>frozen</a:t>
            </a:r>
            <a:endParaRPr lang="en-US" baseline="0"/>
          </a:p>
        </p:txBody>
      </p:sp>
      <p:sp>
        <p:nvSpPr>
          <p:cNvPr id="18435" name="Text Box 1027"/>
          <p:cNvSpPr txBox="1">
            <a:spLocks noChangeArrowheads="1"/>
          </p:cNvSpPr>
          <p:nvPr/>
        </p:nvSpPr>
        <p:spPr bwMode="auto">
          <a:xfrm>
            <a:off x="3886200" y="609600"/>
            <a:ext cx="39687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baseline="0">
                <a:latin typeface="Helvetica" charset="0"/>
              </a:rPr>
              <a:t>The sections may need to be used </a:t>
            </a:r>
          </a:p>
          <a:p>
            <a:r>
              <a:rPr lang="en-US" sz="1800" b="1" baseline="0">
                <a:latin typeface="Helvetica" charset="0"/>
              </a:rPr>
              <a:t> in immunohisto-assays as</a:t>
            </a:r>
            <a:endParaRPr lang="en-US" sz="1400" b="1" baseline="0"/>
          </a:p>
        </p:txBody>
      </p:sp>
      <p:grpSp>
        <p:nvGrpSpPr>
          <p:cNvPr id="18436" name="Group 1028"/>
          <p:cNvGrpSpPr>
            <a:grpSpLocks/>
          </p:cNvGrpSpPr>
          <p:nvPr/>
        </p:nvGrpSpPr>
        <p:grpSpPr bwMode="auto">
          <a:xfrm>
            <a:off x="914400" y="5334000"/>
            <a:ext cx="6477000" cy="381000"/>
            <a:chOff x="288" y="3120"/>
            <a:chExt cx="4080" cy="240"/>
          </a:xfrm>
        </p:grpSpPr>
        <p:sp>
          <p:nvSpPr>
            <p:cNvPr id="18437" name="Rectangle 1029"/>
            <p:cNvSpPr>
              <a:spLocks noChangeArrowheads="1"/>
            </p:cNvSpPr>
            <p:nvPr/>
          </p:nvSpPr>
          <p:spPr bwMode="auto">
            <a:xfrm>
              <a:off x="624" y="3240"/>
              <a:ext cx="489" cy="72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aseline="0"/>
            </a:p>
          </p:txBody>
        </p:sp>
        <p:sp>
          <p:nvSpPr>
            <p:cNvPr id="18438" name="Text Box 1030"/>
            <p:cNvSpPr txBox="1">
              <a:spLocks noChangeArrowheads="1"/>
            </p:cNvSpPr>
            <p:nvPr/>
          </p:nvSpPr>
          <p:spPr bwMode="auto">
            <a:xfrm>
              <a:off x="1392" y="3120"/>
              <a:ext cx="2976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b="1" baseline="0">
                  <a:solidFill>
                    <a:srgbClr val="660033"/>
                  </a:solidFill>
                  <a:latin typeface="Helvetica" charset="0"/>
                  <a:cs typeface="Times" charset="0"/>
                </a:rPr>
                <a:t>Tissue section on glass slide</a:t>
              </a:r>
              <a:r>
                <a:rPr lang="en-US" b="1" baseline="0">
                  <a:solidFill>
                    <a:srgbClr val="0099CC"/>
                  </a:solidFill>
                  <a:latin typeface="Helvetica" charset="0"/>
                  <a:cs typeface="Times" charset="0"/>
                </a:rPr>
                <a:t>: Frozen</a:t>
              </a:r>
              <a:endParaRPr lang="en-US" baseline="0">
                <a:solidFill>
                  <a:srgbClr val="0099CC"/>
                </a:solidFill>
                <a:cs typeface="Times" charset="0"/>
              </a:endParaRPr>
            </a:p>
          </p:txBody>
        </p:sp>
        <p:sp>
          <p:nvSpPr>
            <p:cNvPr id="18439" name="Rectangle 1031"/>
            <p:cNvSpPr>
              <a:spLocks noChangeArrowheads="1"/>
            </p:cNvSpPr>
            <p:nvPr/>
          </p:nvSpPr>
          <p:spPr bwMode="auto">
            <a:xfrm>
              <a:off x="288" y="3312"/>
              <a:ext cx="1061" cy="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18440" name="Text Box 1032"/>
          <p:cNvSpPr txBox="1">
            <a:spLocks noChangeArrowheads="1"/>
          </p:cNvSpPr>
          <p:nvPr/>
        </p:nvSpPr>
        <p:spPr bwMode="auto">
          <a:xfrm>
            <a:off x="685800" y="2527300"/>
            <a:ext cx="75247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b="1" baseline="0">
                <a:solidFill>
                  <a:srgbClr val="FF0000"/>
                </a:solidFill>
                <a:latin typeface="Helvetica" charset="0"/>
              </a:rPr>
              <a:t>Acetone fixed:</a:t>
            </a:r>
            <a:endParaRPr lang="en-US" sz="1800" b="1" baseline="0">
              <a:latin typeface="Helvetica" charset="0"/>
            </a:endParaRPr>
          </a:p>
          <a:p>
            <a:r>
              <a:rPr lang="en-US" sz="1800" b="1" baseline="0">
                <a:latin typeface="Helvetica" charset="0"/>
              </a:rPr>
              <a:t>	-precipitates proteins onto cell surface---may extract lipids </a:t>
            </a:r>
          </a:p>
          <a:p>
            <a:r>
              <a:rPr lang="en-US" sz="1800" b="1" baseline="0">
                <a:latin typeface="Helvetica" charset="0"/>
              </a:rPr>
              <a:t>	-is needed for many of the “CD” antibodies</a:t>
            </a:r>
            <a:endParaRPr lang="en-US" baseline="0"/>
          </a:p>
        </p:txBody>
      </p:sp>
      <p:sp>
        <p:nvSpPr>
          <p:cNvPr id="18441" name="Text Box 1033"/>
          <p:cNvSpPr txBox="1">
            <a:spLocks noChangeArrowheads="1"/>
          </p:cNvSpPr>
          <p:nvPr/>
        </p:nvSpPr>
        <p:spPr bwMode="auto">
          <a:xfrm>
            <a:off x="762000" y="1141413"/>
            <a:ext cx="74993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baseline="0">
                <a:solidFill>
                  <a:srgbClr val="660033"/>
                </a:solidFill>
                <a:latin typeface="Helvetica" charset="0"/>
              </a:rPr>
              <a:t>Unfixed:</a:t>
            </a:r>
            <a:endParaRPr lang="en-US" sz="1800" baseline="0">
              <a:latin typeface="Helvetica" charset="0"/>
            </a:endParaRPr>
          </a:p>
          <a:p>
            <a:r>
              <a:rPr lang="en-US" sz="1800" baseline="0">
                <a:latin typeface="Helvetica" charset="0"/>
              </a:rPr>
              <a:t>	</a:t>
            </a:r>
            <a:r>
              <a:rPr lang="en-US" sz="1800" b="1" baseline="0">
                <a:latin typeface="Helvetica" charset="0"/>
              </a:rPr>
              <a:t>Positive feature:-antigens are unaltered </a:t>
            </a:r>
          </a:p>
          <a:p>
            <a:r>
              <a:rPr lang="en-US" sz="1800" baseline="0">
                <a:latin typeface="Helvetica" charset="0"/>
              </a:rPr>
              <a:t>	</a:t>
            </a:r>
            <a:r>
              <a:rPr lang="en-US" sz="1800" b="1" baseline="0">
                <a:latin typeface="Helvetica" charset="0"/>
              </a:rPr>
              <a:t>Negative feature</a:t>
            </a:r>
            <a:r>
              <a:rPr lang="en-US" sz="1800" baseline="0">
                <a:latin typeface="Helvetica" charset="0"/>
              </a:rPr>
              <a:t>: </a:t>
            </a:r>
            <a:r>
              <a:rPr lang="en-US" sz="1800" b="1" baseline="0">
                <a:latin typeface="Helvetica" charset="0"/>
              </a:rPr>
              <a:t>sections may fall off slide during staining</a:t>
            </a:r>
            <a:endParaRPr lang="en-US" sz="1800" baseline="0">
              <a:latin typeface="Helvetica" charset="0"/>
            </a:endParaRPr>
          </a:p>
        </p:txBody>
      </p:sp>
      <p:sp>
        <p:nvSpPr>
          <p:cNvPr id="18442" name="Text Box 1034"/>
          <p:cNvSpPr txBox="1">
            <a:spLocks noChangeArrowheads="1"/>
          </p:cNvSpPr>
          <p:nvPr/>
        </p:nvSpPr>
        <p:spPr bwMode="auto">
          <a:xfrm>
            <a:off x="533400" y="3810000"/>
            <a:ext cx="63309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b="1" baseline="0">
                <a:solidFill>
                  <a:schemeClr val="accent2"/>
                </a:solidFill>
                <a:latin typeface="Helvetica" charset="0"/>
              </a:rPr>
              <a:t>Paraformaldehyde fixed</a:t>
            </a:r>
            <a:r>
              <a:rPr lang="en-US" sz="1800" b="1" baseline="0">
                <a:latin typeface="Helvetica" charset="0"/>
              </a:rPr>
              <a:t>:</a:t>
            </a:r>
          </a:p>
          <a:p>
            <a:r>
              <a:rPr lang="en-US" sz="1800" b="1" baseline="0">
                <a:latin typeface="Helvetica" charset="0"/>
              </a:rPr>
              <a:t>	--needs to be freshly  made, or frozen soon after</a:t>
            </a:r>
          </a:p>
          <a:p>
            <a:r>
              <a:rPr lang="en-US" sz="1800" b="1" baseline="0">
                <a:latin typeface="Helvetica" charset="0"/>
              </a:rPr>
              <a:t>	--is preferred over using 10% buffered formalin</a:t>
            </a:r>
            <a:endParaRPr lang="en-US" sz="1400" b="1" baseline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1026"/>
          <p:cNvGrpSpPr>
            <a:grpSpLocks/>
          </p:cNvGrpSpPr>
          <p:nvPr/>
        </p:nvGrpSpPr>
        <p:grpSpPr bwMode="auto">
          <a:xfrm>
            <a:off x="304800" y="4953000"/>
            <a:ext cx="8097838" cy="381000"/>
            <a:chOff x="192" y="3120"/>
            <a:chExt cx="5101" cy="240"/>
          </a:xfrm>
        </p:grpSpPr>
        <p:sp>
          <p:nvSpPr>
            <p:cNvPr id="19459" name="Rectangle 1027"/>
            <p:cNvSpPr>
              <a:spLocks noChangeArrowheads="1"/>
            </p:cNvSpPr>
            <p:nvPr/>
          </p:nvSpPr>
          <p:spPr bwMode="auto">
            <a:xfrm>
              <a:off x="528" y="3240"/>
              <a:ext cx="509" cy="72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baseline="0"/>
            </a:p>
          </p:txBody>
        </p:sp>
        <p:sp>
          <p:nvSpPr>
            <p:cNvPr id="19460" name="Text Box 1028"/>
            <p:cNvSpPr txBox="1">
              <a:spLocks noChangeArrowheads="1"/>
            </p:cNvSpPr>
            <p:nvPr/>
          </p:nvSpPr>
          <p:spPr bwMode="auto">
            <a:xfrm>
              <a:off x="1344" y="3120"/>
              <a:ext cx="3949" cy="240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b="1" baseline="0">
                  <a:solidFill>
                    <a:srgbClr val="0099CC"/>
                  </a:solidFill>
                  <a:latin typeface="Helvetica" charset="0"/>
                  <a:cs typeface="Times" charset="0"/>
                </a:rPr>
                <a:t>Tissue section: Paraffin embedded</a:t>
              </a:r>
              <a:endParaRPr lang="en-US" baseline="0">
                <a:solidFill>
                  <a:srgbClr val="0099CC"/>
                </a:solidFill>
                <a:cs typeface="Times" charset="0"/>
              </a:endParaRPr>
            </a:p>
          </p:txBody>
        </p:sp>
        <p:sp>
          <p:nvSpPr>
            <p:cNvPr id="19461" name="Rectangle 1029"/>
            <p:cNvSpPr>
              <a:spLocks noChangeArrowheads="1"/>
            </p:cNvSpPr>
            <p:nvPr/>
          </p:nvSpPr>
          <p:spPr bwMode="auto">
            <a:xfrm>
              <a:off x="192" y="3312"/>
              <a:ext cx="1104" cy="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19462" name="Text Box 1030"/>
          <p:cNvSpPr txBox="1">
            <a:spLocks noChangeArrowheads="1"/>
          </p:cNvSpPr>
          <p:nvPr/>
        </p:nvSpPr>
        <p:spPr bwMode="auto">
          <a:xfrm>
            <a:off x="61913" y="376238"/>
            <a:ext cx="5118100" cy="466725"/>
          </a:xfrm>
          <a:prstGeom prst="rect">
            <a:avLst/>
          </a:prstGeom>
          <a:solidFill>
            <a:srgbClr val="FFFFCC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b="1" baseline="0">
                <a:latin typeface="Helvetica" charset="0"/>
              </a:rPr>
              <a:t>If the tissue is </a:t>
            </a:r>
            <a:r>
              <a:rPr lang="en-US" b="1" baseline="0">
                <a:solidFill>
                  <a:srgbClr val="660033"/>
                </a:solidFill>
                <a:latin typeface="Helvetica" charset="0"/>
              </a:rPr>
              <a:t>paraffin</a:t>
            </a:r>
            <a:r>
              <a:rPr lang="en-US" b="1" baseline="0">
                <a:latin typeface="Helvetica" charset="0"/>
              </a:rPr>
              <a:t> embedded,</a:t>
            </a:r>
            <a:endParaRPr lang="en-US" baseline="0"/>
          </a:p>
        </p:txBody>
      </p:sp>
      <p:sp>
        <p:nvSpPr>
          <p:cNvPr id="19464" name="Text Box 1032"/>
          <p:cNvSpPr txBox="1">
            <a:spLocks noChangeArrowheads="1"/>
          </p:cNvSpPr>
          <p:nvPr/>
        </p:nvSpPr>
        <p:spPr bwMode="auto">
          <a:xfrm>
            <a:off x="152400" y="1295400"/>
            <a:ext cx="8763000" cy="681038"/>
          </a:xfrm>
          <a:prstGeom prst="rect">
            <a:avLst/>
          </a:prstGeom>
          <a:solidFill>
            <a:srgbClr val="CCECFF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b="1" baseline="0">
                <a:latin typeface="Helvetica" charset="0"/>
              </a:rPr>
              <a:t>--</a:t>
            </a:r>
            <a:r>
              <a:rPr lang="en-US" sz="2000" b="1" baseline="0">
                <a:latin typeface="Helvetica" charset="0"/>
              </a:rPr>
              <a:t>deparaffinize</a:t>
            </a:r>
            <a:r>
              <a:rPr lang="en-US" sz="1800" b="1" baseline="0">
                <a:latin typeface="Helvetica" charset="0"/>
              </a:rPr>
              <a:t> ( remove the infiltrated paraffin wax, </a:t>
            </a:r>
          </a:p>
          <a:p>
            <a:r>
              <a:rPr lang="en-US" sz="1800" b="1" baseline="0">
                <a:latin typeface="Helvetica" charset="0"/>
              </a:rPr>
              <a:t>                                            by using organic solvents)</a:t>
            </a:r>
            <a:endParaRPr lang="en-US" baseline="0"/>
          </a:p>
        </p:txBody>
      </p:sp>
      <p:sp>
        <p:nvSpPr>
          <p:cNvPr id="19465" name="Text Box 1033"/>
          <p:cNvSpPr txBox="1">
            <a:spLocks noChangeArrowheads="1"/>
          </p:cNvSpPr>
          <p:nvPr/>
        </p:nvSpPr>
        <p:spPr bwMode="auto">
          <a:xfrm>
            <a:off x="304800" y="2103438"/>
            <a:ext cx="8550275" cy="771525"/>
          </a:xfrm>
          <a:prstGeom prst="rect">
            <a:avLst/>
          </a:prstGeom>
          <a:solidFill>
            <a:srgbClr val="FFFFCC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000" b="1" baseline="0">
                <a:latin typeface="Helvetica" charset="0"/>
              </a:rPr>
              <a:t>--the section then needs to be </a:t>
            </a:r>
            <a:r>
              <a:rPr lang="en-US" b="1" baseline="0">
                <a:latin typeface="Helvetica" charset="0"/>
              </a:rPr>
              <a:t>rehydrated</a:t>
            </a:r>
            <a:r>
              <a:rPr lang="en-US" sz="2000" b="1" baseline="0">
                <a:latin typeface="Helvetica" charset="0"/>
              </a:rPr>
              <a:t>, by sequential immersion</a:t>
            </a:r>
          </a:p>
          <a:p>
            <a:r>
              <a:rPr lang="en-US" sz="2000" b="1" baseline="0">
                <a:latin typeface="Helvetica" charset="0"/>
              </a:rPr>
              <a:t>       in graded alcohols   (100%, 70% , 50% and then PBS)</a:t>
            </a:r>
            <a:endParaRPr lang="en-US" sz="1800" baseline="0"/>
          </a:p>
        </p:txBody>
      </p:sp>
      <p:sp>
        <p:nvSpPr>
          <p:cNvPr id="19466" name="Text Box 1034"/>
          <p:cNvSpPr txBox="1">
            <a:spLocks noChangeArrowheads="1"/>
          </p:cNvSpPr>
          <p:nvPr/>
        </p:nvSpPr>
        <p:spPr bwMode="auto">
          <a:xfrm>
            <a:off x="533400" y="3187700"/>
            <a:ext cx="7315200" cy="1625600"/>
          </a:xfrm>
          <a:prstGeom prst="rect">
            <a:avLst/>
          </a:prstGeom>
          <a:solidFill>
            <a:srgbClr val="CCFFCC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b="1" baseline="0">
                <a:latin typeface="Helvetica" charset="0"/>
              </a:rPr>
              <a:t>--the deparaffinized section may need to be treated </a:t>
            </a:r>
          </a:p>
          <a:p>
            <a:r>
              <a:rPr lang="en-US" sz="2000" b="1" baseline="0">
                <a:latin typeface="Helvetica" charset="0"/>
              </a:rPr>
              <a:t>                  to expose buried antigenic epitopes</a:t>
            </a:r>
          </a:p>
          <a:p>
            <a:r>
              <a:rPr lang="en-US" sz="2000" b="1" baseline="0">
                <a:latin typeface="Helvetica" charset="0"/>
              </a:rPr>
              <a:t>	with either proteases </a:t>
            </a:r>
          </a:p>
          <a:p>
            <a:r>
              <a:rPr lang="en-US" sz="2000" b="1" baseline="0">
                <a:latin typeface="Helvetica" charset="0"/>
              </a:rPr>
              <a:t>	    or by heating in low pH citrate buffer , </a:t>
            </a:r>
          </a:p>
          <a:p>
            <a:r>
              <a:rPr lang="en-US" sz="2000" b="1" baseline="0">
                <a:latin typeface="Helvetica" charset="0"/>
              </a:rPr>
              <a:t>                  or high pH EDTA buffer          </a:t>
            </a:r>
            <a:endParaRPr lang="en-US" sz="1800" baseline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 animBg="1" autoUpdateAnimBg="0"/>
      <p:bldP spid="19464" grpId="0" animBg="1" autoUpdateAnimBg="0"/>
      <p:bldP spid="19465" grpId="0" animBg="1" autoUpdateAnimBg="0"/>
      <p:bldP spid="19466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457200" y="3886200"/>
            <a:ext cx="8326438" cy="1600200"/>
            <a:chOff x="288" y="2448"/>
            <a:chExt cx="5245" cy="1008"/>
          </a:xfrm>
        </p:grpSpPr>
        <p:grpSp>
          <p:nvGrpSpPr>
            <p:cNvPr id="2052" name="Group 4"/>
            <p:cNvGrpSpPr>
              <a:grpSpLocks/>
            </p:cNvGrpSpPr>
            <p:nvPr/>
          </p:nvGrpSpPr>
          <p:grpSpPr bwMode="auto">
            <a:xfrm>
              <a:off x="288" y="2784"/>
              <a:ext cx="5245" cy="672"/>
              <a:chOff x="288" y="2784"/>
              <a:chExt cx="5245" cy="672"/>
            </a:xfrm>
          </p:grpSpPr>
          <p:grpSp>
            <p:nvGrpSpPr>
              <p:cNvPr id="2053" name="Group 5"/>
              <p:cNvGrpSpPr>
                <a:grpSpLocks/>
              </p:cNvGrpSpPr>
              <p:nvPr/>
            </p:nvGrpSpPr>
            <p:grpSpPr bwMode="auto">
              <a:xfrm>
                <a:off x="288" y="3216"/>
                <a:ext cx="5245" cy="240"/>
                <a:chOff x="0" y="3168"/>
                <a:chExt cx="5245" cy="240"/>
              </a:xfrm>
            </p:grpSpPr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192" y="3240"/>
                  <a:ext cx="1008" cy="120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baseline="0"/>
                </a:p>
              </p:txBody>
            </p:sp>
            <p:sp>
              <p:nvSpPr>
                <p:cNvPr id="205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296" y="3168"/>
                  <a:ext cx="3949" cy="240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baseline="0">
                      <a:solidFill>
                        <a:srgbClr val="0099CC"/>
                      </a:solidFill>
                      <a:cs typeface="Times" charset="0"/>
                    </a:rPr>
                    <a:t>Tissue section: Frozen      or       deParaffinized</a:t>
                  </a:r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0" y="3360"/>
                  <a:ext cx="1296" cy="4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IN"/>
                </a:p>
              </p:txBody>
            </p:sp>
          </p:grpSp>
          <p:grpSp>
            <p:nvGrpSpPr>
              <p:cNvPr id="2057" name="Group 9"/>
              <p:cNvGrpSpPr>
                <a:grpSpLocks/>
              </p:cNvGrpSpPr>
              <p:nvPr/>
            </p:nvGrpSpPr>
            <p:grpSpPr bwMode="auto">
              <a:xfrm>
                <a:off x="864" y="2784"/>
                <a:ext cx="294" cy="482"/>
                <a:chOff x="3888" y="5616"/>
                <a:chExt cx="288" cy="432"/>
              </a:xfrm>
            </p:grpSpPr>
            <p:sp>
              <p:nvSpPr>
                <p:cNvPr id="2058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3888" y="5904"/>
                  <a:ext cx="144" cy="144"/>
                </a:xfrm>
                <a:prstGeom prst="line">
                  <a:avLst/>
                </a:prstGeom>
                <a:noFill/>
                <a:ln w="635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059" name="Line 11"/>
                <p:cNvSpPr>
                  <a:spLocks noChangeShapeType="1"/>
                </p:cNvSpPr>
                <p:nvPr/>
              </p:nvSpPr>
              <p:spPr bwMode="auto">
                <a:xfrm flipH="1" flipV="1">
                  <a:off x="4032" y="5904"/>
                  <a:ext cx="144" cy="144"/>
                </a:xfrm>
                <a:prstGeom prst="line">
                  <a:avLst/>
                </a:prstGeom>
                <a:noFill/>
                <a:ln w="635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060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4032" y="5616"/>
                  <a:ext cx="0" cy="288"/>
                </a:xfrm>
                <a:prstGeom prst="line">
                  <a:avLst/>
                </a:prstGeom>
                <a:noFill/>
                <a:ln w="635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IN"/>
                </a:p>
              </p:txBody>
            </p:sp>
          </p:grpSp>
        </p:grpSp>
        <p:grpSp>
          <p:nvGrpSpPr>
            <p:cNvPr id="2061" name="Group 13"/>
            <p:cNvGrpSpPr>
              <a:grpSpLocks/>
            </p:cNvGrpSpPr>
            <p:nvPr/>
          </p:nvGrpSpPr>
          <p:grpSpPr bwMode="auto">
            <a:xfrm rot="5400000">
              <a:off x="1121" y="2335"/>
              <a:ext cx="350" cy="576"/>
              <a:chOff x="3888" y="5616"/>
              <a:chExt cx="288" cy="432"/>
            </a:xfrm>
          </p:grpSpPr>
          <p:sp>
            <p:nvSpPr>
              <p:cNvPr id="2062" name="Line 14"/>
              <p:cNvSpPr>
                <a:spLocks noChangeShapeType="1"/>
              </p:cNvSpPr>
              <p:nvPr/>
            </p:nvSpPr>
            <p:spPr bwMode="auto">
              <a:xfrm flipV="1">
                <a:off x="3888" y="5904"/>
                <a:ext cx="144" cy="144"/>
              </a:xfrm>
              <a:prstGeom prst="line">
                <a:avLst/>
              </a:prstGeom>
              <a:noFill/>
              <a:ln w="635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63" name="Line 15"/>
              <p:cNvSpPr>
                <a:spLocks noChangeShapeType="1"/>
              </p:cNvSpPr>
              <p:nvPr/>
            </p:nvSpPr>
            <p:spPr bwMode="auto">
              <a:xfrm flipH="1" flipV="1">
                <a:off x="4032" y="5904"/>
                <a:ext cx="144" cy="144"/>
              </a:xfrm>
              <a:prstGeom prst="line">
                <a:avLst/>
              </a:prstGeom>
              <a:noFill/>
              <a:ln w="635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64" name="Line 16"/>
              <p:cNvSpPr>
                <a:spLocks noChangeShapeType="1"/>
              </p:cNvSpPr>
              <p:nvPr/>
            </p:nvSpPr>
            <p:spPr bwMode="auto">
              <a:xfrm flipV="1">
                <a:off x="4032" y="5616"/>
                <a:ext cx="0" cy="288"/>
              </a:xfrm>
              <a:prstGeom prst="line">
                <a:avLst/>
              </a:prstGeom>
              <a:noFill/>
              <a:ln w="635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</p:grp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2895600" y="3886200"/>
            <a:ext cx="5410200" cy="376238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baseline="0">
                <a:latin typeface="Helvetica" charset="0"/>
              </a:rPr>
              <a:t>Tertiary reagent is used usually labeled with</a:t>
            </a:r>
            <a:r>
              <a:rPr lang="en-US" sz="1600" b="1" baseline="0"/>
              <a:t> :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2971800" y="3276600"/>
            <a:ext cx="3962400" cy="346075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baseline="0">
                <a:latin typeface="Helvetica" charset="0"/>
              </a:rPr>
              <a:t>fluoresceinated compounds</a:t>
            </a:r>
            <a:endParaRPr lang="en-US" sz="1600" b="1" baseline="0"/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6400800" y="3276600"/>
            <a:ext cx="2057400" cy="376238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baseline="0"/>
              <a:t>or with an enzyme</a:t>
            </a:r>
            <a:endParaRPr lang="en-US" sz="1600" b="1" baseline="0"/>
          </a:p>
        </p:txBody>
      </p:sp>
      <p:grpSp>
        <p:nvGrpSpPr>
          <p:cNvPr id="2068" name="Group 20"/>
          <p:cNvGrpSpPr>
            <a:grpSpLocks/>
          </p:cNvGrpSpPr>
          <p:nvPr/>
        </p:nvGrpSpPr>
        <p:grpSpPr bwMode="auto">
          <a:xfrm>
            <a:off x="990600" y="2438400"/>
            <a:ext cx="609600" cy="1371600"/>
            <a:chOff x="432" y="1152"/>
            <a:chExt cx="384" cy="864"/>
          </a:xfrm>
        </p:grpSpPr>
        <p:grpSp>
          <p:nvGrpSpPr>
            <p:cNvPr id="2069" name="Group 21"/>
            <p:cNvGrpSpPr>
              <a:grpSpLocks/>
            </p:cNvGrpSpPr>
            <p:nvPr/>
          </p:nvGrpSpPr>
          <p:grpSpPr bwMode="auto">
            <a:xfrm>
              <a:off x="432" y="1344"/>
              <a:ext cx="384" cy="672"/>
              <a:chOff x="3888" y="5616"/>
              <a:chExt cx="288" cy="432"/>
            </a:xfrm>
          </p:grpSpPr>
          <p:sp>
            <p:nvSpPr>
              <p:cNvPr id="2070" name="Line 22"/>
              <p:cNvSpPr>
                <a:spLocks noChangeShapeType="1"/>
              </p:cNvSpPr>
              <p:nvPr/>
            </p:nvSpPr>
            <p:spPr bwMode="auto">
              <a:xfrm flipV="1">
                <a:off x="3888" y="5904"/>
                <a:ext cx="144" cy="144"/>
              </a:xfrm>
              <a:prstGeom prst="line">
                <a:avLst/>
              </a:prstGeom>
              <a:noFill/>
              <a:ln w="635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71" name="Line 23"/>
              <p:cNvSpPr>
                <a:spLocks noChangeShapeType="1"/>
              </p:cNvSpPr>
              <p:nvPr/>
            </p:nvSpPr>
            <p:spPr bwMode="auto">
              <a:xfrm flipH="1" flipV="1">
                <a:off x="4032" y="5904"/>
                <a:ext cx="144" cy="144"/>
              </a:xfrm>
              <a:prstGeom prst="line">
                <a:avLst/>
              </a:prstGeom>
              <a:noFill/>
              <a:ln w="635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72" name="Line 24"/>
              <p:cNvSpPr>
                <a:spLocks noChangeShapeType="1"/>
              </p:cNvSpPr>
              <p:nvPr/>
            </p:nvSpPr>
            <p:spPr bwMode="auto">
              <a:xfrm flipV="1">
                <a:off x="4032" y="5616"/>
                <a:ext cx="0" cy="288"/>
              </a:xfrm>
              <a:prstGeom prst="line">
                <a:avLst/>
              </a:prstGeom>
              <a:noFill/>
              <a:ln w="635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073" name="Oval 25"/>
            <p:cNvSpPr>
              <a:spLocks noChangeArrowheads="1"/>
            </p:cNvSpPr>
            <p:nvPr/>
          </p:nvSpPr>
          <p:spPr bwMode="auto">
            <a:xfrm>
              <a:off x="528" y="1152"/>
              <a:ext cx="119" cy="224"/>
            </a:xfrm>
            <a:prstGeom prst="ellipse">
              <a:avLst/>
            </a:prstGeom>
            <a:solidFill>
              <a:srgbClr val="FF00FF"/>
            </a:solidFill>
            <a:ln w="635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2130" name="Text Box 82"/>
          <p:cNvSpPr txBox="1">
            <a:spLocks noChangeArrowheads="1"/>
          </p:cNvSpPr>
          <p:nvPr/>
        </p:nvSpPr>
        <p:spPr bwMode="auto">
          <a:xfrm>
            <a:off x="2514600" y="4495800"/>
            <a:ext cx="5032375" cy="650875"/>
          </a:xfrm>
          <a:prstGeom prst="rect">
            <a:avLst/>
          </a:prstGeom>
          <a:solidFill>
            <a:srgbClr val="EAEAEA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baseline="0">
                <a:latin typeface="Helvetica" charset="0"/>
              </a:rPr>
              <a:t>Remove endogenous binding sites in tissue,</a:t>
            </a:r>
          </a:p>
          <a:p>
            <a:r>
              <a:rPr lang="en-US" sz="1800" b="1" baseline="0">
                <a:latin typeface="Helvetica" charset="0"/>
              </a:rPr>
              <a:t>            ( biotin, HRP, collagen)</a:t>
            </a:r>
            <a:endParaRPr lang="en-US" baseline="0"/>
          </a:p>
        </p:txBody>
      </p:sp>
      <p:grpSp>
        <p:nvGrpSpPr>
          <p:cNvPr id="2132" name="Group 84"/>
          <p:cNvGrpSpPr>
            <a:grpSpLocks/>
          </p:cNvGrpSpPr>
          <p:nvPr/>
        </p:nvGrpSpPr>
        <p:grpSpPr bwMode="auto">
          <a:xfrm>
            <a:off x="2667000" y="2362200"/>
            <a:ext cx="3886200" cy="838200"/>
            <a:chOff x="2352" y="1488"/>
            <a:chExt cx="2448" cy="528"/>
          </a:xfrm>
        </p:grpSpPr>
        <p:sp>
          <p:nvSpPr>
            <p:cNvPr id="2133" name="Oval 85"/>
            <p:cNvSpPr>
              <a:spLocks noChangeArrowheads="1"/>
            </p:cNvSpPr>
            <p:nvPr/>
          </p:nvSpPr>
          <p:spPr bwMode="auto">
            <a:xfrm>
              <a:off x="2544" y="1728"/>
              <a:ext cx="1296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aseline="0"/>
                <a:t>CY2 , FITC</a:t>
              </a:r>
              <a:endParaRPr lang="en-US" baseline="0"/>
            </a:p>
          </p:txBody>
        </p:sp>
        <p:sp>
          <p:nvSpPr>
            <p:cNvPr id="2134" name="Oval 86"/>
            <p:cNvSpPr>
              <a:spLocks noChangeArrowheads="1"/>
            </p:cNvSpPr>
            <p:nvPr/>
          </p:nvSpPr>
          <p:spPr bwMode="auto">
            <a:xfrm>
              <a:off x="2352" y="1488"/>
              <a:ext cx="768" cy="192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135" name="Text Box 87"/>
            <p:cNvSpPr txBox="1">
              <a:spLocks noChangeArrowheads="1"/>
            </p:cNvSpPr>
            <p:nvPr/>
          </p:nvSpPr>
          <p:spPr bwMode="auto">
            <a:xfrm>
              <a:off x="2448" y="1536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aseline="0"/>
                <a:t>AMCA</a:t>
              </a:r>
            </a:p>
          </p:txBody>
        </p:sp>
        <p:sp>
          <p:nvSpPr>
            <p:cNvPr id="2136" name="Rectangle 88"/>
            <p:cNvSpPr>
              <a:spLocks noChangeArrowheads="1"/>
            </p:cNvSpPr>
            <p:nvPr/>
          </p:nvSpPr>
          <p:spPr bwMode="auto">
            <a:xfrm>
              <a:off x="3936" y="1680"/>
              <a:ext cx="864" cy="240"/>
            </a:xfrm>
            <a:prstGeom prst="rect">
              <a:avLst/>
            </a:prstGeom>
            <a:solidFill>
              <a:srgbClr val="D6009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137" name="Text Box 89"/>
            <p:cNvSpPr txBox="1">
              <a:spLocks noChangeArrowheads="1"/>
            </p:cNvSpPr>
            <p:nvPr/>
          </p:nvSpPr>
          <p:spPr bwMode="auto">
            <a:xfrm>
              <a:off x="4080" y="1728"/>
              <a:ext cx="6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aseline="0"/>
                <a:t>PE, CY3</a:t>
              </a:r>
            </a:p>
          </p:txBody>
        </p:sp>
      </p:grpSp>
      <p:grpSp>
        <p:nvGrpSpPr>
          <p:cNvPr id="2147" name="Group 99"/>
          <p:cNvGrpSpPr>
            <a:grpSpLocks/>
          </p:cNvGrpSpPr>
          <p:nvPr/>
        </p:nvGrpSpPr>
        <p:grpSpPr bwMode="auto">
          <a:xfrm>
            <a:off x="3505200" y="990600"/>
            <a:ext cx="6096000" cy="1347788"/>
            <a:chOff x="1920" y="624"/>
            <a:chExt cx="3600" cy="839"/>
          </a:xfrm>
        </p:grpSpPr>
        <p:sp>
          <p:nvSpPr>
            <p:cNvPr id="2138" name="Text Box 90"/>
            <p:cNvSpPr txBox="1">
              <a:spLocks noChangeArrowheads="1"/>
            </p:cNvSpPr>
            <p:nvPr/>
          </p:nvSpPr>
          <p:spPr bwMode="auto">
            <a:xfrm>
              <a:off x="3216" y="1248"/>
              <a:ext cx="384" cy="215"/>
            </a:xfrm>
            <a:prstGeom prst="rect">
              <a:avLst/>
            </a:prstGeom>
            <a:noFill/>
            <a:ln w="9525">
              <a:solidFill>
                <a:srgbClr val="660033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 baseline="0">
                  <a:solidFill>
                    <a:srgbClr val="660033"/>
                  </a:solidFill>
                  <a:latin typeface="Helvetica" charset="0"/>
                </a:rPr>
                <a:t>HRP</a:t>
              </a:r>
              <a:endParaRPr lang="en-US" sz="1600" baseline="0"/>
            </a:p>
          </p:txBody>
        </p:sp>
        <p:sp>
          <p:nvSpPr>
            <p:cNvPr id="2139" name="Text Box 91"/>
            <p:cNvSpPr txBox="1">
              <a:spLocks noChangeArrowheads="1"/>
            </p:cNvSpPr>
            <p:nvPr/>
          </p:nvSpPr>
          <p:spPr bwMode="auto">
            <a:xfrm>
              <a:off x="3744" y="1248"/>
              <a:ext cx="672" cy="21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 baseline="0">
                  <a:latin typeface="Helvetica" charset="0"/>
                </a:rPr>
                <a:t>Alk.Phos</a:t>
              </a:r>
              <a:endParaRPr lang="en-US" baseline="0"/>
            </a:p>
          </p:txBody>
        </p:sp>
        <p:sp>
          <p:nvSpPr>
            <p:cNvPr id="2140" name="Text Box 92"/>
            <p:cNvSpPr txBox="1">
              <a:spLocks noChangeArrowheads="1"/>
            </p:cNvSpPr>
            <p:nvPr/>
          </p:nvSpPr>
          <p:spPr bwMode="auto">
            <a:xfrm>
              <a:off x="1920" y="624"/>
              <a:ext cx="1584" cy="21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 baseline="0">
                  <a:solidFill>
                    <a:srgbClr val="660033"/>
                  </a:solidFill>
                  <a:latin typeface="Helvetica" charset="0"/>
                </a:rPr>
                <a:t>DAB, </a:t>
              </a:r>
              <a:r>
                <a:rPr lang="en-US" sz="1600" b="1" baseline="0">
                  <a:solidFill>
                    <a:srgbClr val="FF0000"/>
                  </a:solidFill>
                  <a:latin typeface="Helvetica" charset="0"/>
                </a:rPr>
                <a:t>AEC, red , </a:t>
              </a:r>
              <a:r>
                <a:rPr lang="en-US" sz="1600" b="1" baseline="0">
                  <a:solidFill>
                    <a:schemeClr val="accent2"/>
                  </a:solidFill>
                  <a:latin typeface="Helvetica" charset="0"/>
                </a:rPr>
                <a:t>SG, </a:t>
              </a:r>
              <a:r>
                <a:rPr lang="en-US" sz="1600" b="1" baseline="0">
                  <a:solidFill>
                    <a:srgbClr val="990099"/>
                  </a:solidFill>
                  <a:latin typeface="Helvetica" charset="0"/>
                </a:rPr>
                <a:t>VIP</a:t>
              </a:r>
              <a:endParaRPr lang="en-US" sz="1600" baseline="0"/>
            </a:p>
          </p:txBody>
        </p:sp>
        <p:sp>
          <p:nvSpPr>
            <p:cNvPr id="2141" name="Text Box 93"/>
            <p:cNvSpPr txBox="1">
              <a:spLocks noChangeArrowheads="1"/>
            </p:cNvSpPr>
            <p:nvPr/>
          </p:nvSpPr>
          <p:spPr bwMode="auto">
            <a:xfrm>
              <a:off x="3984" y="672"/>
              <a:ext cx="1536" cy="368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 baseline="0">
                  <a:solidFill>
                    <a:schemeClr val="accent2"/>
                  </a:solidFill>
                  <a:latin typeface="Helvetica" charset="0"/>
                </a:rPr>
                <a:t>Blue, </a:t>
              </a:r>
              <a:r>
                <a:rPr lang="en-US" sz="1600" b="1" baseline="0">
                  <a:solidFill>
                    <a:srgbClr val="FF0000"/>
                  </a:solidFill>
                  <a:latin typeface="Helvetica" charset="0"/>
                </a:rPr>
                <a:t>Red (also fluoresces)</a:t>
              </a:r>
              <a:endParaRPr lang="en-US" sz="1600" baseline="0"/>
            </a:p>
          </p:txBody>
        </p:sp>
        <p:sp>
          <p:nvSpPr>
            <p:cNvPr id="2142" name="Line 94"/>
            <p:cNvSpPr>
              <a:spLocks noChangeShapeType="1"/>
            </p:cNvSpPr>
            <p:nvPr/>
          </p:nvSpPr>
          <p:spPr bwMode="auto">
            <a:xfrm flipV="1">
              <a:off x="3360" y="9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143" name="Line 95"/>
            <p:cNvSpPr>
              <a:spLocks noChangeShapeType="1"/>
            </p:cNvSpPr>
            <p:nvPr/>
          </p:nvSpPr>
          <p:spPr bwMode="auto">
            <a:xfrm flipV="1">
              <a:off x="4224" y="912"/>
              <a:ext cx="91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2144" name="Text Box 96"/>
          <p:cNvSpPr txBox="1">
            <a:spLocks noChangeArrowheads="1"/>
          </p:cNvSpPr>
          <p:nvPr/>
        </p:nvSpPr>
        <p:spPr bwMode="auto">
          <a:xfrm>
            <a:off x="1227138" y="449580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baseline="0"/>
              <a:t>Primary</a:t>
            </a:r>
          </a:p>
        </p:txBody>
      </p:sp>
      <p:sp>
        <p:nvSpPr>
          <p:cNvPr id="2145" name="Text Box 97"/>
          <p:cNvSpPr txBox="1">
            <a:spLocks noChangeArrowheads="1"/>
          </p:cNvSpPr>
          <p:nvPr/>
        </p:nvSpPr>
        <p:spPr bwMode="auto">
          <a:xfrm>
            <a:off x="1298575" y="4076700"/>
            <a:ext cx="984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baseline="0"/>
              <a:t>Secondary</a:t>
            </a:r>
          </a:p>
        </p:txBody>
      </p:sp>
      <p:sp>
        <p:nvSpPr>
          <p:cNvPr id="2146" name="Text Box 98"/>
          <p:cNvSpPr txBox="1">
            <a:spLocks noChangeArrowheads="1"/>
          </p:cNvSpPr>
          <p:nvPr/>
        </p:nvSpPr>
        <p:spPr bwMode="auto">
          <a:xfrm>
            <a:off x="1036638" y="30861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baseline="0"/>
              <a:t>Tertiary</a:t>
            </a:r>
          </a:p>
        </p:txBody>
      </p:sp>
      <p:sp>
        <p:nvSpPr>
          <p:cNvPr id="2148" name="Line 100"/>
          <p:cNvSpPr>
            <a:spLocks noChangeShapeType="1"/>
          </p:cNvSpPr>
          <p:nvPr/>
        </p:nvSpPr>
        <p:spPr bwMode="auto">
          <a:xfrm flipV="1">
            <a:off x="7620000" y="2362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49" name="Line 101"/>
          <p:cNvSpPr>
            <a:spLocks noChangeShapeType="1"/>
          </p:cNvSpPr>
          <p:nvPr/>
        </p:nvSpPr>
        <p:spPr bwMode="auto">
          <a:xfrm flipV="1">
            <a:off x="51054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9" name="Picture 3" descr="C:\DOCUME~1\RLFLET~1.AD\LOCALS~1\Temp\npo000013.tmp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533400" y="990600"/>
            <a:ext cx="3475038" cy="261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33400" y="3810000"/>
            <a:ext cx="38862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 baseline="0">
                <a:latin typeface="Helvetica" charset="0"/>
              </a:rPr>
              <a:t>B cell marker B220 on frozen section of mouse spleen, marking the outer aspect of lymphoid follicle</a:t>
            </a:r>
            <a:endParaRPr lang="en-US"/>
          </a:p>
        </p:txBody>
      </p:sp>
      <p:grpSp>
        <p:nvGrpSpPr>
          <p:cNvPr id="15371" name="Group 5"/>
          <p:cNvGrpSpPr>
            <a:grpSpLocks/>
          </p:cNvGrpSpPr>
          <p:nvPr/>
        </p:nvGrpSpPr>
        <p:grpSpPr bwMode="auto">
          <a:xfrm>
            <a:off x="4800600" y="838200"/>
            <a:ext cx="3886200" cy="3317875"/>
            <a:chOff x="3024" y="528"/>
            <a:chExt cx="2448" cy="2090"/>
          </a:xfrm>
        </p:grpSpPr>
        <p:pic>
          <p:nvPicPr>
            <p:cNvPr id="15370" name="Picture 6" descr="C:\DOCUME~1\RLFLET~1.AD\LOCALS~1\Temp\npo000015.tmp"/>
            <p:cNvPicPr>
              <a:picLocks noChangeAspect="1" noChangeArrowheads="1"/>
            </p:cNvPicPr>
            <p:nvPr/>
          </p:nvPicPr>
          <p:blipFill>
            <a:blip r:embed="rId3" cstate="print">
              <a:lum contrast="20000"/>
            </a:blip>
            <a:srcRect/>
            <a:stretch>
              <a:fillRect/>
            </a:stretch>
          </p:blipFill>
          <p:spPr bwMode="auto">
            <a:xfrm>
              <a:off x="3120" y="528"/>
              <a:ext cx="2189" cy="16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367" name="Text Box 7"/>
            <p:cNvSpPr txBox="1">
              <a:spLocks noChangeArrowheads="1"/>
            </p:cNvSpPr>
            <p:nvPr/>
          </p:nvSpPr>
          <p:spPr bwMode="auto">
            <a:xfrm>
              <a:off x="3024" y="2208"/>
              <a:ext cx="2448" cy="4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baseline="0">
                  <a:latin typeface="Helvetica" charset="0"/>
                </a:rPr>
                <a:t>FITC-anti CD4 on frozen sections of wild type mouse spleen</a:t>
              </a:r>
              <a:endParaRPr lang="en-US" sz="1800" baseline="0">
                <a:latin typeface="Helvetica" charset="0"/>
              </a:endParaRPr>
            </a:p>
          </p:txBody>
        </p:sp>
      </p:grp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457200" y="5410200"/>
            <a:ext cx="800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EXAMPLES OF IMMUNOFLUORESCENCE STAINS ON MOUSE SPLEEN SECTIONS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1026" descr="C:\DOCUME~1\RLFLET~1.AD\LOCALS~1\Temp\npo000017.t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5621338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7" name="Text Box 1027"/>
          <p:cNvSpPr txBox="1">
            <a:spLocks noChangeArrowheads="1"/>
          </p:cNvSpPr>
          <p:nvPr/>
        </p:nvSpPr>
        <p:spPr bwMode="auto">
          <a:xfrm>
            <a:off x="533400" y="4876800"/>
            <a:ext cx="5791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Biotinylated anti F480 on frozen section of spleen, detected with alkaline phosphatase conjugated streptavidin, Vector Blue substrate and nuclear fast red counterstain</a:t>
            </a:r>
            <a:r>
              <a:rPr lang="en-US" sz="2000" b="1">
                <a:latin typeface="Helvetica" charset="0"/>
              </a:rPr>
              <a:t> </a:t>
            </a:r>
          </a:p>
        </p:txBody>
      </p:sp>
      <p:sp>
        <p:nvSpPr>
          <p:cNvPr id="16388" name="Text Box 1028"/>
          <p:cNvSpPr txBox="1">
            <a:spLocks noChangeArrowheads="1"/>
          </p:cNvSpPr>
          <p:nvPr/>
        </p:nvSpPr>
        <p:spPr bwMode="auto">
          <a:xfrm>
            <a:off x="6324600" y="838200"/>
            <a:ext cx="2514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EXAMPLE OF IMMUNOSTAIN FOR  MACROPHAGES ON MOUSE SPLEEN,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9" name="Group 1026"/>
          <p:cNvGrpSpPr>
            <a:grpSpLocks/>
          </p:cNvGrpSpPr>
          <p:nvPr/>
        </p:nvGrpSpPr>
        <p:grpSpPr bwMode="auto">
          <a:xfrm>
            <a:off x="685800" y="304800"/>
            <a:ext cx="7450138" cy="5630863"/>
            <a:chOff x="432" y="192"/>
            <a:chExt cx="4693" cy="3547"/>
          </a:xfrm>
        </p:grpSpPr>
        <p:pic>
          <p:nvPicPr>
            <p:cNvPr id="13318" name="Picture 1027" descr="C:\DOCUME~1\RLFLET~1.AD\LOCALS~1\Temp\npo000019.tmp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6" y="192"/>
              <a:ext cx="3998" cy="2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316" name="Text Box 1028"/>
            <p:cNvSpPr txBox="1">
              <a:spLocks noChangeArrowheads="1"/>
            </p:cNvSpPr>
            <p:nvPr/>
          </p:nvSpPr>
          <p:spPr bwMode="auto">
            <a:xfrm>
              <a:off x="432" y="3105"/>
              <a:ext cx="4693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baseline="0">
                  <a:latin typeface="Helvetica" charset="0"/>
                </a:rPr>
                <a:t>Biotinylated anti Mac 1 on frozen section of spleen, detected with alkaline phosphatase conjugated streptavidin, Vector Blue substrate and nuclear fast red counterstain</a:t>
              </a:r>
              <a:r>
                <a:rPr lang="en-US" sz="2000" b="1">
                  <a:latin typeface="Helvetica" charset="0"/>
                </a:rPr>
                <a:t> </a:t>
              </a:r>
              <a:endParaRPr lang="en-US" sz="2000" b="1" baseline="0">
                <a:latin typeface="Helvetica" charset="0"/>
              </a:endParaRPr>
            </a:p>
          </p:txBody>
        </p:sp>
      </p:grpSp>
      <p:sp>
        <p:nvSpPr>
          <p:cNvPr id="13317" name="Text Box 1029"/>
          <p:cNvSpPr txBox="1">
            <a:spLocks noChangeArrowheads="1"/>
          </p:cNvSpPr>
          <p:nvPr/>
        </p:nvSpPr>
        <p:spPr bwMode="auto">
          <a:xfrm>
            <a:off x="914400" y="5943600"/>
            <a:ext cx="647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EXAMPLES OF IMMUNOSTAIN FOR A SUBSET OF  MACROPHAGES IN MOUSE SPLEEN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1027"/>
          <p:cNvSpPr txBox="1">
            <a:spLocks noChangeArrowheads="1"/>
          </p:cNvSpPr>
          <p:nvPr/>
        </p:nvSpPr>
        <p:spPr bwMode="auto">
          <a:xfrm>
            <a:off x="304800" y="342900"/>
            <a:ext cx="8534400" cy="613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 baseline="0" dirty="0">
                <a:latin typeface="Helvetica" charset="0"/>
              </a:rPr>
              <a:t>LIST OF ORGANS FOR  HISTOPATHOLOGICAL ANALYSIS:</a:t>
            </a:r>
          </a:p>
          <a:p>
            <a:endParaRPr lang="en-US" sz="1800" b="1" baseline="0" dirty="0">
              <a:latin typeface="Helvetica" charset="0"/>
            </a:endParaRPr>
          </a:p>
          <a:p>
            <a:r>
              <a:rPr lang="en-US" sz="1800" b="1" u="sng" baseline="0" dirty="0">
                <a:latin typeface="Helvetica" charset="0"/>
              </a:rPr>
              <a:t>Neural						Respiratory:</a:t>
            </a:r>
          </a:p>
          <a:p>
            <a:r>
              <a:rPr lang="en-US" sz="1800" b="1" baseline="0" dirty="0">
                <a:latin typeface="Helvetica" charset="0"/>
              </a:rPr>
              <a:t>Brain : Cerebrum, 			 Lungs and trachea</a:t>
            </a:r>
          </a:p>
          <a:p>
            <a:r>
              <a:rPr lang="en-US" sz="1800" b="1" baseline="0" dirty="0">
                <a:latin typeface="Helvetica" charset="0"/>
              </a:rPr>
              <a:t>Olfactory, Cerebellum				</a:t>
            </a:r>
            <a:r>
              <a:rPr lang="en-US" sz="1800" b="1" u="sng" baseline="0" dirty="0">
                <a:latin typeface="Helvetica" charset="0"/>
              </a:rPr>
              <a:t>Other:</a:t>
            </a:r>
            <a:endParaRPr lang="en-US" sz="1800" b="1" baseline="0" dirty="0">
              <a:latin typeface="Helvetica" charset="0"/>
            </a:endParaRPr>
          </a:p>
          <a:p>
            <a:r>
              <a:rPr lang="en-US" sz="1800" b="1" baseline="0" dirty="0">
                <a:latin typeface="Helvetica" charset="0"/>
              </a:rPr>
              <a:t>Spinal cord and peripheral nerves	 Eyes, Inner ear, nasal passages</a:t>
            </a:r>
          </a:p>
          <a:p>
            <a:endParaRPr lang="en-US" sz="1800" b="1" baseline="0" dirty="0">
              <a:latin typeface="Helvetica" charset="0"/>
            </a:endParaRPr>
          </a:p>
          <a:p>
            <a:r>
              <a:rPr lang="en-US" sz="1800" b="1" u="sng" baseline="0" dirty="0">
                <a:latin typeface="Helvetica" charset="0"/>
              </a:rPr>
              <a:t>Vascular:					Hematologic:		</a:t>
            </a:r>
          </a:p>
          <a:p>
            <a:r>
              <a:rPr lang="en-US" sz="1800" b="1" baseline="0" dirty="0">
                <a:latin typeface="Helvetica" charset="0"/>
              </a:rPr>
              <a:t>Heart and blood vessels 	 		Spleen, Thymus, Bone Marrow 					 	Lymph nodes and </a:t>
            </a:r>
            <a:r>
              <a:rPr lang="en-US" sz="1800" b="1" baseline="0" dirty="0" err="1">
                <a:latin typeface="Helvetica" charset="0"/>
              </a:rPr>
              <a:t>Peyer’s</a:t>
            </a:r>
            <a:r>
              <a:rPr lang="en-US" sz="1800" b="1" baseline="0" dirty="0">
                <a:latin typeface="Helvetica" charset="0"/>
              </a:rPr>
              <a:t> patches</a:t>
            </a:r>
          </a:p>
          <a:p>
            <a:endParaRPr lang="en-US" sz="1800" b="1" baseline="0" dirty="0">
              <a:latin typeface="Helvetica" charset="0"/>
            </a:endParaRPr>
          </a:p>
          <a:p>
            <a:r>
              <a:rPr lang="en-US" sz="1800" b="1" u="sng" baseline="0" dirty="0">
                <a:latin typeface="Helvetica" charset="0"/>
              </a:rPr>
              <a:t>Integument:					</a:t>
            </a:r>
            <a:r>
              <a:rPr lang="en-US" sz="1800" b="1" u="sng" baseline="0" dirty="0" err="1">
                <a:latin typeface="Helvetica" charset="0"/>
              </a:rPr>
              <a:t>GastroIntestinal</a:t>
            </a:r>
            <a:r>
              <a:rPr lang="en-US" sz="1800" b="1" u="sng" baseline="0" dirty="0">
                <a:latin typeface="Helvetica" charset="0"/>
              </a:rPr>
              <a:t>:</a:t>
            </a:r>
          </a:p>
          <a:p>
            <a:r>
              <a:rPr lang="en-US" sz="1800" b="1" baseline="0" dirty="0">
                <a:latin typeface="Helvetica" charset="0"/>
              </a:rPr>
              <a:t>Skin, Bone, Cartilage		 	Liver, Salivary Gland, Pancreas</a:t>
            </a:r>
          </a:p>
          <a:p>
            <a:r>
              <a:rPr lang="en-US" sz="1800" b="1" baseline="0" dirty="0">
                <a:latin typeface="Helvetica" charset="0"/>
              </a:rPr>
              <a:t>Skeletal muscle,				Stomach and Duodenum, </a:t>
            </a:r>
          </a:p>
          <a:p>
            <a:r>
              <a:rPr lang="en-US" sz="1800" b="1" baseline="0" dirty="0" err="1">
                <a:latin typeface="Helvetica" charset="0"/>
              </a:rPr>
              <a:t>Stroma</a:t>
            </a:r>
            <a:r>
              <a:rPr lang="en-US" sz="1800" b="1" baseline="0" dirty="0">
                <a:latin typeface="Helvetica" charset="0"/>
              </a:rPr>
              <a:t> and Adipose tissue 		Small intestine (Ileum) </a:t>
            </a:r>
          </a:p>
          <a:p>
            <a:r>
              <a:rPr lang="en-US" sz="1800" b="1" baseline="0" dirty="0">
                <a:latin typeface="Helvetica" charset="0"/>
              </a:rPr>
              <a:t>					Large intestine (Colon), </a:t>
            </a:r>
            <a:r>
              <a:rPr lang="en-US" sz="1800" b="1" baseline="0" dirty="0" err="1">
                <a:latin typeface="Helvetica" charset="0"/>
              </a:rPr>
              <a:t>Cecum</a:t>
            </a:r>
            <a:endParaRPr lang="en-US" sz="1800" b="1" baseline="0" dirty="0">
              <a:latin typeface="Helvetica" charset="0"/>
            </a:endParaRPr>
          </a:p>
          <a:p>
            <a:endParaRPr lang="en-US" sz="1800" b="1" baseline="0" dirty="0">
              <a:latin typeface="Helvetica" charset="0"/>
            </a:endParaRPr>
          </a:p>
          <a:p>
            <a:r>
              <a:rPr lang="en-US" sz="1800" b="1" u="sng" baseline="0" dirty="0" err="1">
                <a:latin typeface="Helvetica" charset="0"/>
              </a:rPr>
              <a:t>GenitoUrinary</a:t>
            </a:r>
            <a:r>
              <a:rPr lang="en-US" sz="1800" b="1" u="sng" baseline="0" dirty="0">
                <a:latin typeface="Helvetica" charset="0"/>
              </a:rPr>
              <a:t>					Endocrine</a:t>
            </a:r>
            <a:r>
              <a:rPr lang="en-US" sz="1800" b="1" baseline="0" dirty="0">
                <a:latin typeface="Helvetica" charset="0"/>
              </a:rPr>
              <a:t>:</a:t>
            </a:r>
            <a:endParaRPr lang="en-US" sz="1800" b="1" u="sng" baseline="0" dirty="0">
              <a:latin typeface="Helvetica" charset="0"/>
            </a:endParaRPr>
          </a:p>
          <a:p>
            <a:r>
              <a:rPr lang="en-US" sz="1800" b="1" baseline="0" dirty="0">
                <a:latin typeface="Helvetica" charset="0"/>
              </a:rPr>
              <a:t>Kidney, Bladder				Adrenals, Pituitary</a:t>
            </a:r>
          </a:p>
          <a:p>
            <a:r>
              <a:rPr lang="en-US" sz="1800" b="1" baseline="0" dirty="0">
                <a:latin typeface="Helvetica" charset="0"/>
              </a:rPr>
              <a:t>Uterus, Ovary, Fallopian tubes		Thyroid , Parathyroid</a:t>
            </a:r>
          </a:p>
          <a:p>
            <a:r>
              <a:rPr lang="en-US" sz="1800" b="1" baseline="0" dirty="0">
                <a:latin typeface="Helvetica" charset="0"/>
              </a:rPr>
              <a:t>Testis, Prostate, </a:t>
            </a:r>
          </a:p>
          <a:p>
            <a:r>
              <a:rPr lang="en-US" sz="1800" b="1" baseline="0" dirty="0">
                <a:latin typeface="Helvetica" charset="0"/>
              </a:rPr>
              <a:t>Breast, Placenta						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 descr="C:\DOCUME~1\RLFLET~1.AD\LOCALS~1\Temp\npo00001b.t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0"/>
            <a:ext cx="4689475" cy="667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90" name="Picture 18" descr="C:\DOCUME~1\RLFLET~1.AD\LOCALS~1\Temp\npo00001d.t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04800"/>
            <a:ext cx="3546475" cy="573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334000" y="6032500"/>
            <a:ext cx="35814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baseline="0">
                <a:latin typeface="Helvetica" charset="0"/>
              </a:rPr>
              <a:t>Immunofluorescence is more sensitive than enzyme labeled methods</a:t>
            </a:r>
            <a:endParaRPr lang="en-US" sz="1800" b="1" baseline="0">
              <a:latin typeface="Helvetica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81000" y="0"/>
            <a:ext cx="426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 b="1" baseline="0">
              <a:latin typeface="Helvetica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486400" y="304800"/>
            <a:ext cx="2819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5334000" y="304800"/>
            <a:ext cx="3200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800100" y="0"/>
            <a:ext cx="35448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b="1" baseline="0">
                <a:latin typeface="Helvetica" charset="0"/>
              </a:rPr>
              <a:t>Wild type         Spleen                null</a:t>
            </a:r>
          </a:p>
          <a:p>
            <a:pPr algn="ctr"/>
            <a:endParaRPr lang="en-US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5410200" y="304800"/>
            <a:ext cx="33528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 b="1" baseline="0">
                <a:latin typeface="Helvetica" charset="0"/>
              </a:rPr>
              <a:t>Wild type       Spleen     null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381000" y="304800"/>
            <a:ext cx="381000" cy="601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5257800" y="609600"/>
            <a:ext cx="228600" cy="525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6934200" y="609600"/>
            <a:ext cx="381000" cy="533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2590800" y="6400800"/>
            <a:ext cx="2362200" cy="22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2" descr="C:\DOCUME~1\RLFLET~1.AD\LOCALS~1\Temp\npo00001f.t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914400"/>
            <a:ext cx="8043863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914400" y="5257800"/>
            <a:ext cx="7543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baseline="0">
                <a:latin typeface="Helvetica" charset="0"/>
              </a:rPr>
              <a:t>Many organs need to be examined,  so that minor differences, between wild type and the genetically altered animal,  if only observed in one organ, may be detected</a:t>
            </a:r>
            <a:endParaRPr lang="en-US" sz="1600" b="1" baseline="0">
              <a:latin typeface="Helvetica" charset="0"/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8" name="Picture 2" descr="C:\DOCUME~1\RLFLET~1.AD\LOCALS~1\Temp\npo000021.t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8600"/>
            <a:ext cx="7997825" cy="639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6324600" y="228600"/>
            <a:ext cx="2209800" cy="1066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6934200" y="1219200"/>
            <a:ext cx="18288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7162800" y="2895600"/>
            <a:ext cx="1600200" cy="1981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7543800" y="4876800"/>
            <a:ext cx="12192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7162800" y="304800"/>
            <a:ext cx="1981200" cy="472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baseline="0">
                <a:latin typeface="Helvetica" charset="0"/>
              </a:rPr>
              <a:t>Hematoxylin and Eosin stain of skin from a wild type mouse showing good epidermis, which can be used as a positive control in TUNEL assays (for apoptotic cells)</a:t>
            </a:r>
            <a:endParaRPr lang="en-US" sz="1600" b="1" baseline="0">
              <a:latin typeface="Helvetica" charset="0"/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2" descr="C:\DOCUME~1\RLFLET~1.AD\LOCALS~1\Temp\npo000023.tmp"/>
          <p:cNvPicPr>
            <a:picLocks noChangeAspect="1" noChangeArrowheads="1"/>
          </p:cNvPicPr>
          <p:nvPr/>
        </p:nvPicPr>
        <p:blipFill>
          <a:blip r:embed="rId2" cstate="print">
            <a:lum bright="-24000" contrast="-18000"/>
          </a:blip>
          <a:srcRect/>
          <a:stretch>
            <a:fillRect/>
          </a:stretch>
        </p:blipFill>
        <p:spPr bwMode="auto">
          <a:xfrm>
            <a:off x="533400" y="457200"/>
            <a:ext cx="8199438" cy="614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57200" y="5943600"/>
            <a:ext cx="83820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TUNEL positive nuclei of regenerating cells around hair follicle</a:t>
            </a:r>
            <a:endParaRPr lang="en-US" baseline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53" name="Picture 2" descr="C:\DOCUME~1\RLFLET~1.AD\LOCALS~1\Temp\npo000025.t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066800"/>
            <a:ext cx="4259263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533400" y="4343400"/>
            <a:ext cx="3962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baseline="0">
                <a:latin typeface="Helvetica" charset="0"/>
              </a:rPr>
              <a:t>“Positive control” Skin sample </a:t>
            </a:r>
          </a:p>
          <a:p>
            <a:r>
              <a:rPr lang="en-US" sz="2000" b="1" baseline="0">
                <a:latin typeface="Helvetica" charset="0"/>
              </a:rPr>
              <a:t>used for TUNEL assay Day 1</a:t>
            </a:r>
          </a:p>
          <a:p>
            <a:r>
              <a:rPr lang="en-US" sz="2000" b="1" baseline="0">
                <a:latin typeface="Helvetica" charset="0"/>
              </a:rPr>
              <a:t>Buffer:  PBS-Tween 200x</a:t>
            </a:r>
            <a:endParaRPr lang="en-US" baseline="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181600" y="4191000"/>
            <a:ext cx="3962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baseline="0">
                <a:latin typeface="Helvetica" charset="0"/>
              </a:rPr>
              <a:t>“Positive control” Skin sample </a:t>
            </a:r>
          </a:p>
          <a:p>
            <a:r>
              <a:rPr lang="en-US" sz="2000" b="1" baseline="0">
                <a:latin typeface="Helvetica" charset="0"/>
              </a:rPr>
              <a:t>used for TUNEL assay Day 2</a:t>
            </a:r>
          </a:p>
          <a:p>
            <a:r>
              <a:rPr lang="en-US" sz="2000" b="1" baseline="0">
                <a:latin typeface="Helvetica" charset="0"/>
              </a:rPr>
              <a:t>Buffer:  PBS200x</a:t>
            </a:r>
            <a:endParaRPr lang="en-US" baseline="0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5181600" y="1295400"/>
            <a:ext cx="3581400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685800" y="5715000"/>
            <a:ext cx="7543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457200" y="5486400"/>
            <a:ext cx="83058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Conclusion:  Cannot fully interpret results on test samples from Day 2 because the positive control skin sample was negative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9" name="Picture 2" descr="C:\DOCUME~1\RLFLET~1.AD\LOCALS~1\Temp\npo000027.t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066800"/>
            <a:ext cx="3810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800" name="Picture 3" descr="C:\DOCUME~1\RLFLET~1.AD\LOCALS~1\Temp\npo000029.tmp"/>
          <p:cNvPicPr>
            <a:picLocks noChangeAspect="1" noChangeArrowheads="1"/>
          </p:cNvPicPr>
          <p:nvPr/>
        </p:nvPicPr>
        <p:blipFill>
          <a:blip r:embed="rId3" cstate="print">
            <a:lum contrast="36000"/>
          </a:blip>
          <a:srcRect/>
          <a:stretch>
            <a:fillRect/>
          </a:stretch>
        </p:blipFill>
        <p:spPr bwMode="auto">
          <a:xfrm>
            <a:off x="5029200" y="533400"/>
            <a:ext cx="2819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57200" y="3962400"/>
            <a:ext cx="3810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Colon:  TUNEL assay Day 1   x400 Buffer: PBS/Tween 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4724400" y="3886200"/>
            <a:ext cx="3810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Colon: TUNEL assay Day 2  x400 Buffer: PBS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304800" y="5105400"/>
            <a:ext cx="85344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Conclusion: adding Tween to the buffer helps to decrease background noise so that the specific signal becomes more obvious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60" name="Picture 2" descr="C:\DOCUME~1\RLFLET~1.AD\LOCALS~1\Temp\npo00002b.t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981200"/>
            <a:ext cx="3565525" cy="267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61" name="Picture 4" descr="C:\DOCUME~1\RLFLET~1.AD\LOCALS~1\Temp\npo00002d.t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981200"/>
            <a:ext cx="3565525" cy="267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1066800" y="4800600"/>
            <a:ext cx="73152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 TUNEL+ in CD4+   area                 TUNEL+ not in CD4+ area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066800" y="5562600"/>
            <a:ext cx="7467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baseline="0">
                <a:latin typeface="Helvetica" charset="0"/>
              </a:rPr>
              <a:t>Apoptotic cells, detected using the TUNEL assay, shows FITC positive nuclei. Double labeling with CD4 shows that some of the TUNEL positive cells are of the CD4 cell lineage</a:t>
            </a:r>
            <a:endParaRPr lang="en-US" sz="2000" b="1" baseline="0">
              <a:latin typeface="Helvetica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6" name="Picture 2" descr="C:\DOCUME~1\RLFLET~1.AD\LOCALS~1\Temp\npo00002f.t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81000"/>
            <a:ext cx="3565525" cy="267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0187" name="Picture 3" descr="C:\DOCUME~1\RLFLET~1.AD\LOCALS~1\Temp\npo000031.t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81000"/>
            <a:ext cx="3565525" cy="267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0188" name="Picture 5" descr="C:\DOCUME~1\RLFLET~1.AD\LOCALS~1\Temp\npo000033.t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3124200"/>
            <a:ext cx="3565525" cy="267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914400" y="5867400"/>
            <a:ext cx="73152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Co-localization and detection of similar epitopes on the same tissue section, using fluorescent markers</a:t>
            </a:r>
          </a:p>
        </p:txBody>
      </p:sp>
      <p:grpSp>
        <p:nvGrpSpPr>
          <p:cNvPr id="50190" name="Group 9"/>
          <p:cNvGrpSpPr>
            <a:grpSpLocks/>
          </p:cNvGrpSpPr>
          <p:nvPr/>
        </p:nvGrpSpPr>
        <p:grpSpPr bwMode="auto">
          <a:xfrm>
            <a:off x="914400" y="3124200"/>
            <a:ext cx="3565525" cy="2674938"/>
            <a:chOff x="576" y="1968"/>
            <a:chExt cx="2246" cy="1685"/>
          </a:xfrm>
        </p:grpSpPr>
        <p:pic>
          <p:nvPicPr>
            <p:cNvPr id="50189" name="Picture 4" descr="C:\DOCUME~1\RLFLET~1.AD\LOCALS~1\Temp\npo000035.tmp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76" y="1968"/>
              <a:ext cx="2246" cy="1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0183" name="Rectangle 7"/>
            <p:cNvSpPr>
              <a:spLocks noChangeArrowheads="1"/>
            </p:cNvSpPr>
            <p:nvPr/>
          </p:nvSpPr>
          <p:spPr bwMode="auto">
            <a:xfrm>
              <a:off x="624" y="3360"/>
              <a:ext cx="864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0184" name="Text Box 8"/>
            <p:cNvSpPr txBox="1">
              <a:spLocks noChangeArrowheads="1"/>
            </p:cNvSpPr>
            <p:nvPr/>
          </p:nvSpPr>
          <p:spPr bwMode="auto">
            <a:xfrm>
              <a:off x="672" y="3408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 baseline="0">
                  <a:latin typeface="Helvetica" charset="0"/>
                </a:rPr>
                <a:t>Ig G control</a:t>
              </a: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2" name="Picture 2" descr="C:\DOCUME~1\RLFLET~1.AD\LOCALS~1\Temp\npo000037.t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762000"/>
            <a:ext cx="2998788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3" name="Picture 3" descr="C:\DOCUME~1\RLFLET~1.AD\LOCALS~1\Temp\npo000039.t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762000"/>
            <a:ext cx="3016250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066800" y="3200400"/>
            <a:ext cx="7010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 baseline="0">
                <a:latin typeface="Helvetica" charset="0"/>
              </a:rPr>
              <a:t>   Negative control                 and         Positive control: </a:t>
            </a:r>
          </a:p>
          <a:p>
            <a:r>
              <a:rPr lang="en-US" sz="1800" b="1" baseline="0">
                <a:latin typeface="Helvetica" charset="0"/>
              </a:rPr>
              <a:t>     293 cells untransfected or transfected with (-----) plasmid,</a:t>
            </a:r>
          </a:p>
          <a:p>
            <a:r>
              <a:rPr lang="en-US" sz="1800" b="1" baseline="0">
                <a:latin typeface="Helvetica" charset="0"/>
              </a:rPr>
              <a:t>             immunostained with the same antibody</a:t>
            </a:r>
            <a:endParaRPr lang="en-US" baseline="0"/>
          </a:p>
        </p:txBody>
      </p:sp>
      <p:pic>
        <p:nvPicPr>
          <p:cNvPr id="21514" name="Picture 5" descr="C:\DOCUME~1\RLFLET~1.AD\LOCALS~1\Temp\npo00003b.t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4191000"/>
            <a:ext cx="2906713" cy="232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838200" y="4800600"/>
            <a:ext cx="44958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baseline="0">
                <a:latin typeface="Helvetica" charset="0"/>
              </a:rPr>
              <a:t>Tissue section immunostained on the same slide with the same antibody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0"/>
            <a:ext cx="914876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When tissues are removed from the body, there is rapid onset of action of </a:t>
            </a:r>
          </a:p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	degradative enzymes, which start the process of autolysis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0" y="825500"/>
            <a:ext cx="8791575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Thus, the tissues need to be immediately processed, </a:t>
            </a:r>
          </a:p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	perhaps to isolate cells</a:t>
            </a:r>
          </a:p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	or frozen in order to be studied, </a:t>
            </a:r>
          </a:p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	or fixed, in order to preserve them for study as archival material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09563" y="3200400"/>
            <a:ext cx="729138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Frozen tissues need storage space in either liquid nitrogen</a:t>
            </a:r>
          </a:p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 or in minus 80 degree freezers which take up space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763" y="4267200"/>
            <a:ext cx="89201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Fixed tissues are then subjected to a process of dehydration</a:t>
            </a:r>
          </a:p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before being infiltrated with paraffin wax (at high temperatures) in order</a:t>
            </a:r>
          </a:p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to be able to store them at room temperature for use as archival material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90563" y="5715000"/>
            <a:ext cx="675481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The fixatives used, preserve morphology of the tissue </a:t>
            </a:r>
          </a:p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but can alter cell surface molecules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utoUpdateAnimBg="0"/>
      <p:bldP spid="7172" grpId="0" autoUpdateAnimBg="0"/>
      <p:bldP spid="7173" grpId="0" autoUpdateAnimBg="0"/>
      <p:bldP spid="717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2" descr="C:\DOCUME~1\RLFLET~1.AD\LOCALS~1\Temp\npo000001.t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685800"/>
            <a:ext cx="6591300" cy="491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914400" y="563880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WELL FIXED SMALL BOWEL AND POORLY FIXED SAMPLE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609600"/>
            <a:ext cx="8993188" cy="2227263"/>
            <a:chOff x="0" y="384"/>
            <a:chExt cx="5665" cy="1403"/>
          </a:xfrm>
        </p:grpSpPr>
        <p:sp>
          <p:nvSpPr>
            <p:cNvPr id="8195" name="Text Box 3"/>
            <p:cNvSpPr txBox="1">
              <a:spLocks noChangeArrowheads="1"/>
            </p:cNvSpPr>
            <p:nvPr/>
          </p:nvSpPr>
          <p:spPr bwMode="auto">
            <a:xfrm>
              <a:off x="0" y="767"/>
              <a:ext cx="2494" cy="442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baseline="0">
                  <a:solidFill>
                    <a:schemeClr val="accent2"/>
                  </a:solidFill>
                  <a:latin typeface="Helvetica" charset="0"/>
                </a:rPr>
                <a:t>Freeze for protein, lipid, sugar, </a:t>
              </a:r>
            </a:p>
            <a:p>
              <a:r>
                <a:rPr lang="en-US" sz="2000" b="1" baseline="0">
                  <a:solidFill>
                    <a:schemeClr val="accent2"/>
                  </a:solidFill>
                  <a:latin typeface="Helvetica" charset="0"/>
                </a:rPr>
                <a:t>DNA/RNA etc.extracts</a:t>
              </a:r>
              <a:endParaRPr lang="en-US" b="1" baseline="0"/>
            </a:p>
          </p:txBody>
        </p:sp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192" y="384"/>
              <a:ext cx="1855" cy="25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baseline="0" dirty="0">
                  <a:latin typeface="Helvetica" charset="0"/>
                </a:rPr>
                <a:t>Isolate cells for culture</a:t>
              </a:r>
            </a:p>
          </p:txBody>
        </p:sp>
        <p:sp>
          <p:nvSpPr>
            <p:cNvPr id="8197" name="Text Box 5"/>
            <p:cNvSpPr txBox="1">
              <a:spLocks noChangeArrowheads="1"/>
            </p:cNvSpPr>
            <p:nvPr/>
          </p:nvSpPr>
          <p:spPr bwMode="auto">
            <a:xfrm>
              <a:off x="0" y="1345"/>
              <a:ext cx="2860" cy="442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baseline="0" dirty="0">
                  <a:latin typeface="Helvetica" charset="0"/>
                </a:rPr>
                <a:t>Freeze for </a:t>
              </a:r>
              <a:r>
                <a:rPr lang="en-US" sz="2000" b="1" baseline="0" dirty="0">
                  <a:solidFill>
                    <a:schemeClr val="accent2"/>
                  </a:solidFill>
                  <a:latin typeface="Helvetica" charset="0"/>
                </a:rPr>
                <a:t>histology</a:t>
              </a:r>
              <a:r>
                <a:rPr lang="en-US" sz="2000" b="1" baseline="0" dirty="0">
                  <a:latin typeface="Helvetica" charset="0"/>
                </a:rPr>
                <a:t>/</a:t>
              </a:r>
              <a:r>
                <a:rPr lang="en-US" sz="2000" b="1" baseline="0" dirty="0" err="1">
                  <a:solidFill>
                    <a:srgbClr val="FF3300"/>
                  </a:solidFill>
                  <a:latin typeface="Helvetica" charset="0"/>
                </a:rPr>
                <a:t>histochemistry</a:t>
              </a:r>
              <a:r>
                <a:rPr lang="en-US" sz="2000" b="1" baseline="0" dirty="0">
                  <a:latin typeface="Helvetica" charset="0"/>
                </a:rPr>
                <a:t>/</a:t>
              </a:r>
            </a:p>
            <a:p>
              <a:r>
                <a:rPr lang="en-US" sz="2000" b="1" baseline="0" dirty="0">
                  <a:latin typeface="Helvetica" charset="0"/>
                </a:rPr>
                <a:t> &amp; use for </a:t>
              </a:r>
              <a:r>
                <a:rPr lang="en-US" sz="2000" b="1" baseline="0" dirty="0">
                  <a:solidFill>
                    <a:srgbClr val="339933"/>
                  </a:solidFill>
                  <a:latin typeface="Helvetica" charset="0"/>
                </a:rPr>
                <a:t>immunohistochemistry</a:t>
              </a:r>
              <a:endParaRPr lang="en-US" sz="1400" b="1" baseline="0" dirty="0"/>
            </a:p>
          </p:txBody>
        </p:sp>
        <p:sp>
          <p:nvSpPr>
            <p:cNvPr id="8198" name="Text Box 6"/>
            <p:cNvSpPr txBox="1">
              <a:spLocks noChangeArrowheads="1"/>
            </p:cNvSpPr>
            <p:nvPr/>
          </p:nvSpPr>
          <p:spPr bwMode="auto">
            <a:xfrm>
              <a:off x="2496" y="864"/>
              <a:ext cx="12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baseline="0">
                  <a:solidFill>
                    <a:srgbClr val="990099"/>
                  </a:solidFill>
                  <a:latin typeface="Helvetica" charset="0"/>
                </a:rPr>
                <a:t>Process for EM</a:t>
              </a:r>
              <a:endParaRPr lang="en-US" sz="1400" baseline="0"/>
            </a:p>
          </p:txBody>
        </p:sp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>
              <a:off x="3408" y="624"/>
              <a:ext cx="2257" cy="25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baseline="0">
                  <a:solidFill>
                    <a:srgbClr val="990099"/>
                  </a:solidFill>
                  <a:latin typeface="Helvetica" charset="0"/>
                </a:rPr>
                <a:t>Process into paraffin blocks</a:t>
              </a:r>
              <a:endParaRPr lang="en-US" sz="1400" baseline="0"/>
            </a:p>
          </p:txBody>
        </p:sp>
      </p:grpSp>
      <p:grpSp>
        <p:nvGrpSpPr>
          <p:cNvPr id="8200" name="Group 8"/>
          <p:cNvGrpSpPr>
            <a:grpSpLocks/>
          </p:cNvGrpSpPr>
          <p:nvPr/>
        </p:nvGrpSpPr>
        <p:grpSpPr bwMode="auto">
          <a:xfrm>
            <a:off x="2133600" y="228600"/>
            <a:ext cx="4876800" cy="1828800"/>
            <a:chOff x="1344" y="144"/>
            <a:chExt cx="3072" cy="1152"/>
          </a:xfrm>
        </p:grpSpPr>
        <p:sp>
          <p:nvSpPr>
            <p:cNvPr id="8201" name="Text Box 9"/>
            <p:cNvSpPr txBox="1">
              <a:spLocks noChangeArrowheads="1"/>
            </p:cNvSpPr>
            <p:nvPr/>
          </p:nvSpPr>
          <p:spPr bwMode="auto">
            <a:xfrm>
              <a:off x="1824" y="144"/>
              <a:ext cx="2592" cy="250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baseline="0" dirty="0">
                  <a:solidFill>
                    <a:schemeClr val="accent2"/>
                  </a:solidFill>
                  <a:latin typeface="Helvetica" charset="0"/>
                </a:rPr>
                <a:t>Processing of  tissue :</a:t>
              </a:r>
              <a:endParaRPr lang="en-US" sz="1600" b="1" baseline="0" dirty="0">
                <a:solidFill>
                  <a:schemeClr val="accent2"/>
                </a:solidFill>
              </a:endParaRPr>
            </a:p>
          </p:txBody>
        </p:sp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 flipH="1">
              <a:off x="2208" y="432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03" name="Line 11"/>
            <p:cNvSpPr>
              <a:spLocks noChangeShapeType="1"/>
            </p:cNvSpPr>
            <p:nvPr/>
          </p:nvSpPr>
          <p:spPr bwMode="auto">
            <a:xfrm flipH="1">
              <a:off x="1344" y="240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04" name="Line 12"/>
            <p:cNvSpPr>
              <a:spLocks noChangeShapeType="1"/>
            </p:cNvSpPr>
            <p:nvPr/>
          </p:nvSpPr>
          <p:spPr bwMode="auto">
            <a:xfrm>
              <a:off x="2544" y="384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05" name="Line 13"/>
            <p:cNvSpPr>
              <a:spLocks noChangeShapeType="1"/>
            </p:cNvSpPr>
            <p:nvPr/>
          </p:nvSpPr>
          <p:spPr bwMode="auto">
            <a:xfrm>
              <a:off x="2880" y="528"/>
              <a:ext cx="4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>
              <a:off x="2976" y="528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8207" name="Group 15"/>
          <p:cNvGrpSpPr>
            <a:grpSpLocks/>
          </p:cNvGrpSpPr>
          <p:nvPr/>
        </p:nvGrpSpPr>
        <p:grpSpPr bwMode="auto">
          <a:xfrm>
            <a:off x="4724400" y="1371600"/>
            <a:ext cx="4419600" cy="2606675"/>
            <a:chOff x="2976" y="864"/>
            <a:chExt cx="2784" cy="1642"/>
          </a:xfrm>
        </p:grpSpPr>
        <p:sp>
          <p:nvSpPr>
            <p:cNvPr id="8208" name="Text Box 16"/>
            <p:cNvSpPr txBox="1">
              <a:spLocks noChangeArrowheads="1"/>
            </p:cNvSpPr>
            <p:nvPr/>
          </p:nvSpPr>
          <p:spPr bwMode="auto">
            <a:xfrm>
              <a:off x="2976" y="1296"/>
              <a:ext cx="2784" cy="1210"/>
            </a:xfrm>
            <a:prstGeom prst="rect">
              <a:avLst/>
            </a:prstGeom>
            <a:solidFill>
              <a:srgbClr val="CC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b="1" baseline="0" dirty="0">
                  <a:solidFill>
                    <a:schemeClr val="accent2"/>
                  </a:solidFill>
                  <a:latin typeface="Helvetica" charset="0"/>
                </a:rPr>
                <a:t>-Fix</a:t>
              </a:r>
            </a:p>
            <a:p>
              <a:r>
                <a:rPr lang="en-US" sz="2000" b="1" baseline="0" dirty="0">
                  <a:solidFill>
                    <a:schemeClr val="accent2"/>
                  </a:solidFill>
                  <a:latin typeface="Helvetica" charset="0"/>
                </a:rPr>
                <a:t>-Dehydrate</a:t>
              </a:r>
            </a:p>
            <a:p>
              <a:r>
                <a:rPr lang="en-US" sz="2000" b="1" baseline="0" dirty="0">
                  <a:solidFill>
                    <a:schemeClr val="accent2"/>
                  </a:solidFill>
                  <a:latin typeface="Helvetica" charset="0"/>
                </a:rPr>
                <a:t>-Infiltrate with xylene</a:t>
              </a:r>
            </a:p>
            <a:p>
              <a:r>
                <a:rPr lang="en-US" sz="2000" b="1" baseline="0" dirty="0">
                  <a:solidFill>
                    <a:schemeClr val="accent2"/>
                  </a:solidFill>
                  <a:latin typeface="Helvetica" charset="0"/>
                </a:rPr>
                <a:t>-Infiltrate with hot paraffin wax</a:t>
              </a:r>
            </a:p>
            <a:p>
              <a:r>
                <a:rPr lang="en-US" sz="2000" b="1" baseline="0" dirty="0">
                  <a:solidFill>
                    <a:schemeClr val="accent2"/>
                  </a:solidFill>
                  <a:latin typeface="Helvetica" charset="0"/>
                </a:rPr>
                <a:t>-Make blocks for sections</a:t>
              </a:r>
            </a:p>
            <a:p>
              <a:r>
                <a:rPr lang="en-US" sz="2000" b="1" baseline="0" dirty="0">
                  <a:solidFill>
                    <a:schemeClr val="accent2"/>
                  </a:solidFill>
                  <a:latin typeface="Helvetica" charset="0"/>
                </a:rPr>
                <a:t>-Store at room temperature</a:t>
              </a:r>
              <a:endParaRPr lang="en-US" sz="1400" baseline="0" dirty="0">
                <a:solidFill>
                  <a:schemeClr val="accent2"/>
                </a:solidFill>
              </a:endParaRPr>
            </a:p>
          </p:txBody>
        </p:sp>
        <p:sp>
          <p:nvSpPr>
            <p:cNvPr id="8209" name="Line 17"/>
            <p:cNvSpPr>
              <a:spLocks noChangeShapeType="1"/>
            </p:cNvSpPr>
            <p:nvPr/>
          </p:nvSpPr>
          <p:spPr bwMode="auto">
            <a:xfrm>
              <a:off x="3792" y="86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8210" name="Group 18"/>
          <p:cNvGrpSpPr>
            <a:grpSpLocks/>
          </p:cNvGrpSpPr>
          <p:nvPr/>
        </p:nvGrpSpPr>
        <p:grpSpPr bwMode="auto">
          <a:xfrm>
            <a:off x="0" y="2971800"/>
            <a:ext cx="3341688" cy="1441450"/>
            <a:chOff x="0" y="1872"/>
            <a:chExt cx="2105" cy="908"/>
          </a:xfrm>
        </p:grpSpPr>
        <p:sp>
          <p:nvSpPr>
            <p:cNvPr id="8211" name="Line 19"/>
            <p:cNvSpPr>
              <a:spLocks noChangeShapeType="1"/>
            </p:cNvSpPr>
            <p:nvPr/>
          </p:nvSpPr>
          <p:spPr bwMode="auto">
            <a:xfrm flipV="1">
              <a:off x="1536" y="187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8212" name="Group 20"/>
            <p:cNvGrpSpPr>
              <a:grpSpLocks/>
            </p:cNvGrpSpPr>
            <p:nvPr/>
          </p:nvGrpSpPr>
          <p:grpSpPr bwMode="auto">
            <a:xfrm>
              <a:off x="0" y="1968"/>
              <a:ext cx="2105" cy="812"/>
              <a:chOff x="0" y="1968"/>
              <a:chExt cx="2105" cy="812"/>
            </a:xfrm>
          </p:grpSpPr>
          <p:sp>
            <p:nvSpPr>
              <p:cNvPr id="8213" name="Line 21"/>
              <p:cNvSpPr>
                <a:spLocks noChangeShapeType="1"/>
              </p:cNvSpPr>
              <p:nvPr/>
            </p:nvSpPr>
            <p:spPr bwMode="auto">
              <a:xfrm>
                <a:off x="384" y="1968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14" name="Line 22"/>
              <p:cNvSpPr>
                <a:spLocks noChangeShapeType="1"/>
              </p:cNvSpPr>
              <p:nvPr/>
            </p:nvSpPr>
            <p:spPr bwMode="auto">
              <a:xfrm>
                <a:off x="384" y="2448"/>
                <a:ext cx="1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15" name="Oval 23"/>
              <p:cNvSpPr>
                <a:spLocks noChangeArrowheads="1"/>
              </p:cNvSpPr>
              <p:nvPr/>
            </p:nvSpPr>
            <p:spPr bwMode="auto">
              <a:xfrm>
                <a:off x="480" y="2304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16" name="Oval 24"/>
              <p:cNvSpPr>
                <a:spLocks noChangeArrowheads="1"/>
              </p:cNvSpPr>
              <p:nvPr/>
            </p:nvSpPr>
            <p:spPr bwMode="auto">
              <a:xfrm>
                <a:off x="528" y="216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17" name="Oval 25"/>
              <p:cNvSpPr>
                <a:spLocks noChangeArrowheads="1"/>
              </p:cNvSpPr>
              <p:nvPr/>
            </p:nvSpPr>
            <p:spPr bwMode="auto">
              <a:xfrm>
                <a:off x="1200" y="2112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18" name="Oval 26"/>
              <p:cNvSpPr>
                <a:spLocks noChangeArrowheads="1"/>
              </p:cNvSpPr>
              <p:nvPr/>
            </p:nvSpPr>
            <p:spPr bwMode="auto">
              <a:xfrm>
                <a:off x="480" y="2064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19" name="Oval 27"/>
              <p:cNvSpPr>
                <a:spLocks noChangeArrowheads="1"/>
              </p:cNvSpPr>
              <p:nvPr/>
            </p:nvSpPr>
            <p:spPr bwMode="auto">
              <a:xfrm>
                <a:off x="1344" y="2208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20" name="Oval 28"/>
              <p:cNvSpPr>
                <a:spLocks noChangeArrowheads="1"/>
              </p:cNvSpPr>
              <p:nvPr/>
            </p:nvSpPr>
            <p:spPr bwMode="auto">
              <a:xfrm>
                <a:off x="1392" y="2352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21" name="Oval 29"/>
              <p:cNvSpPr>
                <a:spLocks noChangeArrowheads="1"/>
              </p:cNvSpPr>
              <p:nvPr/>
            </p:nvSpPr>
            <p:spPr bwMode="auto">
              <a:xfrm>
                <a:off x="1440" y="2064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22" name="Line 30"/>
              <p:cNvSpPr>
                <a:spLocks noChangeShapeType="1"/>
              </p:cNvSpPr>
              <p:nvPr/>
            </p:nvSpPr>
            <p:spPr bwMode="auto">
              <a:xfrm>
                <a:off x="384" y="2064"/>
                <a:ext cx="1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23" name="Text Box 31"/>
              <p:cNvSpPr txBox="1">
                <a:spLocks noChangeArrowheads="1"/>
              </p:cNvSpPr>
              <p:nvPr/>
            </p:nvSpPr>
            <p:spPr bwMode="auto">
              <a:xfrm>
                <a:off x="0" y="2530"/>
                <a:ext cx="2105" cy="250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 baseline="0" dirty="0">
                    <a:solidFill>
                      <a:srgbClr val="9900FF"/>
                    </a:solidFill>
                    <a:latin typeface="Helvetica" charset="0"/>
                  </a:rPr>
                  <a:t>Dry ice in 2-methyl butane</a:t>
                </a:r>
                <a:endParaRPr lang="en-US" sz="1200" baseline="0" dirty="0"/>
              </a:p>
            </p:txBody>
          </p:sp>
          <p:sp>
            <p:nvSpPr>
              <p:cNvPr id="8224" name="Line 32"/>
              <p:cNvSpPr>
                <a:spLocks noChangeShapeType="1"/>
              </p:cNvSpPr>
              <p:nvPr/>
            </p:nvSpPr>
            <p:spPr bwMode="auto">
              <a:xfrm flipV="1">
                <a:off x="480" y="2352"/>
                <a:ext cx="144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8225" name="Group 33"/>
          <p:cNvGrpSpPr>
            <a:grpSpLocks/>
          </p:cNvGrpSpPr>
          <p:nvPr/>
        </p:nvGrpSpPr>
        <p:grpSpPr bwMode="auto">
          <a:xfrm>
            <a:off x="533400" y="3352800"/>
            <a:ext cx="2565400" cy="1692275"/>
            <a:chOff x="336" y="2112"/>
            <a:chExt cx="1616" cy="1066"/>
          </a:xfrm>
        </p:grpSpPr>
        <p:sp>
          <p:nvSpPr>
            <p:cNvPr id="8226" name="Line 34"/>
            <p:cNvSpPr>
              <a:spLocks noChangeShapeType="1"/>
            </p:cNvSpPr>
            <p:nvPr/>
          </p:nvSpPr>
          <p:spPr bwMode="auto">
            <a:xfrm>
              <a:off x="768" y="240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27" name="Line 35"/>
            <p:cNvSpPr>
              <a:spLocks noChangeShapeType="1"/>
            </p:cNvSpPr>
            <p:nvPr/>
          </p:nvSpPr>
          <p:spPr bwMode="auto">
            <a:xfrm>
              <a:off x="768" y="235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28" name="Line 36"/>
            <p:cNvSpPr>
              <a:spLocks noChangeShapeType="1"/>
            </p:cNvSpPr>
            <p:nvPr/>
          </p:nvSpPr>
          <p:spPr bwMode="auto">
            <a:xfrm>
              <a:off x="768" y="220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8229" name="Group 37"/>
            <p:cNvGrpSpPr>
              <a:grpSpLocks/>
            </p:cNvGrpSpPr>
            <p:nvPr/>
          </p:nvGrpSpPr>
          <p:grpSpPr bwMode="auto">
            <a:xfrm>
              <a:off x="336" y="2112"/>
              <a:ext cx="1616" cy="1066"/>
              <a:chOff x="336" y="2112"/>
              <a:chExt cx="1616" cy="1066"/>
            </a:xfrm>
          </p:grpSpPr>
          <p:sp>
            <p:nvSpPr>
              <p:cNvPr id="8230" name="Line 38"/>
              <p:cNvSpPr>
                <a:spLocks noChangeShapeType="1"/>
              </p:cNvSpPr>
              <p:nvPr/>
            </p:nvSpPr>
            <p:spPr bwMode="auto">
              <a:xfrm flipV="1">
                <a:off x="768" y="21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31" name="Line 39"/>
              <p:cNvSpPr>
                <a:spLocks noChangeShapeType="1"/>
              </p:cNvSpPr>
              <p:nvPr/>
            </p:nvSpPr>
            <p:spPr bwMode="auto">
              <a:xfrm flipV="1">
                <a:off x="1152" y="211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32" name="Oval 40"/>
              <p:cNvSpPr>
                <a:spLocks noChangeArrowheads="1"/>
              </p:cNvSpPr>
              <p:nvPr/>
            </p:nvSpPr>
            <p:spPr bwMode="auto">
              <a:xfrm>
                <a:off x="864" y="2256"/>
                <a:ext cx="192" cy="96"/>
              </a:xfrm>
              <a:prstGeom prst="ellipse">
                <a:avLst/>
              </a:prstGeom>
              <a:solidFill>
                <a:srgbClr val="FF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8233" name="Text Box 41"/>
              <p:cNvSpPr txBox="1">
                <a:spLocks noChangeArrowheads="1"/>
              </p:cNvSpPr>
              <p:nvPr/>
            </p:nvSpPr>
            <p:spPr bwMode="auto">
              <a:xfrm>
                <a:off x="336" y="2928"/>
                <a:ext cx="1616" cy="250"/>
              </a:xfrm>
              <a:prstGeom prst="rect">
                <a:avLst/>
              </a:prstGeom>
              <a:solidFill>
                <a:srgbClr val="C2FFCA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 baseline="0">
                    <a:solidFill>
                      <a:srgbClr val="990099"/>
                    </a:solidFill>
                    <a:latin typeface="Helvetica" charset="0"/>
                  </a:rPr>
                  <a:t>OCT in plastic mold</a:t>
                </a:r>
                <a:endParaRPr lang="en-US" sz="1200" baseline="0"/>
              </a:p>
            </p:txBody>
          </p:sp>
          <p:sp>
            <p:nvSpPr>
              <p:cNvPr id="8234" name="Line 42"/>
              <p:cNvSpPr>
                <a:spLocks noChangeShapeType="1"/>
              </p:cNvSpPr>
              <p:nvPr/>
            </p:nvSpPr>
            <p:spPr bwMode="auto">
              <a:xfrm flipH="1" flipV="1">
                <a:off x="1152" y="2304"/>
                <a:ext cx="336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grpSp>
        <p:nvGrpSpPr>
          <p:cNvPr id="8235" name="Group 43"/>
          <p:cNvGrpSpPr>
            <a:grpSpLocks/>
          </p:cNvGrpSpPr>
          <p:nvPr/>
        </p:nvGrpSpPr>
        <p:grpSpPr bwMode="auto">
          <a:xfrm>
            <a:off x="3200400" y="4724400"/>
            <a:ext cx="5257800" cy="1844675"/>
            <a:chOff x="576" y="2352"/>
            <a:chExt cx="2016" cy="1162"/>
          </a:xfrm>
        </p:grpSpPr>
        <p:sp>
          <p:nvSpPr>
            <p:cNvPr id="8236" name="Oval 44"/>
            <p:cNvSpPr>
              <a:spLocks noChangeArrowheads="1"/>
            </p:cNvSpPr>
            <p:nvPr/>
          </p:nvSpPr>
          <p:spPr bwMode="auto">
            <a:xfrm>
              <a:off x="672" y="2352"/>
              <a:ext cx="528" cy="528"/>
            </a:xfrm>
            <a:prstGeom prst="ellipse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37" name="Line 45"/>
            <p:cNvSpPr>
              <a:spLocks noChangeShapeType="1"/>
            </p:cNvSpPr>
            <p:nvPr/>
          </p:nvSpPr>
          <p:spPr bwMode="auto">
            <a:xfrm>
              <a:off x="576" y="2496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38" name="Line 46"/>
            <p:cNvSpPr>
              <a:spLocks noChangeShapeType="1"/>
            </p:cNvSpPr>
            <p:nvPr/>
          </p:nvSpPr>
          <p:spPr bwMode="auto">
            <a:xfrm flipV="1">
              <a:off x="576" y="268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39" name="Line 47"/>
            <p:cNvSpPr>
              <a:spLocks noChangeShapeType="1"/>
            </p:cNvSpPr>
            <p:nvPr/>
          </p:nvSpPr>
          <p:spPr bwMode="auto">
            <a:xfrm>
              <a:off x="576" y="2592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40" name="Line 48"/>
            <p:cNvSpPr>
              <a:spLocks noChangeShapeType="1"/>
            </p:cNvSpPr>
            <p:nvPr/>
          </p:nvSpPr>
          <p:spPr bwMode="auto">
            <a:xfrm>
              <a:off x="576" y="2784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8241" name="Text Box 49"/>
            <p:cNvSpPr txBox="1">
              <a:spLocks noChangeArrowheads="1"/>
            </p:cNvSpPr>
            <p:nvPr/>
          </p:nvSpPr>
          <p:spPr bwMode="auto">
            <a:xfrm>
              <a:off x="1392" y="2592"/>
              <a:ext cx="1200" cy="922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baseline="0" dirty="0">
                  <a:solidFill>
                    <a:srgbClr val="339933"/>
                  </a:solidFill>
                  <a:latin typeface="Helvetica" charset="0"/>
                </a:rPr>
                <a:t>Frozen or paraffin tissue can then be sectioned for histology</a:t>
              </a:r>
            </a:p>
            <a:p>
              <a:pPr>
                <a:spcBef>
                  <a:spcPct val="50000"/>
                </a:spcBef>
              </a:pPr>
              <a:r>
                <a:rPr lang="en-US" sz="2000" b="1" baseline="0" dirty="0">
                  <a:solidFill>
                    <a:srgbClr val="339933"/>
                  </a:solidFill>
                  <a:latin typeface="Helvetica" charset="0"/>
                </a:rPr>
                <a:t>3--30  micron sections</a:t>
              </a:r>
              <a:endParaRPr lang="en-US" sz="1400" baseline="0" dirty="0"/>
            </a:p>
          </p:txBody>
        </p:sp>
      </p:grpSp>
      <p:sp>
        <p:nvSpPr>
          <p:cNvPr id="8242" name="Line 50"/>
          <p:cNvSpPr>
            <a:spLocks noChangeShapeType="1"/>
          </p:cNvSpPr>
          <p:nvPr/>
        </p:nvSpPr>
        <p:spPr bwMode="auto">
          <a:xfrm flipH="1">
            <a:off x="1600200" y="27432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C:\DOCUME~1\RLFLET~1.AD\LOCALS~1\Temp\npo000003.t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685800"/>
            <a:ext cx="6438900" cy="574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09600" y="304800"/>
            <a:ext cx="76200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MATERIALS NEEDED TO FREEZE TISSUE SAMPLES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7" name="Picture 1026" descr="C:\DOCUME~1\RLFLET~1.AD\LOCALS~1\Temp\npo000005.t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533400"/>
            <a:ext cx="7304088" cy="435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0249" name="Group 1029"/>
          <p:cNvGrpSpPr>
            <a:grpSpLocks/>
          </p:cNvGrpSpPr>
          <p:nvPr/>
        </p:nvGrpSpPr>
        <p:grpSpPr bwMode="auto">
          <a:xfrm>
            <a:off x="928662" y="1000107"/>
            <a:ext cx="7304088" cy="5240338"/>
            <a:chOff x="669" y="423"/>
            <a:chExt cx="4601" cy="3301"/>
          </a:xfrm>
        </p:grpSpPr>
        <p:pic>
          <p:nvPicPr>
            <p:cNvPr id="10248" name="Picture 1027" descr="C:\DOCUME~1\RLFLET~1.AD\LOCALS~1\Temp\npo000007.tmp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9" y="423"/>
              <a:ext cx="4601" cy="2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244" name="Text Box 1028"/>
            <p:cNvSpPr txBox="1">
              <a:spLocks noChangeArrowheads="1"/>
            </p:cNvSpPr>
            <p:nvPr/>
          </p:nvSpPr>
          <p:spPr bwMode="auto">
            <a:xfrm>
              <a:off x="816" y="2976"/>
              <a:ext cx="4416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baseline="0">
                  <a:latin typeface="Helvetica" charset="0"/>
                </a:rPr>
                <a:t>Place fresh or fixed, trimmed,  tissue into cassettes to be processed into paraffin blocks for sectioning at room temperature</a:t>
              </a:r>
              <a:endParaRPr lang="en-US" baseline="0"/>
            </a:p>
          </p:txBody>
        </p:sp>
      </p:grpSp>
      <p:sp>
        <p:nvSpPr>
          <p:cNvPr id="10246" name="Text Box 1030"/>
          <p:cNvSpPr txBox="1">
            <a:spLocks noChangeArrowheads="1"/>
          </p:cNvSpPr>
          <p:nvPr/>
        </p:nvSpPr>
        <p:spPr bwMode="auto">
          <a:xfrm>
            <a:off x="857224" y="642918"/>
            <a:ext cx="73152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 dirty="0">
                <a:latin typeface="Helvetica" charset="0"/>
              </a:rPr>
              <a:t>MATERIALS NEEDED TO PROCESS FIXED TISSUE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C:\DOCUME~1\RLFLET~1.AD\LOCALS~1\Temp\npo000009.t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19200"/>
            <a:ext cx="68897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533400" y="4038600"/>
            <a:ext cx="838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baseline="0">
                <a:latin typeface="Helvetica" charset="0"/>
              </a:rPr>
              <a:t>Paraffin embedded tissues ready for sectioning onto glass slides</a:t>
            </a:r>
            <a:endParaRPr lang="en-US" baseline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28600" y="520700"/>
            <a:ext cx="8458200" cy="711200"/>
          </a:xfrm>
          <a:prstGeom prst="rect">
            <a:avLst/>
          </a:prstGeom>
          <a:solidFill>
            <a:srgbClr val="CCECFF"/>
          </a:solidFill>
          <a:ln w="9525">
            <a:solidFill>
              <a:srgbClr val="9933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b="1" baseline="0">
                <a:solidFill>
                  <a:srgbClr val="009900"/>
                </a:solidFill>
              </a:rPr>
              <a:t>HISTO</a:t>
            </a:r>
            <a:r>
              <a:rPr lang="en-US" b="1" baseline="0"/>
              <a:t>: </a:t>
            </a:r>
            <a:r>
              <a:rPr lang="en-US" sz="1600" b="1" baseline="0"/>
              <a:t>HISTOLOGY SECTIONS</a:t>
            </a:r>
            <a:r>
              <a:rPr lang="en-US" b="1" baseline="0"/>
              <a:t> </a:t>
            </a:r>
            <a:r>
              <a:rPr lang="en-US" sz="1600" b="1" baseline="0"/>
              <a:t>FOR VIEWING UNDER THE MICROSCOPE,  using  </a:t>
            </a:r>
            <a:r>
              <a:rPr lang="en-US" sz="1600" b="1" baseline="0">
                <a:solidFill>
                  <a:srgbClr val="6600CC"/>
                </a:solidFill>
              </a:rPr>
              <a:t>BRIGHTFIELD illumination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09600" y="1524000"/>
            <a:ext cx="7815263" cy="879475"/>
          </a:xfrm>
          <a:prstGeom prst="rect">
            <a:avLst/>
          </a:prstGeom>
          <a:solidFill>
            <a:srgbClr val="FFFFCC"/>
          </a:solidFill>
          <a:ln w="9525">
            <a:solidFill>
              <a:srgbClr val="99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baseline="0"/>
              <a:t>Always review sections using the basic </a:t>
            </a:r>
            <a:r>
              <a:rPr lang="en-US" sz="1800" b="1" baseline="0">
                <a:solidFill>
                  <a:schemeClr val="accent2"/>
                </a:solidFill>
              </a:rPr>
              <a:t>hematoxylin</a:t>
            </a:r>
            <a:r>
              <a:rPr lang="en-US" sz="1800" b="1" baseline="0"/>
              <a:t> and </a:t>
            </a:r>
            <a:r>
              <a:rPr lang="en-US" sz="1800" b="1" baseline="0">
                <a:solidFill>
                  <a:srgbClr val="FF0066"/>
                </a:solidFill>
              </a:rPr>
              <a:t>eosin</a:t>
            </a:r>
            <a:r>
              <a:rPr lang="en-US" sz="1800" b="1" baseline="0"/>
              <a:t>   </a:t>
            </a:r>
            <a:r>
              <a:rPr lang="en-US" b="1" baseline="0"/>
              <a:t>(</a:t>
            </a:r>
            <a:r>
              <a:rPr lang="en-US" b="1" baseline="0">
                <a:solidFill>
                  <a:schemeClr val="accent2"/>
                </a:solidFill>
              </a:rPr>
              <a:t>H</a:t>
            </a:r>
            <a:r>
              <a:rPr lang="en-US" b="1" baseline="0"/>
              <a:t>&amp;</a:t>
            </a:r>
            <a:r>
              <a:rPr lang="en-US" b="1" baseline="0">
                <a:solidFill>
                  <a:srgbClr val="FF0066"/>
                </a:solidFill>
              </a:rPr>
              <a:t>E</a:t>
            </a:r>
            <a:r>
              <a:rPr lang="en-US" b="1" baseline="0"/>
              <a:t>)</a:t>
            </a:r>
            <a:r>
              <a:rPr lang="en-US" sz="1800" b="1" baseline="0"/>
              <a:t> stain </a:t>
            </a:r>
          </a:p>
          <a:p>
            <a:pPr>
              <a:spcBef>
                <a:spcPct val="50000"/>
              </a:spcBef>
            </a:pPr>
            <a:r>
              <a:rPr lang="en-US" sz="1800" b="1" baseline="0"/>
              <a:t>before proceeding to perform an immunohistochemical assay 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066800" y="4495800"/>
            <a:ext cx="6759575" cy="376238"/>
          </a:xfrm>
          <a:prstGeom prst="rect">
            <a:avLst/>
          </a:prstGeom>
          <a:solidFill>
            <a:srgbClr val="CCFF99"/>
          </a:solidFill>
          <a:ln w="9525">
            <a:solidFill>
              <a:srgbClr val="99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baseline="0"/>
              <a:t>in order to check out the morphology of the tissue and to determine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62000" y="5257800"/>
            <a:ext cx="7477125" cy="376238"/>
          </a:xfrm>
          <a:prstGeom prst="rect">
            <a:avLst/>
          </a:prstGeom>
          <a:solidFill>
            <a:srgbClr val="FFFF99"/>
          </a:solidFill>
          <a:ln w="9525">
            <a:solidFill>
              <a:srgbClr val="3366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baseline="0"/>
              <a:t>that what you are looking for is present in the section to be immunostained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209800" y="6096000"/>
            <a:ext cx="4772025" cy="376238"/>
          </a:xfrm>
          <a:prstGeom prst="rect">
            <a:avLst/>
          </a:prstGeom>
          <a:solidFill>
            <a:srgbClr val="FFCCFF"/>
          </a:solidFill>
          <a:ln w="9525">
            <a:solidFill>
              <a:srgbClr val="3366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baseline="0"/>
              <a:t>and that the section has no other abnormalities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676400" y="2895600"/>
            <a:ext cx="5803900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baseline="0">
                <a:solidFill>
                  <a:schemeClr val="accent2"/>
                </a:solidFill>
              </a:rPr>
              <a:t>H</a:t>
            </a:r>
            <a:r>
              <a:rPr lang="en-US" b="1" baseline="0"/>
              <a:t>&amp;</a:t>
            </a:r>
            <a:r>
              <a:rPr lang="en-US" b="1" baseline="0">
                <a:solidFill>
                  <a:srgbClr val="FF0066"/>
                </a:solidFill>
              </a:rPr>
              <a:t>E= </a:t>
            </a:r>
            <a:r>
              <a:rPr lang="en-US" sz="1800" b="1" baseline="0">
                <a:solidFill>
                  <a:schemeClr val="accent2"/>
                </a:solidFill>
              </a:rPr>
              <a:t>hematoxylin</a:t>
            </a:r>
            <a:r>
              <a:rPr lang="en-US" sz="1800" b="1" baseline="0"/>
              <a:t> and </a:t>
            </a:r>
            <a:r>
              <a:rPr lang="en-US" sz="1800" b="1" baseline="0">
                <a:solidFill>
                  <a:srgbClr val="FF0066"/>
                </a:solidFill>
              </a:rPr>
              <a:t>eosin. </a:t>
            </a:r>
          </a:p>
          <a:p>
            <a:pPr algn="ctr">
              <a:spcBef>
                <a:spcPct val="50000"/>
              </a:spcBef>
            </a:pPr>
            <a:r>
              <a:rPr lang="en-US" sz="1800" b="1" baseline="0">
                <a:solidFill>
                  <a:schemeClr val="accent2"/>
                </a:solidFill>
              </a:rPr>
              <a:t>Hematoxylin</a:t>
            </a:r>
            <a:r>
              <a:rPr lang="en-US" b="1" baseline="0">
                <a:solidFill>
                  <a:srgbClr val="FF0066"/>
                </a:solidFill>
              </a:rPr>
              <a:t> </a:t>
            </a:r>
            <a:r>
              <a:rPr lang="en-US" b="1" baseline="0">
                <a:solidFill>
                  <a:schemeClr val="accent2"/>
                </a:solidFill>
              </a:rPr>
              <a:t>colors nuclei blue</a:t>
            </a:r>
          </a:p>
          <a:p>
            <a:pPr algn="ctr">
              <a:spcBef>
                <a:spcPct val="50000"/>
              </a:spcBef>
            </a:pPr>
            <a:r>
              <a:rPr lang="en-US" sz="1800" b="1" baseline="0">
                <a:solidFill>
                  <a:srgbClr val="FF0066"/>
                </a:solidFill>
              </a:rPr>
              <a:t>Eosin colors the cytoplasm pink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978</Words>
  <Application>Microsoft Office PowerPoint</Application>
  <PresentationFormat>On-screen Show (4:3)</PresentationFormat>
  <Paragraphs>151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Blank Presentation</vt:lpstr>
      <vt:lpstr>HISTOPATHOLOGY ANALYSIS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Company>UCSD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AJIT VARKI</dc:creator>
  <cp:lastModifiedBy>Acer</cp:lastModifiedBy>
  <cp:revision>66</cp:revision>
  <cp:lastPrinted>2003-08-22T01:44:36Z</cp:lastPrinted>
  <dcterms:created xsi:type="dcterms:W3CDTF">2003-08-11T19:04:36Z</dcterms:created>
  <dcterms:modified xsi:type="dcterms:W3CDTF">2020-08-14T05:57:24Z</dcterms:modified>
</cp:coreProperties>
</file>