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ms-office.legacyDiagramTex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1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06/relationships/legacyDocTextInfo" Target="legacyDocTextInfo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1400" y="685800"/>
            <a:ext cx="5257800" cy="3124200"/>
          </a:xfrm>
        </p:spPr>
        <p:txBody>
          <a:bodyPr/>
          <a:lstStyle>
            <a:lvl1pPr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038600"/>
            <a:ext cx="5257800" cy="990600"/>
          </a:xfrm>
        </p:spPr>
        <p:txBody>
          <a:bodyPr/>
          <a:lstStyle>
            <a:lvl1pPr marL="0" indent="0">
              <a:buFontTx/>
              <a:buNone/>
              <a:defRPr sz="28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389B19-707F-4717-A350-2EB4EEF2CD7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80" name="Picture 8" descr="j03373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2667000" cy="50292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F13A4-C320-476C-9C56-5EBC48B960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274638"/>
            <a:ext cx="17907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38"/>
            <a:ext cx="52197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E6657-700D-4E77-87E1-DC48497F2D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961DE-DBFB-47DA-B3A2-F6CC5A4C2D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2BE8F-47EE-4AB2-9FA4-C382879E1D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600200"/>
            <a:ext cx="2933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3100" y="1600200"/>
            <a:ext cx="2933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B0888-0969-4C5B-9265-A9F07DAA03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09683-175B-48A7-9740-B25433F19C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FC041-6380-455C-8756-8D9EDDF18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E0421-7F34-4E18-9368-550C0987CF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CDB02-C501-4753-B669-F96513582F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8CC83-2E76-4843-9F5C-8EA6369FC5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j033734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667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0" y="1600200"/>
            <a:ext cx="6019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5532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7879908-A81D-47C4-AEE7-1EA7C878B5B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CCFF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CCFF"/>
        </a:buClr>
        <a:buFont typeface="Arial" charset="0"/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CCFF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CCFF"/>
        </a:buClr>
        <a:buFont typeface="Arial" charset="0"/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CCFF"/>
        </a:buClr>
        <a:buFont typeface="Arial" charset="0"/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CCFF"/>
        </a:buClr>
        <a:buFont typeface="Arial" charset="0"/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CCFF"/>
        </a:buClr>
        <a:buFont typeface="Arial" charset="0"/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CCFF"/>
        </a:buClr>
        <a:buFont typeface="Arial" charset="0"/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CCFF"/>
        </a:buClr>
        <a:buFont typeface="Arial" charset="0"/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685800"/>
            <a:ext cx="6477000" cy="3124200"/>
          </a:xfrm>
        </p:spPr>
        <p:txBody>
          <a:bodyPr/>
          <a:lstStyle/>
          <a:p>
            <a:r>
              <a:rPr lang="en-US" sz="5600" dirty="0" err="1" smtClean="0"/>
              <a:t>Histopathological</a:t>
            </a:r>
            <a:r>
              <a:rPr lang="en-US" sz="5600" dirty="0" smtClean="0"/>
              <a:t> Examination in FM</a:t>
            </a:r>
            <a:endParaRPr lang="en-US" sz="5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4038600"/>
            <a:ext cx="5638800" cy="2057400"/>
          </a:xfrm>
        </p:spPr>
        <p:txBody>
          <a:bodyPr/>
          <a:lstStyle/>
          <a:p>
            <a:r>
              <a:rPr lang="en-US" smtClean="0"/>
              <a:t> </a:t>
            </a:r>
            <a:r>
              <a:rPr lang="en-IN" smtClean="0"/>
              <a:t>- </a:t>
            </a:r>
            <a:r>
              <a:rPr lang="en-IN" smtClean="0"/>
              <a:t>Dr SUNIL DOSHI</a:t>
            </a:r>
            <a:r>
              <a:rPr lang="en-US" dirty="0" smtClean="0"/>
              <a:t>				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162800" cy="990600"/>
          </a:xfrm>
        </p:spPr>
        <p:txBody>
          <a:bodyPr/>
          <a:lstStyle/>
          <a:p>
            <a:pPr algn="ctr"/>
            <a:r>
              <a:rPr lang="en-US" b="1" dirty="0" smtClean="0"/>
              <a:t>CLEARING</a:t>
            </a:r>
            <a:endParaRPr lang="en-US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066800"/>
            <a:ext cx="6477000" cy="5562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After dehydration with alcohol, it has to be removed by substance which may replace it in the tissues.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Only those chemicals are used as clearing agents which are totally miscible with dehydrating agents and embedding agents.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For wax which is commonly used embedding agent, hydrocarbon solvents are used as clearing agent.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066800"/>
            <a:ext cx="6477000" cy="5562600"/>
          </a:xfrm>
        </p:spPr>
        <p:txBody>
          <a:bodyPr/>
          <a:lstStyle/>
          <a:p>
            <a:r>
              <a:rPr lang="en-US" sz="2800" dirty="0" smtClean="0"/>
              <a:t>Because these hydrocarbon solvents have same refractive index as protein, they impart clear transparent look to tissue hence k/a </a:t>
            </a:r>
            <a:r>
              <a:rPr lang="en-US" sz="2800" i="1" dirty="0" smtClean="0"/>
              <a:t>clearing agents.</a:t>
            </a:r>
          </a:p>
          <a:p>
            <a:r>
              <a:rPr lang="en-US" sz="2800" dirty="0" smtClean="0"/>
              <a:t>Most commonly used agents are </a:t>
            </a:r>
            <a:r>
              <a:rPr lang="en-US" sz="2800" dirty="0" err="1" smtClean="0"/>
              <a:t>Xylol</a:t>
            </a:r>
            <a:r>
              <a:rPr lang="en-US" sz="2800" dirty="0" smtClean="0"/>
              <a:t> and Chloroform. Others are Benzene, Toluene, CCl4 and </a:t>
            </a:r>
            <a:r>
              <a:rPr lang="en-US" sz="2800" dirty="0" err="1" smtClean="0"/>
              <a:t>Cedarwood</a:t>
            </a:r>
            <a:r>
              <a:rPr lang="en-US" sz="2800" dirty="0" smtClean="0"/>
              <a:t> oil.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162800" cy="990600"/>
          </a:xfrm>
        </p:spPr>
        <p:txBody>
          <a:bodyPr/>
          <a:lstStyle/>
          <a:p>
            <a:pPr algn="ctr"/>
            <a:r>
              <a:rPr lang="en-US" b="1" dirty="0" smtClean="0"/>
              <a:t>EMBEDDING</a:t>
            </a:r>
            <a:endParaRPr lang="en-US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066800"/>
            <a:ext cx="6705600" cy="55626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Various media used are:-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b="1" dirty="0" smtClean="0"/>
              <a:t>Paraffin wax (most common)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b="1" dirty="0" smtClean="0"/>
              <a:t>Other waxes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smtClean="0"/>
              <a:t>Water soluble waxes; polyethylene glycol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smtClean="0"/>
              <a:t>Ester wax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smtClean="0"/>
              <a:t>Polyester wax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smtClean="0"/>
              <a:t>Microcrystalline wax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b="1" dirty="0" smtClean="0"/>
              <a:t>Resins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smtClean="0"/>
              <a:t>Acrylic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smtClean="0"/>
              <a:t>Epoxy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smtClean="0"/>
              <a:t>Urea-formaldehyde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b="1" dirty="0" smtClean="0"/>
              <a:t>Other media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smtClean="0"/>
              <a:t>Agar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smtClean="0"/>
              <a:t>Gelatin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b="1" dirty="0" err="1" smtClean="0"/>
              <a:t>Celloidin</a:t>
            </a:r>
            <a:endParaRPr lang="en-US" sz="2000" b="1" dirty="0" smtClean="0"/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162800" cy="990600"/>
          </a:xfrm>
        </p:spPr>
        <p:txBody>
          <a:bodyPr/>
          <a:lstStyle/>
          <a:p>
            <a:r>
              <a:rPr lang="en-US" sz="3600" dirty="0" smtClean="0"/>
              <a:t>Procedure :</a:t>
            </a:r>
            <a:endParaRPr lang="en-US" sz="36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914400"/>
            <a:ext cx="6858000" cy="5715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Tissues are embedded in paraffin in a thermostatic paraffin bath at 56˚C for 1½ to 4 hours under vaccum. The vaccum helps to remove any gaseous matter or vapours of clearing or dehydrating fluids, which helps in entry of paraffin into the tissues.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Block in moulds : Following impregnation with paraffin, the tissues are oriented in a block of paraffin; the surface to cut are placed downwards; cooled rapidly, as soon as the scum forms.</a:t>
            </a: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ubL"/>
          <p:cNvSpPr>
            <a:spLocks noEditPoints="1" noChangeArrowheads="1"/>
          </p:cNvSpPr>
          <p:nvPr/>
        </p:nvSpPr>
        <p:spPr bwMode="auto">
          <a:xfrm rot="5400000">
            <a:off x="5410200" y="990600"/>
            <a:ext cx="1371600" cy="3505200"/>
          </a:xfrm>
          <a:custGeom>
            <a:avLst/>
            <a:gdLst>
              <a:gd name="G0" fmla="+- 0 0 0"/>
              <a:gd name="G1" fmla="*/ 6350 1 2"/>
              <a:gd name="G2" fmla="+- 6350 0 0"/>
              <a:gd name="G3" fmla="+- 18841 0 0"/>
              <a:gd name="G4" fmla="*/ 18841 1 2"/>
              <a:gd name="G5" fmla="+- 10800 G4 0"/>
              <a:gd name="T0" fmla="*/ 3175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2022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G3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8841"/>
                </a:lnTo>
                <a:lnTo>
                  <a:pt x="6350" y="18841"/>
                </a:lnTo>
                <a:lnTo>
                  <a:pt x="6350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PubL"/>
          <p:cNvSpPr>
            <a:spLocks noEditPoints="1" noChangeArrowheads="1"/>
          </p:cNvSpPr>
          <p:nvPr/>
        </p:nvSpPr>
        <p:spPr bwMode="auto">
          <a:xfrm rot="16200000">
            <a:off x="4495800" y="2743200"/>
            <a:ext cx="1371600" cy="3505200"/>
          </a:xfrm>
          <a:custGeom>
            <a:avLst/>
            <a:gdLst>
              <a:gd name="G0" fmla="+- 0 0 0"/>
              <a:gd name="G1" fmla="*/ 6350 1 2"/>
              <a:gd name="G2" fmla="+- 6350 0 0"/>
              <a:gd name="G3" fmla="+- 18841 0 0"/>
              <a:gd name="G4" fmla="*/ 18841 1 2"/>
              <a:gd name="G5" fmla="+- 10800 G4 0"/>
              <a:gd name="T0" fmla="*/ 3175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2022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G3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8841"/>
                </a:lnTo>
                <a:lnTo>
                  <a:pt x="6350" y="18841"/>
                </a:lnTo>
                <a:lnTo>
                  <a:pt x="6350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81200" y="45720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Leukhart’s</a:t>
            </a:r>
            <a:r>
              <a:rPr lang="en-US" sz="5400" dirty="0" smtClean="0">
                <a:solidFill>
                  <a:srgbClr val="FF0000"/>
                </a:solidFill>
              </a:rPr>
              <a:t> L block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ubL"/>
          <p:cNvSpPr>
            <a:spLocks noEditPoints="1" noChangeArrowheads="1"/>
          </p:cNvSpPr>
          <p:nvPr/>
        </p:nvSpPr>
        <p:spPr bwMode="auto">
          <a:xfrm rot="5400000">
            <a:off x="5410200" y="990600"/>
            <a:ext cx="1371600" cy="3505200"/>
          </a:xfrm>
          <a:custGeom>
            <a:avLst/>
            <a:gdLst>
              <a:gd name="G0" fmla="+- 0 0 0"/>
              <a:gd name="G1" fmla="*/ 6350 1 2"/>
              <a:gd name="G2" fmla="+- 6350 0 0"/>
              <a:gd name="G3" fmla="+- 18841 0 0"/>
              <a:gd name="G4" fmla="*/ 18841 1 2"/>
              <a:gd name="G5" fmla="+- 10800 G4 0"/>
              <a:gd name="T0" fmla="*/ 3175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2022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G3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8841"/>
                </a:lnTo>
                <a:lnTo>
                  <a:pt x="6350" y="18841"/>
                </a:lnTo>
                <a:lnTo>
                  <a:pt x="6350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PubL"/>
          <p:cNvSpPr>
            <a:spLocks noEditPoints="1" noChangeArrowheads="1"/>
          </p:cNvSpPr>
          <p:nvPr/>
        </p:nvSpPr>
        <p:spPr bwMode="auto">
          <a:xfrm rot="16200000">
            <a:off x="4343400" y="1371600"/>
            <a:ext cx="1371600" cy="3505200"/>
          </a:xfrm>
          <a:custGeom>
            <a:avLst/>
            <a:gdLst>
              <a:gd name="G0" fmla="+- 0 0 0"/>
              <a:gd name="G1" fmla="*/ 6350 1 2"/>
              <a:gd name="G2" fmla="+- 6350 0 0"/>
              <a:gd name="G3" fmla="+- 18841 0 0"/>
              <a:gd name="G4" fmla="*/ 18841 1 2"/>
              <a:gd name="G5" fmla="+- 10800 G4 0"/>
              <a:gd name="T0" fmla="*/ 3175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2022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G3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8841"/>
                </a:lnTo>
                <a:lnTo>
                  <a:pt x="6350" y="18841"/>
                </a:lnTo>
                <a:lnTo>
                  <a:pt x="6350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81200" y="45720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Leukhart’s</a:t>
            </a:r>
            <a:r>
              <a:rPr lang="en-US" sz="5400" dirty="0" smtClean="0">
                <a:solidFill>
                  <a:srgbClr val="FF0000"/>
                </a:solidFill>
              </a:rPr>
              <a:t> L block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ubL"/>
          <p:cNvSpPr>
            <a:spLocks noEditPoints="1" noChangeArrowheads="1"/>
          </p:cNvSpPr>
          <p:nvPr/>
        </p:nvSpPr>
        <p:spPr bwMode="auto">
          <a:xfrm rot="5400000">
            <a:off x="5410200" y="990600"/>
            <a:ext cx="1371600" cy="3505200"/>
          </a:xfrm>
          <a:custGeom>
            <a:avLst/>
            <a:gdLst>
              <a:gd name="G0" fmla="+- 0 0 0"/>
              <a:gd name="G1" fmla="*/ 6350 1 2"/>
              <a:gd name="G2" fmla="+- 6350 0 0"/>
              <a:gd name="G3" fmla="+- 18841 0 0"/>
              <a:gd name="G4" fmla="*/ 18841 1 2"/>
              <a:gd name="G5" fmla="+- 10800 G4 0"/>
              <a:gd name="T0" fmla="*/ 3175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2022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G3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8841"/>
                </a:lnTo>
                <a:lnTo>
                  <a:pt x="6350" y="18841"/>
                </a:lnTo>
                <a:lnTo>
                  <a:pt x="6350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PubL"/>
          <p:cNvSpPr>
            <a:spLocks noEditPoints="1" noChangeArrowheads="1"/>
          </p:cNvSpPr>
          <p:nvPr/>
        </p:nvSpPr>
        <p:spPr bwMode="auto">
          <a:xfrm rot="16200000">
            <a:off x="4343400" y="1371600"/>
            <a:ext cx="1371600" cy="3505200"/>
          </a:xfrm>
          <a:custGeom>
            <a:avLst/>
            <a:gdLst>
              <a:gd name="G0" fmla="+- 0 0 0"/>
              <a:gd name="G1" fmla="*/ 6350 1 2"/>
              <a:gd name="G2" fmla="+- 6350 0 0"/>
              <a:gd name="G3" fmla="+- 18841 0 0"/>
              <a:gd name="G4" fmla="*/ 18841 1 2"/>
              <a:gd name="G5" fmla="+- 10800 G4 0"/>
              <a:gd name="T0" fmla="*/ 3175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2022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G3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8841"/>
                </a:lnTo>
                <a:lnTo>
                  <a:pt x="6350" y="18841"/>
                </a:lnTo>
                <a:lnTo>
                  <a:pt x="6350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81200" y="45720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Leukhart’s</a:t>
            </a:r>
            <a:r>
              <a:rPr lang="en-US" sz="5400" dirty="0" smtClean="0">
                <a:solidFill>
                  <a:srgbClr val="FF0000"/>
                </a:solidFill>
              </a:rPr>
              <a:t> L block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724400" y="2438400"/>
            <a:ext cx="1676400" cy="990600"/>
          </a:xfrm>
          <a:prstGeom prst="rect">
            <a:avLst/>
          </a:prstGeom>
          <a:gradFill rotWithShape="1">
            <a:gsLst>
              <a:gs pos="0">
                <a:srgbClr val="66FFFF">
                  <a:gamma/>
                  <a:shade val="46275"/>
                  <a:invGamma/>
                </a:srgbClr>
              </a:gs>
              <a:gs pos="5000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914400"/>
            <a:ext cx="6858000" cy="5715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Sectioning : sections of paraffin wax embedded tissues are made with the help of </a:t>
            </a:r>
            <a:r>
              <a:rPr lang="en-US" sz="2800" dirty="0" err="1" smtClean="0"/>
              <a:t>microtomes</a:t>
            </a:r>
            <a:r>
              <a:rPr lang="en-US" sz="2800" dirty="0" smtClean="0"/>
              <a:t>, of which, the Rocking type is preferred. Other types-</a:t>
            </a:r>
          </a:p>
          <a:p>
            <a:pPr lvl="1"/>
            <a:r>
              <a:rPr lang="en-US" dirty="0" smtClean="0"/>
              <a:t>Rotary</a:t>
            </a:r>
          </a:p>
          <a:p>
            <a:pPr lvl="1"/>
            <a:r>
              <a:rPr lang="en-US" dirty="0" smtClean="0"/>
              <a:t>Sliding</a:t>
            </a:r>
          </a:p>
          <a:p>
            <a:pPr lvl="1"/>
            <a:r>
              <a:rPr lang="en-US" dirty="0" smtClean="0"/>
              <a:t>Base sledge</a:t>
            </a:r>
          </a:p>
          <a:p>
            <a:pPr lvl="1"/>
            <a:r>
              <a:rPr lang="en-US" dirty="0" smtClean="0"/>
              <a:t>Rotary rocking</a:t>
            </a:r>
          </a:p>
          <a:p>
            <a:pPr lvl="1"/>
            <a:r>
              <a:rPr lang="en-US" dirty="0" smtClean="0"/>
              <a:t>Freezing</a:t>
            </a:r>
          </a:p>
          <a:p>
            <a:pPr lvl="1"/>
            <a:r>
              <a:rPr lang="en-US" dirty="0" smtClean="0"/>
              <a:t>Ultra microtome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162800" cy="1371600"/>
          </a:xfrm>
        </p:spPr>
        <p:txBody>
          <a:bodyPr/>
          <a:lstStyle/>
          <a:p>
            <a:pPr algn="ctr"/>
            <a:r>
              <a:rPr lang="en-US" b="1" dirty="0" smtClean="0"/>
              <a:t>Fixing the sections to slide &amp; Staining (HE)</a:t>
            </a:r>
            <a:endParaRPr lang="en-US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00200"/>
            <a:ext cx="64770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 smtClean="0"/>
              <a:t>Raw Slide on hot plate/oven for 20 </a:t>
            </a:r>
            <a:r>
              <a:rPr lang="en-US" sz="2200" dirty="0" err="1" smtClean="0"/>
              <a:t>mins</a:t>
            </a: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err="1" smtClean="0"/>
              <a:t>Xylene</a:t>
            </a:r>
            <a:r>
              <a:rPr lang="en-US" sz="2200" dirty="0" smtClean="0"/>
              <a:t> (clearing agent) for 15-20 </a:t>
            </a:r>
            <a:r>
              <a:rPr lang="en-US" sz="2200" dirty="0" err="1" smtClean="0"/>
              <a:t>mins</a:t>
            </a: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Pour alcohol (white appearance)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Running water bath for 15-20 </a:t>
            </a:r>
            <a:r>
              <a:rPr lang="en-US" sz="2200" dirty="0" err="1" smtClean="0"/>
              <a:t>mins</a:t>
            </a: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err="1" smtClean="0"/>
              <a:t>Hematoxylin</a:t>
            </a:r>
            <a:r>
              <a:rPr lang="en-US" sz="22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Running water bath for 5 </a:t>
            </a:r>
            <a:r>
              <a:rPr lang="en-US" sz="2200" dirty="0" err="1" smtClean="0"/>
              <a:t>mins</a:t>
            </a: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Acid alcohol(1% HCL in 70% alcohol) 1-2 dips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Running water bath/Lithium carbonate/0.05% ammonia for 10-15 minutes (</a:t>
            </a:r>
            <a:r>
              <a:rPr lang="en-US" sz="2200" dirty="0" err="1" smtClean="0"/>
              <a:t>Blueing</a:t>
            </a:r>
            <a:r>
              <a:rPr lang="en-US" sz="22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Eosin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Washing with water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Alcohol</a:t>
            </a:r>
          </a:p>
          <a:p>
            <a:pPr>
              <a:lnSpc>
                <a:spcPct val="80000"/>
              </a:lnSpc>
            </a:pPr>
            <a:r>
              <a:rPr lang="en-US" sz="2200" dirty="0" err="1" smtClean="0"/>
              <a:t>Xylin</a:t>
            </a:r>
            <a:r>
              <a:rPr lang="en-US" sz="2200" dirty="0" smtClean="0"/>
              <a:t> for 5-10 </a:t>
            </a:r>
            <a:r>
              <a:rPr lang="en-US" sz="2200" dirty="0" err="1" smtClean="0"/>
              <a:t>mins</a:t>
            </a: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Mount with DPX</a:t>
            </a:r>
            <a:endParaRPr 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Purulent Meningitis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47800"/>
            <a:ext cx="6629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collect and How?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00200"/>
            <a:ext cx="64770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tissues, suspected to be diseased are removed along with a portion of healthy tissue, and then placed in a fixative to prevent decay.</a:t>
            </a:r>
          </a:p>
          <a:p>
            <a:pPr>
              <a:buNone/>
            </a:pPr>
            <a:r>
              <a:rPr lang="en-US" dirty="0" smtClean="0"/>
              <a:t>Most common fixative used is Formalin (10% formaldehyde solution).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Tuberculous</a:t>
            </a:r>
            <a:r>
              <a:rPr lang="en-US" dirty="0" smtClean="0"/>
              <a:t> Meningitis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447800"/>
            <a:ext cx="655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620000" cy="1143000"/>
          </a:xfrm>
        </p:spPr>
        <p:txBody>
          <a:bodyPr/>
          <a:lstStyle/>
          <a:p>
            <a:r>
              <a:rPr lang="en-US" dirty="0" smtClean="0"/>
              <a:t>Lung congestion and Edema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24000"/>
            <a:ext cx="6553201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295400"/>
          </a:xfrm>
        </p:spPr>
        <p:txBody>
          <a:bodyPr/>
          <a:lstStyle/>
          <a:p>
            <a:r>
              <a:rPr lang="en-US" sz="4200" dirty="0" smtClean="0"/>
              <a:t>Pulmonary arterial hypertension</a:t>
            </a:r>
            <a:endParaRPr lang="en-US" sz="42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371600"/>
            <a:ext cx="662940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 infarct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447799"/>
            <a:ext cx="6553199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Lipid aspiration pneumonia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1447800"/>
            <a:ext cx="655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848600" cy="1143000"/>
          </a:xfrm>
        </p:spPr>
        <p:txBody>
          <a:bodyPr/>
          <a:lstStyle/>
          <a:p>
            <a:r>
              <a:rPr lang="en-US" dirty="0" smtClean="0"/>
              <a:t>Lobar pneumonia </a:t>
            </a:r>
            <a:r>
              <a:rPr lang="en-US" sz="3000" dirty="0" smtClean="0"/>
              <a:t>(grey </a:t>
            </a:r>
            <a:r>
              <a:rPr lang="en-US" sz="3000" dirty="0" err="1" smtClean="0"/>
              <a:t>hepatisation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47800"/>
            <a:ext cx="66294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620000" cy="1143000"/>
          </a:xfrm>
        </p:spPr>
        <p:txBody>
          <a:bodyPr/>
          <a:lstStyle/>
          <a:p>
            <a:r>
              <a:rPr lang="en-US" dirty="0" smtClean="0"/>
              <a:t>TB Bronchopneumonia (70x)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1447800"/>
            <a:ext cx="655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848600" cy="1143000"/>
          </a:xfrm>
        </p:spPr>
        <p:txBody>
          <a:bodyPr/>
          <a:lstStyle/>
          <a:p>
            <a:r>
              <a:rPr lang="en-US" dirty="0" smtClean="0"/>
              <a:t>TB Bronchopneumonia (235x)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24000"/>
            <a:ext cx="6553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Atheroma</a:t>
            </a:r>
            <a:r>
              <a:rPr lang="en-US" dirty="0" smtClean="0"/>
              <a:t> : Coronary (15x)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1447800"/>
            <a:ext cx="655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Atheroma</a:t>
            </a:r>
            <a:r>
              <a:rPr lang="en-US" dirty="0" smtClean="0"/>
              <a:t> : Coronary (60x)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371600"/>
            <a:ext cx="6553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prepare tissue for HP examination?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1600200"/>
            <a:ext cx="66294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Tissues are prepared by making permanent sections in such a way that the relation of cells to one another, as it occurs in vivo, is not disturbed.</a:t>
            </a:r>
          </a:p>
          <a:p>
            <a:pPr>
              <a:buNone/>
            </a:pPr>
            <a:r>
              <a:rPr lang="en-US" dirty="0" smtClean="0"/>
              <a:t>There are 3 common procedures of sectioning-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Paraffin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err="1" smtClean="0"/>
              <a:t>Celloidin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Freezing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Coronary thrombosis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1371600"/>
            <a:ext cx="65532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Myocardial Infarct (55x)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95400"/>
            <a:ext cx="65532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Myocardial Infarct (135x)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95400"/>
            <a:ext cx="6629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Chronic myocardial ischemia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371600"/>
            <a:ext cx="6629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Alcoholic hepatitis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1" y="1371600"/>
            <a:ext cx="6629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Viral hepatitis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1371600"/>
            <a:ext cx="65532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Viral hepatitis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95400"/>
            <a:ext cx="66293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biliary cirrhosis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95400"/>
            <a:ext cx="66294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biliary cirrhosis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371600"/>
            <a:ext cx="6553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ATN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1" y="1295400"/>
            <a:ext cx="6629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219200"/>
            <a:ext cx="64770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For sectioning by first 2 methods, tissues are to be passed through following steps: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Fixation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Dehydration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Clearing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Embedding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Diabetic </a:t>
            </a:r>
            <a:r>
              <a:rPr lang="en-US" dirty="0" err="1" smtClean="0"/>
              <a:t>Glomerulosclerosis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95400"/>
            <a:ext cx="6629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 </a:t>
            </a:r>
            <a:r>
              <a:rPr lang="en-US" dirty="0" err="1" smtClean="0"/>
              <a:t>G’sis</a:t>
            </a:r>
            <a:r>
              <a:rPr lang="en-US" dirty="0" smtClean="0"/>
              <a:t> : KW lesion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95400"/>
            <a:ext cx="66293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162800" cy="1981200"/>
          </a:xfrm>
        </p:spPr>
        <p:txBody>
          <a:bodyPr/>
          <a:lstStyle/>
          <a:p>
            <a:r>
              <a:rPr lang="en-US" dirty="0" err="1" smtClean="0"/>
              <a:t>Cuticular</a:t>
            </a:r>
            <a:r>
              <a:rPr lang="en-US" dirty="0" smtClean="0"/>
              <a:t> patterns-</a:t>
            </a:r>
            <a:br>
              <a:rPr lang="en-US" dirty="0" smtClean="0"/>
            </a:br>
            <a:r>
              <a:rPr lang="en-US" sz="2400" dirty="0" smtClean="0"/>
              <a:t>comparison between human hair, dog fur, rabbit fur and cat fur.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0" y="1676400"/>
            <a:ext cx="43624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2672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162800" cy="1066800"/>
          </a:xfrm>
        </p:spPr>
        <p:txBody>
          <a:bodyPr/>
          <a:lstStyle/>
          <a:p>
            <a:r>
              <a:rPr lang="en-US" sz="4000" dirty="0" err="1" smtClean="0"/>
              <a:t>Medullary</a:t>
            </a:r>
            <a:r>
              <a:rPr lang="en-US" sz="4000" dirty="0" smtClean="0"/>
              <a:t> patterns of human hair</a:t>
            </a:r>
            <a:endParaRPr lang="en-US" sz="4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276350"/>
            <a:ext cx="38100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Medullary</a:t>
            </a:r>
            <a:r>
              <a:rPr lang="en-US" dirty="0" smtClean="0"/>
              <a:t> patterns of hairs of diff. species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752600"/>
            <a:ext cx="6172200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19400" y="62484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a) Human hair	        b) Dog fur	           c) Deer hair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Medullary</a:t>
            </a:r>
            <a:r>
              <a:rPr lang="en-US" dirty="0" smtClean="0"/>
              <a:t> patterns of hairs of diff. species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00200"/>
            <a:ext cx="6248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19400" y="62484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a) Rabbit fur	        b) Cat fur	        c) Mouse hair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609600"/>
            <a:ext cx="2667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90600"/>
            <a:ext cx="71628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4419600"/>
            <a:ext cx="6324600" cy="1452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THANK YOU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162800" cy="990600"/>
          </a:xfrm>
        </p:spPr>
        <p:txBody>
          <a:bodyPr/>
          <a:lstStyle/>
          <a:p>
            <a:pPr algn="ctr"/>
            <a:r>
              <a:rPr lang="en-US" b="1" dirty="0" smtClean="0"/>
              <a:t>FIXATION</a:t>
            </a:r>
            <a:endParaRPr lang="en-US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066800"/>
            <a:ext cx="6477000" cy="5562600"/>
          </a:xfrm>
        </p:spPr>
        <p:txBody>
          <a:bodyPr/>
          <a:lstStyle/>
          <a:p>
            <a:pPr>
              <a:buNone/>
            </a:pPr>
            <a:r>
              <a:rPr lang="en-US" sz="3000" dirty="0" smtClean="0"/>
              <a:t>Aims:-</a:t>
            </a:r>
          </a:p>
          <a:p>
            <a:r>
              <a:rPr lang="en-US" sz="2800" dirty="0" smtClean="0"/>
              <a:t>To prevent Autolysis</a:t>
            </a:r>
          </a:p>
          <a:p>
            <a:r>
              <a:rPr lang="en-US" sz="2800" dirty="0" smtClean="0"/>
              <a:t>To prevent Bacterial attack</a:t>
            </a:r>
          </a:p>
          <a:p>
            <a:r>
              <a:rPr lang="en-US" sz="2800" dirty="0" smtClean="0"/>
              <a:t>To preserve Morphology</a:t>
            </a:r>
          </a:p>
          <a:p>
            <a:r>
              <a:rPr lang="en-US" sz="2800" dirty="0" smtClean="0"/>
              <a:t>To provide optimum hardness/softness to tissue for subsequent cutting</a:t>
            </a:r>
          </a:p>
          <a:p>
            <a:r>
              <a:rPr lang="en-US" sz="2800" dirty="0" smtClean="0"/>
              <a:t>Convert semi solid in to solid</a:t>
            </a:r>
          </a:p>
          <a:p>
            <a:r>
              <a:rPr lang="en-US" sz="2800" dirty="0" smtClean="0"/>
              <a:t>Acts as mordant</a:t>
            </a:r>
          </a:p>
          <a:p>
            <a:r>
              <a:rPr lang="en-US" sz="2800" dirty="0" smtClean="0"/>
              <a:t>May alter refractive index so better visualization under microscope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162800" cy="990600"/>
          </a:xfrm>
        </p:spPr>
        <p:txBody>
          <a:bodyPr/>
          <a:lstStyle/>
          <a:p>
            <a:r>
              <a:rPr lang="en-US" sz="3600" dirty="0" smtClean="0"/>
              <a:t>Classification of Fixatives; by type</a:t>
            </a:r>
            <a:endParaRPr lang="en-US" sz="3600" dirty="0"/>
          </a:p>
        </p:txBody>
      </p:sp>
      <p:graphicFrame>
        <p:nvGraphicFramePr>
          <p:cNvPr id="5122" name="Organization Chart 2"/>
          <p:cNvGraphicFramePr>
            <a:graphicFrameLocks/>
          </p:cNvGraphicFramePr>
          <p:nvPr/>
        </p:nvGraphicFramePr>
        <p:xfrm>
          <a:off x="1676400" y="1295400"/>
          <a:ext cx="7467600" cy="5257800"/>
        </p:xfrm>
        <a:graphic>
          <a:graphicData uri="http://schemas.openxmlformats.org/drawingml/2006/compatibility">
            <com:legacyDrawing xmlns:com="http://schemas.openxmlformats.org/drawingml/2006/compatibility" spid="_x0000_s5122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10800000" flipV="1">
            <a:off x="3429000" y="26670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96000" y="2667000"/>
            <a:ext cx="609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3429000" y="4495800"/>
            <a:ext cx="2438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5715000" y="47244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581900" y="46863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162800" cy="990600"/>
          </a:xfrm>
        </p:spPr>
        <p:txBody>
          <a:bodyPr/>
          <a:lstStyle/>
          <a:p>
            <a:r>
              <a:rPr lang="en-US" sz="3600" dirty="0" smtClean="0"/>
              <a:t>Classification; by composition</a:t>
            </a:r>
            <a:endParaRPr lang="en-US" sz="36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914400"/>
            <a:ext cx="6477000" cy="5715000"/>
          </a:xfrm>
        </p:spPr>
        <p:txBody>
          <a:bodyPr/>
          <a:lstStyle/>
          <a:p>
            <a:r>
              <a:rPr lang="en-US" sz="2800" dirty="0" err="1" smtClean="0"/>
              <a:t>Aldehydes</a:t>
            </a:r>
            <a:endParaRPr lang="en-US" sz="2800" dirty="0" smtClean="0"/>
          </a:p>
          <a:p>
            <a:pPr lvl="1"/>
            <a:r>
              <a:rPr lang="en-US" sz="2400" dirty="0" smtClean="0"/>
              <a:t>Formaldehyde, </a:t>
            </a:r>
            <a:r>
              <a:rPr lang="en-US" sz="2400" dirty="0" err="1" smtClean="0"/>
              <a:t>Gluteraldehyde</a:t>
            </a:r>
            <a:r>
              <a:rPr lang="en-US" sz="2400" dirty="0"/>
              <a:t>.</a:t>
            </a:r>
            <a:endParaRPr lang="en-US" sz="2400" dirty="0" smtClean="0"/>
          </a:p>
          <a:p>
            <a:r>
              <a:rPr lang="en-US" sz="2800" dirty="0" smtClean="0"/>
              <a:t>Oxidizing agents</a:t>
            </a:r>
          </a:p>
          <a:p>
            <a:pPr lvl="1"/>
            <a:r>
              <a:rPr lang="en-US" sz="2400" dirty="0" smtClean="0"/>
              <a:t>Osmium </a:t>
            </a:r>
            <a:r>
              <a:rPr lang="en-US" sz="2400" dirty="0" err="1" smtClean="0"/>
              <a:t>tetroxide</a:t>
            </a:r>
            <a:r>
              <a:rPr lang="en-US" sz="2400" dirty="0" smtClean="0"/>
              <a:t>, KMnO4.</a:t>
            </a:r>
          </a:p>
          <a:p>
            <a:r>
              <a:rPr lang="en-US" sz="2800" dirty="0" smtClean="0"/>
              <a:t>Protein denaturing agents</a:t>
            </a:r>
          </a:p>
          <a:p>
            <a:pPr lvl="1"/>
            <a:r>
              <a:rPr lang="en-US" sz="2400" dirty="0" smtClean="0"/>
              <a:t>Acetic acid, Alcohol.</a:t>
            </a:r>
          </a:p>
          <a:p>
            <a:r>
              <a:rPr lang="en-US" sz="2800" dirty="0" smtClean="0"/>
              <a:t>Other cross-linking agents</a:t>
            </a:r>
          </a:p>
          <a:p>
            <a:pPr lvl="1"/>
            <a:r>
              <a:rPr lang="en-US" sz="2400" dirty="0" err="1" smtClean="0"/>
              <a:t>Carbodiimides</a:t>
            </a:r>
            <a:r>
              <a:rPr lang="en-US" sz="2400" dirty="0" smtClean="0"/>
              <a:t>.</a:t>
            </a:r>
          </a:p>
          <a:p>
            <a:r>
              <a:rPr lang="en-US" sz="2800" dirty="0" smtClean="0"/>
              <a:t>Physical</a:t>
            </a:r>
          </a:p>
          <a:p>
            <a:pPr lvl="1"/>
            <a:r>
              <a:rPr lang="en-US" sz="2400" dirty="0" smtClean="0"/>
              <a:t>Heat, Microwaves.</a:t>
            </a:r>
          </a:p>
          <a:p>
            <a:r>
              <a:rPr lang="en-US" sz="2800" dirty="0" smtClean="0"/>
              <a:t>Miscellaneous</a:t>
            </a:r>
          </a:p>
          <a:p>
            <a:pPr lvl="1"/>
            <a:r>
              <a:rPr lang="en-US" sz="2400" dirty="0" smtClean="0"/>
              <a:t>HgCl3, Picric acid.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162800" cy="990600"/>
          </a:xfrm>
        </p:spPr>
        <p:txBody>
          <a:bodyPr/>
          <a:lstStyle/>
          <a:p>
            <a:pPr algn="ctr"/>
            <a:r>
              <a:rPr lang="en-US" b="1" dirty="0" smtClean="0"/>
              <a:t>DEHYDRATION</a:t>
            </a:r>
            <a:endParaRPr lang="en-US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066800"/>
            <a:ext cx="6705600" cy="5562600"/>
          </a:xfrm>
        </p:spPr>
        <p:txBody>
          <a:bodyPr/>
          <a:lstStyle/>
          <a:p>
            <a:r>
              <a:rPr lang="en-US" sz="2600" dirty="0" smtClean="0"/>
              <a:t>Removal of fixative and water from tissue</a:t>
            </a:r>
          </a:p>
          <a:p>
            <a:r>
              <a:rPr lang="en-US" sz="2600" dirty="0" smtClean="0"/>
              <a:t>Done with progressively increasing concentrations of dehydrating fluid.</a:t>
            </a:r>
          </a:p>
          <a:p>
            <a:r>
              <a:rPr lang="en-US" sz="2600" dirty="0" smtClean="0"/>
              <a:t> </a:t>
            </a:r>
            <a:r>
              <a:rPr lang="en-US" sz="2600" dirty="0" err="1" smtClean="0"/>
              <a:t>eg</a:t>
            </a:r>
            <a:r>
              <a:rPr lang="en-US" sz="2600" dirty="0" smtClean="0"/>
              <a:t>. 70% to 95% to 100% to prevent tissue disruption</a:t>
            </a:r>
          </a:p>
          <a:p>
            <a:r>
              <a:rPr lang="en-US" sz="2600" dirty="0" smtClean="0"/>
              <a:t>For delicate tissue start with much lower concentration </a:t>
            </a:r>
            <a:r>
              <a:rPr lang="en-US" sz="2600" dirty="0" err="1" smtClean="0"/>
              <a:t>eg</a:t>
            </a:r>
            <a:r>
              <a:rPr lang="en-US" sz="2600" dirty="0" smtClean="0"/>
              <a:t>. 30%</a:t>
            </a:r>
          </a:p>
          <a:p>
            <a:r>
              <a:rPr lang="en-US" sz="2600" dirty="0" smtClean="0"/>
              <a:t>Tissues are first cut into sizes of 1cm square with thickness of about 5mm and then dehydrated.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162800" cy="990600"/>
          </a:xfrm>
        </p:spPr>
        <p:txBody>
          <a:bodyPr/>
          <a:lstStyle/>
          <a:p>
            <a:r>
              <a:rPr lang="en-US" sz="3600" dirty="0" smtClean="0"/>
              <a:t>Dehydrating agents:</a:t>
            </a:r>
            <a:endParaRPr lang="en-US" sz="36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914400"/>
            <a:ext cx="6705600" cy="5715000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Ethanol: </a:t>
            </a:r>
            <a:r>
              <a:rPr lang="en-US" dirty="0" smtClean="0"/>
              <a:t>though ideal but costly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 smtClean="0">
                <a:solidFill>
                  <a:srgbClr val="FFFF00"/>
                </a:solidFill>
              </a:rPr>
              <a:t>Methylated</a:t>
            </a:r>
            <a:r>
              <a:rPr lang="en-US" dirty="0" smtClean="0">
                <a:solidFill>
                  <a:srgbClr val="FFFF00"/>
                </a:solidFill>
              </a:rPr>
              <a:t> spirit</a:t>
            </a:r>
            <a:r>
              <a:rPr lang="en-US" dirty="0" smtClean="0"/>
              <a:t>: cost effective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Methanol</a:t>
            </a:r>
            <a:r>
              <a:rPr lang="en-US" dirty="0" smtClean="0"/>
              <a:t>: highly toxic so rarely used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Isopropyl alcohol</a:t>
            </a:r>
            <a:r>
              <a:rPr lang="en-US" dirty="0" smtClean="0"/>
              <a:t>: cost effective and good dehydrating agent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Acetone: </a:t>
            </a:r>
            <a:r>
              <a:rPr lang="en-US" dirty="0" smtClean="0"/>
              <a:t>Rapid action but poor penetration and may cause brittleness if used for long time.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utopsy histopatho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autopsy histopatho</Template>
  <TotalTime>324</TotalTime>
  <Words>785</Words>
  <Application>Microsoft Office PowerPoint</Application>
  <PresentationFormat>On-screen Show (4:3)</PresentationFormat>
  <Paragraphs>136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Arial</vt:lpstr>
      <vt:lpstr>autopsy histopatho</vt:lpstr>
      <vt:lpstr>Histopathological Examination in FM</vt:lpstr>
      <vt:lpstr>What to collect and How?</vt:lpstr>
      <vt:lpstr>How to prepare tissue for HP examination?</vt:lpstr>
      <vt:lpstr>Slide 4</vt:lpstr>
      <vt:lpstr>FIXATION</vt:lpstr>
      <vt:lpstr>Classification of Fixatives; by type</vt:lpstr>
      <vt:lpstr>Classification; by composition</vt:lpstr>
      <vt:lpstr>DEHYDRATION</vt:lpstr>
      <vt:lpstr>Dehydrating agents:</vt:lpstr>
      <vt:lpstr>CLEARING</vt:lpstr>
      <vt:lpstr>Slide 11</vt:lpstr>
      <vt:lpstr>EMBEDDING</vt:lpstr>
      <vt:lpstr>Procedure :</vt:lpstr>
      <vt:lpstr>Slide 14</vt:lpstr>
      <vt:lpstr>Slide 15</vt:lpstr>
      <vt:lpstr>Slide 16</vt:lpstr>
      <vt:lpstr>Slide 17</vt:lpstr>
      <vt:lpstr>Fixing the sections to slide &amp; Staining (HE)</vt:lpstr>
      <vt:lpstr>Acute Purulent Meningitis</vt:lpstr>
      <vt:lpstr>Tuberculous Meningitis</vt:lpstr>
      <vt:lpstr>Lung congestion and Edema</vt:lpstr>
      <vt:lpstr>Pulmonary arterial hypertension</vt:lpstr>
      <vt:lpstr>Lung infarct</vt:lpstr>
      <vt:lpstr>Lipid aspiration pneumonia</vt:lpstr>
      <vt:lpstr>Lobar pneumonia (grey hepatisation)</vt:lpstr>
      <vt:lpstr>TB Bronchopneumonia (70x)</vt:lpstr>
      <vt:lpstr>TB Bronchopneumonia (235x)</vt:lpstr>
      <vt:lpstr>Atheroma : Coronary (15x)</vt:lpstr>
      <vt:lpstr>Atheroma : Coronary (60x)</vt:lpstr>
      <vt:lpstr>Coronary thrombosis</vt:lpstr>
      <vt:lpstr>Myocardial Infarct (55x)</vt:lpstr>
      <vt:lpstr>Myocardial Infarct (135x)</vt:lpstr>
      <vt:lpstr>Chronic myocardial ischemia</vt:lpstr>
      <vt:lpstr>Alcoholic hepatitis</vt:lpstr>
      <vt:lpstr>Viral hepatitis</vt:lpstr>
      <vt:lpstr>Viral hepatitis</vt:lpstr>
      <vt:lpstr>Primary biliary cirrhosis</vt:lpstr>
      <vt:lpstr>Primary biliary cirrhosis</vt:lpstr>
      <vt:lpstr>  ATN</vt:lpstr>
      <vt:lpstr>Diabetic Glomerulosclerosis</vt:lpstr>
      <vt:lpstr>D G’sis : KW lesion</vt:lpstr>
      <vt:lpstr>Cuticular patterns- comparison between human hair, dog fur, rabbit fur and cat fur.</vt:lpstr>
      <vt:lpstr>Medullary patterns of human hair</vt:lpstr>
      <vt:lpstr>Medullary patterns of hairs of diff. species</vt:lpstr>
      <vt:lpstr>Medullary patterns of hairs of diff. species</vt:lpstr>
      <vt:lpstr>Slide 46</vt:lpstr>
      <vt:lpstr>Slide 47</vt:lpstr>
      <vt:lpstr>Slide 48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Histopathological Examination</dc:title>
  <dc:creator>Dr Bhaumesh</dc:creator>
  <cp:lastModifiedBy>Acer</cp:lastModifiedBy>
  <cp:revision>36</cp:revision>
  <dcterms:created xsi:type="dcterms:W3CDTF">2010-02-18T13:12:39Z</dcterms:created>
  <dcterms:modified xsi:type="dcterms:W3CDTF">2020-08-14T05:57:59Z</dcterms:modified>
</cp:coreProperties>
</file>