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3" r:id="rId3"/>
    <p:sldId id="284" r:id="rId4"/>
    <p:sldId id="285" r:id="rId5"/>
    <p:sldId id="286" r:id="rId6"/>
    <p:sldId id="274" r:id="rId7"/>
    <p:sldId id="275" r:id="rId8"/>
    <p:sldId id="277" r:id="rId9"/>
    <p:sldId id="278" r:id="rId10"/>
    <p:sldId id="279" r:id="rId11"/>
    <p:sldId id="280" r:id="rId12"/>
    <p:sldId id="281" r:id="rId13"/>
    <p:sldId id="282" r:id="rId14"/>
    <p:sldId id="283" r:id="rId15"/>
    <p:sldId id="28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D60791-6430-4BEF-9BFC-E0BA13ED121E}"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IN"/>
        </a:p>
      </dgm:t>
    </dgm:pt>
    <dgm:pt modelId="{65C1D22D-13BD-4D52-A9F7-95819B385CD2}">
      <dgm:prSet phldrT="[Text]"/>
      <dgm:spPr>
        <a:solidFill>
          <a:schemeClr val="bg2">
            <a:lumMod val="75000"/>
          </a:schemeClr>
        </a:solidFill>
      </dgm:spPr>
      <dgm:t>
        <a:bodyPr/>
        <a:lstStyle/>
        <a:p>
          <a:r>
            <a:rPr lang="en-US" b="1" dirty="0" smtClean="0">
              <a:solidFill>
                <a:srgbClr val="FF0000"/>
              </a:solidFill>
            </a:rPr>
            <a:t>HUMAN EXPERIMENTATION</a:t>
          </a:r>
          <a:endParaRPr lang="en-IN" b="1" dirty="0">
            <a:solidFill>
              <a:srgbClr val="FF0000"/>
            </a:solidFill>
          </a:endParaRPr>
        </a:p>
      </dgm:t>
    </dgm:pt>
    <dgm:pt modelId="{14A73489-6843-43B8-91F9-BCB68D803CA5}" type="parTrans" cxnId="{80072C46-CC29-4B74-9499-265EABF556A0}">
      <dgm:prSet/>
      <dgm:spPr/>
      <dgm:t>
        <a:bodyPr/>
        <a:lstStyle/>
        <a:p>
          <a:endParaRPr lang="en-IN"/>
        </a:p>
      </dgm:t>
    </dgm:pt>
    <dgm:pt modelId="{547174E9-3D35-4387-B125-D7D026BEC5C7}" type="sibTrans" cxnId="{80072C46-CC29-4B74-9499-265EABF556A0}">
      <dgm:prSet/>
      <dgm:spPr/>
      <dgm:t>
        <a:bodyPr/>
        <a:lstStyle/>
        <a:p>
          <a:endParaRPr lang="en-IN"/>
        </a:p>
      </dgm:t>
    </dgm:pt>
    <dgm:pt modelId="{D26AA3CC-F672-4CB8-B295-F6667CD5AD91}">
      <dgm:prSet phldrT="[Text]"/>
      <dgm:spPr>
        <a:solidFill>
          <a:schemeClr val="bg2">
            <a:lumMod val="75000"/>
          </a:schemeClr>
        </a:solidFill>
      </dgm:spPr>
      <dgm:t>
        <a:bodyPr/>
        <a:lstStyle/>
        <a:p>
          <a:r>
            <a:rPr lang="en-US" b="1" dirty="0" smtClean="0">
              <a:solidFill>
                <a:srgbClr val="FF0000"/>
              </a:solidFill>
            </a:rPr>
            <a:t>THERAPEUTIC</a:t>
          </a:r>
          <a:endParaRPr lang="en-IN" b="1" dirty="0">
            <a:solidFill>
              <a:srgbClr val="FF0000"/>
            </a:solidFill>
          </a:endParaRPr>
        </a:p>
      </dgm:t>
    </dgm:pt>
    <dgm:pt modelId="{8A8E7E3C-5F4B-460B-A51B-E5AC0F0B87D1}" type="parTrans" cxnId="{44C3219B-EF06-447A-9894-4D5174ECF604}">
      <dgm:prSet/>
      <dgm:spPr/>
      <dgm:t>
        <a:bodyPr/>
        <a:lstStyle/>
        <a:p>
          <a:endParaRPr lang="en-IN"/>
        </a:p>
      </dgm:t>
    </dgm:pt>
    <dgm:pt modelId="{B5BB79A1-C17F-4A4A-A8F5-53A845182ECF}" type="sibTrans" cxnId="{44C3219B-EF06-447A-9894-4D5174ECF604}">
      <dgm:prSet/>
      <dgm:spPr/>
      <dgm:t>
        <a:bodyPr/>
        <a:lstStyle/>
        <a:p>
          <a:endParaRPr lang="en-IN"/>
        </a:p>
      </dgm:t>
    </dgm:pt>
    <dgm:pt modelId="{7A3E4CEC-9034-44D5-9737-F7A4B6BAC705}">
      <dgm:prSet phldrT="[Text]"/>
      <dgm:spPr>
        <a:solidFill>
          <a:schemeClr val="bg2">
            <a:lumMod val="75000"/>
          </a:schemeClr>
        </a:solidFill>
      </dgm:spPr>
      <dgm:t>
        <a:bodyPr/>
        <a:lstStyle/>
        <a:p>
          <a:r>
            <a:rPr lang="en-US" b="1" dirty="0" smtClean="0">
              <a:solidFill>
                <a:srgbClr val="FF0000"/>
              </a:solidFill>
            </a:rPr>
            <a:t>RESEARCH</a:t>
          </a:r>
          <a:endParaRPr lang="en-IN" b="1" dirty="0">
            <a:solidFill>
              <a:srgbClr val="FF0000"/>
            </a:solidFill>
          </a:endParaRPr>
        </a:p>
      </dgm:t>
    </dgm:pt>
    <dgm:pt modelId="{056C86C4-EAEE-476F-BBF8-89C364DA5451}" type="parTrans" cxnId="{9A2E0257-D2C8-463C-A2CD-A1A5A0D9206D}">
      <dgm:prSet/>
      <dgm:spPr/>
      <dgm:t>
        <a:bodyPr/>
        <a:lstStyle/>
        <a:p>
          <a:endParaRPr lang="en-IN"/>
        </a:p>
      </dgm:t>
    </dgm:pt>
    <dgm:pt modelId="{5139131F-BF74-4F1C-A9CA-CE619D44103C}" type="sibTrans" cxnId="{9A2E0257-D2C8-463C-A2CD-A1A5A0D9206D}">
      <dgm:prSet/>
      <dgm:spPr/>
      <dgm:t>
        <a:bodyPr/>
        <a:lstStyle/>
        <a:p>
          <a:endParaRPr lang="en-IN"/>
        </a:p>
      </dgm:t>
    </dgm:pt>
    <dgm:pt modelId="{E554405C-CDEF-4900-B6BA-44FB7CC5EEC9}">
      <dgm:prSet phldrT="[Text]"/>
      <dgm:spPr>
        <a:solidFill>
          <a:schemeClr val="bg2">
            <a:lumMod val="75000"/>
          </a:schemeClr>
        </a:solidFill>
      </dgm:spPr>
      <dgm:t>
        <a:bodyPr/>
        <a:lstStyle/>
        <a:p>
          <a:r>
            <a:rPr lang="en-US" b="1" dirty="0" smtClean="0">
              <a:solidFill>
                <a:srgbClr val="FF0000"/>
              </a:solidFill>
            </a:rPr>
            <a:t>INNOVATIVE</a:t>
          </a:r>
          <a:endParaRPr lang="en-IN" b="1" dirty="0">
            <a:solidFill>
              <a:srgbClr val="FF0000"/>
            </a:solidFill>
          </a:endParaRPr>
        </a:p>
      </dgm:t>
    </dgm:pt>
    <dgm:pt modelId="{E2A72A91-F13F-4561-BBDF-B72963F015C0}" type="parTrans" cxnId="{3198CAE3-A956-48D8-9B1C-DCDF57C54CAE}">
      <dgm:prSet/>
      <dgm:spPr/>
      <dgm:t>
        <a:bodyPr/>
        <a:lstStyle/>
        <a:p>
          <a:endParaRPr lang="en-IN"/>
        </a:p>
      </dgm:t>
    </dgm:pt>
    <dgm:pt modelId="{DB374ED8-2942-4190-A790-C49BC6EF5B2B}" type="sibTrans" cxnId="{3198CAE3-A956-48D8-9B1C-DCDF57C54CAE}">
      <dgm:prSet/>
      <dgm:spPr/>
      <dgm:t>
        <a:bodyPr/>
        <a:lstStyle/>
        <a:p>
          <a:endParaRPr lang="en-IN"/>
        </a:p>
      </dgm:t>
    </dgm:pt>
    <dgm:pt modelId="{1B248EA6-6D8A-4C0D-A0DE-9B4861467483}" type="pres">
      <dgm:prSet presAssocID="{1DD60791-6430-4BEF-9BFC-E0BA13ED121E}" presName="composite" presStyleCnt="0">
        <dgm:presLayoutVars>
          <dgm:chMax val="1"/>
          <dgm:dir/>
          <dgm:resizeHandles val="exact"/>
        </dgm:presLayoutVars>
      </dgm:prSet>
      <dgm:spPr/>
      <dgm:t>
        <a:bodyPr/>
        <a:lstStyle/>
        <a:p>
          <a:endParaRPr lang="en-IN"/>
        </a:p>
      </dgm:t>
    </dgm:pt>
    <dgm:pt modelId="{F50664D2-37C5-476B-B00F-A8BF1E83BCF0}" type="pres">
      <dgm:prSet presAssocID="{65C1D22D-13BD-4D52-A9F7-95819B385CD2}" presName="roof" presStyleLbl="dkBgShp" presStyleIdx="0" presStyleCnt="2"/>
      <dgm:spPr/>
      <dgm:t>
        <a:bodyPr/>
        <a:lstStyle/>
        <a:p>
          <a:endParaRPr lang="en-IN"/>
        </a:p>
      </dgm:t>
    </dgm:pt>
    <dgm:pt modelId="{B3FA71AD-42F5-49F0-B03E-6BACB49CA524}" type="pres">
      <dgm:prSet presAssocID="{65C1D22D-13BD-4D52-A9F7-95819B385CD2}" presName="pillars" presStyleCnt="0"/>
      <dgm:spPr/>
    </dgm:pt>
    <dgm:pt modelId="{9CA86261-5912-42BC-8B0E-D4C9F7E55B04}" type="pres">
      <dgm:prSet presAssocID="{65C1D22D-13BD-4D52-A9F7-95819B385CD2}" presName="pillar1" presStyleLbl="node1" presStyleIdx="0" presStyleCnt="3">
        <dgm:presLayoutVars>
          <dgm:bulletEnabled val="1"/>
        </dgm:presLayoutVars>
      </dgm:prSet>
      <dgm:spPr/>
      <dgm:t>
        <a:bodyPr/>
        <a:lstStyle/>
        <a:p>
          <a:endParaRPr lang="en-IN"/>
        </a:p>
      </dgm:t>
    </dgm:pt>
    <dgm:pt modelId="{F54B7CE1-D106-40BD-ACF9-4A4FDBEA2878}" type="pres">
      <dgm:prSet presAssocID="{7A3E4CEC-9034-44D5-9737-F7A4B6BAC705}" presName="pillarX" presStyleLbl="node1" presStyleIdx="1" presStyleCnt="3">
        <dgm:presLayoutVars>
          <dgm:bulletEnabled val="1"/>
        </dgm:presLayoutVars>
      </dgm:prSet>
      <dgm:spPr/>
      <dgm:t>
        <a:bodyPr/>
        <a:lstStyle/>
        <a:p>
          <a:endParaRPr lang="en-IN"/>
        </a:p>
      </dgm:t>
    </dgm:pt>
    <dgm:pt modelId="{5910A90F-DDB4-4771-88EC-6E4123829B69}" type="pres">
      <dgm:prSet presAssocID="{E554405C-CDEF-4900-B6BA-44FB7CC5EEC9}" presName="pillarX" presStyleLbl="node1" presStyleIdx="2" presStyleCnt="3">
        <dgm:presLayoutVars>
          <dgm:bulletEnabled val="1"/>
        </dgm:presLayoutVars>
      </dgm:prSet>
      <dgm:spPr/>
      <dgm:t>
        <a:bodyPr/>
        <a:lstStyle/>
        <a:p>
          <a:endParaRPr lang="en-IN"/>
        </a:p>
      </dgm:t>
    </dgm:pt>
    <dgm:pt modelId="{1455424F-D874-4DCF-A84B-66781B57B1BC}" type="pres">
      <dgm:prSet presAssocID="{65C1D22D-13BD-4D52-A9F7-95819B385CD2}" presName="base" presStyleLbl="dkBgShp" presStyleIdx="1" presStyleCnt="2" custFlipVert="1" custScaleY="21722"/>
      <dgm:spPr>
        <a:solidFill>
          <a:schemeClr val="bg2">
            <a:lumMod val="75000"/>
          </a:schemeClr>
        </a:solidFill>
      </dgm:spPr>
    </dgm:pt>
  </dgm:ptLst>
  <dgm:cxnLst>
    <dgm:cxn modelId="{C597FEF5-7EC1-470A-958D-EEB5B0AB620F}" type="presOf" srcId="{65C1D22D-13BD-4D52-A9F7-95819B385CD2}" destId="{F50664D2-37C5-476B-B00F-A8BF1E83BCF0}" srcOrd="0" destOrd="0" presId="urn:microsoft.com/office/officeart/2005/8/layout/hList3"/>
    <dgm:cxn modelId="{44C3219B-EF06-447A-9894-4D5174ECF604}" srcId="{65C1D22D-13BD-4D52-A9F7-95819B385CD2}" destId="{D26AA3CC-F672-4CB8-B295-F6667CD5AD91}" srcOrd="0" destOrd="0" parTransId="{8A8E7E3C-5F4B-460B-A51B-E5AC0F0B87D1}" sibTransId="{B5BB79A1-C17F-4A4A-A8F5-53A845182ECF}"/>
    <dgm:cxn modelId="{3198CAE3-A956-48D8-9B1C-DCDF57C54CAE}" srcId="{65C1D22D-13BD-4D52-A9F7-95819B385CD2}" destId="{E554405C-CDEF-4900-B6BA-44FB7CC5EEC9}" srcOrd="2" destOrd="0" parTransId="{E2A72A91-F13F-4561-BBDF-B72963F015C0}" sibTransId="{DB374ED8-2942-4190-A790-C49BC6EF5B2B}"/>
    <dgm:cxn modelId="{E4EFFF2C-D14B-46EF-A94C-BC3D5E82EE02}" type="presOf" srcId="{D26AA3CC-F672-4CB8-B295-F6667CD5AD91}" destId="{9CA86261-5912-42BC-8B0E-D4C9F7E55B04}" srcOrd="0" destOrd="0" presId="urn:microsoft.com/office/officeart/2005/8/layout/hList3"/>
    <dgm:cxn modelId="{832FC87A-6B5A-4E1F-8D29-CBA16828E05B}" type="presOf" srcId="{E554405C-CDEF-4900-B6BA-44FB7CC5EEC9}" destId="{5910A90F-DDB4-4771-88EC-6E4123829B69}" srcOrd="0" destOrd="0" presId="urn:microsoft.com/office/officeart/2005/8/layout/hList3"/>
    <dgm:cxn modelId="{3DC8A226-15F8-4B07-BCFB-D27DCEF32C1B}" type="presOf" srcId="{7A3E4CEC-9034-44D5-9737-F7A4B6BAC705}" destId="{F54B7CE1-D106-40BD-ACF9-4A4FDBEA2878}" srcOrd="0" destOrd="0" presId="urn:microsoft.com/office/officeart/2005/8/layout/hList3"/>
    <dgm:cxn modelId="{80072C46-CC29-4B74-9499-265EABF556A0}" srcId="{1DD60791-6430-4BEF-9BFC-E0BA13ED121E}" destId="{65C1D22D-13BD-4D52-A9F7-95819B385CD2}" srcOrd="0" destOrd="0" parTransId="{14A73489-6843-43B8-91F9-BCB68D803CA5}" sibTransId="{547174E9-3D35-4387-B125-D7D026BEC5C7}"/>
    <dgm:cxn modelId="{9A2E0257-D2C8-463C-A2CD-A1A5A0D9206D}" srcId="{65C1D22D-13BD-4D52-A9F7-95819B385CD2}" destId="{7A3E4CEC-9034-44D5-9737-F7A4B6BAC705}" srcOrd="1" destOrd="0" parTransId="{056C86C4-EAEE-476F-BBF8-89C364DA5451}" sibTransId="{5139131F-BF74-4F1C-A9CA-CE619D44103C}"/>
    <dgm:cxn modelId="{5A61A45B-4D12-4C2E-8862-A5ABE3D3CE8C}" type="presOf" srcId="{1DD60791-6430-4BEF-9BFC-E0BA13ED121E}" destId="{1B248EA6-6D8A-4C0D-A0DE-9B4861467483}" srcOrd="0" destOrd="0" presId="urn:microsoft.com/office/officeart/2005/8/layout/hList3"/>
    <dgm:cxn modelId="{207D1EDC-6D03-4F8E-AFB5-DF00FF5F1367}" type="presParOf" srcId="{1B248EA6-6D8A-4C0D-A0DE-9B4861467483}" destId="{F50664D2-37C5-476B-B00F-A8BF1E83BCF0}" srcOrd="0" destOrd="0" presId="urn:microsoft.com/office/officeart/2005/8/layout/hList3"/>
    <dgm:cxn modelId="{226BEC59-C533-4D1B-99B8-63654F4C869C}" type="presParOf" srcId="{1B248EA6-6D8A-4C0D-A0DE-9B4861467483}" destId="{B3FA71AD-42F5-49F0-B03E-6BACB49CA524}" srcOrd="1" destOrd="0" presId="urn:microsoft.com/office/officeart/2005/8/layout/hList3"/>
    <dgm:cxn modelId="{9AE9585C-6709-462D-A460-23E9402CFCC4}" type="presParOf" srcId="{B3FA71AD-42F5-49F0-B03E-6BACB49CA524}" destId="{9CA86261-5912-42BC-8B0E-D4C9F7E55B04}" srcOrd="0" destOrd="0" presId="urn:microsoft.com/office/officeart/2005/8/layout/hList3"/>
    <dgm:cxn modelId="{204FAD3C-C5EB-41A6-A6E0-A07ED8719C42}" type="presParOf" srcId="{B3FA71AD-42F5-49F0-B03E-6BACB49CA524}" destId="{F54B7CE1-D106-40BD-ACF9-4A4FDBEA2878}" srcOrd="1" destOrd="0" presId="urn:microsoft.com/office/officeart/2005/8/layout/hList3"/>
    <dgm:cxn modelId="{80321F9D-BBC1-434E-92E2-97CC71B47D3C}" type="presParOf" srcId="{B3FA71AD-42F5-49F0-B03E-6BACB49CA524}" destId="{5910A90F-DDB4-4771-88EC-6E4123829B69}" srcOrd="2" destOrd="0" presId="urn:microsoft.com/office/officeart/2005/8/layout/hList3"/>
    <dgm:cxn modelId="{41B29650-A3FD-4E46-B93E-85E0BC83AB02}" type="presParOf" srcId="{1B248EA6-6D8A-4C0D-A0DE-9B4861467483}" destId="{1455424F-D874-4DCF-A84B-66781B57B1BC}"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0664D2-37C5-476B-B00F-A8BF1E83BCF0}">
      <dsp:nvSpPr>
        <dsp:cNvPr id="0" name=""/>
        <dsp:cNvSpPr/>
      </dsp:nvSpPr>
      <dsp:spPr>
        <a:xfrm>
          <a:off x="0" y="76200"/>
          <a:ext cx="8229600" cy="1668780"/>
        </a:xfrm>
        <a:prstGeom prst="rect">
          <a:avLst/>
        </a:prstGeom>
        <a:solidFill>
          <a:schemeClr val="bg2">
            <a:lumMod val="7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98120" tIns="198120" rIns="198120" bIns="198120" numCol="1" spcCol="1270" anchor="ctr" anchorCtr="0">
          <a:noAutofit/>
        </a:bodyPr>
        <a:lstStyle/>
        <a:p>
          <a:pPr lvl="0" algn="ctr" defTabSz="2311400">
            <a:lnSpc>
              <a:spcPct val="90000"/>
            </a:lnSpc>
            <a:spcBef>
              <a:spcPct val="0"/>
            </a:spcBef>
            <a:spcAft>
              <a:spcPct val="35000"/>
            </a:spcAft>
          </a:pPr>
          <a:r>
            <a:rPr lang="en-US" sz="5200" b="1" kern="1200" dirty="0" smtClean="0">
              <a:solidFill>
                <a:srgbClr val="FF0000"/>
              </a:solidFill>
            </a:rPr>
            <a:t>HUMAN EXPERIMENTATION</a:t>
          </a:r>
          <a:endParaRPr lang="en-IN" sz="5200" b="1" kern="1200" dirty="0">
            <a:solidFill>
              <a:srgbClr val="FF0000"/>
            </a:solidFill>
          </a:endParaRPr>
        </a:p>
      </dsp:txBody>
      <dsp:txXfrm>
        <a:off x="0" y="76200"/>
        <a:ext cx="8229600" cy="1668780"/>
      </dsp:txXfrm>
    </dsp:sp>
    <dsp:sp modelId="{9CA86261-5912-42BC-8B0E-D4C9F7E55B04}">
      <dsp:nvSpPr>
        <dsp:cNvPr id="0" name=""/>
        <dsp:cNvSpPr/>
      </dsp:nvSpPr>
      <dsp:spPr>
        <a:xfrm>
          <a:off x="4018" y="1744980"/>
          <a:ext cx="2740521" cy="3504438"/>
        </a:xfrm>
        <a:prstGeom prst="rect">
          <a:avLst/>
        </a:prstGeom>
        <a:solidFill>
          <a:schemeClr val="bg2">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b="1" kern="1200" dirty="0" smtClean="0">
              <a:solidFill>
                <a:srgbClr val="FF0000"/>
              </a:solidFill>
            </a:rPr>
            <a:t>THERAPEUTIC</a:t>
          </a:r>
          <a:endParaRPr lang="en-IN" sz="3300" b="1" kern="1200" dirty="0">
            <a:solidFill>
              <a:srgbClr val="FF0000"/>
            </a:solidFill>
          </a:endParaRPr>
        </a:p>
      </dsp:txBody>
      <dsp:txXfrm>
        <a:off x="4018" y="1744980"/>
        <a:ext cx="2740521" cy="3504438"/>
      </dsp:txXfrm>
    </dsp:sp>
    <dsp:sp modelId="{F54B7CE1-D106-40BD-ACF9-4A4FDBEA2878}">
      <dsp:nvSpPr>
        <dsp:cNvPr id="0" name=""/>
        <dsp:cNvSpPr/>
      </dsp:nvSpPr>
      <dsp:spPr>
        <a:xfrm>
          <a:off x="2744539" y="1744980"/>
          <a:ext cx="2740521" cy="3504438"/>
        </a:xfrm>
        <a:prstGeom prst="rect">
          <a:avLst/>
        </a:prstGeom>
        <a:solidFill>
          <a:schemeClr val="bg2">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b="1" kern="1200" dirty="0" smtClean="0">
              <a:solidFill>
                <a:srgbClr val="FF0000"/>
              </a:solidFill>
            </a:rPr>
            <a:t>RESEARCH</a:t>
          </a:r>
          <a:endParaRPr lang="en-IN" sz="3300" b="1" kern="1200" dirty="0">
            <a:solidFill>
              <a:srgbClr val="FF0000"/>
            </a:solidFill>
          </a:endParaRPr>
        </a:p>
      </dsp:txBody>
      <dsp:txXfrm>
        <a:off x="2744539" y="1744980"/>
        <a:ext cx="2740521" cy="3504438"/>
      </dsp:txXfrm>
    </dsp:sp>
    <dsp:sp modelId="{5910A90F-DDB4-4771-88EC-6E4123829B69}">
      <dsp:nvSpPr>
        <dsp:cNvPr id="0" name=""/>
        <dsp:cNvSpPr/>
      </dsp:nvSpPr>
      <dsp:spPr>
        <a:xfrm>
          <a:off x="5485060" y="1744980"/>
          <a:ext cx="2740521" cy="3504438"/>
        </a:xfrm>
        <a:prstGeom prst="rect">
          <a:avLst/>
        </a:prstGeom>
        <a:solidFill>
          <a:schemeClr val="bg2">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b="1" kern="1200" dirty="0" smtClean="0">
              <a:solidFill>
                <a:srgbClr val="FF0000"/>
              </a:solidFill>
            </a:rPr>
            <a:t>INNOVATIVE</a:t>
          </a:r>
          <a:endParaRPr lang="en-IN" sz="3300" b="1" kern="1200" dirty="0">
            <a:solidFill>
              <a:srgbClr val="FF0000"/>
            </a:solidFill>
          </a:endParaRPr>
        </a:p>
      </dsp:txBody>
      <dsp:txXfrm>
        <a:off x="5485060" y="1744980"/>
        <a:ext cx="2740521" cy="3504438"/>
      </dsp:txXfrm>
    </dsp:sp>
    <dsp:sp modelId="{1455424F-D874-4DCF-A84B-66781B57B1BC}">
      <dsp:nvSpPr>
        <dsp:cNvPr id="0" name=""/>
        <dsp:cNvSpPr/>
      </dsp:nvSpPr>
      <dsp:spPr>
        <a:xfrm flipV="1">
          <a:off x="0" y="5401818"/>
          <a:ext cx="8229600" cy="84581"/>
        </a:xfrm>
        <a:prstGeom prst="rect">
          <a:avLst/>
        </a:prstGeom>
        <a:solidFill>
          <a:schemeClr val="bg2">
            <a:lumMod val="7500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8/14/2020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8/14/2020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8/14/2020</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8/14/2020</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8/14/2020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8/14/2020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81000"/>
            <a:ext cx="6477000" cy="1828800"/>
          </a:xfrm>
        </p:spPr>
        <p:txBody>
          <a:bodyPr>
            <a:noAutofit/>
          </a:bodyPr>
          <a:lstStyle/>
          <a:p>
            <a:r>
              <a:rPr lang="en-US" sz="6000" dirty="0" smtClean="0"/>
              <a:t>Human experimentation</a:t>
            </a:r>
            <a:endParaRPr lang="en-US" sz="6000" dirty="0"/>
          </a:p>
        </p:txBody>
      </p:sp>
      <p:sp>
        <p:nvSpPr>
          <p:cNvPr id="3" name="Subtitle 2"/>
          <p:cNvSpPr>
            <a:spLocks noGrp="1"/>
          </p:cNvSpPr>
          <p:nvPr>
            <p:ph type="subTitle" idx="1"/>
          </p:nvPr>
        </p:nvSpPr>
        <p:spPr>
          <a:xfrm>
            <a:off x="3581400" y="4267200"/>
            <a:ext cx="6629400" cy="1752600"/>
          </a:xfrm>
        </p:spPr>
        <p:txBody>
          <a:bodyPr>
            <a:normAutofit/>
          </a:bodyPr>
          <a:lstStyle/>
          <a:p>
            <a:pPr algn="l"/>
            <a:r>
              <a:rPr lang="en-US" dirty="0" smtClean="0">
                <a:solidFill>
                  <a:schemeClr val="tx1"/>
                </a:solidFill>
              </a:rPr>
              <a:t>- Dr. </a:t>
            </a:r>
            <a:r>
              <a:rPr lang="en-US" smtClean="0">
                <a:solidFill>
                  <a:schemeClr val="tx1"/>
                </a:solidFill>
              </a:rPr>
              <a:t>KALPESH ZANZRUKIYA</a:t>
            </a:r>
            <a:r>
              <a:rPr lang="en-US" smtClean="0">
                <a:solidFill>
                  <a:schemeClr val="tx1"/>
                </a:solidFill>
              </a:rPr>
              <a:t> </a:t>
            </a:r>
            <a:endParaRPr lang="en-US" dirty="0">
              <a:solidFill>
                <a:schemeClr val="tx1"/>
              </a:solidFill>
            </a:endParaRPr>
          </a:p>
        </p:txBody>
      </p:sp>
      <p:pic>
        <p:nvPicPr>
          <p:cNvPr id="1026" name="Picture 2" descr="C:\Users\kalpesh\Desktop\2289839.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52400" y="2590800"/>
            <a:ext cx="3424841" cy="320675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6019800"/>
          </a:xfrm>
        </p:spPr>
        <p:txBody>
          <a:bodyPr>
            <a:normAutofit fontScale="92500" lnSpcReduction="10000"/>
          </a:bodyPr>
          <a:lstStyle/>
          <a:p>
            <a:pPr marL="0" indent="0">
              <a:buNone/>
            </a:pPr>
            <a:r>
              <a:rPr lang="en-US" dirty="0" smtClean="0"/>
              <a:t>11) Experiments which is not related strictly to the cure/improvement of patient’s illness will be considered unethical.</a:t>
            </a:r>
          </a:p>
          <a:p>
            <a:pPr marL="0" indent="0">
              <a:buNone/>
            </a:pPr>
            <a:r>
              <a:rPr lang="en-US" dirty="0" smtClean="0"/>
              <a:t>12) Even when a valid consent is obtained, there should not have great risk in the proposed experiment.</a:t>
            </a:r>
          </a:p>
          <a:p>
            <a:pPr marL="0" indent="0">
              <a:buNone/>
            </a:pPr>
            <a:r>
              <a:rPr lang="en-US" dirty="0" smtClean="0"/>
              <a:t>13) The patient or patient’s relative must not get any monitory benefits.</a:t>
            </a:r>
          </a:p>
          <a:p>
            <a:pPr marL="0" indent="0">
              <a:buNone/>
            </a:pPr>
            <a:r>
              <a:rPr lang="en-US" dirty="0" smtClean="0"/>
              <a:t>14) Experiment is to be done against a particular diagnosed disease or illness not suffering from many diseases.</a:t>
            </a:r>
          </a:p>
          <a:p>
            <a:pPr marL="0" indent="0">
              <a:buNone/>
            </a:pPr>
            <a:r>
              <a:rPr lang="en-US" dirty="0" smtClean="0"/>
              <a:t>15) Only qualified medical personale should have the authority to conduct and monitor the whole experiment.</a:t>
            </a:r>
          </a:p>
          <a:p>
            <a:pPr marL="0" indent="0">
              <a:buNone/>
            </a:pPr>
            <a:r>
              <a:rPr lang="en-US" dirty="0" smtClean="0"/>
              <a:t>16) Registered pharmaceutical firms must have license to manufacture such drugs.</a:t>
            </a:r>
            <a:endParaRPr lang="en-IN" dirty="0"/>
          </a:p>
        </p:txBody>
      </p:sp>
    </p:spTree>
    <p:extLst>
      <p:ext uri="{BB962C8B-B14F-4D97-AF65-F5344CB8AC3E}">
        <p14:creationId xmlns:p14="http://schemas.microsoft.com/office/powerpoint/2010/main" xmlns="" val="40979491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ICMR GUIDELINES FOR HUMAN EXPERIMENTATION</a:t>
            </a:r>
            <a:endParaRPr lang="en-IN" dirty="0"/>
          </a:p>
        </p:txBody>
      </p:sp>
      <p:sp>
        <p:nvSpPr>
          <p:cNvPr id="3" name="Content Placeholder 2"/>
          <p:cNvSpPr>
            <a:spLocks noGrp="1"/>
          </p:cNvSpPr>
          <p:nvPr>
            <p:ph sz="quarter" idx="1"/>
          </p:nvPr>
        </p:nvSpPr>
        <p:spPr/>
        <p:txBody>
          <a:bodyPr>
            <a:noAutofit/>
          </a:bodyPr>
          <a:lstStyle/>
          <a:p>
            <a:pPr marL="514350" indent="-514350">
              <a:buClr>
                <a:schemeClr val="tx1"/>
              </a:buClr>
              <a:buAutoNum type="arabicParenR"/>
            </a:pPr>
            <a:r>
              <a:rPr lang="en-US" sz="3200" dirty="0" smtClean="0"/>
              <a:t>The rights and welfare of the patient are to be equally protected.</a:t>
            </a:r>
          </a:p>
          <a:p>
            <a:pPr marL="514350" indent="-514350">
              <a:buClr>
                <a:schemeClr val="tx1"/>
              </a:buClr>
              <a:buAutoNum type="arabicParenR"/>
            </a:pPr>
            <a:r>
              <a:rPr lang="en-US" sz="3200" dirty="0" smtClean="0"/>
              <a:t>The benefit to the patient or to the society or gain of the knowledge from the experiment should outweigh the risks to the patient.</a:t>
            </a:r>
          </a:p>
          <a:p>
            <a:pPr marL="514350" indent="-514350">
              <a:buClr>
                <a:schemeClr val="tx1"/>
              </a:buClr>
              <a:buAutoNum type="arabicParenR"/>
            </a:pPr>
            <a:r>
              <a:rPr lang="en-US" sz="3200" dirty="0" smtClean="0"/>
              <a:t>Informed consent is to be obtained prior to experiment.</a:t>
            </a:r>
          </a:p>
          <a:p>
            <a:pPr marL="514350" indent="-514350">
              <a:buClr>
                <a:schemeClr val="tx1"/>
              </a:buClr>
              <a:buAutoNum type="arabicParenR"/>
            </a:pPr>
            <a:r>
              <a:rPr lang="en-US" sz="3200" dirty="0" smtClean="0"/>
              <a:t>Experimental investigation can be carried out only by qualified medical personals.</a:t>
            </a:r>
            <a:endParaRPr lang="en-IN" sz="3200" dirty="0"/>
          </a:p>
        </p:txBody>
      </p:sp>
    </p:spTree>
    <p:extLst>
      <p:ext uri="{BB962C8B-B14F-4D97-AF65-F5344CB8AC3E}">
        <p14:creationId xmlns:p14="http://schemas.microsoft.com/office/powerpoint/2010/main" xmlns="" val="8179289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Ethical Committee</a:t>
            </a:r>
            <a:endParaRPr lang="en-IN" dirty="0"/>
          </a:p>
        </p:txBody>
      </p:sp>
      <p:sp>
        <p:nvSpPr>
          <p:cNvPr id="3" name="Content Placeholder 2"/>
          <p:cNvSpPr>
            <a:spLocks noGrp="1"/>
          </p:cNvSpPr>
          <p:nvPr>
            <p:ph sz="quarter" idx="1"/>
          </p:nvPr>
        </p:nvSpPr>
        <p:spPr/>
        <p:txBody>
          <a:bodyPr>
            <a:normAutofit fontScale="92500" lnSpcReduction="10000"/>
          </a:bodyPr>
          <a:lstStyle/>
          <a:p>
            <a:r>
              <a:rPr lang="en-US" dirty="0" smtClean="0"/>
              <a:t>5 to 7 members(including 1-2 non medical member of society like lawyer or Judge)</a:t>
            </a:r>
          </a:p>
          <a:p>
            <a:r>
              <a:rPr lang="en-US" dirty="0" smtClean="0"/>
              <a:t>Scrutinize following things</a:t>
            </a:r>
          </a:p>
          <a:p>
            <a:pPr marL="0" indent="0">
              <a:buNone/>
            </a:pPr>
            <a:r>
              <a:rPr lang="en-US" dirty="0" smtClean="0"/>
              <a:t>1) Voluntary consent of patient.</a:t>
            </a:r>
          </a:p>
          <a:p>
            <a:pPr marL="0" indent="0">
              <a:buNone/>
            </a:pPr>
            <a:r>
              <a:rPr lang="en-US" dirty="0" smtClean="0"/>
              <a:t>2) Requirement of experimentation supported by results of animal experimentations.</a:t>
            </a:r>
          </a:p>
          <a:p>
            <a:pPr marL="0" indent="0">
              <a:buNone/>
            </a:pPr>
            <a:r>
              <a:rPr lang="en-US" dirty="0" smtClean="0"/>
              <a:t>3) Framing of experiment in a proper way that it will give meaningful results.</a:t>
            </a:r>
          </a:p>
          <a:p>
            <a:pPr marL="0" indent="0">
              <a:buNone/>
            </a:pPr>
            <a:r>
              <a:rPr lang="en-US" dirty="0" smtClean="0"/>
              <a:t>4) Adequate facilities should be available to protect the safety of the patient.</a:t>
            </a:r>
          </a:p>
        </p:txBody>
      </p:sp>
    </p:spTree>
    <p:extLst>
      <p:ext uri="{BB962C8B-B14F-4D97-AF65-F5344CB8AC3E}">
        <p14:creationId xmlns:p14="http://schemas.microsoft.com/office/powerpoint/2010/main" xmlns="" val="15262165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943600"/>
          </a:xfrm>
        </p:spPr>
        <p:txBody>
          <a:bodyPr>
            <a:normAutofit lnSpcReduction="10000"/>
          </a:bodyPr>
          <a:lstStyle/>
          <a:p>
            <a:pPr marL="0" indent="0">
              <a:buNone/>
            </a:pPr>
            <a:r>
              <a:rPr lang="en-US" dirty="0" smtClean="0"/>
              <a:t>5) Experiment </a:t>
            </a:r>
            <a:r>
              <a:rPr lang="en-US" dirty="0"/>
              <a:t>is to be conducted only by qualified medical personals with good experience in research field.</a:t>
            </a:r>
          </a:p>
          <a:p>
            <a:pPr marL="0" indent="0">
              <a:buNone/>
            </a:pPr>
            <a:r>
              <a:rPr lang="en-US" dirty="0"/>
              <a:t>6) </a:t>
            </a:r>
            <a:r>
              <a:rPr lang="en-US" dirty="0" smtClean="0"/>
              <a:t>To fix up the extent of the experiment up to that level where the degree of risk involvement to the patient will not exceed humanitarian limit.</a:t>
            </a:r>
            <a:endParaRPr lang="en-IN" dirty="0"/>
          </a:p>
          <a:p>
            <a:pPr marL="0" indent="0">
              <a:buNone/>
            </a:pPr>
            <a:r>
              <a:rPr lang="en-US" dirty="0" smtClean="0"/>
              <a:t>7) The patient or patient’s guardian should be well aware of the fact that they have the liberty to withdraw consent at anytime.</a:t>
            </a:r>
          </a:p>
          <a:p>
            <a:pPr marL="0" indent="0">
              <a:buNone/>
            </a:pPr>
            <a:r>
              <a:rPr lang="en-US" dirty="0" smtClean="0"/>
              <a:t>8) The physician/investigator will </a:t>
            </a:r>
            <a:r>
              <a:rPr lang="en-IN" dirty="0" smtClean="0"/>
              <a:t>terminate the experiment when he will feel that continuation of the experiment is likely to result in injury, disability even death.</a:t>
            </a:r>
            <a:endParaRPr lang="en-US" dirty="0" smtClean="0"/>
          </a:p>
        </p:txBody>
      </p:sp>
    </p:spTree>
    <p:extLst>
      <p:ext uri="{BB962C8B-B14F-4D97-AF65-F5344CB8AC3E}">
        <p14:creationId xmlns:p14="http://schemas.microsoft.com/office/powerpoint/2010/main" xmlns="" val="20667067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ICMR GUIDELINE FOR CONSENT</a:t>
            </a:r>
            <a:endParaRPr lang="en-IN" dirty="0"/>
          </a:p>
        </p:txBody>
      </p:sp>
      <p:sp>
        <p:nvSpPr>
          <p:cNvPr id="3" name="Content Placeholder 2"/>
          <p:cNvSpPr>
            <a:spLocks noGrp="1"/>
          </p:cNvSpPr>
          <p:nvPr>
            <p:ph sz="quarter" idx="1"/>
          </p:nvPr>
        </p:nvSpPr>
        <p:spPr>
          <a:xfrm>
            <a:off x="457200" y="1295400"/>
            <a:ext cx="8229600" cy="5334000"/>
          </a:xfrm>
        </p:spPr>
        <p:txBody>
          <a:bodyPr>
            <a:noAutofit/>
          </a:bodyPr>
          <a:lstStyle/>
          <a:p>
            <a:pPr marL="514350" indent="-514350">
              <a:buClr>
                <a:schemeClr val="tx1"/>
              </a:buClr>
              <a:buAutoNum type="arabicParenR"/>
            </a:pPr>
            <a:r>
              <a:rPr lang="en-US" sz="2800" dirty="0" smtClean="0"/>
              <a:t>The patient should be made aware that a new drug/procedure is being adopted, without any influence.</a:t>
            </a:r>
          </a:p>
          <a:p>
            <a:pPr marL="514350" indent="-514350">
              <a:buClr>
                <a:schemeClr val="tx1"/>
              </a:buClr>
              <a:buAutoNum type="arabicParenR"/>
            </a:pPr>
            <a:r>
              <a:rPr lang="en-US" sz="2800" dirty="0" smtClean="0"/>
              <a:t>The patient should be informed regarding potential possible benefit out of such experiment.</a:t>
            </a:r>
          </a:p>
          <a:p>
            <a:pPr marL="514350" indent="-514350">
              <a:buClr>
                <a:schemeClr val="tx1"/>
              </a:buClr>
              <a:buAutoNum type="arabicParenR"/>
            </a:pPr>
            <a:r>
              <a:rPr lang="en-US" sz="2800" dirty="0" smtClean="0"/>
              <a:t>The patient should be made aware that he has all liberty to withdraw consent at any time.</a:t>
            </a:r>
          </a:p>
          <a:p>
            <a:pPr marL="514350" indent="-514350">
              <a:buClr>
                <a:schemeClr val="tx1"/>
              </a:buClr>
              <a:buAutoNum type="arabicParenR"/>
            </a:pPr>
            <a:r>
              <a:rPr lang="en-US" sz="2800" dirty="0" smtClean="0"/>
              <a:t>The patient should not have any financial benefit for undergoing such experimentation.</a:t>
            </a:r>
          </a:p>
          <a:p>
            <a:pPr marL="514350" indent="-514350">
              <a:buClr>
                <a:schemeClr val="tx1"/>
              </a:buClr>
              <a:buAutoNum type="arabicParenR"/>
            </a:pPr>
            <a:r>
              <a:rPr lang="en-US" sz="2800" dirty="0" smtClean="0"/>
              <a:t>The patient will affix his signature /thumb impression after being fully aware of such facts in presence of witness.</a:t>
            </a:r>
            <a:endParaRPr lang="en-IN" sz="2800" dirty="0"/>
          </a:p>
        </p:txBody>
      </p:sp>
    </p:spTree>
    <p:extLst>
      <p:ext uri="{BB962C8B-B14F-4D97-AF65-F5344CB8AC3E}">
        <p14:creationId xmlns:p14="http://schemas.microsoft.com/office/powerpoint/2010/main" xmlns="" val="15088383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3200"/>
            <a:ext cx="8153400" cy="990600"/>
          </a:xfrm>
        </p:spPr>
        <p:txBody>
          <a:bodyPr>
            <a:noAutofit/>
          </a:bodyPr>
          <a:lstStyle/>
          <a:p>
            <a:pPr algn="ctr"/>
            <a:r>
              <a:rPr lang="en-US" sz="6600" b="1" dirty="0" smtClean="0"/>
              <a:t>THANK YOU</a:t>
            </a:r>
            <a:endParaRPr lang="en-IN" sz="6600" b="1" dirty="0"/>
          </a:p>
        </p:txBody>
      </p:sp>
    </p:spTree>
    <p:extLst>
      <p:ext uri="{BB962C8B-B14F-4D97-AF65-F5344CB8AC3E}">
        <p14:creationId xmlns:p14="http://schemas.microsoft.com/office/powerpoint/2010/main" xmlns="" val="3844993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IN" dirty="0"/>
          </a:p>
        </p:txBody>
      </p:sp>
      <p:sp>
        <p:nvSpPr>
          <p:cNvPr id="3" name="Content Placeholder 2"/>
          <p:cNvSpPr>
            <a:spLocks noGrp="1"/>
          </p:cNvSpPr>
          <p:nvPr>
            <p:ph sz="quarter" idx="1"/>
          </p:nvPr>
        </p:nvSpPr>
        <p:spPr/>
        <p:txBody>
          <a:bodyPr/>
          <a:lstStyle/>
          <a:p>
            <a:r>
              <a:rPr lang="en-US" dirty="0" smtClean="0"/>
              <a:t>Study of effects of drugs on human being either for the purpose of treatment or for improvement of scientific knowledge.</a:t>
            </a:r>
          </a:p>
        </p:txBody>
      </p:sp>
    </p:spTree>
    <p:extLst>
      <p:ext uri="{BB962C8B-B14F-4D97-AF65-F5344CB8AC3E}">
        <p14:creationId xmlns:p14="http://schemas.microsoft.com/office/powerpoint/2010/main" xmlns="" val="99827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chemeClr val="tx2">
                    <a:lumMod val="50000"/>
                  </a:schemeClr>
                </a:solidFill>
                <a:effectLst>
                  <a:outerShdw blurRad="38100" dist="38100" dir="2700000" algn="tl">
                    <a:srgbClr val="000000">
                      <a:alpha val="43137"/>
                    </a:srgbClr>
                  </a:outerShdw>
                </a:effectLst>
                <a:latin typeface="Algerian" pitchFamily="82" charset="0"/>
              </a:rPr>
              <a:t>NUREMBERG CODE</a:t>
            </a:r>
            <a:endParaRPr lang="en-US" dirty="0"/>
          </a:p>
        </p:txBody>
      </p:sp>
      <p:sp>
        <p:nvSpPr>
          <p:cNvPr id="3" name="Content Placeholder 2"/>
          <p:cNvSpPr>
            <a:spLocks noGrp="1"/>
          </p:cNvSpPr>
          <p:nvPr>
            <p:ph sz="quarter" idx="1"/>
          </p:nvPr>
        </p:nvSpPr>
        <p:spPr/>
        <p:txBody>
          <a:bodyPr>
            <a:normAutofit/>
          </a:bodyPr>
          <a:lstStyle/>
          <a:p>
            <a:pPr>
              <a:lnSpc>
                <a:spcPct val="90000"/>
              </a:lnSpc>
            </a:pPr>
            <a:r>
              <a:rPr lang="en-US" dirty="0"/>
              <a:t>Fifteen German medical professionals who allegedly conducted </a:t>
            </a:r>
            <a:r>
              <a:rPr lang="en-US" dirty="0" smtClean="0"/>
              <a:t>unethical cruel </a:t>
            </a:r>
            <a:r>
              <a:rPr lang="en-US" dirty="0"/>
              <a:t>human experimentations </a:t>
            </a:r>
            <a:r>
              <a:rPr lang="en-US" dirty="0" smtClean="0"/>
              <a:t>and were </a:t>
            </a:r>
            <a:r>
              <a:rPr lang="en-US" dirty="0"/>
              <a:t>convicted as “war crimes and crimes against Humanity” in now famous post-World War II Nuremberg  trials handled by the International Military Tribunal in 1945-1946.</a:t>
            </a:r>
          </a:p>
          <a:p>
            <a:pPr>
              <a:lnSpc>
                <a:spcPct val="90000"/>
              </a:lnSpc>
            </a:pPr>
            <a:r>
              <a:rPr lang="en-US" dirty="0"/>
              <a:t>From the trial there emerged the historic NUREMBERG CODE 1946</a:t>
            </a:r>
            <a:r>
              <a:rPr lang="en-US" dirty="0" smtClean="0"/>
              <a:t>.</a:t>
            </a:r>
            <a:endParaRPr lang="en-US" dirty="0"/>
          </a:p>
        </p:txBody>
      </p:sp>
    </p:spTree>
    <p:extLst>
      <p:ext uri="{BB962C8B-B14F-4D97-AF65-F5344CB8AC3E}">
        <p14:creationId xmlns:p14="http://schemas.microsoft.com/office/powerpoint/2010/main" xmlns="" val="2574176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57200" y="-152400"/>
            <a:ext cx="8229600" cy="1143000"/>
          </a:xfrm>
        </p:spPr>
        <p:txBody>
          <a:bodyPr/>
          <a:lstStyle/>
          <a:p>
            <a:pPr algn="l" eaLnBrk="1" fontAlgn="auto" hangingPunct="1">
              <a:spcAft>
                <a:spcPts val="0"/>
              </a:spcAft>
              <a:defRPr/>
            </a:pPr>
            <a:r>
              <a:rPr dirty="0" smtClean="0"/>
              <a:t>          </a:t>
            </a:r>
            <a:r>
              <a:rPr dirty="0" smtClean="0">
                <a:solidFill>
                  <a:schemeClr val="tx2">
                    <a:lumMod val="50000"/>
                  </a:schemeClr>
                </a:solidFill>
                <a:effectLst>
                  <a:outerShdw blurRad="38100" dist="38100" dir="2700000" algn="tl">
                    <a:srgbClr val="000000">
                      <a:alpha val="43137"/>
                    </a:srgbClr>
                  </a:outerShdw>
                </a:effectLst>
                <a:latin typeface="Algerian" pitchFamily="82" charset="0"/>
              </a:rPr>
              <a:t>NUREMBERG CODE  </a:t>
            </a:r>
            <a:endParaRPr dirty="0">
              <a:solidFill>
                <a:schemeClr val="tx2">
                  <a:lumMod val="50000"/>
                </a:schemeClr>
              </a:solidFill>
              <a:effectLst>
                <a:outerShdw blurRad="38100" dist="38100" dir="2700000" algn="tl">
                  <a:srgbClr val="000000">
                    <a:alpha val="43137"/>
                  </a:srgbClr>
                </a:outerShdw>
              </a:effectLst>
              <a:latin typeface="Algerian" pitchFamily="82" charset="0"/>
            </a:endParaRPr>
          </a:p>
        </p:txBody>
      </p:sp>
      <p:sp>
        <p:nvSpPr>
          <p:cNvPr id="14" name="Content Placeholder 13"/>
          <p:cNvSpPr>
            <a:spLocks noGrp="1"/>
          </p:cNvSpPr>
          <p:nvPr>
            <p:ph sz="quarter" idx="1"/>
          </p:nvPr>
        </p:nvSpPr>
        <p:spPr>
          <a:xfrm>
            <a:off x="457200" y="914400"/>
            <a:ext cx="4059238" cy="4572000"/>
          </a:xfrm>
        </p:spPr>
        <p:txBody>
          <a:bodyPr>
            <a:noAutofit/>
          </a:bodyPr>
          <a:lstStyle/>
          <a:p>
            <a:pPr marL="274320" indent="-274320" eaLnBrk="1" fontAlgn="auto" hangingPunct="1">
              <a:spcAft>
                <a:spcPts val="0"/>
              </a:spcAft>
              <a:buFont typeface="Wingdings 2"/>
              <a:buChar char=""/>
              <a:defRPr/>
            </a:pPr>
            <a:r>
              <a:rPr lang="en-US" sz="2000" dirty="0" smtClean="0">
                <a:effectLst>
                  <a:outerShdw blurRad="38100" dist="38100" dir="2700000" algn="tl">
                    <a:srgbClr val="000000">
                      <a:alpha val="43137"/>
                    </a:srgbClr>
                  </a:outerShdw>
                </a:effectLst>
                <a:latin typeface="Arial" pitchFamily="34" charset="0"/>
                <a:cs typeface="Arial" pitchFamily="34" charset="0"/>
              </a:rPr>
              <a:t> </a:t>
            </a:r>
            <a:r>
              <a:rPr lang="en-US" sz="2000" dirty="0" smtClean="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The voluntary consent of the human subject is absolutely essential.</a:t>
            </a:r>
          </a:p>
          <a:p>
            <a:pPr marL="274320" indent="-274320" eaLnBrk="1" fontAlgn="auto" hangingPunct="1">
              <a:spcAft>
                <a:spcPts val="0"/>
              </a:spcAft>
              <a:buFont typeface="Wingdings 2"/>
              <a:buChar char=""/>
              <a:defRPr/>
            </a:pPr>
            <a:r>
              <a:rPr lang="en-US" sz="2000" dirty="0" smtClean="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The experiment should be such as to yield fruitful results for the good of society, unprocurable by other methods or means of study, and not random and unnecessary in nature.</a:t>
            </a:r>
          </a:p>
          <a:p>
            <a:pPr marL="274320" indent="-274320" eaLnBrk="1" fontAlgn="auto" hangingPunct="1">
              <a:spcAft>
                <a:spcPts val="0"/>
              </a:spcAft>
              <a:buFont typeface="Wingdings 2"/>
              <a:buChar char=""/>
              <a:defRPr/>
            </a:pPr>
            <a:r>
              <a:rPr lang="en-US" sz="2000" dirty="0" smtClean="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The experiment should be so designed and based on the results of animal experimentation and a knowledge of the natural history of the disease or other problem under study that the anticipated results will justify the performance of the experiment.</a:t>
            </a:r>
          </a:p>
        </p:txBody>
      </p:sp>
      <p:sp>
        <p:nvSpPr>
          <p:cNvPr id="15" name="Content Placeholder 14"/>
          <p:cNvSpPr>
            <a:spLocks noGrp="1"/>
          </p:cNvSpPr>
          <p:nvPr>
            <p:ph sz="quarter" idx="2"/>
          </p:nvPr>
        </p:nvSpPr>
        <p:spPr>
          <a:xfrm>
            <a:off x="4648200" y="914400"/>
            <a:ext cx="4059238" cy="5334000"/>
          </a:xfrm>
        </p:spPr>
        <p:txBody>
          <a:bodyPr>
            <a:noAutofit/>
          </a:bodyPr>
          <a:lstStyle/>
          <a:p>
            <a:pPr marL="274320" indent="-274320" eaLnBrk="1" fontAlgn="auto" hangingPunct="1">
              <a:spcAft>
                <a:spcPts val="0"/>
              </a:spcAft>
              <a:buFont typeface="Wingdings 2"/>
              <a:buChar char=""/>
              <a:defRPr/>
            </a:pPr>
            <a:r>
              <a:rPr lang="en-US" sz="2100" dirty="0" smtClean="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The experiment should be so conducted as to avoid all unnecessary physical and mental suffering and injury.</a:t>
            </a:r>
          </a:p>
          <a:p>
            <a:pPr marL="274320" indent="-274320" eaLnBrk="1" fontAlgn="auto" hangingPunct="1">
              <a:spcAft>
                <a:spcPts val="0"/>
              </a:spcAft>
              <a:buFont typeface="Wingdings 2"/>
              <a:buChar char=""/>
              <a:defRPr/>
            </a:pPr>
            <a:r>
              <a:rPr lang="en-US" sz="2100" dirty="0" smtClean="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No experiment should be conducted where there is an a prior reason to believe that death or disabling injury </a:t>
            </a:r>
            <a:r>
              <a:rPr lang="en-US" sz="2100" smtClean="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will occur.</a:t>
            </a:r>
          </a:p>
          <a:p>
            <a:pPr marL="274320" indent="-274320" eaLnBrk="1" fontAlgn="auto" hangingPunct="1">
              <a:spcAft>
                <a:spcPts val="0"/>
              </a:spcAft>
              <a:buFont typeface="Wingdings 2"/>
              <a:buChar char=""/>
              <a:defRPr/>
            </a:pPr>
            <a:r>
              <a:rPr lang="en-US" sz="2100" dirty="0" smtClean="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The degree of risk to be taken should never exceed that determined by the humanitarian importance of the problem to be solved by the experiment.</a:t>
            </a:r>
          </a:p>
        </p:txBody>
      </p:sp>
    </p:spTree>
    <p:extLst>
      <p:ext uri="{BB962C8B-B14F-4D97-AF65-F5344CB8AC3E}">
        <p14:creationId xmlns:p14="http://schemas.microsoft.com/office/powerpoint/2010/main" xmlns="" val="3800368323"/>
      </p:ext>
    </p:extLst>
  </p:cSld>
  <p:clrMapOvr>
    <a:masterClrMapping/>
  </p:clrMapOvr>
  <p:transition>
    <p:split orient="ver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sz="quarter" idx="1"/>
          </p:nvPr>
        </p:nvSpPr>
        <p:spPr>
          <a:xfrm>
            <a:off x="381000" y="304800"/>
            <a:ext cx="4059238" cy="6324600"/>
          </a:xfrm>
        </p:spPr>
        <p:txBody>
          <a:bodyPr>
            <a:normAutofit/>
          </a:bodyPr>
          <a:lstStyle/>
          <a:p>
            <a:pPr marL="419100" indent="-419100"/>
            <a:r>
              <a:rPr lang="en-US" sz="2000" dirty="0">
                <a:effectLst>
                  <a:outerShdw blurRad="38100" dist="38100" dir="2700000" algn="tl">
                    <a:srgbClr val="000000">
                      <a:alpha val="43137"/>
                    </a:srgbClr>
                  </a:outerShdw>
                </a:effectLst>
                <a:latin typeface="Arial" pitchFamily="34" charset="0"/>
                <a:cs typeface="Arial" pitchFamily="34" charset="0"/>
              </a:rPr>
              <a:t>Proper preparations should be made and adequate facilities provided to protect the experimental subject against even remote possibilities of injury, disability, or death</a:t>
            </a:r>
            <a:r>
              <a:rPr lang="en-US" sz="2000" dirty="0" smtClean="0">
                <a:effectLst>
                  <a:outerShdw blurRad="38100" dist="38100" dir="2700000" algn="tl">
                    <a:srgbClr val="000000">
                      <a:alpha val="43137"/>
                    </a:srgbClr>
                  </a:outerShdw>
                </a:effectLst>
                <a:latin typeface="Arial" pitchFamily="34" charset="0"/>
                <a:cs typeface="Arial" pitchFamily="34" charset="0"/>
              </a:rPr>
              <a:t>.</a:t>
            </a:r>
          </a:p>
          <a:p>
            <a:pPr marL="419100" indent="-419100"/>
            <a:endParaRPr lang="en-US" sz="2000" dirty="0">
              <a:effectLst>
                <a:outerShdw blurRad="38100" dist="38100" dir="2700000" algn="tl">
                  <a:srgbClr val="000000">
                    <a:alpha val="43137"/>
                  </a:srgbClr>
                </a:outerShdw>
              </a:effectLst>
              <a:latin typeface="Arial" pitchFamily="34" charset="0"/>
              <a:cs typeface="Arial" pitchFamily="34" charset="0"/>
            </a:endParaRPr>
          </a:p>
          <a:p>
            <a:pPr marL="419100" indent="-419100" eaLnBrk="1" hangingPunct="1"/>
            <a:r>
              <a:rPr lang="en-US" sz="2000" dirty="0" smtClean="0">
                <a:effectLst>
                  <a:outerShdw blurRad="38100" dist="38100" dir="2700000" algn="tl">
                    <a:srgbClr val="000000">
                      <a:alpha val="43137"/>
                    </a:srgbClr>
                  </a:outerShdw>
                </a:effectLst>
                <a:latin typeface="Arial" pitchFamily="34" charset="0"/>
                <a:cs typeface="Arial" pitchFamily="34" charset="0"/>
              </a:rPr>
              <a:t>The experiment should be conducted only by scientifically qualified persons. The highest degree of skill and care should be required through all stages of the experiment of those who conduct or engage in the experiment.</a:t>
            </a:r>
          </a:p>
        </p:txBody>
      </p:sp>
      <p:sp>
        <p:nvSpPr>
          <p:cNvPr id="23555" name="Content Placeholder 3"/>
          <p:cNvSpPr>
            <a:spLocks noGrp="1"/>
          </p:cNvSpPr>
          <p:nvPr>
            <p:ph sz="quarter" idx="2"/>
          </p:nvPr>
        </p:nvSpPr>
        <p:spPr>
          <a:xfrm>
            <a:off x="4495800" y="304800"/>
            <a:ext cx="4343400" cy="5867400"/>
          </a:xfrm>
        </p:spPr>
        <p:txBody>
          <a:bodyPr>
            <a:noAutofit/>
          </a:bodyPr>
          <a:lstStyle/>
          <a:p>
            <a:pPr marL="419100" indent="-419100"/>
            <a:r>
              <a:rPr lang="en-US" sz="2000" dirty="0">
                <a:effectLst>
                  <a:outerShdw blurRad="38100" dist="38100" dir="2700000" algn="tl">
                    <a:srgbClr val="000000">
                      <a:alpha val="43137"/>
                    </a:srgbClr>
                  </a:outerShdw>
                </a:effectLst>
                <a:latin typeface="Arial" pitchFamily="34" charset="0"/>
                <a:cs typeface="Arial" pitchFamily="34" charset="0"/>
              </a:rPr>
              <a:t>During the course of the experiment the human subject should be at liberty to bring the experiment to an end if he has reached the physical or mental state where continuation of the experiment seems to him to be impossible</a:t>
            </a:r>
            <a:r>
              <a:rPr lang="en-US" sz="2000" dirty="0" smtClean="0">
                <a:effectLst>
                  <a:outerShdw blurRad="38100" dist="38100" dir="2700000" algn="tl">
                    <a:srgbClr val="000000">
                      <a:alpha val="43137"/>
                    </a:srgbClr>
                  </a:outerShdw>
                </a:effectLst>
                <a:latin typeface="Arial" pitchFamily="34" charset="0"/>
                <a:cs typeface="Arial" pitchFamily="34" charset="0"/>
              </a:rPr>
              <a:t>.</a:t>
            </a:r>
            <a:endParaRPr lang="en-GB" sz="2000" dirty="0">
              <a:effectLst>
                <a:outerShdw blurRad="38100" dist="38100" dir="2700000" algn="tl">
                  <a:srgbClr val="000000">
                    <a:alpha val="43137"/>
                  </a:srgbClr>
                </a:outerShdw>
              </a:effectLst>
              <a:latin typeface="Arial" pitchFamily="34" charset="0"/>
              <a:cs typeface="Arial" pitchFamily="34" charset="0"/>
            </a:endParaRPr>
          </a:p>
          <a:p>
            <a:pPr marL="419100" indent="-419100" eaLnBrk="1" hangingPunct="1"/>
            <a:r>
              <a:rPr lang="en-US" sz="2000" dirty="0" smtClean="0">
                <a:effectLst>
                  <a:outerShdw blurRad="38100" dist="38100" dir="2700000" algn="tl">
                    <a:srgbClr val="000000">
                      <a:alpha val="43137"/>
                    </a:srgbClr>
                  </a:outerShdw>
                </a:effectLst>
                <a:latin typeface="Arial" pitchFamily="34" charset="0"/>
                <a:cs typeface="Arial" pitchFamily="34" charset="0"/>
              </a:rPr>
              <a:t>During the course of the experiment the scientist in charge must be prepared to terminate the experiment at any stage, if he has probable cause to believe, in the exercise of the good faith, superior skill and careful judgment required of him that a continuation of the experiment is likely to result in injury, disability, or death to the experimental subject.</a:t>
            </a:r>
            <a:endParaRPr lang="en-GB" sz="2000" dirty="0" smtClean="0">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xmlns="" val="200534170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b="1" dirty="0" smtClean="0"/>
              <a:t>Declaration of HELSINKI(1964)</a:t>
            </a:r>
            <a:endParaRPr lang="en-US" b="1" dirty="0"/>
          </a:p>
        </p:txBody>
      </p:sp>
      <p:sp>
        <p:nvSpPr>
          <p:cNvPr id="3" name="Content Placeholder 2"/>
          <p:cNvSpPr>
            <a:spLocks noGrp="1"/>
          </p:cNvSpPr>
          <p:nvPr>
            <p:ph sz="quarter" idx="1"/>
          </p:nvPr>
        </p:nvSpPr>
        <p:spPr>
          <a:xfrm>
            <a:off x="0" y="685800"/>
            <a:ext cx="8839200" cy="5867400"/>
          </a:xfrm>
        </p:spPr>
        <p:txBody>
          <a:bodyPr>
            <a:noAutofit/>
          </a:bodyPr>
          <a:lstStyle/>
          <a:p>
            <a:pPr marL="514350" indent="-514350">
              <a:buAutoNum type="arabicPeriod"/>
            </a:pPr>
            <a:r>
              <a:rPr lang="en-US" sz="2300" b="1" dirty="0" smtClean="0"/>
              <a:t>Basic principle : Bio medical research involving human subjects must conform to the moral </a:t>
            </a:r>
            <a:r>
              <a:rPr lang="en-US" sz="2300" b="1" dirty="0"/>
              <a:t>&amp;</a:t>
            </a:r>
            <a:r>
              <a:rPr lang="en-US" sz="2300" b="1" dirty="0" smtClean="0"/>
              <a:t> scientific principles which justify medical research, based on facts and animal and laboratory experimentation. It must be conducted by qualified medical and other professional and should be preceded by careful assessment of inherent risks in comparison of expected advantages to the subject or others. </a:t>
            </a:r>
          </a:p>
          <a:p>
            <a:pPr marL="514350" indent="-514350">
              <a:buAutoNum type="arabicPeriod"/>
            </a:pPr>
            <a:r>
              <a:rPr lang="en-US" sz="2300" b="1" dirty="0" smtClean="0"/>
              <a:t>Clinical research combined with professional care : the doctor must be free to use a new therapeutic regimen which is likely to save a patients life, re-establish health or alleviate suffering and may be continued if justified by its therapeutic value , provided consent has been taken of the patient or his legal guardian. </a:t>
            </a:r>
          </a:p>
          <a:p>
            <a:pPr marL="514350" indent="-514350">
              <a:buAutoNum type="arabicPeriod"/>
            </a:pPr>
            <a:r>
              <a:rPr lang="en-US" sz="2300" b="1" dirty="0" smtClean="0"/>
              <a:t>Non-therapeutic clinical research : the patient or patient’s legal guardian is to be explained clearly regarding the risks involved in such experiments before getting written consent with a liberty to withdraw consent and participation during any phase of such research.</a:t>
            </a:r>
            <a:endParaRPr lang="en-US" sz="2300" b="1" dirty="0"/>
          </a:p>
        </p:txBody>
      </p:sp>
    </p:spTree>
    <p:extLst>
      <p:ext uri="{BB962C8B-B14F-4D97-AF65-F5344CB8AC3E}">
        <p14:creationId xmlns:p14="http://schemas.microsoft.com/office/powerpoint/2010/main" xmlns="" val="41533753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1218673874"/>
              </p:ext>
            </p:extLst>
          </p:nvPr>
        </p:nvGraphicFramePr>
        <p:xfrm>
          <a:off x="457200" y="304801"/>
          <a:ext cx="82296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3870546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TO BE FOLLOWED</a:t>
            </a:r>
            <a:endParaRPr lang="en-IN" dirty="0"/>
          </a:p>
        </p:txBody>
      </p:sp>
      <p:sp>
        <p:nvSpPr>
          <p:cNvPr id="3" name="Content Placeholder 2"/>
          <p:cNvSpPr>
            <a:spLocks noGrp="1"/>
          </p:cNvSpPr>
          <p:nvPr>
            <p:ph sz="quarter" idx="1"/>
          </p:nvPr>
        </p:nvSpPr>
        <p:spPr/>
        <p:txBody>
          <a:bodyPr>
            <a:noAutofit/>
          </a:bodyPr>
          <a:lstStyle/>
          <a:p>
            <a:pPr marL="514350" indent="-514350">
              <a:buClr>
                <a:schemeClr val="tx1"/>
              </a:buClr>
              <a:buAutoNum type="arabicParenR"/>
            </a:pPr>
            <a:r>
              <a:rPr lang="en-US" sz="2800" dirty="0" smtClean="0"/>
              <a:t>To be conducted with a written informed consent of the participant or his/her guardian.</a:t>
            </a:r>
          </a:p>
          <a:p>
            <a:pPr marL="514350" indent="-514350">
              <a:buClr>
                <a:schemeClr val="tx1"/>
              </a:buClr>
              <a:buAutoNum type="arabicParenR"/>
            </a:pPr>
            <a:r>
              <a:rPr lang="en-US" sz="2800" dirty="0" smtClean="0"/>
              <a:t>Cannot be conducted if the substance has known harmful effect.</a:t>
            </a:r>
          </a:p>
          <a:p>
            <a:pPr marL="514350" indent="-514350">
              <a:buClr>
                <a:schemeClr val="tx1"/>
              </a:buClr>
              <a:buAutoNum type="arabicParenR"/>
            </a:pPr>
            <a:r>
              <a:rPr lang="en-US" sz="2800" dirty="0" smtClean="0"/>
              <a:t>To be conducted after successful laboratory and animal experiments.</a:t>
            </a:r>
          </a:p>
          <a:p>
            <a:pPr marL="514350" indent="-514350">
              <a:buClr>
                <a:schemeClr val="tx1"/>
              </a:buClr>
              <a:buAutoNum type="arabicParenR"/>
            </a:pPr>
            <a:r>
              <a:rPr lang="en-US" sz="2800" dirty="0" smtClean="0"/>
              <a:t>To stop – as and when – onset of adverse side effects noticed and immediate remedial measures to be taken.</a:t>
            </a:r>
          </a:p>
          <a:p>
            <a:pPr marL="514350" indent="-514350">
              <a:buClr>
                <a:schemeClr val="tx1"/>
              </a:buClr>
              <a:buAutoNum type="arabicParenR"/>
            </a:pPr>
            <a:r>
              <a:rPr lang="en-US" sz="2800" dirty="0" smtClean="0"/>
              <a:t>Should not be conducted if equally efficient treatment is already available.</a:t>
            </a:r>
            <a:endParaRPr lang="en-IN" sz="2800" dirty="0"/>
          </a:p>
        </p:txBody>
      </p:sp>
    </p:spTree>
    <p:extLst>
      <p:ext uri="{BB962C8B-B14F-4D97-AF65-F5344CB8AC3E}">
        <p14:creationId xmlns:p14="http://schemas.microsoft.com/office/powerpoint/2010/main" xmlns="" val="39785939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592763"/>
          </a:xfrm>
        </p:spPr>
        <p:txBody>
          <a:bodyPr>
            <a:normAutofit/>
          </a:bodyPr>
          <a:lstStyle/>
          <a:p>
            <a:pPr marL="0" indent="0">
              <a:buNone/>
            </a:pPr>
            <a:r>
              <a:rPr lang="en-US" dirty="0" smtClean="0"/>
              <a:t>6) To be conducted with through knowledge about the substance as well as the probability of success of the experiment and all probable risks with proper prequationary measures taken.</a:t>
            </a:r>
          </a:p>
          <a:p>
            <a:pPr marL="0" indent="0">
              <a:buNone/>
            </a:pPr>
            <a:r>
              <a:rPr lang="en-US" dirty="0" smtClean="0"/>
              <a:t>7) On withdrawal of consent, experiment must be stop.</a:t>
            </a:r>
          </a:p>
          <a:p>
            <a:pPr marL="0" indent="0">
              <a:buNone/>
            </a:pPr>
            <a:r>
              <a:rPr lang="en-US" dirty="0" smtClean="0"/>
              <a:t>8) There must be scientific justification for experimentation of the substance on human being.</a:t>
            </a:r>
          </a:p>
          <a:p>
            <a:pPr marL="0" indent="0">
              <a:buNone/>
            </a:pPr>
            <a:r>
              <a:rPr lang="en-US" dirty="0" smtClean="0"/>
              <a:t>9) The experimental procedure/therapy should not vary radically from accepted methods.</a:t>
            </a:r>
          </a:p>
          <a:p>
            <a:pPr marL="0" indent="0">
              <a:buNone/>
            </a:pPr>
            <a:r>
              <a:rPr lang="en-US" dirty="0" smtClean="0"/>
              <a:t>10) The experiment must be well recorded and documented.</a:t>
            </a:r>
            <a:endParaRPr lang="en-IN" dirty="0"/>
          </a:p>
        </p:txBody>
      </p:sp>
    </p:spTree>
    <p:extLst>
      <p:ext uri="{BB962C8B-B14F-4D97-AF65-F5344CB8AC3E}">
        <p14:creationId xmlns:p14="http://schemas.microsoft.com/office/powerpoint/2010/main" xmlns="" val="2388367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525</TotalTime>
  <Words>1164</Words>
  <Application>Microsoft Office PowerPoint</Application>
  <PresentationFormat>On-screen Show (4:3)</PresentationFormat>
  <Paragraphs>67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Median</vt:lpstr>
      <vt:lpstr>Human experimentation</vt:lpstr>
      <vt:lpstr>INTRODUCTION</vt:lpstr>
      <vt:lpstr>NUREMBERG CODE</vt:lpstr>
      <vt:lpstr>          NUREMBERG CODE  </vt:lpstr>
      <vt:lpstr>Slide 5</vt:lpstr>
      <vt:lpstr>Declaration of HELSINKI(1964)</vt:lpstr>
      <vt:lpstr>Slide 7</vt:lpstr>
      <vt:lpstr>RULES TO BE FOLLOWED</vt:lpstr>
      <vt:lpstr>Slide 9</vt:lpstr>
      <vt:lpstr>Slide 10</vt:lpstr>
      <vt:lpstr>ICMR GUIDELINES FOR HUMAN EXPERIMENTATION</vt:lpstr>
      <vt:lpstr>Institutional Ethical Committee</vt:lpstr>
      <vt:lpstr>Slide 13</vt:lpstr>
      <vt:lpstr>ICMR GUIDELINE FOR CONSENT</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experimentation</dc:title>
  <dc:creator>KALPESH ZANZRUKIYA</dc:creator>
  <cp:lastModifiedBy>Acer</cp:lastModifiedBy>
  <cp:revision>51</cp:revision>
  <dcterms:created xsi:type="dcterms:W3CDTF">2006-08-16T00:00:00Z</dcterms:created>
  <dcterms:modified xsi:type="dcterms:W3CDTF">2020-08-14T06:06:30Z</dcterms:modified>
</cp:coreProperties>
</file>