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3" r:id="rId17"/>
    <p:sldId id="274" r:id="rId18"/>
    <p:sldId id="275" r:id="rId19"/>
    <p:sldId id="276" r:id="rId20"/>
    <p:sldId id="277" r:id="rId21"/>
    <p:sldId id="278" r:id="rId22"/>
    <p:sldId id="279" r:id="rId23"/>
    <p:sldId id="282" r:id="rId24"/>
    <p:sldId id="281" r:id="rId25"/>
    <p:sldId id="283" r:id="rId26"/>
    <p:sldId id="284" r:id="rId27"/>
    <p:sldId id="285" r:id="rId28"/>
    <p:sldId id="286" r:id="rId29"/>
    <p:sldId id="287" r:id="rId30"/>
    <p:sldId id="288" r:id="rId31"/>
    <p:sldId id="289" r:id="rId32"/>
    <p:sldId id="290" r:id="rId33"/>
    <p:sldId id="27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HUMAN HAIR &amp; DNA</a:t>
            </a:r>
            <a:endParaRPr lang="en-US" b="1" dirty="0"/>
          </a:p>
        </p:txBody>
      </p:sp>
      <p:sp>
        <p:nvSpPr>
          <p:cNvPr id="3" name="Subtitle 2"/>
          <p:cNvSpPr>
            <a:spLocks noGrp="1"/>
          </p:cNvSpPr>
          <p:nvPr>
            <p:ph type="subTitle" idx="1"/>
          </p:nvPr>
        </p:nvSpPr>
        <p:spPr>
          <a:xfrm>
            <a:off x="685800" y="3505200"/>
            <a:ext cx="7924800" cy="1752600"/>
          </a:xfrm>
        </p:spPr>
        <p:txBody>
          <a:bodyPr>
            <a:noAutofit/>
          </a:bodyPr>
          <a:lstStyle/>
          <a:p>
            <a:pPr algn="r"/>
            <a:r>
              <a:rPr lang="en-US" sz="2800" b="1" smtClean="0">
                <a:solidFill>
                  <a:schemeClr val="tx1"/>
                </a:solidFill>
              </a:rPr>
              <a:t>- DR SUNIL DOSHI</a:t>
            </a:r>
            <a:endParaRPr lang="en-US" sz="2800" b="1" dirty="0">
              <a:solidFill>
                <a:schemeClr val="tx1"/>
              </a:solidFill>
            </a:endParaRPr>
          </a:p>
        </p:txBody>
      </p:sp>
    </p:spTree>
    <p:extLst>
      <p:ext uri="{BB962C8B-B14F-4D97-AF65-F5344CB8AC3E}">
        <p14:creationId xmlns:p14="http://schemas.microsoft.com/office/powerpoint/2010/main" xmlns="" val="4221655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Sex</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19689966"/>
              </p:ext>
            </p:extLst>
          </p:nvPr>
        </p:nvGraphicFramePr>
        <p:xfrm>
          <a:off x="457200" y="1600200"/>
          <a:ext cx="8229600" cy="4511040"/>
        </p:xfrm>
        <a:graphic>
          <a:graphicData uri="http://schemas.openxmlformats.org/drawingml/2006/table">
            <a:tbl>
              <a:tblPr firstRow="1" bandRow="1">
                <a:tableStyleId>{073A0DAA-6AF3-43AB-8588-CEC1D06C72B9}</a:tableStyleId>
              </a:tblPr>
              <a:tblGrid>
                <a:gridCol w="4114800"/>
                <a:gridCol w="4114800"/>
              </a:tblGrid>
              <a:tr h="762000">
                <a:tc>
                  <a:txBody>
                    <a:bodyPr/>
                    <a:lstStyle/>
                    <a:p>
                      <a:pPr algn="ctr"/>
                      <a:r>
                        <a:rPr lang="en-US" sz="3200" dirty="0" smtClean="0"/>
                        <a:t>MALE HAIR</a:t>
                      </a:r>
                      <a:endParaRPr lang="en-US" sz="3200" dirty="0"/>
                    </a:p>
                  </a:txBody>
                  <a:tcPr/>
                </a:tc>
                <a:tc>
                  <a:txBody>
                    <a:bodyPr/>
                    <a:lstStyle/>
                    <a:p>
                      <a:pPr algn="ctr"/>
                      <a:r>
                        <a:rPr lang="en-US" sz="3200" dirty="0" smtClean="0"/>
                        <a:t>FEMALE HAIR</a:t>
                      </a:r>
                      <a:endParaRPr lang="en-US" sz="3200" dirty="0"/>
                    </a:p>
                  </a:txBody>
                  <a:tcPr/>
                </a:tc>
              </a:tr>
              <a:tr h="2362200">
                <a:tc>
                  <a:txBody>
                    <a:bodyPr/>
                    <a:lstStyle/>
                    <a:p>
                      <a:r>
                        <a:rPr lang="en-US" sz="2400" b="0" dirty="0" smtClean="0"/>
                        <a:t>Thicker,</a:t>
                      </a:r>
                      <a:r>
                        <a:rPr lang="en-US" sz="2400" b="0" baseline="0" dirty="0" smtClean="0"/>
                        <a:t> coarser.</a:t>
                      </a:r>
                    </a:p>
                    <a:p>
                      <a:r>
                        <a:rPr lang="en-US" sz="2400" b="0" baseline="0" dirty="0" smtClean="0"/>
                        <a:t>Scalp hairs are comparatively shorter. </a:t>
                      </a:r>
                    </a:p>
                    <a:p>
                      <a:r>
                        <a:rPr lang="en-US" sz="2400" b="0" baseline="0" dirty="0" smtClean="0"/>
                        <a:t>Also present on face as beard &amp; moustache &amp; on other parts of body.</a:t>
                      </a:r>
                    </a:p>
                    <a:p>
                      <a:r>
                        <a:rPr lang="en-US" sz="2400" b="0" baseline="0" dirty="0" smtClean="0"/>
                        <a:t>Sex chromatins cannot be detected more than 7% in the epithelial cells attached to the hair bulbs. </a:t>
                      </a:r>
                      <a:endParaRPr lang="en-US" sz="2400" b="0" dirty="0"/>
                    </a:p>
                  </a:txBody>
                  <a:tcPr/>
                </a:tc>
                <a:tc>
                  <a:txBody>
                    <a:bodyPr/>
                    <a:lstStyle/>
                    <a:p>
                      <a:r>
                        <a:rPr lang="en-US" sz="2400" b="0" dirty="0" smtClean="0"/>
                        <a:t>Thinner,</a:t>
                      </a:r>
                      <a:r>
                        <a:rPr lang="en-US" sz="2400" b="0" baseline="0" dirty="0" smtClean="0"/>
                        <a:t> delicate.</a:t>
                      </a:r>
                    </a:p>
                    <a:p>
                      <a:r>
                        <a:rPr lang="en-US" sz="2400" b="0" baseline="0" dirty="0" smtClean="0"/>
                        <a:t>Scalp hairs are comparatively longer.</a:t>
                      </a:r>
                    </a:p>
                    <a:p>
                      <a:endParaRPr lang="en-US" sz="2400" b="0" baseline="0" dirty="0" smtClean="0"/>
                    </a:p>
                    <a:p>
                      <a:endParaRPr lang="en-US" sz="2400" b="0" baseline="0" dirty="0" smtClean="0"/>
                    </a:p>
                    <a:p>
                      <a:endParaRPr lang="en-US" sz="2400" b="0" baseline="0" dirty="0" smtClean="0"/>
                    </a:p>
                    <a:p>
                      <a:r>
                        <a:rPr lang="en-US" sz="2400" b="0" baseline="0" dirty="0" smtClean="0"/>
                        <a:t>Sex chromatins are detected in more than 70% in the epithelial cells attached to the hair bulbs.</a:t>
                      </a:r>
                      <a:endParaRPr lang="en-US" sz="2400" b="0" dirty="0"/>
                    </a:p>
                  </a:txBody>
                  <a:tcPr/>
                </a:tc>
              </a:tr>
            </a:tbl>
          </a:graphicData>
        </a:graphic>
      </p:graphicFrame>
    </p:spTree>
    <p:extLst>
      <p:ext uri="{BB962C8B-B14F-4D97-AF65-F5344CB8AC3E}">
        <p14:creationId xmlns:p14="http://schemas.microsoft.com/office/powerpoint/2010/main" xmlns="" val="2088848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Race</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95695035"/>
              </p:ext>
            </p:extLst>
          </p:nvPr>
        </p:nvGraphicFramePr>
        <p:xfrm>
          <a:off x="228600" y="1369423"/>
          <a:ext cx="8686800" cy="5151120"/>
        </p:xfrm>
        <a:graphic>
          <a:graphicData uri="http://schemas.openxmlformats.org/drawingml/2006/table">
            <a:tbl>
              <a:tblPr firstRow="1" bandRow="1">
                <a:tableStyleId>{073A0DAA-6AF3-43AB-8588-CEC1D06C72B9}</a:tableStyleId>
              </a:tblPr>
              <a:tblGrid>
                <a:gridCol w="1905000"/>
                <a:gridCol w="2036233"/>
                <a:gridCol w="2573867"/>
                <a:gridCol w="2171700"/>
              </a:tblGrid>
              <a:tr h="718457">
                <a:tc>
                  <a:txBody>
                    <a:bodyPr/>
                    <a:lstStyle/>
                    <a:p>
                      <a:endParaRPr lang="en-US" dirty="0"/>
                    </a:p>
                  </a:txBody>
                  <a:tcPr/>
                </a:tc>
                <a:tc>
                  <a:txBody>
                    <a:bodyPr/>
                    <a:lstStyle/>
                    <a:p>
                      <a:pPr algn="ctr"/>
                      <a:r>
                        <a:rPr lang="en-US" sz="2400" dirty="0" smtClean="0"/>
                        <a:t>Caucasians</a:t>
                      </a:r>
                      <a:endParaRPr lang="en-US" sz="2400" dirty="0"/>
                    </a:p>
                  </a:txBody>
                  <a:tcPr anchor="ctr"/>
                </a:tc>
                <a:tc>
                  <a:txBody>
                    <a:bodyPr/>
                    <a:lstStyle/>
                    <a:p>
                      <a:pPr algn="ctr"/>
                      <a:r>
                        <a:rPr lang="en-US" sz="2400" dirty="0" smtClean="0"/>
                        <a:t>Mongoloid</a:t>
                      </a:r>
                      <a:endParaRPr lang="en-US" sz="2400" dirty="0"/>
                    </a:p>
                  </a:txBody>
                  <a:tcPr anchor="ctr"/>
                </a:tc>
                <a:tc>
                  <a:txBody>
                    <a:bodyPr/>
                    <a:lstStyle/>
                    <a:p>
                      <a:pPr algn="ctr"/>
                      <a:r>
                        <a:rPr lang="en-US" sz="2400" dirty="0" smtClean="0"/>
                        <a:t>Negroid</a:t>
                      </a:r>
                      <a:endParaRPr lang="en-US" sz="2400" dirty="0"/>
                    </a:p>
                  </a:txBody>
                  <a:tcPr anchor="ctr"/>
                </a:tc>
              </a:tr>
              <a:tr h="653143">
                <a:tc>
                  <a:txBody>
                    <a:bodyPr/>
                    <a:lstStyle/>
                    <a:p>
                      <a:r>
                        <a:rPr lang="en-US" sz="2000" b="1" dirty="0" smtClean="0"/>
                        <a:t>Gross appearance</a:t>
                      </a:r>
                      <a:endParaRPr lang="en-US" sz="2000" b="1" dirty="0"/>
                    </a:p>
                  </a:txBody>
                  <a:tcPr/>
                </a:tc>
                <a:tc>
                  <a:txBody>
                    <a:bodyPr/>
                    <a:lstStyle/>
                    <a:p>
                      <a:r>
                        <a:rPr lang="en-US" sz="2000" b="1" dirty="0" smtClean="0"/>
                        <a:t>Thin, straight,</a:t>
                      </a:r>
                      <a:r>
                        <a:rPr lang="en-US" sz="2000" b="1" baseline="0" dirty="0" smtClean="0"/>
                        <a:t> little wavy</a:t>
                      </a:r>
                      <a:endParaRPr lang="en-US" sz="2000" b="1" dirty="0"/>
                    </a:p>
                  </a:txBody>
                  <a:tcPr/>
                </a:tc>
                <a:tc>
                  <a:txBody>
                    <a:bodyPr/>
                    <a:lstStyle/>
                    <a:p>
                      <a:r>
                        <a:rPr lang="en-US" sz="2000" b="1" dirty="0" smtClean="0"/>
                        <a:t>Coarse, curly or wooly</a:t>
                      </a:r>
                      <a:endParaRPr lang="en-US" sz="2000" b="1" dirty="0"/>
                    </a:p>
                  </a:txBody>
                  <a:tcPr/>
                </a:tc>
                <a:tc>
                  <a:txBody>
                    <a:bodyPr/>
                    <a:lstStyle/>
                    <a:p>
                      <a:r>
                        <a:rPr lang="en-US" sz="2000" b="1" dirty="0" smtClean="0"/>
                        <a:t>Moderately thick</a:t>
                      </a:r>
                      <a:r>
                        <a:rPr lang="en-US" sz="2000" b="1" baseline="0" dirty="0" smtClean="0"/>
                        <a:t>, straight</a:t>
                      </a:r>
                      <a:endParaRPr lang="en-US" sz="2000" b="1" dirty="0"/>
                    </a:p>
                  </a:txBody>
                  <a:tcPr/>
                </a:tc>
              </a:tr>
              <a:tr h="637903">
                <a:tc>
                  <a:txBody>
                    <a:bodyPr/>
                    <a:lstStyle/>
                    <a:p>
                      <a:r>
                        <a:rPr lang="en-US" sz="2000" b="1" dirty="0" smtClean="0"/>
                        <a:t>Colour</a:t>
                      </a:r>
                      <a:endParaRPr lang="en-US" sz="2000" b="1" dirty="0"/>
                    </a:p>
                  </a:txBody>
                  <a:tcPr/>
                </a:tc>
                <a:tc>
                  <a:txBody>
                    <a:bodyPr/>
                    <a:lstStyle/>
                    <a:p>
                      <a:r>
                        <a:rPr lang="en-US" sz="2000" b="1" dirty="0" smtClean="0"/>
                        <a:t>Reddish, brown</a:t>
                      </a:r>
                      <a:endParaRPr lang="en-US" sz="2000" b="1" dirty="0"/>
                    </a:p>
                  </a:txBody>
                  <a:tcPr/>
                </a:tc>
                <a:tc>
                  <a:txBody>
                    <a:bodyPr/>
                    <a:lstStyle/>
                    <a:p>
                      <a:r>
                        <a:rPr lang="en-US" sz="2000" b="1" dirty="0" smtClean="0"/>
                        <a:t>black</a:t>
                      </a:r>
                      <a:endParaRPr lang="en-US" sz="2000" b="1" dirty="0"/>
                    </a:p>
                  </a:txBody>
                  <a:tcPr/>
                </a:tc>
                <a:tc>
                  <a:txBody>
                    <a:bodyPr/>
                    <a:lstStyle/>
                    <a:p>
                      <a:r>
                        <a:rPr lang="en-US" sz="2000" b="1" dirty="0" smtClean="0"/>
                        <a:t>black</a:t>
                      </a:r>
                      <a:endParaRPr lang="en-US" sz="2000" b="1" dirty="0"/>
                    </a:p>
                  </a:txBody>
                  <a:tcPr/>
                </a:tc>
              </a:tr>
              <a:tr h="376646">
                <a:tc>
                  <a:txBody>
                    <a:bodyPr/>
                    <a:lstStyle/>
                    <a:p>
                      <a:r>
                        <a:rPr lang="en-US" sz="2000" b="1" dirty="0" smtClean="0"/>
                        <a:t>Diameter</a:t>
                      </a:r>
                      <a:endParaRPr lang="en-US" sz="2000" b="1" dirty="0"/>
                    </a:p>
                  </a:txBody>
                  <a:tcPr/>
                </a:tc>
                <a:tc>
                  <a:txBody>
                    <a:bodyPr/>
                    <a:lstStyle/>
                    <a:p>
                      <a:r>
                        <a:rPr lang="en-US" sz="2000" b="1" dirty="0" smtClean="0"/>
                        <a:t>70-100 micron</a:t>
                      </a:r>
                      <a:endParaRPr lang="en-US" sz="2000" b="1" dirty="0"/>
                    </a:p>
                  </a:txBody>
                  <a:tcPr/>
                </a:tc>
                <a:tc>
                  <a:txBody>
                    <a:bodyPr/>
                    <a:lstStyle/>
                    <a:p>
                      <a:r>
                        <a:rPr lang="en-US" sz="2000" b="1" dirty="0" smtClean="0"/>
                        <a:t>90-120 micron</a:t>
                      </a:r>
                      <a:endParaRPr lang="en-US" sz="2000" b="1" dirty="0"/>
                    </a:p>
                  </a:txBody>
                  <a:tcPr/>
                </a:tc>
                <a:tc>
                  <a:txBody>
                    <a:bodyPr/>
                    <a:lstStyle/>
                    <a:p>
                      <a:r>
                        <a:rPr lang="en-US" sz="2000" b="1" dirty="0" smtClean="0"/>
                        <a:t>60-90 micron</a:t>
                      </a:r>
                      <a:endParaRPr lang="en-US" sz="2000" b="1" dirty="0"/>
                    </a:p>
                  </a:txBody>
                  <a:tcPr/>
                </a:tc>
              </a:tr>
              <a:tr h="531223">
                <a:tc>
                  <a:txBody>
                    <a:bodyPr/>
                    <a:lstStyle/>
                    <a:p>
                      <a:r>
                        <a:rPr lang="en-US" sz="2000" b="1" dirty="0" smtClean="0"/>
                        <a:t>Cross section</a:t>
                      </a:r>
                      <a:endParaRPr lang="en-US" sz="2000" b="1" dirty="0"/>
                    </a:p>
                  </a:txBody>
                  <a:tcPr/>
                </a:tc>
                <a:tc>
                  <a:txBody>
                    <a:bodyPr/>
                    <a:lstStyle/>
                    <a:p>
                      <a:r>
                        <a:rPr lang="en-US" sz="2000" b="1" dirty="0" smtClean="0"/>
                        <a:t>Oval</a:t>
                      </a:r>
                      <a:endParaRPr lang="en-US" sz="2000" b="1" dirty="0"/>
                    </a:p>
                  </a:txBody>
                  <a:tcPr/>
                </a:tc>
                <a:tc>
                  <a:txBody>
                    <a:bodyPr/>
                    <a:lstStyle/>
                    <a:p>
                      <a:r>
                        <a:rPr lang="en-US" sz="2000" b="1" dirty="0" smtClean="0"/>
                        <a:t>round</a:t>
                      </a:r>
                      <a:endParaRPr lang="en-US" sz="2000" b="1" dirty="0"/>
                    </a:p>
                  </a:txBody>
                  <a:tcPr/>
                </a:tc>
                <a:tc>
                  <a:txBody>
                    <a:bodyPr/>
                    <a:lstStyle/>
                    <a:p>
                      <a:r>
                        <a:rPr lang="en-US" sz="2000" b="1" dirty="0" smtClean="0"/>
                        <a:t>Kidney shaped</a:t>
                      </a:r>
                      <a:endParaRPr lang="en-US" sz="2000" b="1" dirty="0"/>
                    </a:p>
                  </a:txBody>
                  <a:tcPr/>
                </a:tc>
              </a:tr>
              <a:tr h="348343">
                <a:tc>
                  <a:txBody>
                    <a:bodyPr/>
                    <a:lstStyle/>
                    <a:p>
                      <a:r>
                        <a:rPr lang="en-US" sz="2000" b="1" dirty="0" smtClean="0"/>
                        <a:t>Cuticle</a:t>
                      </a:r>
                      <a:endParaRPr lang="en-US" sz="2000" b="1" dirty="0"/>
                    </a:p>
                  </a:txBody>
                  <a:tcPr/>
                </a:tc>
                <a:tc>
                  <a:txBody>
                    <a:bodyPr/>
                    <a:lstStyle/>
                    <a:p>
                      <a:r>
                        <a:rPr lang="en-US" sz="2000" b="1" dirty="0" smtClean="0"/>
                        <a:t>medium</a:t>
                      </a:r>
                      <a:endParaRPr lang="en-US" sz="2000" b="1" dirty="0"/>
                    </a:p>
                  </a:txBody>
                  <a:tcPr/>
                </a:tc>
                <a:tc>
                  <a:txBody>
                    <a:bodyPr/>
                    <a:lstStyle/>
                    <a:p>
                      <a:r>
                        <a:rPr lang="en-US" sz="2000" b="1" dirty="0" smtClean="0"/>
                        <a:t>thick</a:t>
                      </a:r>
                      <a:endParaRPr lang="en-US" sz="2000" b="1" dirty="0"/>
                    </a:p>
                  </a:txBody>
                  <a:tcPr/>
                </a:tc>
                <a:tc>
                  <a:txBody>
                    <a:bodyPr/>
                    <a:lstStyle/>
                    <a:p>
                      <a:r>
                        <a:rPr lang="en-US" sz="2000" b="1" dirty="0" smtClean="0"/>
                        <a:t>---</a:t>
                      </a:r>
                      <a:endParaRPr lang="en-US" sz="2000" b="1" dirty="0"/>
                    </a:p>
                  </a:txBody>
                  <a:tcPr/>
                </a:tc>
              </a:tr>
              <a:tr h="1247503">
                <a:tc>
                  <a:txBody>
                    <a:bodyPr/>
                    <a:lstStyle/>
                    <a:p>
                      <a:r>
                        <a:rPr lang="en-US" sz="2000" b="1" dirty="0" smtClean="0"/>
                        <a:t>Pigmentation</a:t>
                      </a:r>
                      <a:endParaRPr lang="en-US" sz="2000" b="1" dirty="0"/>
                    </a:p>
                  </a:txBody>
                  <a:tcPr/>
                </a:tc>
                <a:tc>
                  <a:txBody>
                    <a:bodyPr/>
                    <a:lstStyle/>
                    <a:p>
                      <a:r>
                        <a:rPr lang="en-US" sz="2000" b="1" dirty="0" smtClean="0"/>
                        <a:t>Evenly distributed towards periphery</a:t>
                      </a:r>
                      <a:endParaRPr lang="en-US" sz="2000" b="1" dirty="0"/>
                    </a:p>
                  </a:txBody>
                  <a:tcPr/>
                </a:tc>
                <a:tc>
                  <a:txBody>
                    <a:bodyPr/>
                    <a:lstStyle/>
                    <a:p>
                      <a:r>
                        <a:rPr lang="en-US" sz="2000" b="1" dirty="0" smtClean="0"/>
                        <a:t>Uniformly distributed throughout</a:t>
                      </a:r>
                      <a:endParaRPr lang="en-US" sz="2000" b="1" dirty="0"/>
                    </a:p>
                  </a:txBody>
                  <a:tcPr/>
                </a:tc>
                <a:tc>
                  <a:txBody>
                    <a:bodyPr/>
                    <a:lstStyle/>
                    <a:p>
                      <a:r>
                        <a:rPr lang="en-US" sz="2000" b="1" dirty="0" smtClean="0"/>
                        <a:t>Dense</a:t>
                      </a:r>
                      <a:r>
                        <a:rPr lang="en-US" sz="2000" b="1" baseline="0" dirty="0" smtClean="0"/>
                        <a:t> towards periphery</a:t>
                      </a:r>
                      <a:endParaRPr lang="en-US" sz="2000" b="1" dirty="0"/>
                    </a:p>
                  </a:txBody>
                  <a:tcPr/>
                </a:tc>
              </a:tr>
              <a:tr h="394063">
                <a:tc>
                  <a:txBody>
                    <a:bodyPr/>
                    <a:lstStyle/>
                    <a:p>
                      <a:r>
                        <a:rPr lang="en-US" sz="2000" b="1" dirty="0" smtClean="0"/>
                        <a:t>Undulation</a:t>
                      </a:r>
                      <a:endParaRPr lang="en-US" sz="2000" b="1" dirty="0"/>
                    </a:p>
                  </a:txBody>
                  <a:tcPr/>
                </a:tc>
                <a:tc>
                  <a:txBody>
                    <a:bodyPr/>
                    <a:lstStyle/>
                    <a:p>
                      <a:r>
                        <a:rPr lang="en-US" sz="2000" b="1" dirty="0" smtClean="0"/>
                        <a:t>Not present</a:t>
                      </a:r>
                      <a:endParaRPr lang="en-US" sz="2000" b="1" dirty="0"/>
                    </a:p>
                  </a:txBody>
                  <a:tcPr/>
                </a:tc>
                <a:tc>
                  <a:txBody>
                    <a:bodyPr/>
                    <a:lstStyle/>
                    <a:p>
                      <a:r>
                        <a:rPr lang="en-US" sz="2000" b="1" dirty="0" smtClean="0"/>
                        <a:t>Very rare</a:t>
                      </a:r>
                      <a:endParaRPr lang="en-US" sz="2000" b="1" dirty="0"/>
                    </a:p>
                  </a:txBody>
                  <a:tcPr/>
                </a:tc>
                <a:tc>
                  <a:txBody>
                    <a:bodyPr/>
                    <a:lstStyle/>
                    <a:p>
                      <a:r>
                        <a:rPr lang="en-US" sz="2000" b="1" dirty="0" smtClean="0"/>
                        <a:t>common</a:t>
                      </a:r>
                      <a:endParaRPr lang="en-US" sz="2000" b="1" dirty="0"/>
                    </a:p>
                  </a:txBody>
                  <a:tcPr/>
                </a:tc>
              </a:tr>
            </a:tbl>
          </a:graphicData>
        </a:graphic>
      </p:graphicFrame>
    </p:spTree>
    <p:extLst>
      <p:ext uri="{BB962C8B-B14F-4D97-AF65-F5344CB8AC3E}">
        <p14:creationId xmlns:p14="http://schemas.microsoft.com/office/powerpoint/2010/main" xmlns="" val="1060164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b="1" u="sng" dirty="0" smtClean="0"/>
              <a:t>Occupation of person</a:t>
            </a:r>
            <a:endParaRPr lang="en-US" b="1" u="sng" dirty="0"/>
          </a:p>
        </p:txBody>
      </p:sp>
      <p:sp>
        <p:nvSpPr>
          <p:cNvPr id="3" name="Content Placeholder 2"/>
          <p:cNvSpPr>
            <a:spLocks noGrp="1"/>
          </p:cNvSpPr>
          <p:nvPr>
            <p:ph idx="1"/>
          </p:nvPr>
        </p:nvSpPr>
        <p:spPr>
          <a:xfrm>
            <a:off x="457200" y="1219200"/>
            <a:ext cx="8229600" cy="5334000"/>
          </a:xfrm>
        </p:spPr>
        <p:txBody>
          <a:bodyPr>
            <a:noAutofit/>
          </a:bodyPr>
          <a:lstStyle/>
          <a:p>
            <a:pPr marL="0" indent="0">
              <a:buNone/>
            </a:pPr>
            <a:r>
              <a:rPr lang="en-US" sz="2600" dirty="0" smtClean="0"/>
              <a:t>Depending upon changes in colour, premature falling of hair, loss of brightness, some opinion can be drawn about occupation of person.</a:t>
            </a:r>
          </a:p>
          <a:p>
            <a:pPr marL="0" indent="0">
              <a:buNone/>
            </a:pPr>
            <a:r>
              <a:rPr lang="en-US" sz="2600" dirty="0" smtClean="0"/>
              <a:t>Mine workers – early baldness</a:t>
            </a:r>
          </a:p>
          <a:p>
            <a:pPr marL="0" indent="0">
              <a:buNone/>
            </a:pPr>
            <a:r>
              <a:rPr lang="en-US" sz="2600" dirty="0" smtClean="0"/>
              <a:t>Indigo factories , aniline industries, cobalt industries workers  – bluish hued hair</a:t>
            </a:r>
          </a:p>
          <a:p>
            <a:pPr marL="0" indent="0">
              <a:buNone/>
            </a:pPr>
            <a:r>
              <a:rPr lang="en-US" sz="2600" dirty="0" smtClean="0"/>
              <a:t>Copper industry worker – greenish hair</a:t>
            </a:r>
          </a:p>
          <a:p>
            <a:pPr marL="0" indent="0">
              <a:buNone/>
            </a:pPr>
            <a:r>
              <a:rPr lang="en-US" sz="2600" dirty="0" smtClean="0"/>
              <a:t>Metal industry workers – dull looking brittle hair</a:t>
            </a:r>
          </a:p>
          <a:p>
            <a:pPr marL="0" indent="0">
              <a:buNone/>
            </a:pPr>
            <a:r>
              <a:rPr lang="en-US" sz="2600" b="1" u="sng" dirty="0" smtClean="0">
                <a:solidFill>
                  <a:schemeClr val="tx2">
                    <a:lumMod val="50000"/>
                  </a:schemeClr>
                </a:solidFill>
              </a:rPr>
              <a:t>Neutron activation analysis of hair</a:t>
            </a:r>
            <a:r>
              <a:rPr lang="en-US" sz="2600" b="1" dirty="0" smtClean="0">
                <a:solidFill>
                  <a:srgbClr val="C00000"/>
                </a:solidFill>
              </a:rPr>
              <a:t> </a:t>
            </a:r>
            <a:r>
              <a:rPr lang="en-US" sz="2600" dirty="0" smtClean="0"/>
              <a:t>– can detect trace metallic elements may point towards occupation of person.</a:t>
            </a:r>
          </a:p>
        </p:txBody>
      </p:sp>
    </p:spTree>
    <p:extLst>
      <p:ext uri="{BB962C8B-B14F-4D97-AF65-F5344CB8AC3E}">
        <p14:creationId xmlns:p14="http://schemas.microsoft.com/office/powerpoint/2010/main" xmlns="" val="2356530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Cause &amp; nature of death</a:t>
            </a:r>
            <a:endParaRPr lang="en-US" b="1" u="sng" dirty="0"/>
          </a:p>
        </p:txBody>
      </p:sp>
      <p:sp>
        <p:nvSpPr>
          <p:cNvPr id="3" name="Content Placeholder 2"/>
          <p:cNvSpPr>
            <a:spLocks noGrp="1"/>
          </p:cNvSpPr>
          <p:nvPr>
            <p:ph idx="1"/>
          </p:nvPr>
        </p:nvSpPr>
        <p:spPr/>
        <p:txBody>
          <a:bodyPr/>
          <a:lstStyle/>
          <a:p>
            <a:pPr marL="457200" indent="-457200">
              <a:buClr>
                <a:srgbClr val="C00000"/>
              </a:buClr>
              <a:buAutoNum type="arabicParenR"/>
            </a:pPr>
            <a:r>
              <a:rPr lang="en-US" dirty="0" smtClean="0"/>
              <a:t>Poisoning – some poisons like arsenic etc. can be detected in hair by chemical analysis.</a:t>
            </a:r>
          </a:p>
          <a:p>
            <a:pPr marL="457200" indent="-457200">
              <a:buClr>
                <a:srgbClr val="C00000"/>
              </a:buClr>
              <a:buAutoNum type="arabicParenR"/>
            </a:pPr>
            <a:r>
              <a:rPr lang="en-US" dirty="0" smtClean="0"/>
              <a:t>Mechanical Injury – crushing of root or sharp cut edge cut hairs depending upon hard, blunt or </a:t>
            </a:r>
            <a:r>
              <a:rPr lang="en-US" dirty="0"/>
              <a:t>sharp cutting </a:t>
            </a:r>
            <a:r>
              <a:rPr lang="en-US" dirty="0" smtClean="0"/>
              <a:t>weapon.</a:t>
            </a:r>
          </a:p>
          <a:p>
            <a:pPr marL="457200" indent="-457200">
              <a:buClr>
                <a:srgbClr val="C00000"/>
              </a:buClr>
              <a:buAutoNum type="arabicParenR"/>
            </a:pPr>
            <a:r>
              <a:rPr lang="en-US" dirty="0" smtClean="0"/>
              <a:t>Burns – hairs are burnt &amp; singeined. Helps to differentiate scald from chemical burn.</a:t>
            </a:r>
          </a:p>
          <a:p>
            <a:pPr marL="457200" indent="-457200">
              <a:buClr>
                <a:srgbClr val="C00000"/>
              </a:buClr>
              <a:buAutoNum type="arabicParenR"/>
            </a:pPr>
            <a:r>
              <a:rPr lang="en-US" dirty="0" smtClean="0"/>
              <a:t>If hairs of accused found grasped in victim’s cadaveric grip may point towards homicide.</a:t>
            </a:r>
          </a:p>
          <a:p>
            <a:pPr marL="457200" indent="-457200">
              <a:buClr>
                <a:srgbClr val="C00000"/>
              </a:buClr>
              <a:buAutoNum type="arabicParenR"/>
            </a:pPr>
            <a:endParaRPr lang="en-US" dirty="0"/>
          </a:p>
        </p:txBody>
      </p:sp>
    </p:spTree>
    <p:extLst>
      <p:ext uri="{BB962C8B-B14F-4D97-AF65-F5344CB8AC3E}">
        <p14:creationId xmlns:p14="http://schemas.microsoft.com/office/powerpoint/2010/main" xmlns="" val="1057544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Blood grouping from </a:t>
            </a:r>
            <a:r>
              <a:rPr lang="en-US" b="1" u="sng" dirty="0" smtClean="0"/>
              <a:t>hair</a:t>
            </a:r>
            <a:endParaRPr lang="en-US" b="1" u="sng" dirty="0"/>
          </a:p>
        </p:txBody>
      </p:sp>
      <p:sp>
        <p:nvSpPr>
          <p:cNvPr id="3" name="Content Placeholder 2"/>
          <p:cNvSpPr>
            <a:spLocks noGrp="1"/>
          </p:cNvSpPr>
          <p:nvPr>
            <p:ph idx="1"/>
          </p:nvPr>
        </p:nvSpPr>
        <p:spPr/>
        <p:txBody>
          <a:bodyPr/>
          <a:lstStyle/>
          <a:p>
            <a:r>
              <a:rPr lang="en-US" dirty="0"/>
              <a:t>P</a:t>
            </a:r>
            <a:r>
              <a:rPr lang="en-US" dirty="0" smtClean="0"/>
              <a:t>ossible only if hair bulbs are available.</a:t>
            </a:r>
          </a:p>
          <a:p>
            <a:r>
              <a:rPr lang="en-US" dirty="0" smtClean="0"/>
              <a:t>Done from epithelial cells of root bulb by </a:t>
            </a:r>
            <a:r>
              <a:rPr lang="en-US" b="1" i="1" u="sng" dirty="0" smtClean="0"/>
              <a:t>absorption elution technique.</a:t>
            </a:r>
            <a:endParaRPr lang="en-US" b="1" i="1" u="sng" dirty="0"/>
          </a:p>
        </p:txBody>
      </p:sp>
    </p:spTree>
    <p:extLst>
      <p:ext uri="{BB962C8B-B14F-4D97-AF65-F5344CB8AC3E}">
        <p14:creationId xmlns:p14="http://schemas.microsoft.com/office/powerpoint/2010/main" xmlns="" val="2989198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In case of sexual offences</a:t>
            </a:r>
            <a:endParaRPr lang="en-US" b="1" u="sng" dirty="0"/>
          </a:p>
        </p:txBody>
      </p:sp>
      <p:sp>
        <p:nvSpPr>
          <p:cNvPr id="3" name="Content Placeholder 2"/>
          <p:cNvSpPr>
            <a:spLocks noGrp="1"/>
          </p:cNvSpPr>
          <p:nvPr>
            <p:ph idx="1"/>
          </p:nvPr>
        </p:nvSpPr>
        <p:spPr/>
        <p:txBody>
          <a:bodyPr>
            <a:noAutofit/>
          </a:bodyPr>
          <a:lstStyle/>
          <a:p>
            <a:r>
              <a:rPr lang="en-US" sz="2500" dirty="0" smtClean="0"/>
              <a:t>If female pubic hair is detected on the glans penis of the accused or a male pubic hair is detected near the genitalia of the victim in a case of rape, examination &amp; tallying of the detected pubic hair with that of the accused &amp; the victim will help to relate the offence with the victim and accused.</a:t>
            </a:r>
          </a:p>
          <a:p>
            <a:r>
              <a:rPr lang="en-US" sz="2500" dirty="0" smtClean="0"/>
              <a:t>In case of sodomy and bestiality, detection of pubic hair of active and passive agents on the anal region of passive agent or genital region of the active agent Or detection of animal hair in the genitalia of the accused or pubic hair of the accused in or near the vagina or anus of the victim animal, help to connect the accused, victim and the offence.</a:t>
            </a:r>
            <a:endParaRPr lang="en-US" sz="2500" dirty="0"/>
          </a:p>
        </p:txBody>
      </p:sp>
    </p:spTree>
    <p:extLst>
      <p:ext uri="{BB962C8B-B14F-4D97-AF65-F5344CB8AC3E}">
        <p14:creationId xmlns:p14="http://schemas.microsoft.com/office/powerpoint/2010/main" xmlns="" val="570934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DNA</a:t>
            </a:r>
            <a:endParaRPr lang="en-US" b="1" dirty="0"/>
          </a:p>
        </p:txBody>
      </p:sp>
      <p:sp>
        <p:nvSpPr>
          <p:cNvPr id="4" name="Subtitle 3"/>
          <p:cNvSpPr>
            <a:spLocks noGrp="1"/>
          </p:cNvSpPr>
          <p:nvPr>
            <p:ph type="subTitle" idx="1"/>
          </p:nvPr>
        </p:nvSpPr>
        <p:spPr/>
        <p:txBody>
          <a:bodyPr/>
          <a:lstStyle/>
          <a:p>
            <a:endParaRPr lang="en-IN"/>
          </a:p>
        </p:txBody>
      </p:sp>
    </p:spTree>
    <p:extLst>
      <p:ext uri="{BB962C8B-B14F-4D97-AF65-F5344CB8AC3E}">
        <p14:creationId xmlns:p14="http://schemas.microsoft.com/office/powerpoint/2010/main" xmlns="" val="3446928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lstStyle/>
          <a:p>
            <a:pPr marL="0" indent="0">
              <a:buNone/>
            </a:pPr>
            <a:r>
              <a:rPr lang="en-US" b="1" u="sng" dirty="0" smtClean="0"/>
              <a:t>DISCOVERY</a:t>
            </a:r>
          </a:p>
          <a:p>
            <a:r>
              <a:rPr lang="en-US" dirty="0" err="1" smtClean="0"/>
              <a:t>Fredrich</a:t>
            </a:r>
            <a:r>
              <a:rPr lang="en-US" dirty="0" smtClean="0"/>
              <a:t> Michel first discovered DNA in 1869.</a:t>
            </a:r>
          </a:p>
          <a:p>
            <a:r>
              <a:rPr lang="en-US" dirty="0" smtClean="0"/>
              <a:t>J. Watson, F. Crick &amp; M. Wilkins explained the ‘double helix’ molecular structure of DNA in 1953.</a:t>
            </a:r>
          </a:p>
          <a:p>
            <a:pPr marL="0" indent="0">
              <a:buNone/>
            </a:pPr>
            <a:endParaRPr lang="en-US" dirty="0"/>
          </a:p>
          <a:p>
            <a:pPr marL="0" indent="0">
              <a:buNone/>
            </a:pPr>
            <a:r>
              <a:rPr lang="en-US" b="1" u="sng" dirty="0" smtClean="0"/>
              <a:t>WHEN DNA FINGER PRINTING WAS </a:t>
            </a:r>
            <a:r>
              <a:rPr lang="en-US" b="1" u="sng" dirty="0"/>
              <a:t>USED </a:t>
            </a:r>
            <a:r>
              <a:rPr lang="en-US" b="1" u="sng" dirty="0" smtClean="0"/>
              <a:t>FIRST AS AN </a:t>
            </a:r>
            <a:r>
              <a:rPr lang="en-US" b="1" u="sng" dirty="0" err="1" smtClean="0"/>
              <a:t>EVIDENVE</a:t>
            </a:r>
            <a:r>
              <a:rPr lang="en-US" b="1" u="sng" dirty="0" smtClean="0"/>
              <a:t> IN THE COURT?</a:t>
            </a:r>
          </a:p>
          <a:p>
            <a:r>
              <a:rPr lang="en-US" dirty="0" smtClean="0"/>
              <a:t>In 1986 it was first used in criminal investigation in England.</a:t>
            </a:r>
          </a:p>
          <a:p>
            <a:r>
              <a:rPr lang="en-US" dirty="0" smtClean="0"/>
              <a:t>DNA profiling was first used as court evidence in Australia in 1989.</a:t>
            </a:r>
          </a:p>
          <a:p>
            <a:r>
              <a:rPr lang="en-US" dirty="0"/>
              <a:t>In </a:t>
            </a:r>
            <a:r>
              <a:rPr lang="en-US" dirty="0" smtClean="0"/>
              <a:t>INDIA</a:t>
            </a:r>
            <a:r>
              <a:rPr lang="en-US" dirty="0"/>
              <a:t> first used</a:t>
            </a:r>
            <a:r>
              <a:rPr lang="en-US" dirty="0" smtClean="0"/>
              <a:t> </a:t>
            </a:r>
            <a:r>
              <a:rPr lang="en-US" dirty="0"/>
              <a:t>in 1988 &amp; in </a:t>
            </a:r>
            <a:r>
              <a:rPr lang="en-US" dirty="0" smtClean="0"/>
              <a:t>USA in 1987.</a:t>
            </a:r>
          </a:p>
        </p:txBody>
      </p:sp>
    </p:spTree>
    <p:extLst>
      <p:ext uri="{BB962C8B-B14F-4D97-AF65-F5344CB8AC3E}">
        <p14:creationId xmlns:p14="http://schemas.microsoft.com/office/powerpoint/2010/main" xmlns="" val="3275501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0" indent="0">
              <a:buNone/>
            </a:pPr>
            <a:r>
              <a:rPr lang="en-US" b="1" u="sng" dirty="0"/>
              <a:t>WHY DNA FINGER PRINTING IS CONSIDERED UNIQUE FOR EACH INDIVIDUAL?</a:t>
            </a:r>
          </a:p>
          <a:p>
            <a:r>
              <a:rPr lang="en-US" dirty="0"/>
              <a:t>The chances of two unrelated  individuals possessing the same sequences was one in a million billion.</a:t>
            </a:r>
          </a:p>
          <a:p>
            <a:r>
              <a:rPr lang="en-US" dirty="0"/>
              <a:t>Even among siblings one in 10000 million.</a:t>
            </a:r>
          </a:p>
          <a:p>
            <a:r>
              <a:rPr lang="en-US" dirty="0"/>
              <a:t>Uniovular twins have the same sequence.</a:t>
            </a:r>
          </a:p>
          <a:p>
            <a:pPr marL="0" indent="0">
              <a:buNone/>
            </a:pPr>
            <a:endParaRPr lang="en-US" dirty="0"/>
          </a:p>
        </p:txBody>
      </p:sp>
    </p:spTree>
    <p:extLst>
      <p:ext uri="{BB962C8B-B14F-4D97-AF65-F5344CB8AC3E}">
        <p14:creationId xmlns:p14="http://schemas.microsoft.com/office/powerpoint/2010/main" xmlns="" val="1996488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dirty="0" smtClean="0"/>
              <a:t>Samples to be preserve:</a:t>
            </a:r>
            <a:endParaRPr lang="en-US"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r>
              <a:rPr lang="en-US" sz="2300" dirty="0" smtClean="0"/>
              <a:t>DNA can be isolated from any tissue cells containing nucleus. But for ease some tissues preferred.</a:t>
            </a:r>
          </a:p>
          <a:p>
            <a:pPr marL="0" indent="0">
              <a:buNone/>
            </a:pPr>
            <a:r>
              <a:rPr lang="en-US" sz="2300" b="1" u="sng" dirty="0" smtClean="0"/>
              <a:t>IN LIVING PERSONS</a:t>
            </a:r>
          </a:p>
          <a:p>
            <a:r>
              <a:rPr lang="en-US" sz="2300" dirty="0"/>
              <a:t>V</a:t>
            </a:r>
            <a:r>
              <a:rPr lang="en-US" sz="2300" dirty="0" smtClean="0"/>
              <a:t>enous blood</a:t>
            </a:r>
          </a:p>
          <a:p>
            <a:r>
              <a:rPr lang="en-US" sz="2300" dirty="0" smtClean="0"/>
              <a:t>Bone marrow</a:t>
            </a:r>
          </a:p>
          <a:p>
            <a:r>
              <a:rPr lang="en-US" sz="2300" dirty="0" smtClean="0"/>
              <a:t>Hair</a:t>
            </a:r>
          </a:p>
          <a:p>
            <a:r>
              <a:rPr lang="en-US" sz="2300" dirty="0" smtClean="0"/>
              <a:t>Saliva</a:t>
            </a:r>
          </a:p>
          <a:p>
            <a:pPr marL="0" indent="0">
              <a:buNone/>
            </a:pPr>
            <a:r>
              <a:rPr lang="en-US" sz="2300" b="1" u="sng" dirty="0" smtClean="0"/>
              <a:t>IN CASE OF DEAD</a:t>
            </a:r>
          </a:p>
          <a:p>
            <a:r>
              <a:rPr lang="en-US" sz="2300" dirty="0" smtClean="0"/>
              <a:t>Unclotted blood is preferred.</a:t>
            </a:r>
          </a:p>
          <a:p>
            <a:r>
              <a:rPr lang="en-US" sz="2300" dirty="0" smtClean="0"/>
              <a:t>Brain tissue in intermediate postmortem time period.</a:t>
            </a:r>
          </a:p>
          <a:p>
            <a:r>
              <a:rPr lang="en-US" sz="2300" dirty="0" smtClean="0"/>
              <a:t>Bone marrow of flat/long bones OR teeth(molar preferred) in advanced decomposed state.</a:t>
            </a:r>
          </a:p>
          <a:p>
            <a:r>
              <a:rPr lang="en-US" sz="2300" dirty="0" smtClean="0"/>
              <a:t>Plucked hair also in decomposed bodies</a:t>
            </a:r>
            <a:r>
              <a:rPr lang="en-US" sz="2200" dirty="0" smtClean="0"/>
              <a:t>.</a:t>
            </a:r>
          </a:p>
        </p:txBody>
      </p:sp>
    </p:spTree>
    <p:extLst>
      <p:ext uri="{BB962C8B-B14F-4D97-AF65-F5344CB8AC3E}">
        <p14:creationId xmlns:p14="http://schemas.microsoft.com/office/powerpoint/2010/main" xmlns="" val="322075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MORPHOLOGY</a:t>
            </a:r>
            <a:endParaRPr lang="en-US" b="1" u="sng" dirty="0"/>
          </a:p>
        </p:txBody>
      </p:sp>
      <p:sp>
        <p:nvSpPr>
          <p:cNvPr id="3" name="Content Placeholder 2"/>
          <p:cNvSpPr>
            <a:spLocks noGrp="1"/>
          </p:cNvSpPr>
          <p:nvPr>
            <p:ph idx="1"/>
          </p:nvPr>
        </p:nvSpPr>
        <p:spPr>
          <a:xfrm>
            <a:off x="457200" y="1600200"/>
            <a:ext cx="8153400" cy="4876800"/>
          </a:xfrm>
        </p:spPr>
        <p:txBody>
          <a:bodyPr>
            <a:normAutofit/>
          </a:bodyPr>
          <a:lstStyle/>
          <a:p>
            <a:pPr marL="0" indent="0">
              <a:buNone/>
            </a:pPr>
            <a:endParaRPr lang="en-US" u="sng" dirty="0" smtClean="0"/>
          </a:p>
          <a:p>
            <a:pPr marL="0" indent="0">
              <a:buNone/>
            </a:pPr>
            <a:r>
              <a:rPr lang="en-US" sz="2800" u="sng" dirty="0" smtClean="0"/>
              <a:t>Two parts </a:t>
            </a:r>
            <a:r>
              <a:rPr lang="en-US" sz="2800" dirty="0" smtClean="0"/>
              <a:t>:</a:t>
            </a:r>
          </a:p>
          <a:p>
            <a:pPr marL="0" indent="0">
              <a:buNone/>
            </a:pPr>
            <a:endParaRPr lang="en-US" sz="2800" dirty="0" smtClean="0"/>
          </a:p>
          <a:p>
            <a:pPr marL="0" indent="0">
              <a:buNone/>
            </a:pPr>
            <a:r>
              <a:rPr lang="en-US" sz="2800" dirty="0" smtClean="0"/>
              <a:t>=&gt; Shaft</a:t>
            </a:r>
          </a:p>
          <a:p>
            <a:pPr marL="0" indent="0">
              <a:buNone/>
            </a:pPr>
            <a:r>
              <a:rPr lang="en-US" sz="2800" dirty="0" smtClean="0"/>
              <a:t>=&gt; Root/Hair bulbs.</a:t>
            </a:r>
          </a:p>
          <a:p>
            <a:pPr marL="0" indent="0">
              <a:buNone/>
            </a:pPr>
            <a:endParaRPr lang="en-US" sz="2800" dirty="0" smtClean="0"/>
          </a:p>
          <a:p>
            <a:pPr marL="0" indent="0">
              <a:buNone/>
            </a:pPr>
            <a:endParaRPr lang="en-US" sz="2800" dirty="0"/>
          </a:p>
          <a:p>
            <a:pPr marL="0" indent="0">
              <a:buNone/>
            </a:pPr>
            <a:r>
              <a:rPr lang="en-US" sz="2800" dirty="0" smtClean="0"/>
              <a:t>A cut section of shaft</a:t>
            </a:r>
            <a:r>
              <a:rPr lang="en-US" dirty="0" smtClean="0"/>
              <a:t> </a:t>
            </a:r>
            <a:r>
              <a:rPr lang="en-US" dirty="0" smtClean="0">
                <a:sym typeface="Wingdings" pitchFamily="2" charset="2"/>
              </a:rPr>
              <a:t></a:t>
            </a:r>
            <a:endParaRPr lang="en-US" dirty="0" smtClean="0"/>
          </a:p>
          <a:p>
            <a:pPr marL="0" indent="0">
              <a:buNone/>
            </a:pPr>
            <a:endParaRPr lang="en-US" dirty="0"/>
          </a:p>
        </p:txBody>
      </p:sp>
      <p:pic>
        <p:nvPicPr>
          <p:cNvPr id="1027" name="Picture 3" descr="C:\Users\mahesh\Desktop\Untitled.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419600" y="1905000"/>
            <a:ext cx="4724400" cy="44734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66458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for sampling</a:t>
            </a:r>
            <a:endParaRPr lang="en-US" dirty="0"/>
          </a:p>
        </p:txBody>
      </p:sp>
      <p:sp>
        <p:nvSpPr>
          <p:cNvPr id="3" name="Content Placeholder 2"/>
          <p:cNvSpPr>
            <a:spLocks noGrp="1"/>
          </p:cNvSpPr>
          <p:nvPr>
            <p:ph idx="1"/>
          </p:nvPr>
        </p:nvSpPr>
        <p:spPr/>
        <p:txBody>
          <a:bodyPr/>
          <a:lstStyle/>
          <a:p>
            <a:pPr marL="0" indent="0">
              <a:buNone/>
            </a:pPr>
            <a:r>
              <a:rPr lang="en-US" dirty="0" smtClean="0"/>
              <a:t>1) BLOOD :</a:t>
            </a:r>
          </a:p>
          <a:p>
            <a:r>
              <a:rPr lang="en-US" dirty="0" smtClean="0"/>
              <a:t>2 ml venous blood in EDTA/heparin bulb.</a:t>
            </a:r>
          </a:p>
          <a:p>
            <a:r>
              <a:rPr lang="en-US" dirty="0" smtClean="0"/>
              <a:t>Liquid blood available over any area is absorbed in a clean cotton cloth or swab with an unstained portion(as control) first dried in air &amp; packed in a clean air tight container.</a:t>
            </a:r>
          </a:p>
          <a:p>
            <a:r>
              <a:rPr lang="en-US" dirty="0" smtClean="0"/>
              <a:t>Dried blood available over any area/object </a:t>
            </a:r>
            <a:r>
              <a:rPr lang="en-US" dirty="0"/>
              <a:t>is </a:t>
            </a:r>
            <a:r>
              <a:rPr lang="en-US" dirty="0" smtClean="0"/>
              <a:t>absorbed </a:t>
            </a:r>
            <a:r>
              <a:rPr lang="en-US" dirty="0"/>
              <a:t>in a clean cotton cloth or swab </a:t>
            </a:r>
            <a:r>
              <a:rPr lang="en-US" dirty="0" smtClean="0"/>
              <a:t>moistened with distilled water with </a:t>
            </a:r>
            <a:r>
              <a:rPr lang="en-US" dirty="0"/>
              <a:t>an unstained portion(as control) first dried in air &amp; packed in a clean air tight container</a:t>
            </a:r>
            <a:r>
              <a:rPr lang="en-US" dirty="0" smtClean="0"/>
              <a:t>.</a:t>
            </a:r>
          </a:p>
          <a:p>
            <a:r>
              <a:rPr lang="en-US" dirty="0" smtClean="0"/>
              <a:t>Wet blood stained garments or objects </a:t>
            </a:r>
            <a:r>
              <a:rPr lang="en-US" dirty="0"/>
              <a:t>first dried in air &amp; packed in a clean air tight container.</a:t>
            </a:r>
            <a:endParaRPr lang="en-US" dirty="0" smtClean="0"/>
          </a:p>
          <a:p>
            <a:endParaRPr lang="en-US" dirty="0"/>
          </a:p>
          <a:p>
            <a:endParaRPr lang="en-US" dirty="0"/>
          </a:p>
        </p:txBody>
      </p:sp>
    </p:spTree>
    <p:extLst>
      <p:ext uri="{BB962C8B-B14F-4D97-AF65-F5344CB8AC3E}">
        <p14:creationId xmlns:p14="http://schemas.microsoft.com/office/powerpoint/2010/main" xmlns="" val="2229386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0" indent="0">
              <a:buNone/>
            </a:pPr>
            <a:r>
              <a:rPr lang="en-US" dirty="0" smtClean="0"/>
              <a:t>2) SALIVA:</a:t>
            </a:r>
          </a:p>
          <a:p>
            <a:r>
              <a:rPr lang="en-US" dirty="0" smtClean="0"/>
              <a:t>Inside surface of cheek &amp; gums are rubbed with clean cotton swab </a:t>
            </a:r>
            <a:r>
              <a:rPr lang="en-US" dirty="0"/>
              <a:t>first dried in air &amp; packed in a clean air tight container</a:t>
            </a:r>
            <a:r>
              <a:rPr lang="en-US" dirty="0" smtClean="0"/>
              <a:t>.</a:t>
            </a:r>
          </a:p>
          <a:p>
            <a:endParaRPr lang="en-US" dirty="0" smtClean="0"/>
          </a:p>
          <a:p>
            <a:pPr marL="0" indent="0">
              <a:buNone/>
            </a:pPr>
            <a:r>
              <a:rPr lang="en-US" dirty="0" smtClean="0"/>
              <a:t>3) </a:t>
            </a:r>
            <a:r>
              <a:rPr lang="en-US" dirty="0"/>
              <a:t>SALIVA    </a:t>
            </a:r>
            <a:r>
              <a:rPr lang="en-US" dirty="0" smtClean="0"/>
              <a:t>   When available dried </a:t>
            </a:r>
            <a:r>
              <a:rPr lang="en-US" dirty="0"/>
              <a:t>over any </a:t>
            </a:r>
            <a:r>
              <a:rPr lang="en-US" dirty="0" smtClean="0"/>
              <a:t>area/object     </a:t>
            </a:r>
          </a:p>
          <a:p>
            <a:pPr marL="0" indent="0">
              <a:buNone/>
            </a:pPr>
            <a:r>
              <a:rPr lang="en-US" dirty="0"/>
              <a:t> </a:t>
            </a:r>
            <a:r>
              <a:rPr lang="en-US" dirty="0" smtClean="0"/>
              <a:t>   SEMEN        OR </a:t>
            </a:r>
            <a:r>
              <a:rPr lang="en-US" dirty="0"/>
              <a:t>Wet stained garments or objects are </a:t>
            </a:r>
            <a:endParaRPr lang="en-US" dirty="0" smtClean="0"/>
          </a:p>
          <a:p>
            <a:pPr marL="0" indent="0">
              <a:buNone/>
            </a:pPr>
            <a:r>
              <a:rPr lang="en-US" dirty="0" smtClean="0"/>
              <a:t>    URINE</a:t>
            </a:r>
            <a:r>
              <a:rPr lang="en-US" dirty="0"/>
              <a:t>	 </a:t>
            </a:r>
            <a:r>
              <a:rPr lang="en-US" dirty="0" smtClean="0"/>
              <a:t>   available than samples collected same as 		    blood.</a:t>
            </a:r>
          </a:p>
          <a:p>
            <a:pPr marL="0" indent="0">
              <a:buNone/>
            </a:pPr>
            <a:endParaRPr lang="en-US" dirty="0" smtClean="0"/>
          </a:p>
          <a:p>
            <a:pPr marL="0" indent="0">
              <a:buNone/>
            </a:pPr>
            <a:r>
              <a:rPr lang="en-US" dirty="0" smtClean="0"/>
              <a:t>4) Cigarette Puff         Picked up with gloved hand/ clean </a:t>
            </a:r>
          </a:p>
          <a:p>
            <a:pPr marL="0" indent="0">
              <a:buNone/>
            </a:pPr>
            <a:r>
              <a:rPr lang="en-US" dirty="0"/>
              <a:t> </a:t>
            </a:r>
            <a:r>
              <a:rPr lang="en-US" dirty="0" smtClean="0"/>
              <a:t>    Chewing gum        forceps &amp; dried in air &amp;</a:t>
            </a:r>
          </a:p>
          <a:p>
            <a:pPr marL="0" indent="0">
              <a:buNone/>
            </a:pPr>
            <a:r>
              <a:rPr lang="en-US" dirty="0" smtClean="0"/>
              <a:t>     Hair(10 to 12</a:t>
            </a:r>
            <a:r>
              <a:rPr lang="en-US" dirty="0"/>
              <a:t>) </a:t>
            </a:r>
            <a:r>
              <a:rPr lang="en-US" dirty="0" smtClean="0"/>
              <a:t>       packed </a:t>
            </a:r>
            <a:r>
              <a:rPr lang="en-US" dirty="0"/>
              <a:t>in a clean air tight container.</a:t>
            </a:r>
            <a:endParaRPr lang="en-US" dirty="0" smtClean="0"/>
          </a:p>
        </p:txBody>
      </p:sp>
      <p:sp>
        <p:nvSpPr>
          <p:cNvPr id="2" name="Right Brace 1"/>
          <p:cNvSpPr/>
          <p:nvPr/>
        </p:nvSpPr>
        <p:spPr>
          <a:xfrm>
            <a:off x="2179320" y="2743200"/>
            <a:ext cx="304800" cy="1066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ight Brace 3"/>
          <p:cNvSpPr/>
          <p:nvPr/>
        </p:nvSpPr>
        <p:spPr>
          <a:xfrm>
            <a:off x="3063240" y="4876800"/>
            <a:ext cx="304800" cy="1066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1170803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0" indent="0">
              <a:buNone/>
            </a:pPr>
            <a:r>
              <a:rPr lang="en-US" dirty="0" smtClean="0"/>
              <a:t>5) Tissue: 1-2 cubic inches of              collected in a air-tight</a:t>
            </a:r>
          </a:p>
          <a:p>
            <a:pPr marL="0" indent="0">
              <a:buNone/>
            </a:pPr>
            <a:r>
              <a:rPr lang="en-US" dirty="0" smtClean="0"/>
              <a:t> </a:t>
            </a:r>
            <a:r>
              <a:rPr lang="en-US" dirty="0"/>
              <a:t>	 </a:t>
            </a:r>
            <a:r>
              <a:rPr lang="en-US" dirty="0" smtClean="0"/>
              <a:t>     skeletal muscle                   container </a:t>
            </a:r>
            <a:r>
              <a:rPr lang="en-US" dirty="0"/>
              <a:t>filled </a:t>
            </a:r>
            <a:endParaRPr lang="en-US" dirty="0" smtClean="0"/>
          </a:p>
          <a:p>
            <a:pPr marL="0" indent="0">
              <a:buNone/>
            </a:pPr>
            <a:r>
              <a:rPr lang="en-US" dirty="0"/>
              <a:t> </a:t>
            </a:r>
            <a:r>
              <a:rPr lang="en-US" dirty="0" smtClean="0"/>
              <a:t>  Bone: 3-5 inches of long bones        with </a:t>
            </a:r>
            <a:r>
              <a:rPr lang="en-US" dirty="0"/>
              <a:t>normal </a:t>
            </a:r>
            <a:r>
              <a:rPr lang="en-US" dirty="0" smtClean="0"/>
              <a:t>saline.</a:t>
            </a:r>
            <a:endParaRPr lang="en-US" dirty="0"/>
          </a:p>
          <a:p>
            <a:pPr marL="0" indent="0">
              <a:buNone/>
            </a:pPr>
            <a:endParaRPr lang="en-US" dirty="0" smtClean="0"/>
          </a:p>
          <a:p>
            <a:pPr marL="0" indent="0">
              <a:buNone/>
            </a:pPr>
            <a:r>
              <a:rPr lang="en-US" dirty="0" smtClean="0"/>
              <a:t>6) Teeth: molar preferred. - collected </a:t>
            </a:r>
            <a:r>
              <a:rPr lang="en-US" dirty="0"/>
              <a:t>in a </a:t>
            </a:r>
            <a:r>
              <a:rPr lang="en-US" dirty="0" smtClean="0"/>
              <a:t>air-tight container.</a:t>
            </a:r>
          </a:p>
          <a:p>
            <a:pPr marL="0" indent="0">
              <a:buNone/>
            </a:pPr>
            <a:endParaRPr lang="en-US" dirty="0" smtClean="0"/>
          </a:p>
          <a:p>
            <a:pPr marL="0" indent="0">
              <a:buNone/>
            </a:pPr>
            <a:r>
              <a:rPr lang="en-US" dirty="0" smtClean="0"/>
              <a:t>       All samples are sealed, labeled &amp; sent to laboratory as soon as possible.</a:t>
            </a:r>
          </a:p>
        </p:txBody>
      </p:sp>
      <p:sp>
        <p:nvSpPr>
          <p:cNvPr id="4" name="Right Brace 3"/>
          <p:cNvSpPr/>
          <p:nvPr/>
        </p:nvSpPr>
        <p:spPr>
          <a:xfrm>
            <a:off x="4968240" y="685800"/>
            <a:ext cx="457200" cy="1219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
        <p:nvSpPr>
          <p:cNvPr id="7" name="Right Arrow 6"/>
          <p:cNvSpPr/>
          <p:nvPr/>
        </p:nvSpPr>
        <p:spPr>
          <a:xfrm>
            <a:off x="609600" y="3325368"/>
            <a:ext cx="457200" cy="318516"/>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749236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b="1" dirty="0" err="1"/>
              <a:t>MEDICOLEGAL</a:t>
            </a:r>
            <a:r>
              <a:rPr lang="en-US" b="1" dirty="0"/>
              <a:t> IMPORTANCE</a:t>
            </a:r>
            <a:endParaRPr lang="en-US" dirty="0"/>
          </a:p>
        </p:txBody>
      </p:sp>
      <p:sp>
        <p:nvSpPr>
          <p:cNvPr id="3" name="Content Placeholder 2"/>
          <p:cNvSpPr>
            <a:spLocks noGrp="1"/>
          </p:cNvSpPr>
          <p:nvPr>
            <p:ph idx="1"/>
          </p:nvPr>
        </p:nvSpPr>
        <p:spPr>
          <a:xfrm>
            <a:off x="457200" y="1143000"/>
            <a:ext cx="8229600" cy="5562600"/>
          </a:xfrm>
        </p:spPr>
        <p:txBody>
          <a:bodyPr>
            <a:normAutofit lnSpcReduction="10000"/>
          </a:bodyPr>
          <a:lstStyle/>
          <a:p>
            <a:pPr marL="457200" indent="-457200">
              <a:buClr>
                <a:srgbClr val="002060"/>
              </a:buClr>
              <a:buFont typeface="+mj-lt"/>
              <a:buAutoNum type="arabicPeriod"/>
            </a:pPr>
            <a:r>
              <a:rPr lang="en-US" sz="2600" dirty="0"/>
              <a:t>To identify missing person, if the parents or children are available.</a:t>
            </a:r>
          </a:p>
          <a:p>
            <a:pPr marL="457200" indent="-457200">
              <a:buClr>
                <a:srgbClr val="002060"/>
              </a:buClr>
              <a:buFont typeface="+mj-lt"/>
              <a:buAutoNum type="arabicPeriod"/>
            </a:pPr>
            <a:r>
              <a:rPr lang="en-US" sz="2600" dirty="0"/>
              <a:t>Blood/ family relationship between individuals can be established</a:t>
            </a:r>
            <a:r>
              <a:rPr lang="en-US" sz="2600" dirty="0" smtClean="0"/>
              <a:t>.(infamous </a:t>
            </a:r>
            <a:r>
              <a:rPr lang="en-US" sz="2600" dirty="0"/>
              <a:t>“</a:t>
            </a:r>
            <a:r>
              <a:rPr lang="en-US" sz="2600" dirty="0" err="1"/>
              <a:t>N.D.Tivari</a:t>
            </a:r>
            <a:r>
              <a:rPr lang="en-US" sz="2600" dirty="0"/>
              <a:t>” case)</a:t>
            </a:r>
          </a:p>
          <a:p>
            <a:pPr marL="457200" indent="-457200">
              <a:buClr>
                <a:srgbClr val="002060"/>
              </a:buClr>
              <a:buFont typeface="+mj-lt"/>
              <a:buAutoNum type="arabicPeriod"/>
            </a:pPr>
            <a:r>
              <a:rPr lang="en-US" sz="2600" dirty="0"/>
              <a:t>To identify the baby when mixed in a busy hospital or nursing home.</a:t>
            </a:r>
          </a:p>
          <a:p>
            <a:pPr marL="457200" indent="-457200">
              <a:buClr>
                <a:srgbClr val="002060"/>
              </a:buClr>
              <a:buFont typeface="+mj-lt"/>
              <a:buAutoNum type="arabicPeriod"/>
            </a:pPr>
            <a:r>
              <a:rPr lang="en-US" sz="2600" dirty="0"/>
              <a:t>To solve disputes of custody of a child born out of </a:t>
            </a:r>
            <a:r>
              <a:rPr lang="en-US" sz="2600" dirty="0" err="1"/>
              <a:t>wedlok</a:t>
            </a:r>
            <a:r>
              <a:rPr lang="en-US" sz="2600" dirty="0"/>
              <a:t> or false implication on a person, legacy etc.</a:t>
            </a:r>
          </a:p>
          <a:p>
            <a:pPr marL="457200" indent="-457200">
              <a:buClr>
                <a:srgbClr val="002060"/>
              </a:buClr>
              <a:buFont typeface="+mj-lt"/>
              <a:buAutoNum type="arabicPeriod"/>
            </a:pPr>
            <a:r>
              <a:rPr lang="en-US" sz="2600" dirty="0" smtClean="0"/>
              <a:t>To identify the accused and to link him with the crime if blood, hair bulb are available at the place of occurrence of the offence attached with the offending weapon or on the victim.</a:t>
            </a:r>
          </a:p>
          <a:p>
            <a:pPr marL="457200" indent="-457200">
              <a:buClr>
                <a:srgbClr val="002060"/>
              </a:buClr>
              <a:buFont typeface="+mj-lt"/>
              <a:buAutoNum type="arabicPeriod"/>
            </a:pPr>
            <a:r>
              <a:rPr lang="en-US" sz="2600" dirty="0"/>
              <a:t>Exonerating falsely implicated persons from an alleged offence.</a:t>
            </a:r>
          </a:p>
          <a:p>
            <a:pPr marL="457200" indent="-457200">
              <a:buClr>
                <a:srgbClr val="002060"/>
              </a:buClr>
              <a:buFont typeface="+mj-lt"/>
              <a:buAutoNum type="arabicPeriod"/>
            </a:pPr>
            <a:endParaRPr lang="en-US" dirty="0"/>
          </a:p>
        </p:txBody>
      </p:sp>
    </p:spTree>
    <p:extLst>
      <p:ext uri="{BB962C8B-B14F-4D97-AF65-F5344CB8AC3E}">
        <p14:creationId xmlns:p14="http://schemas.microsoft.com/office/powerpoint/2010/main" xmlns="" val="1212174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lnSpcReduction="10000"/>
          </a:bodyPr>
          <a:lstStyle/>
          <a:p>
            <a:pPr marL="457200" indent="-457200">
              <a:buClr>
                <a:srgbClr val="002060"/>
              </a:buClr>
              <a:buFont typeface="+mj-lt"/>
              <a:buAutoNum type="arabicPeriod" startAt="7"/>
            </a:pPr>
            <a:r>
              <a:rPr lang="en-US" sz="2600" dirty="0" smtClean="0"/>
              <a:t>In cases of rape, if spermatozoa, semen is available on the body or stains on garments of victim, the accused can be identified.</a:t>
            </a:r>
          </a:p>
          <a:p>
            <a:pPr marL="457200" indent="-457200">
              <a:buClr>
                <a:srgbClr val="002060"/>
              </a:buClr>
              <a:buFont typeface="+mj-lt"/>
              <a:buAutoNum type="arabicPeriod" startAt="7"/>
            </a:pPr>
            <a:r>
              <a:rPr lang="en-US" sz="2600" dirty="0" smtClean="0"/>
              <a:t>Identification in case of accidents, mass-disasters investigations where previous prints, prints of parents or blood relatives are available.</a:t>
            </a:r>
          </a:p>
          <a:p>
            <a:pPr marL="457200" indent="-457200">
              <a:buClr>
                <a:srgbClr val="002060"/>
              </a:buClr>
              <a:buFont typeface="+mj-lt"/>
              <a:buAutoNum type="arabicPeriod" startAt="7"/>
            </a:pPr>
            <a:r>
              <a:rPr lang="en-US" sz="2600" dirty="0"/>
              <a:t>Identification </a:t>
            </a:r>
            <a:r>
              <a:rPr lang="en-US" sz="2600" dirty="0" smtClean="0"/>
              <a:t>in case of mutilated body parts, very old body remains, even skeletal remains of human being.</a:t>
            </a:r>
          </a:p>
          <a:p>
            <a:pPr marL="457200" indent="-457200">
              <a:buClr>
                <a:srgbClr val="002060"/>
              </a:buClr>
              <a:buFont typeface="+mj-lt"/>
              <a:buAutoNum type="arabicPeriod" startAt="7"/>
            </a:pPr>
            <a:r>
              <a:rPr lang="en-US" sz="2600" dirty="0" smtClean="0"/>
              <a:t>Saliva used to paste envelop, postal tickets may help to identify the person.</a:t>
            </a:r>
          </a:p>
          <a:p>
            <a:pPr marL="457200" indent="-457200">
              <a:buClr>
                <a:srgbClr val="002060"/>
              </a:buClr>
              <a:buFont typeface="+mj-lt"/>
              <a:buAutoNum type="arabicPeriod" startAt="7"/>
            </a:pPr>
            <a:r>
              <a:rPr lang="en-US" sz="2600" dirty="0" smtClean="0"/>
              <a:t>Extremely small quantity of tissue of body fluid is sufficient for analysis.</a:t>
            </a:r>
          </a:p>
          <a:p>
            <a:pPr marL="457200" indent="-457200">
              <a:buClr>
                <a:srgbClr val="002060"/>
              </a:buClr>
              <a:buFont typeface="+mj-lt"/>
              <a:buAutoNum type="arabicPeriod" startAt="7"/>
            </a:pPr>
            <a:r>
              <a:rPr lang="en-US" sz="2600" dirty="0" smtClean="0"/>
              <a:t>As DNA is very stable, the technique can be applied on very old stains or specimens</a:t>
            </a:r>
            <a:r>
              <a:rPr lang="en-US" dirty="0" smtClean="0"/>
              <a:t>. </a:t>
            </a:r>
            <a:endParaRPr lang="en-US" dirty="0"/>
          </a:p>
        </p:txBody>
      </p:sp>
    </p:spTree>
    <p:extLst>
      <p:ext uri="{BB962C8B-B14F-4D97-AF65-F5344CB8AC3E}">
        <p14:creationId xmlns:p14="http://schemas.microsoft.com/office/powerpoint/2010/main" xmlns="" val="26499623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dirty="0" smtClean="0"/>
              <a:t>Limitations</a:t>
            </a:r>
            <a:endParaRPr lang="en-US" dirty="0"/>
          </a:p>
        </p:txBody>
      </p:sp>
      <p:sp>
        <p:nvSpPr>
          <p:cNvPr id="3" name="Content Placeholder 2"/>
          <p:cNvSpPr>
            <a:spLocks noGrp="1"/>
          </p:cNvSpPr>
          <p:nvPr>
            <p:ph idx="1"/>
          </p:nvPr>
        </p:nvSpPr>
        <p:spPr>
          <a:xfrm>
            <a:off x="457200" y="1219200"/>
            <a:ext cx="8229600" cy="5638800"/>
          </a:xfrm>
        </p:spPr>
        <p:txBody>
          <a:bodyPr>
            <a:normAutofit/>
          </a:bodyPr>
          <a:lstStyle/>
          <a:p>
            <a:pPr marL="457200" indent="-457200">
              <a:buClr>
                <a:srgbClr val="002060"/>
              </a:buClr>
              <a:buFont typeface="+mj-lt"/>
              <a:buAutoNum type="arabicPeriod"/>
            </a:pPr>
            <a:r>
              <a:rPr lang="en-US" dirty="0" smtClean="0"/>
              <a:t>Uniovular twins cannot be separately identified as they will possess the same sequence.</a:t>
            </a:r>
          </a:p>
          <a:p>
            <a:pPr marL="457200" indent="-457200">
              <a:buClr>
                <a:srgbClr val="002060"/>
              </a:buClr>
              <a:buFont typeface="+mj-lt"/>
              <a:buAutoNum type="arabicPeriod"/>
            </a:pPr>
            <a:r>
              <a:rPr lang="en-US" dirty="0" smtClean="0"/>
              <a:t>The process is lengthy, </a:t>
            </a:r>
            <a:r>
              <a:rPr lang="en-US" dirty="0"/>
              <a:t>may </a:t>
            </a:r>
            <a:r>
              <a:rPr lang="en-US" dirty="0" smtClean="0"/>
              <a:t>take above 10 weeks.</a:t>
            </a:r>
          </a:p>
          <a:p>
            <a:pPr marL="457200" indent="-457200">
              <a:buClr>
                <a:srgbClr val="002060"/>
              </a:buClr>
              <a:buFont typeface="+mj-lt"/>
              <a:buAutoNum type="arabicPeriod"/>
            </a:pPr>
            <a:r>
              <a:rPr lang="en-US" dirty="0" smtClean="0"/>
              <a:t>Technical problems such as ambiguity in interpretation of bands due to misinterpretation of band patterns.</a:t>
            </a:r>
          </a:p>
          <a:p>
            <a:pPr marL="457200" indent="-457200">
              <a:buClr>
                <a:srgbClr val="002060"/>
              </a:buClr>
              <a:buFont typeface="+mj-lt"/>
              <a:buAutoNum type="arabicPeriod"/>
            </a:pPr>
            <a:r>
              <a:rPr lang="en-US" dirty="0" smtClean="0"/>
              <a:t>Misinterpretation may occur due to band shifts, degradation, missing band, combined bands.</a:t>
            </a:r>
          </a:p>
          <a:p>
            <a:pPr marL="457200" indent="-457200">
              <a:buClr>
                <a:srgbClr val="002060"/>
              </a:buClr>
              <a:buFont typeface="+mj-lt"/>
              <a:buAutoNum type="arabicPeriod"/>
            </a:pPr>
            <a:r>
              <a:rPr lang="en-US" dirty="0" smtClean="0"/>
              <a:t>The technique is costly and their shortage of trained scientists and specific laboratories.</a:t>
            </a:r>
          </a:p>
          <a:p>
            <a:pPr marL="457200" indent="-457200">
              <a:buClr>
                <a:srgbClr val="002060"/>
              </a:buClr>
              <a:buFont typeface="+mj-lt"/>
              <a:buAutoNum type="arabicPeriod"/>
            </a:pPr>
            <a:r>
              <a:rPr lang="en-US" dirty="0" smtClean="0"/>
              <a:t>DNA profiling may be a threat to privacy as to disease or any identifiable physical traits.</a:t>
            </a:r>
          </a:p>
          <a:p>
            <a:pPr marL="457200" indent="-457200">
              <a:buClr>
                <a:srgbClr val="002060"/>
              </a:buClr>
              <a:buFont typeface="+mj-lt"/>
              <a:buAutoNum type="arabicPeriod"/>
            </a:pPr>
            <a:r>
              <a:rPr lang="en-US" dirty="0" smtClean="0"/>
              <a:t>The evidence of the expert is to be taken on trust &amp; faith</a:t>
            </a:r>
          </a:p>
          <a:p>
            <a:pPr marL="457200" indent="-457200">
              <a:buClr>
                <a:srgbClr val="002060"/>
              </a:buClr>
              <a:buFont typeface="+mj-lt"/>
              <a:buAutoNum type="arabicPeriod"/>
            </a:pPr>
            <a:r>
              <a:rPr lang="en-US" dirty="0" smtClean="0"/>
              <a:t>Some courts feel, it doesn’t follow Frye Rule.</a:t>
            </a:r>
          </a:p>
        </p:txBody>
      </p:sp>
    </p:spTree>
    <p:extLst>
      <p:ext uri="{BB962C8B-B14F-4D97-AF65-F5344CB8AC3E}">
        <p14:creationId xmlns:p14="http://schemas.microsoft.com/office/powerpoint/2010/main" xmlns="" val="23098917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en-US" dirty="0" smtClean="0"/>
              <a:t>Techniques For DNA Fingerprinting</a:t>
            </a:r>
            <a:endParaRPr lang="en-US" dirty="0"/>
          </a:p>
        </p:txBody>
      </p:sp>
      <p:sp>
        <p:nvSpPr>
          <p:cNvPr id="3" name="Content Placeholder 2"/>
          <p:cNvSpPr>
            <a:spLocks noGrp="1"/>
          </p:cNvSpPr>
          <p:nvPr>
            <p:ph idx="1"/>
          </p:nvPr>
        </p:nvSpPr>
        <p:spPr>
          <a:xfrm>
            <a:off x="457200" y="1295400"/>
            <a:ext cx="8229600" cy="5334000"/>
          </a:xfrm>
        </p:spPr>
        <p:txBody>
          <a:bodyPr/>
          <a:lstStyle/>
          <a:p>
            <a:pPr marL="0" indent="0">
              <a:buNone/>
            </a:pPr>
            <a:r>
              <a:rPr lang="en-US" dirty="0" smtClean="0"/>
              <a:t>1)</a:t>
            </a:r>
            <a:r>
              <a:rPr lang="en-US" dirty="0"/>
              <a:t> </a:t>
            </a:r>
            <a:r>
              <a:rPr lang="en-US" sz="2500" dirty="0" smtClean="0"/>
              <a:t>RESTRICTION FRAGMENT LENGTH  </a:t>
            </a:r>
          </a:p>
          <a:p>
            <a:pPr marL="0" indent="0">
              <a:buNone/>
            </a:pPr>
            <a:r>
              <a:rPr lang="en-US" sz="2500" dirty="0"/>
              <a:t> </a:t>
            </a:r>
            <a:r>
              <a:rPr lang="en-US" sz="2500" dirty="0" smtClean="0"/>
              <a:t>    POLYMORPHISM </a:t>
            </a:r>
            <a:r>
              <a:rPr lang="en-US" dirty="0" smtClean="0"/>
              <a:t>(</a:t>
            </a:r>
            <a:r>
              <a:rPr lang="en-US" dirty="0" err="1" smtClean="0"/>
              <a:t>RFLP</a:t>
            </a:r>
            <a:r>
              <a:rPr lang="en-US" dirty="0" smtClean="0"/>
              <a:t>) technique </a:t>
            </a:r>
          </a:p>
          <a:p>
            <a:pPr marL="0" indent="0">
              <a:buNone/>
            </a:pPr>
            <a:r>
              <a:rPr lang="en-US" dirty="0"/>
              <a:t> </a:t>
            </a:r>
            <a:r>
              <a:rPr lang="en-US" dirty="0" smtClean="0"/>
              <a:t>    – when the tissue or body fluid is fresh and </a:t>
            </a:r>
          </a:p>
          <a:p>
            <a:pPr marL="0" indent="0">
              <a:buNone/>
            </a:pPr>
            <a:r>
              <a:rPr lang="en-US" dirty="0"/>
              <a:t> </a:t>
            </a:r>
            <a:r>
              <a:rPr lang="en-US" dirty="0" smtClean="0"/>
              <a:t>    not degraded.</a:t>
            </a:r>
          </a:p>
          <a:p>
            <a:pPr marL="0" indent="0">
              <a:buNone/>
            </a:pPr>
            <a:r>
              <a:rPr lang="en-US" dirty="0" smtClean="0"/>
              <a:t>2) POLYMERASE CHAIN REACTION (PCR) technique </a:t>
            </a:r>
          </a:p>
          <a:p>
            <a:pPr marL="0" indent="0">
              <a:buNone/>
            </a:pPr>
            <a:r>
              <a:rPr lang="en-US" dirty="0" smtClean="0"/>
              <a:t>    – when the quantity of DNA  chain available is small or </a:t>
            </a:r>
          </a:p>
          <a:p>
            <a:pPr marL="0" indent="0">
              <a:buNone/>
            </a:pPr>
            <a:r>
              <a:rPr lang="en-US" dirty="0"/>
              <a:t> </a:t>
            </a:r>
            <a:r>
              <a:rPr lang="en-US" dirty="0" smtClean="0"/>
              <a:t>   the tissue or body fluid available is degraded.</a:t>
            </a:r>
            <a:endParaRPr lang="en-US" dirty="0"/>
          </a:p>
        </p:txBody>
      </p:sp>
    </p:spTree>
    <p:extLst>
      <p:ext uri="{BB962C8B-B14F-4D97-AF65-F5344CB8AC3E}">
        <p14:creationId xmlns:p14="http://schemas.microsoft.com/office/powerpoint/2010/main" xmlns="" val="242931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pPr marL="0" indent="0"/>
            <a:r>
              <a:rPr lang="en-US" dirty="0" smtClean="0"/>
              <a:t>Restriction Fragment Length Polymorphism </a:t>
            </a:r>
            <a:r>
              <a:rPr lang="en-US" dirty="0"/>
              <a:t>(</a:t>
            </a:r>
            <a:r>
              <a:rPr lang="en-US" dirty="0" err="1"/>
              <a:t>RFLP</a:t>
            </a:r>
            <a:r>
              <a:rPr lang="en-US" dirty="0"/>
              <a:t>) technique </a:t>
            </a:r>
            <a:br>
              <a:rPr lang="en-US" dirty="0"/>
            </a:br>
            <a:endParaRPr lang="en-US" dirty="0"/>
          </a:p>
        </p:txBody>
      </p:sp>
      <p:sp>
        <p:nvSpPr>
          <p:cNvPr id="3" name="Content Placeholder 2"/>
          <p:cNvSpPr>
            <a:spLocks noGrp="1"/>
          </p:cNvSpPr>
          <p:nvPr>
            <p:ph idx="1"/>
          </p:nvPr>
        </p:nvSpPr>
        <p:spPr>
          <a:xfrm>
            <a:off x="457200" y="1447800"/>
            <a:ext cx="8229600" cy="5181600"/>
          </a:xfrm>
        </p:spPr>
        <p:txBody>
          <a:bodyPr>
            <a:normAutofit fontScale="77500" lnSpcReduction="20000"/>
          </a:bodyPr>
          <a:lstStyle/>
          <a:p>
            <a:r>
              <a:rPr lang="en-US" sz="3200" dirty="0" smtClean="0"/>
              <a:t>DNA can be extracted from any nucleated cell. All such cells are to be preserved frozen at -20°C before its use.</a:t>
            </a:r>
          </a:p>
          <a:p>
            <a:pPr marL="457200" indent="-457200">
              <a:buClr>
                <a:srgbClr val="002060"/>
              </a:buClr>
              <a:buFont typeface="+mj-lt"/>
              <a:buAutoNum type="alphaLcParenR"/>
            </a:pPr>
            <a:r>
              <a:rPr lang="en-US" sz="3200" dirty="0" smtClean="0"/>
              <a:t>DNA is to be chemically extracted from the tissue or body fluid by disruption of cells and dissociating it from proteins by the use of salt solution or detergent &amp; purified.</a:t>
            </a:r>
          </a:p>
          <a:p>
            <a:pPr marL="457200" indent="-457200">
              <a:buClr>
                <a:srgbClr val="002060"/>
              </a:buClr>
              <a:buFont typeface="+mj-lt"/>
              <a:buAutoNum type="alphaLcParenR"/>
            </a:pPr>
            <a:r>
              <a:rPr lang="en-US" sz="3200" dirty="0" smtClean="0"/>
              <a:t>RNA &amp; polysaccharides are removed by differential precipitation or by the use of enzymes.</a:t>
            </a:r>
          </a:p>
          <a:p>
            <a:pPr marL="457200" indent="-457200">
              <a:buClr>
                <a:srgbClr val="002060"/>
              </a:buClr>
              <a:buFont typeface="+mj-lt"/>
              <a:buAutoNum type="alphaLcParenR"/>
            </a:pPr>
            <a:r>
              <a:rPr lang="en-US" sz="3200" dirty="0" smtClean="0"/>
              <a:t>DNA is cut into relatively small multiple fragments at specific base sequences by a specific ‘Restriction Enzyme’(RE).This process may be repeated with help of several enzymes.</a:t>
            </a:r>
          </a:p>
          <a:p>
            <a:pPr marL="0" indent="0">
              <a:buClr>
                <a:srgbClr val="002060"/>
              </a:buClr>
              <a:buNone/>
            </a:pPr>
            <a:r>
              <a:rPr lang="en-US" sz="3200" dirty="0" smtClean="0"/>
              <a:t>    The fragment is different in length &amp; number from one individual to another and the sequence different in each &amp; every person</a:t>
            </a:r>
            <a:r>
              <a:rPr lang="en-US" b="1" dirty="0" smtClean="0"/>
              <a:t>.</a:t>
            </a:r>
          </a:p>
        </p:txBody>
      </p:sp>
      <p:sp>
        <p:nvSpPr>
          <p:cNvPr id="4" name="Right Arrow 3"/>
          <p:cNvSpPr/>
          <p:nvPr/>
        </p:nvSpPr>
        <p:spPr>
          <a:xfrm>
            <a:off x="579120" y="5410200"/>
            <a:ext cx="304800" cy="358140"/>
          </a:xfrm>
          <a:prstGeom prst="rightArrow">
            <a:avLst/>
          </a:prstGeom>
          <a:solidFill>
            <a:schemeClr val="accent5">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p:spTree>
    <p:extLst>
      <p:ext uri="{BB962C8B-B14F-4D97-AF65-F5344CB8AC3E}">
        <p14:creationId xmlns:p14="http://schemas.microsoft.com/office/powerpoint/2010/main" xmlns="" val="31594381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85000" lnSpcReduction="20000"/>
          </a:bodyPr>
          <a:lstStyle/>
          <a:p>
            <a:pPr marL="457200" indent="-457200">
              <a:buClr>
                <a:srgbClr val="002060"/>
              </a:buClr>
              <a:buFont typeface="+mj-lt"/>
              <a:buAutoNum type="alphaLcParenR" startAt="4"/>
            </a:pPr>
            <a:r>
              <a:rPr lang="en-US" sz="3000" dirty="0" smtClean="0"/>
              <a:t>The double strand DNA is denatured into single strand.</a:t>
            </a:r>
          </a:p>
          <a:p>
            <a:pPr marL="457200" indent="-457200">
              <a:buClr>
                <a:srgbClr val="002060"/>
              </a:buClr>
              <a:buFont typeface="+mj-lt"/>
              <a:buAutoNum type="alphaLcParenR" startAt="4"/>
            </a:pPr>
            <a:r>
              <a:rPr lang="en-US" sz="3000" dirty="0" smtClean="0"/>
              <a:t>The fragments are separated on basis of their length on exposure to Agarose gel electrophoresis. The DNA fragments, having negative charge, move towards positive pole of electrophoresis and the distance travelled will depend upon the length of fragments, longer the fragment the slower the rate of migration &amp; shorter the distance.</a:t>
            </a:r>
          </a:p>
          <a:p>
            <a:pPr marL="457200" indent="-457200">
              <a:buClr>
                <a:srgbClr val="002060"/>
              </a:buClr>
              <a:buFont typeface="+mj-lt"/>
              <a:buAutoNum type="alphaLcParenR" startAt="4"/>
            </a:pPr>
            <a:r>
              <a:rPr lang="en-US" sz="3000" dirty="0" smtClean="0"/>
              <a:t>Then the DNA fragments are transferred and immobilized on a nylon membrane or </a:t>
            </a:r>
            <a:r>
              <a:rPr lang="en-US" sz="3000" dirty="0" err="1" smtClean="0"/>
              <a:t>nitrocellular</a:t>
            </a:r>
            <a:r>
              <a:rPr lang="en-US" sz="3000" dirty="0" smtClean="0"/>
              <a:t> sheet by capillary transfer technique known as ‘Southern blotting’.</a:t>
            </a:r>
          </a:p>
          <a:p>
            <a:pPr marL="457200" indent="-457200">
              <a:buClr>
                <a:srgbClr val="002060"/>
              </a:buClr>
              <a:buFont typeface="+mj-lt"/>
              <a:buAutoNum type="alphaLcParenR" startAt="4"/>
            </a:pPr>
            <a:r>
              <a:rPr lang="en-US" sz="3000" dirty="0" smtClean="0"/>
              <a:t>Then the membrane is exposed to a known DNA probe(charged with radioactive P32) which will scan to detect out its complementary sequence from the fragmented DNA &amp; will make the fragment radioactive &amp; hybridization occurs where two complimentary DNA strands form the double strand</a:t>
            </a:r>
            <a:r>
              <a:rPr lang="en-US" dirty="0" smtClean="0"/>
              <a:t>.</a:t>
            </a:r>
            <a:endParaRPr lang="en-US" sz="2000" dirty="0"/>
          </a:p>
        </p:txBody>
      </p:sp>
    </p:spTree>
    <p:extLst>
      <p:ext uri="{BB962C8B-B14F-4D97-AF65-F5344CB8AC3E}">
        <p14:creationId xmlns:p14="http://schemas.microsoft.com/office/powerpoint/2010/main" xmlns="" val="4210974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457200" indent="-457200">
              <a:buClr>
                <a:srgbClr val="002060"/>
              </a:buClr>
              <a:buFont typeface="+mj-lt"/>
              <a:buAutoNum type="alphaLcParenR" startAt="8"/>
            </a:pPr>
            <a:r>
              <a:rPr lang="en-US" dirty="0" smtClean="0"/>
              <a:t>After hybridization, the membrane is washed to remove the unbound probe with 0.05% </a:t>
            </a:r>
            <a:r>
              <a:rPr lang="en-US" dirty="0" err="1" smtClean="0"/>
              <a:t>SDS</a:t>
            </a:r>
            <a:r>
              <a:rPr lang="en-US" dirty="0" smtClean="0"/>
              <a:t>. Then it is covered with a sheet of unexposed X-ray film and stored at -</a:t>
            </a:r>
            <a:r>
              <a:rPr lang="en-US" dirty="0" err="1" smtClean="0"/>
              <a:t>80ºC</a:t>
            </a:r>
            <a:r>
              <a:rPr lang="en-US" dirty="0" smtClean="0"/>
              <a:t>. This exposure time depends on the activity of the probe and requires few hours to 10 days. X-ray film will detect the radioactive pattern in the probe labeled membrane and will appear as grey to black 30 to 40 parallel bands/lines and represent the points where radioactive probes had hybridized to DNA fragments bearing complimentary sequence. These bands are called ‘</a:t>
            </a:r>
            <a:r>
              <a:rPr lang="en-US" dirty="0" err="1" smtClean="0"/>
              <a:t>autorod</a:t>
            </a:r>
            <a:r>
              <a:rPr lang="en-US" dirty="0" smtClean="0"/>
              <a:t>’ and represent the DNA finger print of the individual.</a:t>
            </a:r>
          </a:p>
          <a:p>
            <a:pPr marL="457200" indent="-457200">
              <a:buClr>
                <a:srgbClr val="002060"/>
              </a:buClr>
              <a:buFont typeface="+mj-lt"/>
              <a:buAutoNum type="alphaLcParenR" startAt="8"/>
            </a:pPr>
            <a:r>
              <a:rPr lang="en-US" dirty="0" smtClean="0"/>
              <a:t>Then matching or comparison is done.</a:t>
            </a:r>
            <a:endParaRPr lang="en-US" dirty="0"/>
          </a:p>
        </p:txBody>
      </p:sp>
    </p:spTree>
    <p:extLst>
      <p:ext uri="{BB962C8B-B14F-4D97-AF65-F5344CB8AC3E}">
        <p14:creationId xmlns:p14="http://schemas.microsoft.com/office/powerpoint/2010/main" xmlns="" val="600773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pPr marL="0" indent="0">
              <a:buNone/>
            </a:pPr>
            <a:r>
              <a:rPr lang="en-US" b="1" u="sng" dirty="0"/>
              <a:t>SHAFT :-  </a:t>
            </a:r>
            <a:r>
              <a:rPr lang="en-US" dirty="0"/>
              <a:t>consisting of</a:t>
            </a:r>
          </a:p>
          <a:p>
            <a:pPr marL="0" indent="0">
              <a:buNone/>
            </a:pPr>
            <a:r>
              <a:rPr lang="en-US" dirty="0" smtClean="0"/>
              <a:t>1</a:t>
            </a:r>
            <a:r>
              <a:rPr lang="en-US" dirty="0"/>
              <a:t>) </a:t>
            </a:r>
            <a:r>
              <a:rPr lang="en-US" u="sng" dirty="0"/>
              <a:t>Outer layer(Cuticle</a:t>
            </a:r>
            <a:r>
              <a:rPr lang="en-US" dirty="0"/>
              <a:t>)- </a:t>
            </a:r>
            <a:r>
              <a:rPr lang="en-US" dirty="0" smtClean="0"/>
              <a:t>thin, non </a:t>
            </a:r>
            <a:r>
              <a:rPr lang="en-US" dirty="0"/>
              <a:t>pigmented transparent </a:t>
            </a:r>
            <a:r>
              <a:rPr lang="en-US" dirty="0" smtClean="0"/>
              <a:t>scales </a:t>
            </a:r>
            <a:r>
              <a:rPr lang="en-US" dirty="0"/>
              <a:t>of different </a:t>
            </a:r>
            <a:r>
              <a:rPr lang="en-US" dirty="0" smtClean="0"/>
              <a:t>types which </a:t>
            </a:r>
            <a:r>
              <a:rPr lang="en-US" dirty="0"/>
              <a:t>encircles the </a:t>
            </a:r>
            <a:r>
              <a:rPr lang="en-US" dirty="0" smtClean="0"/>
              <a:t>shaft completely </a:t>
            </a:r>
            <a:r>
              <a:rPr lang="en-US" dirty="0"/>
              <a:t>or partially &amp; </a:t>
            </a:r>
            <a:r>
              <a:rPr lang="en-US" dirty="0" smtClean="0"/>
              <a:t>arranged </a:t>
            </a:r>
            <a:r>
              <a:rPr lang="en-US" dirty="0"/>
              <a:t>from below </a:t>
            </a:r>
            <a:r>
              <a:rPr lang="en-US" dirty="0" smtClean="0"/>
              <a:t>upwards</a:t>
            </a:r>
            <a:r>
              <a:rPr lang="en-US" dirty="0"/>
              <a:t>.</a:t>
            </a:r>
          </a:p>
          <a:p>
            <a:pPr marL="0" indent="0">
              <a:buNone/>
            </a:pPr>
            <a:r>
              <a:rPr lang="en-US" dirty="0" smtClean="0"/>
              <a:t>2) </a:t>
            </a:r>
            <a:r>
              <a:rPr lang="en-US" u="sng" dirty="0"/>
              <a:t>I</a:t>
            </a:r>
            <a:r>
              <a:rPr lang="en-US" u="sng" dirty="0" smtClean="0"/>
              <a:t>ntermediate layer(cortex</a:t>
            </a:r>
            <a:r>
              <a:rPr lang="en-US" dirty="0" smtClean="0"/>
              <a:t>) – non nucleated, longitudinally arranged cells fusing together to form elongated fusiform fibers. It forms main bulk of human </a:t>
            </a:r>
            <a:r>
              <a:rPr lang="en-US" dirty="0" err="1" smtClean="0"/>
              <a:t>hair.Contains</a:t>
            </a:r>
            <a:r>
              <a:rPr lang="en-US" dirty="0" smtClean="0"/>
              <a:t> pigments distributed peripherally in black hairs &amp; air bubbles in grey hairs.</a:t>
            </a:r>
          </a:p>
          <a:p>
            <a:pPr marL="0" indent="0">
              <a:buNone/>
            </a:pPr>
            <a:r>
              <a:rPr lang="en-US" dirty="0" smtClean="0"/>
              <a:t>3) </a:t>
            </a:r>
            <a:r>
              <a:rPr lang="en-US" u="sng" dirty="0" smtClean="0"/>
              <a:t>Inner layer(Medulla</a:t>
            </a:r>
            <a:r>
              <a:rPr lang="en-US" dirty="0" smtClean="0"/>
              <a:t>) – Central zone. May be absent or continuous or fragmented &amp; is comprising of double layers of polyhedral cells. Depending upon diameter it may be broad or narrow. and the space mostly contains air &amp; less pigments.</a:t>
            </a:r>
          </a:p>
        </p:txBody>
      </p:sp>
    </p:spTree>
    <p:extLst>
      <p:ext uri="{BB962C8B-B14F-4D97-AF65-F5344CB8AC3E}">
        <p14:creationId xmlns:p14="http://schemas.microsoft.com/office/powerpoint/2010/main" xmlns="" val="30730737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Polymerase Chain Reaction (</a:t>
            </a:r>
            <a:r>
              <a:rPr lang="en-US" dirty="0"/>
              <a:t>PCR) technique</a:t>
            </a:r>
          </a:p>
        </p:txBody>
      </p:sp>
      <p:sp>
        <p:nvSpPr>
          <p:cNvPr id="3" name="Content Placeholder 2"/>
          <p:cNvSpPr>
            <a:spLocks noGrp="1"/>
          </p:cNvSpPr>
          <p:nvPr>
            <p:ph idx="1"/>
          </p:nvPr>
        </p:nvSpPr>
        <p:spPr/>
        <p:txBody>
          <a:bodyPr/>
          <a:lstStyle/>
          <a:p>
            <a:r>
              <a:rPr lang="en-US" dirty="0" smtClean="0"/>
              <a:t>Used when a very small amount of DNA or a partially degraded biological material is available.</a:t>
            </a:r>
          </a:p>
          <a:p>
            <a:r>
              <a:rPr lang="en-US" dirty="0" smtClean="0"/>
              <a:t>A small amount of DNA is amplified more than a million fold using thermal TAQ polymerase.</a:t>
            </a:r>
          </a:p>
          <a:p>
            <a:r>
              <a:rPr lang="en-US" dirty="0" smtClean="0"/>
              <a:t>It is particularly useful for diagnostic purposes.</a:t>
            </a:r>
          </a:p>
          <a:p>
            <a:pPr marL="457200" indent="-457200">
              <a:buClr>
                <a:srgbClr val="002060"/>
              </a:buClr>
              <a:buFont typeface="+mj-lt"/>
              <a:buAutoNum type="alphaLcParenR"/>
            </a:pPr>
            <a:r>
              <a:rPr lang="en-US" dirty="0" smtClean="0"/>
              <a:t>DNA is isolated &amp; split apart, by heating the sample to more than </a:t>
            </a:r>
            <a:r>
              <a:rPr lang="en-US" dirty="0" err="1" smtClean="0"/>
              <a:t>94ºC</a:t>
            </a:r>
            <a:r>
              <a:rPr lang="en-US" dirty="0" smtClean="0"/>
              <a:t>.</a:t>
            </a:r>
          </a:p>
          <a:p>
            <a:pPr marL="457200" indent="-457200">
              <a:buClr>
                <a:srgbClr val="002060"/>
              </a:buClr>
              <a:buFont typeface="+mj-lt"/>
              <a:buAutoNum type="alphaLcParenR"/>
            </a:pPr>
            <a:r>
              <a:rPr lang="en-US" dirty="0" smtClean="0"/>
              <a:t>Temp. is lowered &amp; specific DNA primers added which attach to specific starting points on DNA.</a:t>
            </a:r>
          </a:p>
          <a:p>
            <a:pPr marL="457200" indent="-457200">
              <a:buClr>
                <a:srgbClr val="002060"/>
              </a:buClr>
              <a:buFont typeface="+mj-lt"/>
              <a:buAutoNum type="alphaLcParenR"/>
            </a:pPr>
            <a:r>
              <a:rPr lang="en-US" dirty="0" smtClean="0"/>
              <a:t>Temperature is raised again to </a:t>
            </a:r>
            <a:r>
              <a:rPr lang="en-US" dirty="0" err="1" smtClean="0"/>
              <a:t>72ºC</a:t>
            </a:r>
            <a:r>
              <a:rPr lang="en-US" dirty="0" smtClean="0"/>
              <a:t> which causes DNA polymerase(TAQ polymerase) to extend the primers &amp; copy the two separated strands of DNA.</a:t>
            </a:r>
          </a:p>
        </p:txBody>
      </p:sp>
    </p:spTree>
    <p:extLst>
      <p:ext uri="{BB962C8B-B14F-4D97-AF65-F5344CB8AC3E}">
        <p14:creationId xmlns:p14="http://schemas.microsoft.com/office/powerpoint/2010/main" xmlns="" val="6635547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457200" indent="-457200">
              <a:buClr>
                <a:srgbClr val="002060"/>
              </a:buClr>
              <a:buFont typeface="+mj-lt"/>
              <a:buAutoNum type="alphaLcParenR" startAt="4"/>
            </a:pPr>
            <a:r>
              <a:rPr lang="en-US" dirty="0" smtClean="0"/>
              <a:t>The cycle is repeated for 30 times or more which synthesizes more than a million copies of DNA.</a:t>
            </a:r>
          </a:p>
          <a:p>
            <a:pPr marL="457200" indent="-457200">
              <a:buClr>
                <a:srgbClr val="002060"/>
              </a:buClr>
              <a:buFont typeface="+mj-lt"/>
              <a:buAutoNum type="alphaLcParenR" startAt="4"/>
            </a:pPr>
            <a:r>
              <a:rPr lang="en-US" dirty="0" smtClean="0"/>
              <a:t>Detection of amplification products for </a:t>
            </a:r>
            <a:r>
              <a:rPr lang="en-US" dirty="0" err="1" smtClean="0"/>
              <a:t>VNTR</a:t>
            </a:r>
            <a:r>
              <a:rPr lang="en-US" dirty="0" smtClean="0"/>
              <a:t> polymorphism is dome by electrophoresis.</a:t>
            </a:r>
          </a:p>
          <a:p>
            <a:pPr marL="457200" indent="-457200">
              <a:buClr>
                <a:srgbClr val="002060"/>
              </a:buClr>
              <a:buFont typeface="+mj-lt"/>
              <a:buAutoNum type="alphaLcParenR" startAt="4"/>
            </a:pPr>
            <a:r>
              <a:rPr lang="en-US" dirty="0" smtClean="0"/>
              <a:t>Followed by visualization by fluorescent detection or silver staining.</a:t>
            </a:r>
          </a:p>
          <a:p>
            <a:pPr marL="0" indent="0">
              <a:buClr>
                <a:srgbClr val="002060"/>
              </a:buClr>
              <a:buNone/>
            </a:pPr>
            <a:endParaRPr lang="en-US" dirty="0"/>
          </a:p>
        </p:txBody>
      </p:sp>
    </p:spTree>
    <p:extLst>
      <p:ext uri="{BB962C8B-B14F-4D97-AF65-F5344CB8AC3E}">
        <p14:creationId xmlns:p14="http://schemas.microsoft.com/office/powerpoint/2010/main" xmlns="" val="454725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157244826"/>
              </p:ext>
            </p:extLst>
          </p:nvPr>
        </p:nvGraphicFramePr>
        <p:xfrm>
          <a:off x="457200" y="609600"/>
          <a:ext cx="8229600" cy="5382260"/>
        </p:xfrm>
        <a:graphic>
          <a:graphicData uri="http://schemas.openxmlformats.org/drawingml/2006/table">
            <a:tbl>
              <a:tblPr firstRow="1" bandRow="1">
                <a:tableStyleId>{00A15C55-8517-42AA-B614-E9B94910E393}</a:tableStyleId>
              </a:tblPr>
              <a:tblGrid>
                <a:gridCol w="2438400"/>
                <a:gridCol w="3048000"/>
                <a:gridCol w="2743200"/>
              </a:tblGrid>
              <a:tr h="762000">
                <a:tc>
                  <a:txBody>
                    <a:bodyPr/>
                    <a:lstStyle/>
                    <a:p>
                      <a:pPr algn="ctr"/>
                      <a:r>
                        <a:rPr lang="en-US" sz="2400" dirty="0" smtClean="0"/>
                        <a:t>Properties</a:t>
                      </a:r>
                      <a:endParaRPr lang="en-US" sz="2400" dirty="0"/>
                    </a:p>
                  </a:txBody>
                  <a:tcPr anchor="ctr"/>
                </a:tc>
                <a:tc>
                  <a:txBody>
                    <a:bodyPr/>
                    <a:lstStyle/>
                    <a:p>
                      <a:pPr algn="ctr"/>
                      <a:r>
                        <a:rPr lang="en-US" sz="2400" dirty="0" err="1" smtClean="0"/>
                        <a:t>RFLP</a:t>
                      </a:r>
                      <a:endParaRPr lang="en-US" sz="2400" dirty="0"/>
                    </a:p>
                  </a:txBody>
                  <a:tcPr anchor="ctr"/>
                </a:tc>
                <a:tc>
                  <a:txBody>
                    <a:bodyPr/>
                    <a:lstStyle/>
                    <a:p>
                      <a:pPr algn="ctr"/>
                      <a:r>
                        <a:rPr lang="en-US" sz="2400" dirty="0" smtClean="0"/>
                        <a:t>PCR</a:t>
                      </a:r>
                      <a:endParaRPr lang="en-US" sz="2400" dirty="0"/>
                    </a:p>
                  </a:txBody>
                  <a:tcPr anchor="ctr"/>
                </a:tc>
              </a:tr>
              <a:tr h="1003300">
                <a:tc>
                  <a:txBody>
                    <a:bodyPr/>
                    <a:lstStyle/>
                    <a:p>
                      <a:r>
                        <a:rPr lang="en-US" sz="2000" b="1" dirty="0" smtClean="0">
                          <a:solidFill>
                            <a:schemeClr val="accent4">
                              <a:lumMod val="50000"/>
                            </a:schemeClr>
                          </a:solidFill>
                        </a:rPr>
                        <a:t>Amount of sample</a:t>
                      </a:r>
                      <a:endParaRPr lang="en-US" sz="2000" b="1" dirty="0">
                        <a:solidFill>
                          <a:schemeClr val="accent4">
                            <a:lumMod val="50000"/>
                          </a:schemeClr>
                        </a:solidFill>
                      </a:endParaRPr>
                    </a:p>
                  </a:txBody>
                  <a:tcPr/>
                </a:tc>
                <a:tc>
                  <a:txBody>
                    <a:bodyPr/>
                    <a:lstStyle/>
                    <a:p>
                      <a:r>
                        <a:rPr lang="en-US" sz="2000" b="1" dirty="0" smtClean="0"/>
                        <a:t>Requires large amount of DNA</a:t>
                      </a:r>
                      <a:r>
                        <a:rPr lang="en-US" sz="2000" b="1" baseline="0" dirty="0" smtClean="0"/>
                        <a:t> sample</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Requires small amount of DNA</a:t>
                      </a:r>
                      <a:r>
                        <a:rPr lang="en-US" sz="2000" b="1" baseline="0" dirty="0" smtClean="0"/>
                        <a:t> sample</a:t>
                      </a:r>
                      <a:endParaRPr lang="en-US" sz="2000" b="1" dirty="0" smtClean="0"/>
                    </a:p>
                  </a:txBody>
                  <a:tcPr/>
                </a:tc>
              </a:tr>
              <a:tr h="1003300">
                <a:tc>
                  <a:txBody>
                    <a:bodyPr/>
                    <a:lstStyle/>
                    <a:p>
                      <a:r>
                        <a:rPr lang="en-US" sz="2000" b="1" dirty="0" smtClean="0">
                          <a:solidFill>
                            <a:schemeClr val="accent4">
                              <a:lumMod val="50000"/>
                            </a:schemeClr>
                          </a:solidFill>
                        </a:rPr>
                        <a:t>Moist &amp; warm conditions</a:t>
                      </a:r>
                      <a:endParaRPr lang="en-US" sz="2000" b="1" dirty="0">
                        <a:solidFill>
                          <a:schemeClr val="accent4">
                            <a:lumMod val="50000"/>
                          </a:schemeClr>
                        </a:solidFill>
                      </a:endParaRPr>
                    </a:p>
                  </a:txBody>
                  <a:tcPr/>
                </a:tc>
                <a:tc>
                  <a:txBody>
                    <a:bodyPr/>
                    <a:lstStyle/>
                    <a:p>
                      <a:r>
                        <a:rPr lang="en-US" sz="2000" b="1" dirty="0" smtClean="0"/>
                        <a:t>Sample</a:t>
                      </a:r>
                      <a:r>
                        <a:rPr lang="en-US" sz="2000" b="1" baseline="0" dirty="0" smtClean="0"/>
                        <a:t> degradation is accelerated in warm moist conditions</a:t>
                      </a:r>
                      <a:endParaRPr lang="en-US" sz="2000" b="1" dirty="0"/>
                    </a:p>
                  </a:txBody>
                  <a:tcPr/>
                </a:tc>
                <a:tc>
                  <a:txBody>
                    <a:bodyPr/>
                    <a:lstStyle/>
                    <a:p>
                      <a:r>
                        <a:rPr lang="en-US" sz="2000" b="1" dirty="0" smtClean="0"/>
                        <a:t>The changes of degradation in such conditions are less</a:t>
                      </a:r>
                      <a:endParaRPr lang="en-US" sz="2000" b="1" dirty="0"/>
                    </a:p>
                  </a:txBody>
                  <a:tcPr/>
                </a:tc>
              </a:tr>
              <a:tr h="807720">
                <a:tc>
                  <a:txBody>
                    <a:bodyPr/>
                    <a:lstStyle/>
                    <a:p>
                      <a:r>
                        <a:rPr lang="en-US" sz="2000" b="1" dirty="0" smtClean="0">
                          <a:solidFill>
                            <a:schemeClr val="accent4">
                              <a:lumMod val="50000"/>
                            </a:schemeClr>
                          </a:solidFill>
                        </a:rPr>
                        <a:t>Sensitivity</a:t>
                      </a:r>
                      <a:endParaRPr lang="en-US" sz="2000" b="1" dirty="0">
                        <a:solidFill>
                          <a:schemeClr val="accent4">
                            <a:lumMod val="50000"/>
                          </a:schemeClr>
                        </a:solidFill>
                      </a:endParaRPr>
                    </a:p>
                  </a:txBody>
                  <a:tcPr/>
                </a:tc>
                <a:tc>
                  <a:txBody>
                    <a:bodyPr/>
                    <a:lstStyle/>
                    <a:p>
                      <a:r>
                        <a:rPr lang="en-US" sz="2000" b="1" dirty="0" smtClean="0"/>
                        <a:t>Test</a:t>
                      </a:r>
                      <a:r>
                        <a:rPr lang="en-US" sz="2000" b="1" baseline="0" dirty="0" smtClean="0"/>
                        <a:t> is</a:t>
                      </a:r>
                      <a:r>
                        <a:rPr lang="en-US" sz="2000" b="1" dirty="0" smtClean="0"/>
                        <a:t> less sensitive</a:t>
                      </a:r>
                      <a:endParaRPr lang="en-US" sz="2000" b="1" dirty="0"/>
                    </a:p>
                  </a:txBody>
                  <a:tcPr/>
                </a:tc>
                <a:tc>
                  <a:txBody>
                    <a:bodyPr/>
                    <a:lstStyle/>
                    <a:p>
                      <a:r>
                        <a:rPr lang="en-US" sz="2000" b="1" dirty="0" smtClean="0"/>
                        <a:t>Test is faster &amp; extremely</a:t>
                      </a:r>
                      <a:r>
                        <a:rPr lang="en-US" sz="2000" b="1" baseline="0" dirty="0" smtClean="0"/>
                        <a:t> sensitive</a:t>
                      </a:r>
                      <a:endParaRPr lang="en-US" sz="2000" b="1" dirty="0"/>
                    </a:p>
                  </a:txBody>
                  <a:tcPr/>
                </a:tc>
              </a:tr>
              <a:tr h="795020">
                <a:tc>
                  <a:txBody>
                    <a:bodyPr/>
                    <a:lstStyle/>
                    <a:p>
                      <a:r>
                        <a:rPr lang="en-US" sz="2000" b="1" dirty="0" smtClean="0">
                          <a:solidFill>
                            <a:schemeClr val="accent4">
                              <a:lumMod val="50000"/>
                            </a:schemeClr>
                          </a:solidFill>
                        </a:rPr>
                        <a:t>Decomposed samples</a:t>
                      </a:r>
                      <a:endParaRPr lang="en-US" sz="2000" b="1" dirty="0">
                        <a:solidFill>
                          <a:schemeClr val="accent4">
                            <a:lumMod val="50000"/>
                          </a:schemeClr>
                        </a:solidFill>
                      </a:endParaRPr>
                    </a:p>
                  </a:txBody>
                  <a:tcPr/>
                </a:tc>
                <a:tc>
                  <a:txBody>
                    <a:bodyPr/>
                    <a:lstStyle/>
                    <a:p>
                      <a:r>
                        <a:rPr lang="en-US" sz="2000" b="1" dirty="0" smtClean="0"/>
                        <a:t>Not useful</a:t>
                      </a:r>
                      <a:endParaRPr lang="en-US" sz="2000" b="1" dirty="0"/>
                    </a:p>
                  </a:txBody>
                  <a:tcPr/>
                </a:tc>
                <a:tc>
                  <a:txBody>
                    <a:bodyPr/>
                    <a:lstStyle/>
                    <a:p>
                      <a:r>
                        <a:rPr lang="en-US" sz="2000" b="1" dirty="0" smtClean="0"/>
                        <a:t>Useful</a:t>
                      </a:r>
                      <a:endParaRPr lang="en-US" sz="2000" b="1" dirty="0"/>
                    </a:p>
                  </a:txBody>
                  <a:tcPr/>
                </a:tc>
              </a:tr>
              <a:tr h="1003300">
                <a:tc>
                  <a:txBody>
                    <a:bodyPr/>
                    <a:lstStyle/>
                    <a:p>
                      <a:r>
                        <a:rPr lang="en-US" sz="2000" b="1" dirty="0" smtClean="0">
                          <a:solidFill>
                            <a:schemeClr val="accent4">
                              <a:lumMod val="50000"/>
                            </a:schemeClr>
                          </a:solidFill>
                        </a:rPr>
                        <a:t>Contamination with</a:t>
                      </a:r>
                      <a:r>
                        <a:rPr lang="en-US" sz="2000" b="1" baseline="0" dirty="0" smtClean="0">
                          <a:solidFill>
                            <a:schemeClr val="accent4">
                              <a:lumMod val="50000"/>
                            </a:schemeClr>
                          </a:solidFill>
                        </a:rPr>
                        <a:t> other samples</a:t>
                      </a:r>
                      <a:endParaRPr lang="en-US" sz="2000" b="1" dirty="0">
                        <a:solidFill>
                          <a:schemeClr val="accent4">
                            <a:lumMod val="50000"/>
                          </a:schemeClr>
                        </a:solidFill>
                      </a:endParaRPr>
                    </a:p>
                  </a:txBody>
                  <a:tcPr/>
                </a:tc>
                <a:tc>
                  <a:txBody>
                    <a:bodyPr/>
                    <a:lstStyle/>
                    <a:p>
                      <a:r>
                        <a:rPr lang="en-US" sz="2000" b="1" dirty="0" smtClean="0"/>
                        <a:t>Less sensitive</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More sensitive</a:t>
                      </a:r>
                    </a:p>
                  </a:txBody>
                  <a:tcPr/>
                </a:tc>
              </a:tr>
            </a:tbl>
          </a:graphicData>
        </a:graphic>
      </p:graphicFrame>
    </p:spTree>
    <p:extLst>
      <p:ext uri="{BB962C8B-B14F-4D97-AF65-F5344CB8AC3E}">
        <p14:creationId xmlns:p14="http://schemas.microsoft.com/office/powerpoint/2010/main" xmlns="" val="1757254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style>
          <a:lnRef idx="1">
            <a:schemeClr val="accent1"/>
          </a:lnRef>
          <a:fillRef idx="2">
            <a:schemeClr val="accent1"/>
          </a:fillRef>
          <a:effectRef idx="1">
            <a:schemeClr val="accent1"/>
          </a:effectRef>
          <a:fontRef idx="minor">
            <a:schemeClr val="dk1"/>
          </a:fontRef>
        </p:style>
        <p:txBody>
          <a:bodyPr anchor="ctr">
            <a:normAutofit/>
          </a:bodyPr>
          <a:lstStyle/>
          <a:p>
            <a:pPr marL="0" indent="0" algn="ctr">
              <a:buNone/>
            </a:pPr>
            <a:r>
              <a:rPr lang="en-US" sz="6000" dirty="0">
                <a:solidFill>
                  <a:schemeClr val="tx2"/>
                </a:solidFill>
              </a:rPr>
              <a:t>THANK</a:t>
            </a:r>
            <a:br>
              <a:rPr lang="en-US" sz="6000" dirty="0">
                <a:solidFill>
                  <a:schemeClr val="tx2"/>
                </a:solidFill>
              </a:rPr>
            </a:br>
            <a:r>
              <a:rPr lang="en-US" sz="6000" dirty="0">
                <a:solidFill>
                  <a:schemeClr val="tx2"/>
                </a:solidFill>
              </a:rPr>
              <a:t>YOU</a:t>
            </a:r>
          </a:p>
        </p:txBody>
      </p:sp>
    </p:spTree>
    <p:extLst>
      <p:ext uri="{BB962C8B-B14F-4D97-AF65-F5344CB8AC3E}">
        <p14:creationId xmlns:p14="http://schemas.microsoft.com/office/powerpoint/2010/main" xmlns="" val="214430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685800"/>
          </a:xfrm>
        </p:spPr>
        <p:txBody>
          <a:bodyPr>
            <a:normAutofit fontScale="90000"/>
          </a:bodyPr>
          <a:lstStyle/>
          <a:p>
            <a:r>
              <a:rPr lang="en-US" b="1" u="sng" dirty="0" smtClean="0"/>
              <a:t>MEDICO LEGAL OPINIONS</a:t>
            </a:r>
            <a:endParaRPr lang="en-US" b="1" u="sng" dirty="0"/>
          </a:p>
        </p:txBody>
      </p:sp>
      <p:sp>
        <p:nvSpPr>
          <p:cNvPr id="3" name="Content Placeholder 2"/>
          <p:cNvSpPr>
            <a:spLocks noGrp="1"/>
          </p:cNvSpPr>
          <p:nvPr>
            <p:ph idx="1"/>
          </p:nvPr>
        </p:nvSpPr>
        <p:spPr>
          <a:xfrm>
            <a:off x="152400" y="1143000"/>
            <a:ext cx="8763000" cy="5334000"/>
          </a:xfrm>
        </p:spPr>
        <p:txBody>
          <a:bodyPr>
            <a:noAutofit/>
          </a:bodyPr>
          <a:lstStyle/>
          <a:p>
            <a:pPr marL="0" indent="0">
              <a:buNone/>
            </a:pPr>
            <a:r>
              <a:rPr lang="en-US" dirty="0" smtClean="0"/>
              <a:t>1)  Whether the material is hair or some fiber?(</a:t>
            </a:r>
            <a:r>
              <a:rPr lang="en-US" dirty="0" err="1" smtClean="0"/>
              <a:t>silk,cotton,jute</a:t>
            </a:r>
            <a:r>
              <a:rPr lang="en-US" dirty="0"/>
              <a:t>)</a:t>
            </a:r>
            <a:endParaRPr lang="en-US" dirty="0" smtClean="0"/>
          </a:p>
          <a:p>
            <a:pPr marL="0" indent="0">
              <a:buNone/>
            </a:pPr>
            <a:r>
              <a:rPr lang="en-US" dirty="0" smtClean="0"/>
              <a:t>2)  Whether human or animal ?</a:t>
            </a:r>
          </a:p>
          <a:p>
            <a:pPr marL="0" indent="0">
              <a:buNone/>
            </a:pPr>
            <a:r>
              <a:rPr lang="en-US" dirty="0" smtClean="0"/>
              <a:t>3)  If human, age, sex, race, blood group, occupation of the </a:t>
            </a:r>
          </a:p>
          <a:p>
            <a:pPr marL="0" indent="0">
              <a:buNone/>
            </a:pPr>
            <a:r>
              <a:rPr lang="en-US" dirty="0"/>
              <a:t> </a:t>
            </a:r>
            <a:r>
              <a:rPr lang="en-US" dirty="0" smtClean="0"/>
              <a:t>    person.</a:t>
            </a:r>
          </a:p>
          <a:p>
            <a:pPr marL="0" indent="0">
              <a:buNone/>
            </a:pPr>
            <a:r>
              <a:rPr lang="en-US" dirty="0" smtClean="0"/>
              <a:t>4)  Whether </a:t>
            </a:r>
            <a:r>
              <a:rPr lang="en-US" dirty="0"/>
              <a:t>any evidence of bleaching or dyeing</a:t>
            </a:r>
            <a:r>
              <a:rPr lang="en-US" dirty="0" smtClean="0"/>
              <a:t>?</a:t>
            </a:r>
          </a:p>
          <a:p>
            <a:pPr marL="0" indent="0">
              <a:buNone/>
            </a:pPr>
            <a:r>
              <a:rPr lang="en-US" dirty="0" smtClean="0"/>
              <a:t>5)  Whether </a:t>
            </a:r>
            <a:r>
              <a:rPr lang="en-US" dirty="0"/>
              <a:t>contains any trace evidence or not?</a:t>
            </a:r>
          </a:p>
          <a:p>
            <a:pPr marL="0" indent="0">
              <a:buNone/>
            </a:pPr>
            <a:r>
              <a:rPr lang="en-US" dirty="0" smtClean="0"/>
              <a:t>6)  Naturally fallen off or pulled out?</a:t>
            </a:r>
          </a:p>
          <a:p>
            <a:pPr marL="0" indent="0">
              <a:buNone/>
            </a:pPr>
            <a:r>
              <a:rPr lang="en-US" dirty="0" smtClean="0"/>
              <a:t>7)  If any foreign hair is detected from body of victim, whether it  </a:t>
            </a:r>
          </a:p>
          <a:p>
            <a:pPr marL="0" indent="0">
              <a:buNone/>
            </a:pPr>
            <a:r>
              <a:rPr lang="en-US" dirty="0" smtClean="0"/>
              <a:t>was of the accused or not? If of accused then help to connect the offender with the offence.</a:t>
            </a:r>
          </a:p>
          <a:p>
            <a:pPr marL="0" indent="0">
              <a:buNone/>
            </a:pPr>
            <a:r>
              <a:rPr lang="en-US" dirty="0" smtClean="0"/>
              <a:t>8)  To which part of body it belongs?</a:t>
            </a:r>
          </a:p>
          <a:p>
            <a:pPr marL="0" indent="0">
              <a:buNone/>
            </a:pPr>
            <a:r>
              <a:rPr lang="en-US" dirty="0" smtClean="0"/>
              <a:t>9)  If any injury, type of injury &amp; weapon used?</a:t>
            </a:r>
          </a:p>
          <a:p>
            <a:pPr marL="0" indent="0">
              <a:buNone/>
            </a:pPr>
            <a:r>
              <a:rPr lang="en-US" dirty="0" smtClean="0"/>
              <a:t>10) Cause &amp; nature of death?(</a:t>
            </a:r>
            <a:r>
              <a:rPr lang="en-US" dirty="0" err="1" smtClean="0"/>
              <a:t>burns,poison</a:t>
            </a:r>
            <a:r>
              <a:rPr lang="en-US" dirty="0"/>
              <a:t>)</a:t>
            </a:r>
          </a:p>
        </p:txBody>
      </p:sp>
    </p:spTree>
    <p:extLst>
      <p:ext uri="{BB962C8B-B14F-4D97-AF65-F5344CB8AC3E}">
        <p14:creationId xmlns:p14="http://schemas.microsoft.com/office/powerpoint/2010/main" xmlns="" val="1236795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en-US" u="sng" dirty="0" smtClean="0"/>
              <a:t>How to differentiate with other materials?</a:t>
            </a:r>
            <a:endParaRPr lang="en-US" u="sng" dirty="0"/>
          </a:p>
        </p:txBody>
      </p:sp>
      <p:sp>
        <p:nvSpPr>
          <p:cNvPr id="3" name="Content Placeholder 2"/>
          <p:cNvSpPr>
            <a:spLocks noGrp="1"/>
          </p:cNvSpPr>
          <p:nvPr>
            <p:ph idx="1"/>
          </p:nvPr>
        </p:nvSpPr>
        <p:spPr>
          <a:xfrm>
            <a:off x="457200" y="1066800"/>
            <a:ext cx="8229600" cy="5562600"/>
          </a:xfrm>
        </p:spPr>
        <p:txBody>
          <a:bodyPr>
            <a:noAutofit/>
          </a:bodyPr>
          <a:lstStyle/>
          <a:p>
            <a:pPr>
              <a:buClr>
                <a:srgbClr val="C00000"/>
              </a:buClr>
            </a:pPr>
            <a:r>
              <a:rPr lang="en-US" sz="2600" dirty="0" smtClean="0"/>
              <a:t>Human hair – distinct morphology discussed earlier.</a:t>
            </a:r>
          </a:p>
          <a:p>
            <a:pPr marL="0" indent="0">
              <a:buClr>
                <a:srgbClr val="C00000"/>
              </a:buClr>
              <a:buNone/>
            </a:pPr>
            <a:r>
              <a:rPr lang="en-US" sz="2600" dirty="0"/>
              <a:t> </a:t>
            </a:r>
            <a:r>
              <a:rPr lang="en-US" sz="2600" dirty="0" smtClean="0"/>
              <a:t> Burn with difficulty, emits smell of burnt feather, turns  </a:t>
            </a:r>
          </a:p>
          <a:p>
            <a:pPr marL="0" indent="0">
              <a:buClr>
                <a:srgbClr val="C00000"/>
              </a:buClr>
              <a:buNone/>
            </a:pPr>
            <a:r>
              <a:rPr lang="en-US" sz="2600" dirty="0"/>
              <a:t> </a:t>
            </a:r>
            <a:r>
              <a:rPr lang="en-US" sz="2600" dirty="0" smtClean="0"/>
              <a:t> black, twisted, distorted &amp; curled.</a:t>
            </a:r>
          </a:p>
          <a:p>
            <a:pPr>
              <a:buClr>
                <a:srgbClr val="C00000"/>
              </a:buClr>
            </a:pPr>
            <a:r>
              <a:rPr lang="en-US" sz="2600" dirty="0" smtClean="0"/>
              <a:t>Cotton </a:t>
            </a:r>
            <a:r>
              <a:rPr lang="en-US" sz="2600" dirty="0" err="1" smtClean="0"/>
              <a:t>fibres</a:t>
            </a:r>
            <a:r>
              <a:rPr lang="en-US" sz="2600" dirty="0" smtClean="0"/>
              <a:t> – flat &amp; twisted. Microscopically have long tubular cells, thickened edges &amp; blunt pointed ends,</a:t>
            </a:r>
          </a:p>
          <a:p>
            <a:pPr>
              <a:buClr>
                <a:srgbClr val="C00000"/>
              </a:buClr>
            </a:pPr>
            <a:r>
              <a:rPr lang="en-US" sz="2600" dirty="0" smtClean="0"/>
              <a:t>Jute </a:t>
            </a:r>
            <a:r>
              <a:rPr lang="en-US" sz="2600" dirty="0" err="1" smtClean="0"/>
              <a:t>fibres</a:t>
            </a:r>
            <a:r>
              <a:rPr lang="en-US" sz="2600" dirty="0" smtClean="0"/>
              <a:t> – smooth with non uniform cell cavities.</a:t>
            </a:r>
          </a:p>
          <a:p>
            <a:pPr>
              <a:buClr>
                <a:srgbClr val="C00000"/>
              </a:buClr>
            </a:pPr>
            <a:r>
              <a:rPr lang="en-US" sz="2600" dirty="0" smtClean="0"/>
              <a:t>Silk </a:t>
            </a:r>
            <a:r>
              <a:rPr lang="en-US" sz="2600" dirty="0" err="1" smtClean="0"/>
              <a:t>fibres</a:t>
            </a:r>
            <a:r>
              <a:rPr lang="en-US" sz="2600" dirty="0" smtClean="0"/>
              <a:t> – elongated without any cells.</a:t>
            </a:r>
          </a:p>
          <a:p>
            <a:pPr>
              <a:buClr>
                <a:srgbClr val="C00000"/>
              </a:buClr>
            </a:pPr>
            <a:r>
              <a:rPr lang="en-US" sz="2600" dirty="0" smtClean="0"/>
              <a:t>Wool </a:t>
            </a:r>
            <a:r>
              <a:rPr lang="en-US" sz="2600" dirty="0" err="1" smtClean="0"/>
              <a:t>fibres</a:t>
            </a:r>
            <a:r>
              <a:rPr lang="en-US" sz="2600" dirty="0" smtClean="0"/>
              <a:t> – outer flattened cells with overlapping margins, inner fibrous tissue with or without central medulla.</a:t>
            </a:r>
          </a:p>
          <a:p>
            <a:pPr>
              <a:buClr>
                <a:srgbClr val="C00000"/>
              </a:buClr>
            </a:pPr>
            <a:r>
              <a:rPr lang="en-US" sz="2600" dirty="0" smtClean="0"/>
              <a:t>Synthetic </a:t>
            </a:r>
            <a:r>
              <a:rPr lang="en-US" sz="2600" dirty="0" err="1" smtClean="0"/>
              <a:t>fibres</a:t>
            </a:r>
            <a:r>
              <a:rPr lang="en-US" sz="2600" dirty="0" smtClean="0"/>
              <a:t> – non cellular with elasticity &amp; contractibility.</a:t>
            </a:r>
            <a:endParaRPr lang="en-US" sz="2600" dirty="0"/>
          </a:p>
        </p:txBody>
      </p:sp>
    </p:spTree>
    <p:extLst>
      <p:ext uri="{BB962C8B-B14F-4D97-AF65-F5344CB8AC3E}">
        <p14:creationId xmlns:p14="http://schemas.microsoft.com/office/powerpoint/2010/main" xmlns="" val="4005507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lstStyle/>
          <a:p>
            <a:pPr>
              <a:buClr>
                <a:schemeClr val="tx2"/>
              </a:buClr>
              <a:buFont typeface="Wingdings" pitchFamily="2" charset="2"/>
              <a:buChar char="q"/>
            </a:pPr>
            <a:r>
              <a:rPr lang="en-US" sz="2800" b="1" u="sng" dirty="0" smtClean="0"/>
              <a:t>Medullary Index </a:t>
            </a:r>
            <a:r>
              <a:rPr lang="en-US" dirty="0" smtClean="0"/>
              <a:t>: </a:t>
            </a:r>
          </a:p>
          <a:p>
            <a:pPr marL="0" indent="0">
              <a:buNone/>
            </a:pPr>
            <a:r>
              <a:rPr lang="en-US" dirty="0" smtClean="0"/>
              <a:t>Ratio of the diameter of medulla &amp; diameter of whole hair shaft. For human hair – always less than 0.3 </a:t>
            </a:r>
          </a:p>
          <a:p>
            <a:pPr marL="0" indent="0">
              <a:buNone/>
            </a:pPr>
            <a:r>
              <a:rPr lang="en-US" dirty="0" smtClean="0"/>
              <a:t>&amp; for animal hair – more than 0.5</a:t>
            </a:r>
          </a:p>
          <a:p>
            <a:pPr marL="0" indent="0">
              <a:buNone/>
            </a:pPr>
            <a:r>
              <a:rPr lang="en-US" dirty="0" smtClean="0"/>
              <a:t>Also different for hair of different part of body.</a:t>
            </a:r>
          </a:p>
          <a:p>
            <a:pPr>
              <a:buClr>
                <a:schemeClr val="tx2"/>
              </a:buClr>
              <a:buFont typeface="Wingdings" pitchFamily="2" charset="2"/>
              <a:buChar char="q"/>
            </a:pPr>
            <a:r>
              <a:rPr lang="en-US" sz="2800" b="1" u="sng" dirty="0" smtClean="0"/>
              <a:t>Hair Index :</a:t>
            </a:r>
          </a:p>
          <a:p>
            <a:pPr marL="0" indent="0">
              <a:buNone/>
            </a:pPr>
            <a:r>
              <a:rPr lang="en-US" dirty="0" smtClean="0"/>
              <a:t>Measurement of flatness of hair. It also helps to determine the species &amp; the part of the body where it belonged.</a:t>
            </a:r>
          </a:p>
          <a:p>
            <a:pPr>
              <a:buClr>
                <a:schemeClr val="tx2"/>
              </a:buClr>
              <a:buFont typeface="Wingdings" pitchFamily="2" charset="2"/>
              <a:buChar char="q"/>
            </a:pPr>
            <a:r>
              <a:rPr lang="en-US" sz="2800" b="1" u="sng" dirty="0" smtClean="0"/>
              <a:t>Scale Index :</a:t>
            </a:r>
          </a:p>
          <a:p>
            <a:pPr marL="0" indent="0">
              <a:buNone/>
            </a:pPr>
            <a:r>
              <a:rPr lang="en-US" dirty="0" smtClean="0"/>
              <a:t>Ratio of number of scales &amp; the diameter of hair at the corresponding part. The value is always constant in an individual &amp; varies from person to person.</a:t>
            </a:r>
            <a:endParaRPr lang="en-US" dirty="0"/>
          </a:p>
        </p:txBody>
      </p:sp>
    </p:spTree>
    <p:extLst>
      <p:ext uri="{BB962C8B-B14F-4D97-AF65-F5344CB8AC3E}">
        <p14:creationId xmlns:p14="http://schemas.microsoft.com/office/powerpoint/2010/main" xmlns="" val="3803694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Morphological typing by cuticular scale pattern</a:t>
            </a:r>
            <a:r>
              <a:rPr lang="en-US" dirty="0" smtClean="0"/>
              <a:t>.</a:t>
            </a:r>
            <a:endParaRPr lang="en-US" dirty="0"/>
          </a:p>
        </p:txBody>
      </p:sp>
      <p:sp>
        <p:nvSpPr>
          <p:cNvPr id="3" name="Content Placeholder 2"/>
          <p:cNvSpPr>
            <a:spLocks noGrp="1"/>
          </p:cNvSpPr>
          <p:nvPr>
            <p:ph idx="1"/>
          </p:nvPr>
        </p:nvSpPr>
        <p:spPr>
          <a:xfrm>
            <a:off x="228600" y="1524000"/>
            <a:ext cx="8686800" cy="5334000"/>
          </a:xfrm>
        </p:spPr>
        <p:txBody>
          <a:bodyPr>
            <a:normAutofit fontScale="92500"/>
          </a:bodyPr>
          <a:lstStyle/>
          <a:p>
            <a:pPr>
              <a:buClr>
                <a:schemeClr val="tx2"/>
              </a:buClr>
            </a:pPr>
            <a:r>
              <a:rPr lang="en-US" dirty="0" smtClean="0"/>
              <a:t>The shape &amp; arrangement of cuticular scales are different in different species.</a:t>
            </a:r>
          </a:p>
          <a:p>
            <a:pPr>
              <a:buClr>
                <a:schemeClr val="tx2"/>
              </a:buClr>
            </a:pPr>
            <a:r>
              <a:rPr lang="en-US" dirty="0" smtClean="0"/>
              <a:t>This scale pattern is well visualized when examined in a liquid of different refractive indices(e.g. water, </a:t>
            </a:r>
            <a:r>
              <a:rPr lang="en-US" dirty="0" err="1" smtClean="0"/>
              <a:t>glycerine</a:t>
            </a:r>
            <a:r>
              <a:rPr lang="en-US" dirty="0" smtClean="0"/>
              <a:t>).OR impression of the surface of hair can be mad out in a thin film of cellulose acetate or finger nail varnish.</a:t>
            </a:r>
          </a:p>
          <a:p>
            <a:pPr marL="0" indent="0">
              <a:buNone/>
            </a:pPr>
            <a:r>
              <a:rPr lang="en-US" dirty="0" smtClean="0"/>
              <a:t>Type I(</a:t>
            </a:r>
            <a:r>
              <a:rPr lang="en-US" dirty="0" err="1" smtClean="0"/>
              <a:t>Spinous</a:t>
            </a:r>
            <a:r>
              <a:rPr lang="en-US" dirty="0" smtClean="0"/>
              <a:t>) – in white rat, cat, fox.</a:t>
            </a:r>
          </a:p>
          <a:p>
            <a:pPr marL="0" indent="0">
              <a:buNone/>
            </a:pPr>
            <a:r>
              <a:rPr lang="en-US" dirty="0" smtClean="0"/>
              <a:t>Type II(Dentate) – in squirrels, rabbits etc.</a:t>
            </a:r>
          </a:p>
          <a:p>
            <a:pPr marL="0" indent="0">
              <a:buNone/>
            </a:pPr>
            <a:r>
              <a:rPr lang="en-US" dirty="0"/>
              <a:t>Type </a:t>
            </a:r>
            <a:r>
              <a:rPr lang="en-US" dirty="0" smtClean="0"/>
              <a:t>III(Polyhedral) – in young animals</a:t>
            </a:r>
          </a:p>
          <a:p>
            <a:pPr marL="0" indent="0">
              <a:buNone/>
            </a:pPr>
            <a:r>
              <a:rPr lang="en-US" dirty="0"/>
              <a:t>Type </a:t>
            </a:r>
            <a:r>
              <a:rPr lang="en-US" dirty="0" smtClean="0"/>
              <a:t>IV(Pavement-</a:t>
            </a:r>
            <a:r>
              <a:rPr lang="en-US" dirty="0"/>
              <a:t>Polyhedral</a:t>
            </a:r>
            <a:r>
              <a:rPr lang="en-US" dirty="0" smtClean="0"/>
              <a:t>) – in sheep</a:t>
            </a:r>
          </a:p>
          <a:p>
            <a:pPr marL="0" indent="0">
              <a:buNone/>
            </a:pPr>
            <a:r>
              <a:rPr lang="en-US" dirty="0"/>
              <a:t>Type </a:t>
            </a:r>
            <a:r>
              <a:rPr lang="en-US" dirty="0" smtClean="0"/>
              <a:t>V(Piscine) – in red deer, mouse, reindeer.</a:t>
            </a:r>
          </a:p>
          <a:p>
            <a:pPr marL="0" indent="0">
              <a:buNone/>
            </a:pPr>
            <a:r>
              <a:rPr lang="en-US" dirty="0"/>
              <a:t>Type </a:t>
            </a:r>
            <a:r>
              <a:rPr lang="en-US" dirty="0" smtClean="0"/>
              <a:t>VI(Annular) – most common type in </a:t>
            </a:r>
            <a:r>
              <a:rPr lang="en-US" dirty="0" err="1" smtClean="0"/>
              <a:t>mammals,in</a:t>
            </a:r>
            <a:r>
              <a:rPr lang="en-US" dirty="0" smtClean="0"/>
              <a:t> human infants</a:t>
            </a:r>
          </a:p>
          <a:p>
            <a:pPr marL="0" indent="0">
              <a:buNone/>
            </a:pPr>
            <a:r>
              <a:rPr lang="en-US" dirty="0"/>
              <a:t>Type </a:t>
            </a:r>
            <a:r>
              <a:rPr lang="en-US" dirty="0" smtClean="0"/>
              <a:t>VII(Irregularly annular) – in human above 6 </a:t>
            </a:r>
            <a:r>
              <a:rPr lang="en-US" dirty="0" err="1" smtClean="0"/>
              <a:t>mths</a:t>
            </a:r>
            <a:r>
              <a:rPr lang="en-US" dirty="0" smtClean="0"/>
              <a:t> &amp; goat, cow, monkeys, </a:t>
            </a:r>
            <a:r>
              <a:rPr lang="en-US" dirty="0" err="1" smtClean="0"/>
              <a:t>cammels</a:t>
            </a:r>
            <a:r>
              <a:rPr lang="en-US" dirty="0" smtClean="0"/>
              <a:t>.</a:t>
            </a:r>
            <a:endParaRPr lang="en-US" dirty="0"/>
          </a:p>
        </p:txBody>
      </p:sp>
    </p:spTree>
    <p:extLst>
      <p:ext uri="{BB962C8B-B14F-4D97-AF65-F5344CB8AC3E}">
        <p14:creationId xmlns:p14="http://schemas.microsoft.com/office/powerpoint/2010/main" xmlns="" val="1196151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609600"/>
          </a:xfrm>
        </p:spPr>
        <p:txBody>
          <a:bodyPr>
            <a:normAutofit fontScale="90000"/>
          </a:bodyPr>
          <a:lstStyle/>
          <a:p>
            <a:r>
              <a:rPr lang="en-US" b="1" u="sng" dirty="0" smtClean="0"/>
              <a:t>Human hair &amp; animal hair</a:t>
            </a:r>
            <a:endParaRPr lang="en-US" b="1"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431297725"/>
              </p:ext>
            </p:extLst>
          </p:nvPr>
        </p:nvGraphicFramePr>
        <p:xfrm>
          <a:off x="152400" y="1066800"/>
          <a:ext cx="8839199" cy="5638800"/>
        </p:xfrm>
        <a:graphic>
          <a:graphicData uri="http://schemas.openxmlformats.org/drawingml/2006/table">
            <a:tbl>
              <a:tblPr firstRow="1" bandRow="1">
                <a:tableStyleId>{073A0DAA-6AF3-43AB-8588-CEC1D06C72B9}</a:tableStyleId>
              </a:tblPr>
              <a:tblGrid>
                <a:gridCol w="1752600"/>
                <a:gridCol w="3352800"/>
                <a:gridCol w="3733799"/>
              </a:tblGrid>
              <a:tr h="652278">
                <a:tc>
                  <a:txBody>
                    <a:bodyPr/>
                    <a:lstStyle/>
                    <a:p>
                      <a:pPr algn="ctr"/>
                      <a:r>
                        <a:rPr lang="en-US" sz="2400" dirty="0" smtClean="0"/>
                        <a:t>Traits</a:t>
                      </a:r>
                      <a:endParaRPr lang="en-US" sz="2400" dirty="0"/>
                    </a:p>
                  </a:txBody>
                  <a:tcPr anchor="ctr"/>
                </a:tc>
                <a:tc>
                  <a:txBody>
                    <a:bodyPr/>
                    <a:lstStyle/>
                    <a:p>
                      <a:pPr algn="ctr"/>
                      <a:r>
                        <a:rPr lang="en-US" sz="2400" dirty="0" smtClean="0"/>
                        <a:t>Human hair</a:t>
                      </a:r>
                      <a:endParaRPr lang="en-US" sz="2400" dirty="0"/>
                    </a:p>
                  </a:txBody>
                  <a:tcPr anchor="ctr"/>
                </a:tc>
                <a:tc>
                  <a:txBody>
                    <a:bodyPr/>
                    <a:lstStyle/>
                    <a:p>
                      <a:pPr algn="ctr"/>
                      <a:r>
                        <a:rPr lang="en-US" sz="2400" dirty="0" smtClean="0"/>
                        <a:t>Animal hair</a:t>
                      </a:r>
                      <a:endParaRPr lang="en-US" sz="2400" dirty="0"/>
                    </a:p>
                  </a:txBody>
                  <a:tcPr anchor="ctr"/>
                </a:tc>
              </a:tr>
              <a:tr h="438097">
                <a:tc>
                  <a:txBody>
                    <a:bodyPr/>
                    <a:lstStyle/>
                    <a:p>
                      <a:r>
                        <a:rPr lang="en-US" sz="2000" b="1" dirty="0" smtClean="0"/>
                        <a:t>Character</a:t>
                      </a:r>
                      <a:endParaRPr lang="en-US" sz="2000" b="1" dirty="0"/>
                    </a:p>
                  </a:txBody>
                  <a:tcPr/>
                </a:tc>
                <a:tc>
                  <a:txBody>
                    <a:bodyPr/>
                    <a:lstStyle/>
                    <a:p>
                      <a:r>
                        <a:rPr lang="en-US" sz="1800" b="1" dirty="0" smtClean="0"/>
                        <a:t>Thin, delicate</a:t>
                      </a:r>
                      <a:endParaRPr lang="en-US" sz="1800" b="1" dirty="0"/>
                    </a:p>
                  </a:txBody>
                  <a:tcPr/>
                </a:tc>
                <a:tc>
                  <a:txBody>
                    <a:bodyPr/>
                    <a:lstStyle/>
                    <a:p>
                      <a:r>
                        <a:rPr lang="en-US" sz="1800" b="1" dirty="0" smtClean="0"/>
                        <a:t>Thick, coarse</a:t>
                      </a:r>
                      <a:endParaRPr lang="en-US" sz="1800" b="1" dirty="0"/>
                    </a:p>
                  </a:txBody>
                  <a:tcPr/>
                </a:tc>
              </a:tr>
              <a:tr h="934607">
                <a:tc>
                  <a:txBody>
                    <a:bodyPr/>
                    <a:lstStyle/>
                    <a:p>
                      <a:r>
                        <a:rPr lang="en-US" sz="2000" b="1" dirty="0" smtClean="0"/>
                        <a:t>Cuticle</a:t>
                      </a:r>
                      <a:endParaRPr lang="en-US" sz="2000" b="1" dirty="0"/>
                    </a:p>
                  </a:txBody>
                  <a:tcPr/>
                </a:tc>
                <a:tc>
                  <a:txBody>
                    <a:bodyPr/>
                    <a:lstStyle/>
                    <a:p>
                      <a:r>
                        <a:rPr lang="en-US" sz="1800" b="1" dirty="0" smtClean="0"/>
                        <a:t>Scales are shorter, thinner, completely encircles shaft</a:t>
                      </a:r>
                      <a:endParaRPr lang="en-US" sz="1800" b="1" dirty="0"/>
                    </a:p>
                  </a:txBody>
                  <a:tcPr/>
                </a:tc>
                <a:tc>
                  <a:txBody>
                    <a:bodyPr/>
                    <a:lstStyle/>
                    <a:p>
                      <a:r>
                        <a:rPr lang="en-US" sz="1800" b="1" dirty="0" smtClean="0"/>
                        <a:t>Scales are larger,</a:t>
                      </a:r>
                      <a:r>
                        <a:rPr lang="en-US" sz="1800" b="1" baseline="0" dirty="0" smtClean="0"/>
                        <a:t> undulated projections but incompletely encircles shaft</a:t>
                      </a:r>
                      <a:endParaRPr lang="en-US" sz="1800" b="1" dirty="0"/>
                    </a:p>
                  </a:txBody>
                  <a:tcPr/>
                </a:tc>
              </a:tr>
              <a:tr h="934607">
                <a:tc>
                  <a:txBody>
                    <a:bodyPr/>
                    <a:lstStyle/>
                    <a:p>
                      <a:r>
                        <a:rPr lang="en-US" sz="2000" b="1" dirty="0" smtClean="0"/>
                        <a:t>Cortex</a:t>
                      </a:r>
                      <a:endParaRPr lang="en-US" sz="2000" b="1" dirty="0"/>
                    </a:p>
                  </a:txBody>
                  <a:tcPr/>
                </a:tc>
                <a:tc>
                  <a:txBody>
                    <a:bodyPr/>
                    <a:lstStyle/>
                    <a:p>
                      <a:r>
                        <a:rPr lang="en-US" sz="1800" b="1" dirty="0" smtClean="0"/>
                        <a:t>Forms max.</a:t>
                      </a:r>
                      <a:r>
                        <a:rPr lang="en-US" sz="1800" b="1" baseline="0" dirty="0" smtClean="0"/>
                        <a:t> thickness of shaft(4-6 times thicker than medulla)</a:t>
                      </a:r>
                      <a:endParaRPr lang="en-US" sz="1800" b="1" dirty="0"/>
                    </a:p>
                  </a:txBody>
                  <a:tcPr/>
                </a:tc>
                <a:tc>
                  <a:txBody>
                    <a:bodyPr/>
                    <a:lstStyle/>
                    <a:p>
                      <a:r>
                        <a:rPr lang="en-US" sz="1800" b="1" dirty="0" smtClean="0"/>
                        <a:t>Thinner, usually not more than than double of thickness</a:t>
                      </a:r>
                      <a:r>
                        <a:rPr lang="en-US" sz="1800" b="1" baseline="0" dirty="0" smtClean="0"/>
                        <a:t> of medulla</a:t>
                      </a:r>
                      <a:endParaRPr lang="en-US" sz="1800" b="1" dirty="0"/>
                    </a:p>
                  </a:txBody>
                  <a:tcPr/>
                </a:tc>
              </a:tr>
              <a:tr h="654226">
                <a:tc>
                  <a:txBody>
                    <a:bodyPr/>
                    <a:lstStyle/>
                    <a:p>
                      <a:r>
                        <a:rPr lang="en-US" sz="2000" b="1" dirty="0" smtClean="0"/>
                        <a:t>Medulla</a:t>
                      </a:r>
                      <a:endParaRPr lang="en-US" sz="2000" b="1" dirty="0"/>
                    </a:p>
                  </a:txBody>
                  <a:tcPr/>
                </a:tc>
                <a:tc>
                  <a:txBody>
                    <a:bodyPr/>
                    <a:lstStyle/>
                    <a:p>
                      <a:r>
                        <a:rPr lang="en-US" sz="1800" b="1" dirty="0" smtClean="0"/>
                        <a:t>Varies, narrow, absent/</a:t>
                      </a:r>
                    </a:p>
                    <a:p>
                      <a:r>
                        <a:rPr lang="en-US" sz="1800" b="1" dirty="0" smtClean="0"/>
                        <a:t>fragmented/continuous</a:t>
                      </a:r>
                      <a:endParaRPr lang="en-US" sz="1800" b="1" dirty="0"/>
                    </a:p>
                  </a:txBody>
                  <a:tcPr/>
                </a:tc>
                <a:tc>
                  <a:txBody>
                    <a:bodyPr/>
                    <a:lstStyle/>
                    <a:p>
                      <a:r>
                        <a:rPr lang="en-US" sz="1800" b="1" dirty="0" smtClean="0"/>
                        <a:t>Always</a:t>
                      </a:r>
                      <a:r>
                        <a:rPr lang="en-US" sz="1800" b="1" baseline="0" dirty="0" smtClean="0"/>
                        <a:t> present, usually wider &amp; continuous</a:t>
                      </a:r>
                      <a:endParaRPr lang="en-US" sz="1800" b="1" dirty="0"/>
                    </a:p>
                  </a:txBody>
                  <a:tcPr/>
                </a:tc>
              </a:tr>
              <a:tr h="654226">
                <a:tc>
                  <a:txBody>
                    <a:bodyPr/>
                    <a:lstStyle/>
                    <a:p>
                      <a:r>
                        <a:rPr lang="en-US" sz="2000" b="1" dirty="0" smtClean="0"/>
                        <a:t>Pigments</a:t>
                      </a:r>
                      <a:endParaRPr lang="en-US" sz="2000" b="1" dirty="0"/>
                    </a:p>
                  </a:txBody>
                  <a:tcPr/>
                </a:tc>
                <a:tc>
                  <a:txBody>
                    <a:bodyPr/>
                    <a:lstStyle/>
                    <a:p>
                      <a:r>
                        <a:rPr lang="en-US" sz="1800" b="1" dirty="0" smtClean="0"/>
                        <a:t>Mostly in cortex &amp; little</a:t>
                      </a:r>
                      <a:r>
                        <a:rPr lang="en-US" sz="1800" b="1" baseline="0" dirty="0" smtClean="0"/>
                        <a:t> in medulla</a:t>
                      </a:r>
                      <a:endParaRPr lang="en-US" sz="1800" b="1" dirty="0"/>
                    </a:p>
                  </a:txBody>
                  <a:tcPr/>
                </a:tc>
                <a:tc>
                  <a:txBody>
                    <a:bodyPr/>
                    <a:lstStyle/>
                    <a:p>
                      <a:r>
                        <a:rPr lang="en-US" sz="1800" b="1" dirty="0" smtClean="0"/>
                        <a:t>In medulla usually</a:t>
                      </a:r>
                      <a:endParaRPr lang="en-US" sz="1800" b="1" dirty="0"/>
                    </a:p>
                  </a:txBody>
                  <a:tcPr/>
                </a:tc>
              </a:tr>
              <a:tr h="716533">
                <a:tc>
                  <a:txBody>
                    <a:bodyPr/>
                    <a:lstStyle/>
                    <a:p>
                      <a:r>
                        <a:rPr lang="en-US" sz="2000" b="1" dirty="0" smtClean="0"/>
                        <a:t>Precipitin Test</a:t>
                      </a:r>
                      <a:endParaRPr lang="en-US" sz="2000" b="1" dirty="0"/>
                    </a:p>
                  </a:txBody>
                  <a:tcPr/>
                </a:tc>
                <a:tc>
                  <a:txBody>
                    <a:bodyPr/>
                    <a:lstStyle/>
                    <a:p>
                      <a:r>
                        <a:rPr lang="en-US" sz="1800" b="1" dirty="0" smtClean="0"/>
                        <a:t>Specific for human being</a:t>
                      </a:r>
                      <a:endParaRPr lang="en-US" sz="1800" b="1" dirty="0"/>
                    </a:p>
                  </a:txBody>
                  <a:tcPr/>
                </a:tc>
                <a:tc>
                  <a:txBody>
                    <a:bodyPr/>
                    <a:lstStyle/>
                    <a:p>
                      <a:r>
                        <a:rPr lang="en-US" sz="1800" b="1" dirty="0" smtClean="0"/>
                        <a:t>Species specific for animals</a:t>
                      </a:r>
                      <a:endParaRPr lang="en-US" sz="1800" b="1" dirty="0"/>
                    </a:p>
                  </a:txBody>
                  <a:tcPr/>
                </a:tc>
              </a:tr>
              <a:tr h="654226">
                <a:tc>
                  <a:txBody>
                    <a:bodyPr/>
                    <a:lstStyle/>
                    <a:p>
                      <a:r>
                        <a:rPr lang="en-US" sz="2000" b="1" dirty="0" smtClean="0"/>
                        <a:t>Scale type</a:t>
                      </a:r>
                      <a:endParaRPr lang="en-US" sz="2000" b="1" dirty="0"/>
                    </a:p>
                  </a:txBody>
                  <a:tcPr/>
                </a:tc>
                <a:tc>
                  <a:txBody>
                    <a:bodyPr/>
                    <a:lstStyle/>
                    <a:p>
                      <a:r>
                        <a:rPr lang="en-US" sz="1800" b="1" dirty="0" smtClean="0"/>
                        <a:t>Belongs to Moritz</a:t>
                      </a:r>
                      <a:r>
                        <a:rPr lang="en-US" sz="1800" b="1" baseline="0" dirty="0" smtClean="0"/>
                        <a:t> type VII</a:t>
                      </a:r>
                      <a:endParaRPr lang="en-US" sz="1800" b="1" dirty="0"/>
                    </a:p>
                  </a:txBody>
                  <a:tcPr/>
                </a:tc>
                <a:tc>
                  <a:txBody>
                    <a:bodyPr/>
                    <a:lstStyle/>
                    <a:p>
                      <a:r>
                        <a:rPr lang="en-US" sz="1800" b="1" dirty="0" smtClean="0"/>
                        <a:t>Any type of Moritz other than VII</a:t>
                      </a:r>
                      <a:endParaRPr lang="en-US" sz="1800" b="1" dirty="0"/>
                    </a:p>
                  </a:txBody>
                  <a:tcPr/>
                </a:tc>
              </a:tr>
            </a:tbl>
          </a:graphicData>
        </a:graphic>
      </p:graphicFrame>
    </p:spTree>
    <p:extLst>
      <p:ext uri="{BB962C8B-B14F-4D97-AF65-F5344CB8AC3E}">
        <p14:creationId xmlns:p14="http://schemas.microsoft.com/office/powerpoint/2010/main" xmlns="" val="1881700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762000"/>
          </a:xfrm>
        </p:spPr>
        <p:txBody>
          <a:bodyPr>
            <a:normAutofit/>
          </a:bodyPr>
          <a:lstStyle/>
          <a:p>
            <a:r>
              <a:rPr lang="en-US" b="1" u="sng" dirty="0" smtClean="0"/>
              <a:t>Age</a:t>
            </a:r>
            <a:endParaRPr lang="en-US" b="1" u="sng" dirty="0"/>
          </a:p>
        </p:txBody>
      </p:sp>
      <p:sp>
        <p:nvSpPr>
          <p:cNvPr id="3" name="Content Placeholder 2"/>
          <p:cNvSpPr>
            <a:spLocks noGrp="1"/>
          </p:cNvSpPr>
          <p:nvPr>
            <p:ph idx="1"/>
          </p:nvPr>
        </p:nvSpPr>
        <p:spPr>
          <a:xfrm>
            <a:off x="304800" y="1371600"/>
            <a:ext cx="8610600" cy="5334000"/>
          </a:xfrm>
        </p:spPr>
        <p:txBody>
          <a:bodyPr>
            <a:noAutofit/>
          </a:bodyPr>
          <a:lstStyle/>
          <a:p>
            <a:pPr marL="0" indent="0">
              <a:buNone/>
            </a:pPr>
            <a:r>
              <a:rPr lang="en-US" sz="2600" dirty="0" smtClean="0"/>
              <a:t>1) Body lanugo hairs - appear by 4 to 5 months of </a:t>
            </a:r>
          </a:p>
          <a:p>
            <a:pPr marL="0" indent="0">
              <a:buNone/>
            </a:pPr>
            <a:r>
              <a:rPr lang="en-US" sz="2600" dirty="0"/>
              <a:t> </a:t>
            </a:r>
            <a:r>
              <a:rPr lang="en-US" sz="2600" dirty="0" smtClean="0"/>
              <a:t>   intrauterine life.</a:t>
            </a:r>
          </a:p>
          <a:p>
            <a:pPr marL="0" indent="0">
              <a:buNone/>
            </a:pPr>
            <a:r>
              <a:rPr lang="en-US" sz="2600" dirty="0" smtClean="0"/>
              <a:t>2) Pubic hair appear by 13 to 14 </a:t>
            </a:r>
            <a:r>
              <a:rPr lang="en-US" sz="2600" dirty="0" err="1" smtClean="0"/>
              <a:t>yrs</a:t>
            </a:r>
            <a:r>
              <a:rPr lang="en-US" sz="2600" dirty="0" smtClean="0"/>
              <a:t> in female &amp; 14 to </a:t>
            </a:r>
          </a:p>
          <a:p>
            <a:pPr marL="0" indent="0">
              <a:buNone/>
            </a:pPr>
            <a:r>
              <a:rPr lang="en-US" sz="2600" dirty="0"/>
              <a:t> </a:t>
            </a:r>
            <a:r>
              <a:rPr lang="en-US" sz="2600" dirty="0" smtClean="0"/>
              <a:t>   15 </a:t>
            </a:r>
            <a:r>
              <a:rPr lang="en-US" sz="2600" dirty="0" err="1" smtClean="0"/>
              <a:t>yrs</a:t>
            </a:r>
            <a:r>
              <a:rPr lang="en-US" sz="2600" dirty="0" smtClean="0"/>
              <a:t> in male.</a:t>
            </a:r>
          </a:p>
          <a:p>
            <a:pPr marL="0" indent="0">
              <a:buNone/>
            </a:pPr>
            <a:r>
              <a:rPr lang="en-US" sz="2600" dirty="0" smtClean="0"/>
              <a:t>3) Axillary hairs appear by 14 </a:t>
            </a:r>
            <a:r>
              <a:rPr lang="en-US" sz="2600" dirty="0"/>
              <a:t>to </a:t>
            </a:r>
            <a:r>
              <a:rPr lang="en-US" sz="2600" dirty="0" smtClean="0"/>
              <a:t>15 </a:t>
            </a:r>
            <a:r>
              <a:rPr lang="en-US" sz="2600" dirty="0" err="1"/>
              <a:t>yrs</a:t>
            </a:r>
            <a:r>
              <a:rPr lang="en-US" sz="2600" dirty="0"/>
              <a:t> in female &amp; </a:t>
            </a:r>
            <a:r>
              <a:rPr lang="en-US" sz="2600" dirty="0" smtClean="0"/>
              <a:t>15 </a:t>
            </a:r>
          </a:p>
          <a:p>
            <a:pPr marL="0" indent="0">
              <a:buNone/>
            </a:pPr>
            <a:r>
              <a:rPr lang="en-US" sz="2600" dirty="0"/>
              <a:t> </a:t>
            </a:r>
            <a:r>
              <a:rPr lang="en-US" sz="2600" dirty="0" smtClean="0"/>
              <a:t>   to 16 </a:t>
            </a:r>
            <a:r>
              <a:rPr lang="en-US" sz="2600" dirty="0" err="1"/>
              <a:t>yrs</a:t>
            </a:r>
            <a:r>
              <a:rPr lang="en-US" sz="2600" dirty="0"/>
              <a:t> in male</a:t>
            </a:r>
            <a:r>
              <a:rPr lang="en-US" sz="2600" dirty="0" smtClean="0"/>
              <a:t>.</a:t>
            </a:r>
          </a:p>
          <a:p>
            <a:pPr marL="0" indent="0">
              <a:buNone/>
            </a:pPr>
            <a:r>
              <a:rPr lang="en-US" sz="2600" dirty="0" smtClean="0"/>
              <a:t>4) Beard, moustache appear by 16 to 18 </a:t>
            </a:r>
            <a:r>
              <a:rPr lang="en-US" sz="2600" dirty="0" err="1" smtClean="0"/>
              <a:t>yrs</a:t>
            </a:r>
            <a:r>
              <a:rPr lang="en-US" sz="2600" dirty="0" smtClean="0"/>
              <a:t> in male.</a:t>
            </a:r>
          </a:p>
          <a:p>
            <a:pPr marL="0" indent="0">
              <a:buNone/>
            </a:pPr>
            <a:r>
              <a:rPr lang="en-US" sz="2600" dirty="0" smtClean="0"/>
              <a:t>5) Greying of hairs starts by 30 to 40 </a:t>
            </a:r>
            <a:r>
              <a:rPr lang="en-US" sz="2600" dirty="0" err="1" smtClean="0"/>
              <a:t>yrs</a:t>
            </a:r>
            <a:r>
              <a:rPr lang="en-US" sz="2600" dirty="0" smtClean="0"/>
              <a:t> in both sexes.</a:t>
            </a:r>
          </a:p>
          <a:p>
            <a:pPr marL="0" indent="0">
              <a:buNone/>
            </a:pPr>
            <a:r>
              <a:rPr lang="en-US" sz="2600" dirty="0" smtClean="0"/>
              <a:t>6) Baldness in male appears by 40 to 50 </a:t>
            </a:r>
            <a:r>
              <a:rPr lang="en-US" sz="2600" dirty="0" err="1" smtClean="0"/>
              <a:t>yrs</a:t>
            </a:r>
            <a:r>
              <a:rPr lang="en-US" sz="2600" dirty="0" smtClean="0"/>
              <a:t> usually. In </a:t>
            </a:r>
          </a:p>
          <a:p>
            <a:pPr marL="0" indent="0">
              <a:buNone/>
            </a:pPr>
            <a:r>
              <a:rPr lang="en-US" sz="2600" dirty="0"/>
              <a:t> </a:t>
            </a:r>
            <a:r>
              <a:rPr lang="en-US" sz="2600" dirty="0" smtClean="0"/>
              <a:t>   females loss of axillary &amp; pubic hairs starts around </a:t>
            </a:r>
          </a:p>
          <a:p>
            <a:pPr marL="0" indent="0">
              <a:buNone/>
            </a:pPr>
            <a:r>
              <a:rPr lang="en-US" sz="2600" dirty="0"/>
              <a:t> </a:t>
            </a:r>
            <a:r>
              <a:rPr lang="en-US" sz="2600" dirty="0" smtClean="0"/>
              <a:t>   menopause</a:t>
            </a:r>
            <a:r>
              <a:rPr lang="en-US" sz="2000" dirty="0" smtClean="0"/>
              <a:t>.</a:t>
            </a:r>
            <a:endParaRPr lang="en-US" sz="2000" dirty="0"/>
          </a:p>
        </p:txBody>
      </p:sp>
    </p:spTree>
    <p:extLst>
      <p:ext uri="{BB962C8B-B14F-4D97-AF65-F5344CB8AC3E}">
        <p14:creationId xmlns:p14="http://schemas.microsoft.com/office/powerpoint/2010/main" xmlns="" val="3079306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1064</TotalTime>
  <Words>2669</Words>
  <Application>Microsoft Office PowerPoint</Application>
  <PresentationFormat>On-screen Show (4:3)</PresentationFormat>
  <Paragraphs>275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HUMAN HAIR &amp; DNA</vt:lpstr>
      <vt:lpstr>MORPHOLOGY</vt:lpstr>
      <vt:lpstr>Slide 3</vt:lpstr>
      <vt:lpstr>MEDICO LEGAL OPINIONS</vt:lpstr>
      <vt:lpstr>How to differentiate with other materials?</vt:lpstr>
      <vt:lpstr>Slide 6</vt:lpstr>
      <vt:lpstr>Morphological typing by cuticular scale pattern.</vt:lpstr>
      <vt:lpstr>Human hair &amp; animal hair</vt:lpstr>
      <vt:lpstr>Age</vt:lpstr>
      <vt:lpstr>Sex</vt:lpstr>
      <vt:lpstr>Race</vt:lpstr>
      <vt:lpstr>Occupation of person</vt:lpstr>
      <vt:lpstr>Cause &amp; nature of death</vt:lpstr>
      <vt:lpstr>Blood grouping from hair</vt:lpstr>
      <vt:lpstr>In case of sexual offences</vt:lpstr>
      <vt:lpstr>DNA</vt:lpstr>
      <vt:lpstr>Slide 17</vt:lpstr>
      <vt:lpstr>Slide 18</vt:lpstr>
      <vt:lpstr>Samples to be preserve:</vt:lpstr>
      <vt:lpstr>Method for sampling</vt:lpstr>
      <vt:lpstr>Slide 21</vt:lpstr>
      <vt:lpstr>Slide 22</vt:lpstr>
      <vt:lpstr>MEDICOLEGAL IMPORTANCE</vt:lpstr>
      <vt:lpstr>Slide 24</vt:lpstr>
      <vt:lpstr>Limitations</vt:lpstr>
      <vt:lpstr>Techniques For DNA Fingerprinting</vt:lpstr>
      <vt:lpstr>Restriction Fragment Length Polymorphism (RFLP) technique  </vt:lpstr>
      <vt:lpstr>Slide 28</vt:lpstr>
      <vt:lpstr>Slide 29</vt:lpstr>
      <vt:lpstr>Polymerase Chain Reaction (PCR) technique</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KALPESH ZANZRUKIYA</dc:creator>
  <cp:lastModifiedBy>Acer</cp:lastModifiedBy>
  <cp:revision>82</cp:revision>
  <dcterms:created xsi:type="dcterms:W3CDTF">2006-08-16T00:00:00Z</dcterms:created>
  <dcterms:modified xsi:type="dcterms:W3CDTF">2020-08-14T06:00:36Z</dcterms:modified>
</cp:coreProperties>
</file>