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1295400"/>
            <a:ext cx="7772400" cy="4038600"/>
          </a:xfrm>
        </p:spPr>
        <p:txBody>
          <a:bodyPr>
            <a:normAutofit/>
          </a:bodyPr>
          <a:lstStyle/>
          <a:p>
            <a:r>
              <a:rPr lang="en-US" sz="4800" b="1" dirty="0" smtClean="0">
                <a:solidFill>
                  <a:schemeClr val="accent2">
                    <a:lumMod val="50000"/>
                  </a:schemeClr>
                </a:solidFill>
              </a:rPr>
              <a:t>THE TRANSPLANTATION OF HUMAN ORGANS </a:t>
            </a:r>
            <a:r>
              <a:rPr lang="en-US" sz="4800" b="1" dirty="0" smtClean="0">
                <a:solidFill>
                  <a:schemeClr val="accent2">
                    <a:lumMod val="50000"/>
                  </a:schemeClr>
                </a:solidFill>
              </a:rPr>
              <a:t>ACT</a:t>
            </a:r>
            <a:br>
              <a:rPr lang="en-US" sz="4800" b="1" dirty="0" smtClean="0">
                <a:solidFill>
                  <a:schemeClr val="accent2">
                    <a:lumMod val="50000"/>
                  </a:schemeClr>
                </a:solidFill>
              </a:rPr>
            </a:br>
            <a:r>
              <a:rPr lang="en-US" sz="4800" b="1" dirty="0" smtClean="0">
                <a:solidFill>
                  <a:schemeClr val="accent2">
                    <a:lumMod val="50000"/>
                  </a:schemeClr>
                </a:solidFill>
              </a:rPr>
              <a:t/>
            </a:r>
            <a:br>
              <a:rPr lang="en-US" sz="4800" b="1" dirty="0" smtClean="0">
                <a:solidFill>
                  <a:schemeClr val="accent2">
                    <a:lumMod val="50000"/>
                  </a:schemeClr>
                </a:solidFill>
              </a:rPr>
            </a:br>
            <a:r>
              <a:rPr lang="en-US" sz="4000" dirty="0" smtClean="0"/>
              <a:t>- </a:t>
            </a:r>
            <a:r>
              <a:rPr lang="en-US" sz="4000" dirty="0" smtClean="0"/>
              <a:t>Dr. LAVLESH KUMAR</a:t>
            </a:r>
            <a:endParaRPr lang="en-US" sz="4000" b="1" dirty="0" smtClean="0">
              <a:solidFill>
                <a:schemeClr val="accent2">
                  <a:lumMod val="50000"/>
                </a:schemeClr>
              </a:solidFill>
            </a:endParaRPr>
          </a:p>
        </p:txBody>
      </p:sp>
    </p:spTree>
    <p:extLst>
      <p:ext uri="{BB962C8B-B14F-4D97-AF65-F5344CB8AC3E}">
        <p14:creationId xmlns="" xmlns:p14="http://schemas.microsoft.com/office/powerpoint/2010/main" val="285109144"/>
      </p:ext>
    </p:extLst>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685800" y="685800"/>
            <a:ext cx="7772400" cy="5105400"/>
          </a:xfrm>
        </p:spPr>
        <p:txBody>
          <a:bodyPr/>
          <a:lstStyle/>
          <a:p>
            <a:pPr algn="just" eaLnBrk="1" hangingPunct="1">
              <a:lnSpc>
                <a:spcPct val="90000"/>
              </a:lnSpc>
              <a:buFontTx/>
              <a:buNone/>
            </a:pPr>
            <a:r>
              <a:rPr lang="en-US" sz="2800" i="1" dirty="0" smtClean="0">
                <a:solidFill>
                  <a:schemeClr val="tx2"/>
                </a:solidFill>
              </a:rPr>
              <a:t>	</a:t>
            </a:r>
          </a:p>
          <a:p>
            <a:pPr algn="just" eaLnBrk="1" hangingPunct="1">
              <a:lnSpc>
                <a:spcPct val="90000"/>
              </a:lnSpc>
              <a:buClr>
                <a:schemeClr val="tx2"/>
              </a:buClr>
              <a:buFont typeface="Wingdings" pitchFamily="2" charset="2"/>
              <a:buChar char="ü"/>
            </a:pPr>
            <a:r>
              <a:rPr lang="en-US" sz="2800" i="1" dirty="0" smtClean="0">
                <a:solidFill>
                  <a:schemeClr val="hlink"/>
                </a:solidFill>
              </a:rPr>
              <a:t>Where the body has been </a:t>
            </a:r>
            <a:r>
              <a:rPr lang="en-US" sz="2800" b="1" i="1" u="sng" dirty="0" smtClean="0">
                <a:solidFill>
                  <a:schemeClr val="hlink"/>
                </a:solidFill>
              </a:rPr>
              <a:t>sent for post mortem examination </a:t>
            </a:r>
            <a:r>
              <a:rPr lang="en-US" sz="2800" i="1" dirty="0" smtClean="0">
                <a:solidFill>
                  <a:schemeClr val="hlink"/>
                </a:solidFill>
              </a:rPr>
              <a:t>,the person competent under this act to give authority for the removal of any human organ from such dead body may ,if he has reason to believe that such human organ will not be required for he purpose for which such body has been sent for the postmortem examination ,authorize the removal for therapeutic purpose ,of that human organ of the deceased.</a:t>
            </a:r>
          </a:p>
          <a:p>
            <a:pPr algn="just" eaLnBrk="1" hangingPunct="1">
              <a:lnSpc>
                <a:spcPct val="90000"/>
              </a:lnSpc>
              <a:buFontTx/>
              <a:buNone/>
            </a:pPr>
            <a:endParaRPr lang="en-US" sz="2800" i="1" dirty="0" smtClean="0">
              <a:solidFill>
                <a:schemeClr val="hlink"/>
              </a:solidFill>
            </a:endParaRPr>
          </a:p>
        </p:txBody>
      </p:sp>
    </p:spTree>
    <p:extLst>
      <p:ext uri="{BB962C8B-B14F-4D97-AF65-F5344CB8AC3E}">
        <p14:creationId xmlns="" xmlns:p14="http://schemas.microsoft.com/office/powerpoint/2010/main" val="872580200"/>
      </p:ext>
    </p:extLst>
  </p:cSld>
  <p:clrMapOvr>
    <a:masterClrMapping/>
  </p:clrMapOvr>
  <p:transition spd="slow">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685800" y="685800"/>
            <a:ext cx="7772400" cy="5562600"/>
          </a:xfrm>
        </p:spPr>
        <p:txBody>
          <a:bodyPr/>
          <a:lstStyle/>
          <a:p>
            <a:pPr algn="just" eaLnBrk="1" hangingPunct="1">
              <a:lnSpc>
                <a:spcPct val="90000"/>
              </a:lnSpc>
              <a:buClr>
                <a:schemeClr val="tx2"/>
              </a:buClr>
              <a:buFont typeface="Wingdings" pitchFamily="2" charset="2"/>
              <a:buChar char="ü"/>
            </a:pPr>
            <a:r>
              <a:rPr lang="en-US" sz="2800" i="1" dirty="0" smtClean="0">
                <a:solidFill>
                  <a:schemeClr val="accent1"/>
                </a:solidFill>
              </a:rPr>
              <a:t>No human organ removed from the body of a donor before his death shall be transplanted into a recipient unless the </a:t>
            </a:r>
            <a:r>
              <a:rPr lang="en-US" sz="2800" b="1" i="1" u="sng" dirty="0" smtClean="0">
                <a:solidFill>
                  <a:schemeClr val="accent1"/>
                </a:solidFill>
              </a:rPr>
              <a:t>donor is a near relative of the recipient.</a:t>
            </a:r>
          </a:p>
          <a:p>
            <a:pPr algn="just" eaLnBrk="1" hangingPunct="1">
              <a:lnSpc>
                <a:spcPct val="90000"/>
              </a:lnSpc>
              <a:buClr>
                <a:schemeClr val="tx2"/>
              </a:buClr>
              <a:buFont typeface="Wingdings" pitchFamily="2" charset="2"/>
              <a:buChar char="ü"/>
            </a:pPr>
            <a:r>
              <a:rPr lang="en-US" sz="2800" i="1" dirty="0" smtClean="0">
                <a:solidFill>
                  <a:schemeClr val="folHlink"/>
                </a:solidFill>
              </a:rPr>
              <a:t>The eyes or ear drums or the ear bones may be removed at any place from the body of any donor ,for therapeutic purposes ,by a registered medical practitioner.</a:t>
            </a:r>
          </a:p>
          <a:p>
            <a:pPr algn="just" eaLnBrk="1" hangingPunct="1">
              <a:lnSpc>
                <a:spcPct val="90000"/>
              </a:lnSpc>
              <a:buClr>
                <a:schemeClr val="tx2"/>
              </a:buClr>
              <a:buNone/>
            </a:pPr>
            <a:endParaRPr lang="en-US" sz="2800" i="1" dirty="0" smtClean="0">
              <a:solidFill>
                <a:schemeClr val="tx2"/>
              </a:solidFill>
            </a:endParaRPr>
          </a:p>
        </p:txBody>
      </p:sp>
    </p:spTree>
    <p:extLst>
      <p:ext uri="{BB962C8B-B14F-4D97-AF65-F5344CB8AC3E}">
        <p14:creationId xmlns="" xmlns:p14="http://schemas.microsoft.com/office/powerpoint/2010/main" val="2597019292"/>
      </p:ext>
    </p:extLst>
  </p:cSld>
  <p:clrMapOvr>
    <a:masterClrMapping/>
  </p:clrMapOvr>
  <p:transition spd="slow">
    <p:strips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730250"/>
            <a:ext cx="7772400" cy="1190625"/>
          </a:xfrm>
        </p:spPr>
        <p:txBody>
          <a:bodyPr/>
          <a:lstStyle/>
          <a:p>
            <a:pPr eaLnBrk="1" hangingPunct="1"/>
            <a:r>
              <a:rPr lang="en-US" sz="3600" i="1" u="sng" dirty="0" smtClean="0">
                <a:solidFill>
                  <a:schemeClr val="accent1"/>
                </a:solidFill>
              </a:rPr>
              <a:t>REGISTRATION OF HOSPITALS</a:t>
            </a:r>
          </a:p>
        </p:txBody>
      </p:sp>
      <p:sp>
        <p:nvSpPr>
          <p:cNvPr id="14339" name="Rectangle 3"/>
          <p:cNvSpPr>
            <a:spLocks noGrp="1" noChangeArrowheads="1"/>
          </p:cNvSpPr>
          <p:nvPr>
            <p:ph idx="1"/>
          </p:nvPr>
        </p:nvSpPr>
        <p:spPr>
          <a:xfrm>
            <a:off x="609600" y="1600200"/>
            <a:ext cx="8229600" cy="4525963"/>
          </a:xfrm>
        </p:spPr>
        <p:txBody>
          <a:bodyPr/>
          <a:lstStyle/>
          <a:p>
            <a:pPr algn="just" eaLnBrk="1" hangingPunct="1">
              <a:buFontTx/>
              <a:buNone/>
            </a:pPr>
            <a:r>
              <a:rPr lang="en-US" i="1" dirty="0" smtClean="0">
                <a:solidFill>
                  <a:schemeClr val="folHlink"/>
                </a:solidFill>
              </a:rPr>
              <a:t>	</a:t>
            </a:r>
            <a:r>
              <a:rPr lang="en-US" i="1" dirty="0" smtClean="0">
                <a:solidFill>
                  <a:schemeClr val="bg2">
                    <a:lumMod val="10000"/>
                  </a:schemeClr>
                </a:solidFill>
              </a:rPr>
              <a:t>No hospital shall be registered under this act ,unless the appropriate authority is satisfied that such hospital is in a position to provide such specialized services and facilities ,	 such skilled manpower and equipment and maintains such standards ,as may be prescribed.</a:t>
            </a:r>
          </a:p>
        </p:txBody>
      </p:sp>
    </p:spTree>
    <p:extLst>
      <p:ext uri="{BB962C8B-B14F-4D97-AF65-F5344CB8AC3E}">
        <p14:creationId xmlns="" xmlns:p14="http://schemas.microsoft.com/office/powerpoint/2010/main" val="1074308853"/>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228601"/>
            <a:ext cx="7772400" cy="838200"/>
          </a:xfrm>
        </p:spPr>
        <p:txBody>
          <a:bodyPr/>
          <a:lstStyle/>
          <a:p>
            <a:pPr eaLnBrk="1" hangingPunct="1"/>
            <a:r>
              <a:rPr lang="en-US" sz="3600" i="1" u="sng" dirty="0" smtClean="0">
                <a:solidFill>
                  <a:schemeClr val="hlink"/>
                </a:solidFill>
              </a:rPr>
              <a:t>OFFENCES AND PENALTIES</a:t>
            </a:r>
          </a:p>
        </p:txBody>
      </p:sp>
      <p:sp>
        <p:nvSpPr>
          <p:cNvPr id="41987" name="Rectangle 3"/>
          <p:cNvSpPr>
            <a:spLocks noGrp="1" noChangeArrowheads="1"/>
          </p:cNvSpPr>
          <p:nvPr>
            <p:ph idx="1"/>
          </p:nvPr>
        </p:nvSpPr>
        <p:spPr>
          <a:xfrm>
            <a:off x="228600" y="1066800"/>
            <a:ext cx="8763000" cy="5562600"/>
          </a:xfrm>
        </p:spPr>
        <p:txBody>
          <a:bodyPr/>
          <a:lstStyle/>
          <a:p>
            <a:pPr marL="609600" indent="-609600" algn="just">
              <a:lnSpc>
                <a:spcPct val="90000"/>
              </a:lnSpc>
              <a:buFont typeface="Wingdings" pitchFamily="2" charset="2"/>
              <a:buChar char="v"/>
            </a:pPr>
            <a:r>
              <a:rPr lang="en-US" sz="2800" dirty="0" smtClean="0">
                <a:solidFill>
                  <a:schemeClr val="accent1"/>
                </a:solidFill>
              </a:rPr>
              <a:t>	</a:t>
            </a:r>
            <a:r>
              <a:rPr lang="en-US" sz="2800" i="1" dirty="0" smtClean="0">
                <a:solidFill>
                  <a:schemeClr val="accent1"/>
                </a:solidFill>
              </a:rPr>
              <a:t>Any person who renders his services to or at any hospital and who ,for purposes of transplantation ,conducts ,associates with ,or helps in any manner ,in the removal of any human organ without authority ,shall be punishable with </a:t>
            </a:r>
            <a:r>
              <a:rPr lang="en-US" sz="2800" i="1" dirty="0" smtClean="0">
                <a:solidFill>
                  <a:schemeClr val="tx2"/>
                </a:solidFill>
              </a:rPr>
              <a:t>imprisonment for a term which may extend to five years</a:t>
            </a:r>
            <a:r>
              <a:rPr lang="en-US" sz="2800" i="1" dirty="0" smtClean="0">
                <a:solidFill>
                  <a:schemeClr val="accent1"/>
                </a:solidFill>
              </a:rPr>
              <a:t> and with </a:t>
            </a:r>
            <a:r>
              <a:rPr lang="en-US" sz="2800" i="1" dirty="0" smtClean="0">
                <a:solidFill>
                  <a:schemeClr val="tx2"/>
                </a:solidFill>
              </a:rPr>
              <a:t>fine which may extend to</a:t>
            </a:r>
            <a:r>
              <a:rPr lang="en-US" sz="2800" i="1" dirty="0" smtClean="0">
                <a:solidFill>
                  <a:schemeClr val="accent1"/>
                </a:solidFill>
              </a:rPr>
              <a:t> </a:t>
            </a:r>
            <a:r>
              <a:rPr lang="en-US" sz="2800" i="1" dirty="0" smtClean="0">
                <a:solidFill>
                  <a:schemeClr val="tx2"/>
                </a:solidFill>
              </a:rPr>
              <a:t>Rs 10,000. Also name of doctor removed from State Medical Council for 2 yrs for the first offence and permanently for subsequent offence. </a:t>
            </a:r>
          </a:p>
          <a:p>
            <a:pPr marL="609600" indent="-609600" algn="just">
              <a:lnSpc>
                <a:spcPct val="90000"/>
              </a:lnSpc>
              <a:buFont typeface="Wingdings" pitchFamily="2" charset="2"/>
              <a:buChar char="v"/>
            </a:pPr>
            <a:r>
              <a:rPr lang="en-US" sz="2800" i="1" dirty="0" smtClean="0">
                <a:solidFill>
                  <a:schemeClr val="accent1"/>
                </a:solidFill>
              </a:rPr>
              <a:t>An offence under the act is </a:t>
            </a:r>
            <a:r>
              <a:rPr lang="en-US" sz="2800" b="1" i="1" u="sng" dirty="0" smtClean="0">
                <a:solidFill>
                  <a:schemeClr val="tx2"/>
                </a:solidFill>
              </a:rPr>
              <a:t>cognisable</a:t>
            </a:r>
            <a:r>
              <a:rPr lang="en-US" sz="2800" i="1" dirty="0" smtClean="0">
                <a:solidFill>
                  <a:schemeClr val="accent1"/>
                </a:solidFill>
              </a:rPr>
              <a:t> only when a complaint has been made by appropriate authority or any person who has been given notice to authority.</a:t>
            </a:r>
          </a:p>
          <a:p>
            <a:pPr marL="609600" indent="-609600" algn="just">
              <a:lnSpc>
                <a:spcPct val="90000"/>
              </a:lnSpc>
              <a:buFont typeface="Wingdings" pitchFamily="2" charset="2"/>
              <a:buChar char="v"/>
            </a:pPr>
            <a:r>
              <a:rPr lang="en-US" sz="2800" i="1" dirty="0" smtClean="0">
                <a:solidFill>
                  <a:schemeClr val="accent1"/>
                </a:solidFill>
              </a:rPr>
              <a:t>Whoever-</a:t>
            </a:r>
          </a:p>
          <a:p>
            <a:pPr marL="609600" indent="-609600" algn="just">
              <a:lnSpc>
                <a:spcPct val="90000"/>
              </a:lnSpc>
              <a:buFont typeface="Wingdings" pitchFamily="2" charset="2"/>
              <a:buChar char="v"/>
            </a:pPr>
            <a:endParaRPr lang="en-US" sz="2800" i="1" dirty="0" smtClean="0">
              <a:solidFill>
                <a:schemeClr val="accent1"/>
              </a:solidFill>
            </a:endParaRPr>
          </a:p>
        </p:txBody>
      </p:sp>
    </p:spTree>
    <p:extLst>
      <p:ext uri="{BB962C8B-B14F-4D97-AF65-F5344CB8AC3E}">
        <p14:creationId xmlns="" xmlns:p14="http://schemas.microsoft.com/office/powerpoint/2010/main" val="978142670"/>
      </p:ext>
    </p:extLst>
  </p:cSld>
  <p:clrMapOvr>
    <a:masterClrMapping/>
  </p:clrMapOvr>
  <p:transition spd="slow">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 calcmode="lin" valueType="num">
                                      <p:cBhvr>
                                        <p:cTn id="7" dur="500" fill="hold"/>
                                        <p:tgtEl>
                                          <p:spTgt spid="4198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1987">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 calcmode="lin" valueType="num">
                                      <p:cBhvr>
                                        <p:cTn id="12" dur="500" fill="hold"/>
                                        <p:tgtEl>
                                          <p:spTgt spid="41987">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41987">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41987">
                                            <p:txEl>
                                              <p:pRg st="2" end="2"/>
                                            </p:txEl>
                                          </p:spTgt>
                                        </p:tgtEl>
                                        <p:attrNameLst>
                                          <p:attrName>style.visibility</p:attrName>
                                        </p:attrNameLst>
                                      </p:cBhvr>
                                      <p:to>
                                        <p:strVal val="visible"/>
                                      </p:to>
                                    </p:set>
                                    <p:anim calcmode="lin" valueType="num">
                                      <p:cBhvr>
                                        <p:cTn id="17" dur="500" fill="hold"/>
                                        <p:tgtEl>
                                          <p:spTgt spid="41987">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41987">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advAuto="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152400" y="152400"/>
            <a:ext cx="8763000" cy="6477000"/>
          </a:xfrm>
        </p:spPr>
        <p:txBody>
          <a:bodyPr>
            <a:normAutofit lnSpcReduction="10000"/>
          </a:bodyPr>
          <a:lstStyle/>
          <a:p>
            <a:pPr marL="609600" indent="-609600" algn="just">
              <a:buClr>
                <a:schemeClr val="accent1"/>
              </a:buClr>
              <a:buFont typeface="Wingdings" pitchFamily="2" charset="2"/>
              <a:buChar char="v"/>
            </a:pPr>
            <a:r>
              <a:rPr lang="en-US" sz="2800" i="1" dirty="0" smtClean="0">
                <a:solidFill>
                  <a:schemeClr val="tx2"/>
                </a:solidFill>
              </a:rPr>
              <a:t>Makes or receives any payment for the supply of ,or for an offer to supply ,any human organ.</a:t>
            </a:r>
          </a:p>
          <a:p>
            <a:pPr marL="609600" indent="-609600" algn="just" eaLnBrk="1" hangingPunct="1">
              <a:buClr>
                <a:schemeClr val="accent1"/>
              </a:buClr>
              <a:buFont typeface="Wingdings" pitchFamily="2" charset="2"/>
              <a:buChar char="v"/>
            </a:pPr>
            <a:r>
              <a:rPr lang="en-US" sz="2800" i="1" dirty="0" smtClean="0"/>
              <a:t>Seeks to find a person willing to supply for the payment of any human organ .</a:t>
            </a:r>
          </a:p>
          <a:p>
            <a:pPr marL="609600" indent="-609600" algn="just" eaLnBrk="1" hangingPunct="1">
              <a:buClr>
                <a:schemeClr val="accent1"/>
              </a:buClr>
              <a:buNone/>
            </a:pPr>
            <a:endParaRPr lang="en-US" sz="2800" i="1" dirty="0" smtClean="0"/>
          </a:p>
          <a:p>
            <a:pPr marL="609600" indent="-609600" algn="just" eaLnBrk="1" hangingPunct="1">
              <a:buClr>
                <a:schemeClr val="accent1"/>
              </a:buClr>
              <a:buFont typeface="Wingdings" pitchFamily="2" charset="2"/>
              <a:buChar char="v"/>
            </a:pPr>
            <a:r>
              <a:rPr lang="en-US" sz="2800" i="1" dirty="0" smtClean="0"/>
              <a:t>Offers to supply any human organ for payment.</a:t>
            </a:r>
          </a:p>
          <a:p>
            <a:pPr marL="609600" indent="-609600" algn="just" eaLnBrk="1" hangingPunct="1">
              <a:buClr>
                <a:schemeClr val="accent1"/>
              </a:buClr>
              <a:buFont typeface="Wingdings" pitchFamily="2" charset="2"/>
              <a:buChar char="v"/>
            </a:pPr>
            <a:r>
              <a:rPr lang="en-US" sz="2800" i="1" dirty="0" smtClean="0"/>
              <a:t>Initiates or negotiates any arrangement involving the making of any payment for the supply of any human organ.</a:t>
            </a:r>
          </a:p>
          <a:p>
            <a:pPr marL="609600" indent="-609600" algn="just" eaLnBrk="1" hangingPunct="1">
              <a:buClr>
                <a:schemeClr val="accent1"/>
              </a:buClr>
              <a:buNone/>
            </a:pPr>
            <a:endParaRPr lang="en-US" sz="2800" i="1" dirty="0" smtClean="0"/>
          </a:p>
          <a:p>
            <a:pPr marL="609600" indent="-609600" algn="just" eaLnBrk="1" hangingPunct="1">
              <a:buClr>
                <a:schemeClr val="accent1"/>
              </a:buClr>
              <a:buFont typeface="Wingdings" pitchFamily="2" charset="2"/>
              <a:buChar char="v"/>
            </a:pPr>
            <a:r>
              <a:rPr lang="en-US" sz="2800" i="1" dirty="0" smtClean="0"/>
              <a:t>Takes part in the management or control of a body of persons ,whose activities consists of includes the initiation or negotiation of any arrangement referred to in clause (d).</a:t>
            </a:r>
          </a:p>
        </p:txBody>
      </p:sp>
    </p:spTree>
    <p:extLst>
      <p:ext uri="{BB962C8B-B14F-4D97-AF65-F5344CB8AC3E}">
        <p14:creationId xmlns="" xmlns:p14="http://schemas.microsoft.com/office/powerpoint/2010/main" val="2437390682"/>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 calcmode="lin" valueType="num">
                                      <p:cBhvr>
                                        <p:cTn id="7" dur="500" fill="hold"/>
                                        <p:tgtEl>
                                          <p:spTgt spid="4301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3011">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43011">
                                            <p:txEl>
                                              <p:pRg st="1" end="1"/>
                                            </p:txEl>
                                          </p:spTgt>
                                        </p:tgtEl>
                                        <p:attrNameLst>
                                          <p:attrName>style.visibility</p:attrName>
                                        </p:attrNameLst>
                                      </p:cBhvr>
                                      <p:to>
                                        <p:strVal val="visible"/>
                                      </p:to>
                                    </p:set>
                                    <p:anim calcmode="lin" valueType="num">
                                      <p:cBhvr>
                                        <p:cTn id="12" dur="500" fill="hold"/>
                                        <p:tgtEl>
                                          <p:spTgt spid="43011">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43011">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43011">
                                            <p:txEl>
                                              <p:pRg st="3" end="3"/>
                                            </p:txEl>
                                          </p:spTgt>
                                        </p:tgtEl>
                                        <p:attrNameLst>
                                          <p:attrName>style.visibility</p:attrName>
                                        </p:attrNameLst>
                                      </p:cBhvr>
                                      <p:to>
                                        <p:strVal val="visible"/>
                                      </p:to>
                                    </p:set>
                                    <p:anim calcmode="lin" valueType="num">
                                      <p:cBhvr>
                                        <p:cTn id="17" dur="500" fill="hold"/>
                                        <p:tgtEl>
                                          <p:spTgt spid="43011">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43011">
                                            <p:txEl>
                                              <p:pRg st="3" end="3"/>
                                            </p:txEl>
                                          </p:spTgt>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grpId="0" nodeType="afterEffect">
                                  <p:stCondLst>
                                    <p:cond delay="0"/>
                                  </p:stCondLst>
                                  <p:childTnLst>
                                    <p:set>
                                      <p:cBhvr>
                                        <p:cTn id="21" dur="1" fill="hold">
                                          <p:stCondLst>
                                            <p:cond delay="0"/>
                                          </p:stCondLst>
                                        </p:cTn>
                                        <p:tgtEl>
                                          <p:spTgt spid="43011">
                                            <p:txEl>
                                              <p:pRg st="4" end="4"/>
                                            </p:txEl>
                                          </p:spTgt>
                                        </p:tgtEl>
                                        <p:attrNameLst>
                                          <p:attrName>style.visibility</p:attrName>
                                        </p:attrNameLst>
                                      </p:cBhvr>
                                      <p:to>
                                        <p:strVal val="visible"/>
                                      </p:to>
                                    </p:set>
                                    <p:anim calcmode="lin" valueType="num">
                                      <p:cBhvr>
                                        <p:cTn id="22" dur="500" fill="hold"/>
                                        <p:tgtEl>
                                          <p:spTgt spid="43011">
                                            <p:txEl>
                                              <p:pRg st="4" end="4"/>
                                            </p:txEl>
                                          </p:spTgt>
                                        </p:tgtEl>
                                        <p:attrNameLst>
                                          <p:attrName>ppt_w</p:attrName>
                                        </p:attrNameLst>
                                      </p:cBhvr>
                                      <p:tavLst>
                                        <p:tav tm="0">
                                          <p:val>
                                            <p:fltVal val="0"/>
                                          </p:val>
                                        </p:tav>
                                        <p:tav tm="100000">
                                          <p:val>
                                            <p:strVal val="#ppt_w"/>
                                          </p:val>
                                        </p:tav>
                                      </p:tavLst>
                                    </p:anim>
                                    <p:anim calcmode="lin" valueType="num">
                                      <p:cBhvr>
                                        <p:cTn id="23" dur="500" fill="hold"/>
                                        <p:tgtEl>
                                          <p:spTgt spid="43011">
                                            <p:txEl>
                                              <p:pRg st="4" end="4"/>
                                            </p:txEl>
                                          </p:spTgt>
                                        </p:tgtEl>
                                        <p:attrNameLst>
                                          <p:attrName>ppt_h</p:attrName>
                                        </p:attrNameLst>
                                      </p:cBhvr>
                                      <p:tavLst>
                                        <p:tav tm="0">
                                          <p:val>
                                            <p:fltVal val="0"/>
                                          </p:val>
                                        </p:tav>
                                        <p:tav tm="100000">
                                          <p:val>
                                            <p:strVal val="#ppt_h"/>
                                          </p:val>
                                        </p:tav>
                                      </p:tavLst>
                                    </p:anim>
                                  </p:childTnLst>
                                </p:cTn>
                              </p:par>
                            </p:childTnLst>
                          </p:cTn>
                        </p:par>
                        <p:par>
                          <p:cTn id="24" fill="hold">
                            <p:stCondLst>
                              <p:cond delay="2000"/>
                            </p:stCondLst>
                            <p:childTnLst>
                              <p:par>
                                <p:cTn id="25" presetID="23" presetClass="entr" presetSubtype="16" fill="hold" grpId="0" nodeType="afterEffect">
                                  <p:stCondLst>
                                    <p:cond delay="0"/>
                                  </p:stCondLst>
                                  <p:childTnLst>
                                    <p:set>
                                      <p:cBhvr>
                                        <p:cTn id="26" dur="1" fill="hold">
                                          <p:stCondLst>
                                            <p:cond delay="0"/>
                                          </p:stCondLst>
                                        </p:cTn>
                                        <p:tgtEl>
                                          <p:spTgt spid="43011">
                                            <p:txEl>
                                              <p:pRg st="6" end="6"/>
                                            </p:txEl>
                                          </p:spTgt>
                                        </p:tgtEl>
                                        <p:attrNameLst>
                                          <p:attrName>style.visibility</p:attrName>
                                        </p:attrNameLst>
                                      </p:cBhvr>
                                      <p:to>
                                        <p:strVal val="visible"/>
                                      </p:to>
                                    </p:set>
                                    <p:anim calcmode="lin" valueType="num">
                                      <p:cBhvr>
                                        <p:cTn id="27" dur="500" fill="hold"/>
                                        <p:tgtEl>
                                          <p:spTgt spid="43011">
                                            <p:txEl>
                                              <p:pRg st="6" end="6"/>
                                            </p:txEl>
                                          </p:spTgt>
                                        </p:tgtEl>
                                        <p:attrNameLst>
                                          <p:attrName>ppt_w</p:attrName>
                                        </p:attrNameLst>
                                      </p:cBhvr>
                                      <p:tavLst>
                                        <p:tav tm="0">
                                          <p:val>
                                            <p:fltVal val="0"/>
                                          </p:val>
                                        </p:tav>
                                        <p:tav tm="100000">
                                          <p:val>
                                            <p:strVal val="#ppt_w"/>
                                          </p:val>
                                        </p:tav>
                                      </p:tavLst>
                                    </p:anim>
                                    <p:anim calcmode="lin" valueType="num">
                                      <p:cBhvr>
                                        <p:cTn id="28" dur="500" fill="hold"/>
                                        <p:tgtEl>
                                          <p:spTgt spid="43011">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advAuto="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a:xfrm>
            <a:off x="228600" y="228600"/>
            <a:ext cx="8610600" cy="6400800"/>
          </a:xfrm>
        </p:spPr>
        <p:txBody>
          <a:bodyPr>
            <a:normAutofit/>
          </a:bodyPr>
          <a:lstStyle/>
          <a:p>
            <a:pPr marL="660400" indent="-660400" algn="just">
              <a:lnSpc>
                <a:spcPct val="90000"/>
              </a:lnSpc>
              <a:buClr>
                <a:schemeClr val="accent1"/>
              </a:buClr>
              <a:buFont typeface="Wingdings" pitchFamily="2" charset="2"/>
              <a:buChar char="v"/>
            </a:pPr>
            <a:r>
              <a:rPr lang="en-US" sz="2800" i="1" dirty="0" smtClean="0">
                <a:solidFill>
                  <a:schemeClr val="tx2"/>
                </a:solidFill>
              </a:rPr>
              <a:t>Publishes or distributes a cause to be published or distributed ,any advertisement-</a:t>
            </a:r>
          </a:p>
          <a:p>
            <a:pPr marL="660400" indent="-660400" algn="just" eaLnBrk="1" hangingPunct="1">
              <a:lnSpc>
                <a:spcPct val="90000"/>
              </a:lnSpc>
              <a:buClr>
                <a:schemeClr val="hlink"/>
              </a:buClr>
              <a:buFontTx/>
              <a:buAutoNum type="romanLcPeriod"/>
            </a:pPr>
            <a:r>
              <a:rPr lang="en-US" sz="2800" i="1" dirty="0" smtClean="0">
                <a:solidFill>
                  <a:schemeClr val="accent1"/>
                </a:solidFill>
              </a:rPr>
              <a:t>Inviting person to supply for payment of any human organ ;</a:t>
            </a:r>
          </a:p>
          <a:p>
            <a:pPr marL="660400" indent="-660400" algn="just" eaLnBrk="1" hangingPunct="1">
              <a:lnSpc>
                <a:spcPct val="90000"/>
              </a:lnSpc>
              <a:buClr>
                <a:schemeClr val="hlink"/>
              </a:buClr>
              <a:buFontTx/>
              <a:buAutoNum type="romanLcPeriod"/>
            </a:pPr>
            <a:r>
              <a:rPr lang="en-US" sz="2800" i="1" dirty="0" smtClean="0">
                <a:solidFill>
                  <a:schemeClr val="accent1"/>
                </a:solidFill>
              </a:rPr>
              <a:t>Offering to supply any human organ for payment; indicating that the advertiser is willing to initiate or negotiate any arrangement referred to clause (d) ,shall be punishable </a:t>
            </a:r>
            <a:r>
              <a:rPr lang="en-US" sz="2800" i="1" dirty="0" smtClean="0">
                <a:solidFill>
                  <a:schemeClr val="tx2"/>
                </a:solidFill>
              </a:rPr>
              <a:t>with imprisonment for a term of two to seven years</a:t>
            </a:r>
            <a:r>
              <a:rPr lang="en-US" sz="2800" i="1" dirty="0" smtClean="0">
                <a:solidFill>
                  <a:schemeClr val="accent1"/>
                </a:solidFill>
              </a:rPr>
              <a:t> and shall be liable </a:t>
            </a:r>
            <a:r>
              <a:rPr lang="en-US" sz="2800" i="1" dirty="0" smtClean="0">
                <a:solidFill>
                  <a:schemeClr val="tx2"/>
                </a:solidFill>
              </a:rPr>
              <a:t>to fine which shall not be less than Rs 10,000 but may extend to Rs 20,000.</a:t>
            </a:r>
          </a:p>
          <a:p>
            <a:pPr marL="660400" indent="-660400" algn="just" eaLnBrk="1" hangingPunct="1">
              <a:lnSpc>
                <a:spcPct val="90000"/>
              </a:lnSpc>
              <a:buClr>
                <a:schemeClr val="hlink"/>
              </a:buClr>
              <a:buFontTx/>
              <a:buNone/>
            </a:pPr>
            <a:r>
              <a:rPr lang="en-US" sz="2800" i="1" dirty="0" smtClean="0">
                <a:solidFill>
                  <a:schemeClr val="folHlink"/>
                </a:solidFill>
              </a:rPr>
              <a:t>                   Any offence punishable under this act shall be tried in the court of a Metropolitan Magistrate or a Judicial Magistrate of the first class.</a:t>
            </a:r>
          </a:p>
        </p:txBody>
      </p:sp>
    </p:spTree>
    <p:extLst>
      <p:ext uri="{BB962C8B-B14F-4D97-AF65-F5344CB8AC3E}">
        <p14:creationId xmlns="" xmlns:p14="http://schemas.microsoft.com/office/powerpoint/2010/main" val="602510086"/>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 calcmode="lin" valueType="num">
                                      <p:cBhvr>
                                        <p:cTn id="7" dur="500" fill="hold"/>
                                        <p:tgtEl>
                                          <p:spTgt spid="4403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4035">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44035">
                                            <p:txEl>
                                              <p:pRg st="1" end="1"/>
                                            </p:txEl>
                                          </p:spTgt>
                                        </p:tgtEl>
                                        <p:attrNameLst>
                                          <p:attrName>style.visibility</p:attrName>
                                        </p:attrNameLst>
                                      </p:cBhvr>
                                      <p:to>
                                        <p:strVal val="visible"/>
                                      </p:to>
                                    </p:set>
                                    <p:anim calcmode="lin" valueType="num">
                                      <p:cBhvr>
                                        <p:cTn id="12" dur="500" fill="hold"/>
                                        <p:tgtEl>
                                          <p:spTgt spid="44035">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44035">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44035">
                                            <p:txEl>
                                              <p:pRg st="2" end="2"/>
                                            </p:txEl>
                                          </p:spTgt>
                                        </p:tgtEl>
                                        <p:attrNameLst>
                                          <p:attrName>style.visibility</p:attrName>
                                        </p:attrNameLst>
                                      </p:cBhvr>
                                      <p:to>
                                        <p:strVal val="visible"/>
                                      </p:to>
                                    </p:set>
                                    <p:anim calcmode="lin" valueType="num">
                                      <p:cBhvr>
                                        <p:cTn id="17" dur="500" fill="hold"/>
                                        <p:tgtEl>
                                          <p:spTgt spid="44035">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44035">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grpId="0" nodeType="afterEffect">
                                  <p:stCondLst>
                                    <p:cond delay="0"/>
                                  </p:stCondLst>
                                  <p:childTnLst>
                                    <p:set>
                                      <p:cBhvr>
                                        <p:cTn id="21" dur="1" fill="hold">
                                          <p:stCondLst>
                                            <p:cond delay="0"/>
                                          </p:stCondLst>
                                        </p:cTn>
                                        <p:tgtEl>
                                          <p:spTgt spid="44035">
                                            <p:txEl>
                                              <p:pRg st="3" end="3"/>
                                            </p:txEl>
                                          </p:spTgt>
                                        </p:tgtEl>
                                        <p:attrNameLst>
                                          <p:attrName>style.visibility</p:attrName>
                                        </p:attrNameLst>
                                      </p:cBhvr>
                                      <p:to>
                                        <p:strVal val="visible"/>
                                      </p:to>
                                    </p:set>
                                    <p:anim calcmode="lin" valueType="num">
                                      <p:cBhvr>
                                        <p:cTn id="22" dur="500" fill="hold"/>
                                        <p:tgtEl>
                                          <p:spTgt spid="44035">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44035">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advAuto="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0" y="0"/>
            <a:ext cx="9144000" cy="6858000"/>
          </a:xfrm>
        </p:spPr>
        <p:txBody>
          <a:bodyPr/>
          <a:lstStyle/>
          <a:p>
            <a:pPr>
              <a:buFontTx/>
              <a:buNone/>
            </a:pPr>
            <a:r>
              <a:rPr lang="en-US" dirty="0" smtClean="0"/>
              <a:t>-</a:t>
            </a:r>
          </a:p>
        </p:txBody>
      </p:sp>
      <p:pic>
        <p:nvPicPr>
          <p:cNvPr id="26627" name="Picture 2" descr="C:\Documents and Settings\Acer OEM User\Local Settings\Temporary Internet Files\Content.IE5\JIJJYHOR\MCj04160280000[1].wmf"/>
          <p:cNvPicPr>
            <a:picLocks noChangeAspect="1" noChangeArrowheads="1"/>
          </p:cNvPicPr>
          <p:nvPr/>
        </p:nvPicPr>
        <p:blipFill>
          <a:blip r:embed="rId2" cstate="print"/>
          <a:srcRect/>
          <a:stretch>
            <a:fillRect/>
          </a:stretch>
        </p:blipFill>
        <p:spPr bwMode="auto">
          <a:xfrm>
            <a:off x="806450" y="304800"/>
            <a:ext cx="7059613" cy="5791200"/>
          </a:xfrm>
          <a:prstGeom prst="rect">
            <a:avLst/>
          </a:prstGeom>
          <a:noFill/>
          <a:ln w="9525">
            <a:noFill/>
            <a:miter lim="800000"/>
            <a:headEnd/>
            <a:tailEnd/>
          </a:ln>
        </p:spPr>
      </p:pic>
    </p:spTree>
    <p:extLst>
      <p:ext uri="{BB962C8B-B14F-4D97-AF65-F5344CB8AC3E}">
        <p14:creationId xmlns="" xmlns:p14="http://schemas.microsoft.com/office/powerpoint/2010/main" val="1082512126"/>
      </p:ext>
    </p:extLst>
  </p:cSld>
  <p:clrMapOvr>
    <a:masterClrMapping/>
  </p:clrMapOvr>
  <p:transition spd="slow">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idx="1"/>
          </p:nvPr>
        </p:nvSpPr>
        <p:spPr>
          <a:xfrm>
            <a:off x="685800" y="838200"/>
            <a:ext cx="7772400" cy="5486400"/>
          </a:xfrm>
        </p:spPr>
        <p:txBody>
          <a:bodyPr/>
          <a:lstStyle/>
          <a:p>
            <a:pPr algn="just" eaLnBrk="1" hangingPunct="1">
              <a:lnSpc>
                <a:spcPct val="90000"/>
              </a:lnSpc>
              <a:buClr>
                <a:schemeClr val="folHlink"/>
              </a:buClr>
              <a:buFont typeface="Wingdings" pitchFamily="2" charset="2"/>
              <a:buChar char="Ø"/>
            </a:pPr>
            <a:r>
              <a:rPr lang="en-US" i="1" dirty="0" smtClean="0">
                <a:solidFill>
                  <a:schemeClr val="tx2"/>
                </a:solidFill>
              </a:rPr>
              <a:t>	The Bill provides for the regulation of removal ,storage and transplantation of human organs for therapeutic purposes, and for the prevention of commercial dealings in human organs and for matters connected therewith or incidental thereto.</a:t>
            </a:r>
          </a:p>
          <a:p>
            <a:pPr algn="just" eaLnBrk="1" hangingPunct="1">
              <a:lnSpc>
                <a:spcPct val="90000"/>
              </a:lnSpc>
              <a:buClr>
                <a:schemeClr val="folHlink"/>
              </a:buClr>
              <a:buNone/>
            </a:pPr>
            <a:endParaRPr lang="en-US" i="1" dirty="0" smtClean="0">
              <a:solidFill>
                <a:schemeClr val="tx2"/>
              </a:solidFill>
            </a:endParaRPr>
          </a:p>
          <a:p>
            <a:pPr algn="just" eaLnBrk="1" hangingPunct="1">
              <a:lnSpc>
                <a:spcPct val="90000"/>
              </a:lnSpc>
              <a:buClr>
                <a:schemeClr val="folHlink"/>
              </a:buClr>
              <a:buFont typeface="Wingdings" pitchFamily="2" charset="2"/>
              <a:buChar char="Ø"/>
            </a:pPr>
            <a:r>
              <a:rPr lang="en-US" i="1" dirty="0" smtClean="0">
                <a:solidFill>
                  <a:schemeClr val="tx2"/>
                </a:solidFill>
              </a:rPr>
              <a:t>	It has been called </a:t>
            </a:r>
            <a:r>
              <a:rPr lang="en-US" i="1" dirty="0" smtClean="0">
                <a:solidFill>
                  <a:schemeClr val="folHlink"/>
                </a:solidFill>
              </a:rPr>
              <a:t>Transplantation of Human Organs Act 1994</a:t>
            </a:r>
            <a:r>
              <a:rPr lang="en-US" i="1" dirty="0" smtClean="0">
                <a:solidFill>
                  <a:schemeClr val="tx2"/>
                </a:solidFill>
              </a:rPr>
              <a:t> and came into effect from </a:t>
            </a:r>
            <a:r>
              <a:rPr lang="en-US" i="1" dirty="0" smtClean="0">
                <a:solidFill>
                  <a:schemeClr val="folHlink"/>
                </a:solidFill>
              </a:rPr>
              <a:t>4 Feb. 1995</a:t>
            </a:r>
            <a:r>
              <a:rPr lang="en-US" i="1" dirty="0" smtClean="0">
                <a:solidFill>
                  <a:schemeClr val="tx2"/>
                </a:solidFill>
              </a:rPr>
              <a:t> ,with the Government of India Gazette notification.</a:t>
            </a:r>
          </a:p>
        </p:txBody>
      </p:sp>
    </p:spTree>
    <p:extLst>
      <p:ext uri="{BB962C8B-B14F-4D97-AF65-F5344CB8AC3E}">
        <p14:creationId xmlns="" xmlns:p14="http://schemas.microsoft.com/office/powerpoint/2010/main" val="2352235663"/>
      </p:ext>
    </p:extLst>
  </p:cSld>
  <p:clrMapOvr>
    <a:masterClrMapping/>
  </p:clrMapOvr>
  <p:transition spd="slow">
    <p:cover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457200"/>
            <a:ext cx="7772400" cy="1066800"/>
          </a:xfrm>
        </p:spPr>
        <p:txBody>
          <a:bodyPr/>
          <a:lstStyle/>
          <a:p>
            <a:pPr eaLnBrk="1" hangingPunct="1"/>
            <a:r>
              <a:rPr lang="en-US" sz="3200" i="1" u="sng" dirty="0" smtClean="0">
                <a:solidFill>
                  <a:schemeClr val="folHlink"/>
                </a:solidFill>
              </a:rPr>
              <a:t>DEFINITIONS ,FOR THE PURPOSE OF THIS ACT</a:t>
            </a:r>
          </a:p>
        </p:txBody>
      </p:sp>
      <p:sp>
        <p:nvSpPr>
          <p:cNvPr id="1027" name="Rectangle 3"/>
          <p:cNvSpPr>
            <a:spLocks noGrp="1" noChangeArrowheads="1"/>
          </p:cNvSpPr>
          <p:nvPr>
            <p:ph idx="1"/>
          </p:nvPr>
        </p:nvSpPr>
        <p:spPr>
          <a:xfrm>
            <a:off x="685800" y="1524000"/>
            <a:ext cx="7772400" cy="4572000"/>
          </a:xfrm>
        </p:spPr>
        <p:txBody>
          <a:bodyPr/>
          <a:lstStyle/>
          <a:p>
            <a:pPr algn="just" eaLnBrk="1" hangingPunct="1">
              <a:lnSpc>
                <a:spcPct val="90000"/>
              </a:lnSpc>
              <a:buFont typeface="Wingdings" pitchFamily="2" charset="2"/>
              <a:buChar char="q"/>
            </a:pPr>
            <a:r>
              <a:rPr lang="en-US" sz="2800" i="1" dirty="0" smtClean="0">
                <a:solidFill>
                  <a:schemeClr val="tx2"/>
                </a:solidFill>
              </a:rPr>
              <a:t>Transplantation</a:t>
            </a:r>
            <a:r>
              <a:rPr lang="en-US" sz="2800" i="1" dirty="0" smtClean="0">
                <a:solidFill>
                  <a:schemeClr val="accent1"/>
                </a:solidFill>
              </a:rPr>
              <a:t> means the grafting of any human organ from any living person or a deceased person to some other living person ,for therapeutic purposes.</a:t>
            </a:r>
          </a:p>
          <a:p>
            <a:pPr algn="just" eaLnBrk="1" hangingPunct="1">
              <a:lnSpc>
                <a:spcPct val="90000"/>
              </a:lnSpc>
              <a:buFont typeface="Wingdings" pitchFamily="2" charset="2"/>
              <a:buChar char="q"/>
            </a:pPr>
            <a:r>
              <a:rPr lang="en-US" sz="2800" i="1" dirty="0" smtClean="0">
                <a:solidFill>
                  <a:schemeClr val="tx2"/>
                </a:solidFill>
              </a:rPr>
              <a:t>Therapeutic purpose</a:t>
            </a:r>
            <a:r>
              <a:rPr lang="en-US" sz="2800" i="1" dirty="0" smtClean="0">
                <a:solidFill>
                  <a:schemeClr val="accent1"/>
                </a:solidFill>
              </a:rPr>
              <a:t> means systemic treatment of any disease or the measures to improve health ,according to any particular method of modality.</a:t>
            </a:r>
          </a:p>
          <a:p>
            <a:pPr algn="just" eaLnBrk="1" hangingPunct="1">
              <a:lnSpc>
                <a:spcPct val="90000"/>
              </a:lnSpc>
              <a:buFont typeface="Wingdings" pitchFamily="2" charset="2"/>
              <a:buChar char="q"/>
            </a:pPr>
            <a:r>
              <a:rPr lang="en-US" sz="2800" i="1" dirty="0" smtClean="0">
                <a:solidFill>
                  <a:schemeClr val="tx2"/>
                </a:solidFill>
              </a:rPr>
              <a:t>Human organ</a:t>
            </a:r>
            <a:r>
              <a:rPr lang="en-US" sz="2800" i="1" dirty="0" smtClean="0">
                <a:solidFill>
                  <a:schemeClr val="accent1"/>
                </a:solidFill>
              </a:rPr>
              <a:t> means any part of a human body  consisting of a structured arrangement of tissues which ,if wholly removed ,cannot be replicated by the body.</a:t>
            </a:r>
          </a:p>
        </p:txBody>
      </p:sp>
    </p:spTree>
    <p:extLst>
      <p:ext uri="{BB962C8B-B14F-4D97-AF65-F5344CB8AC3E}">
        <p14:creationId xmlns="" xmlns:p14="http://schemas.microsoft.com/office/powerpoint/2010/main" val="289334196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slide(fromBottom)">
                                      <p:cBhvr>
                                        <p:cTn id="7" dur="500"/>
                                        <p:tgtEl>
                                          <p:spTgt spid="1027">
                                            <p:txEl>
                                              <p:pRg st="0" end="0"/>
                                            </p:txEl>
                                          </p:spTgt>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1027">
                                            <p:txEl>
                                              <p:pRg st="1" end="1"/>
                                            </p:txEl>
                                          </p:spTgt>
                                        </p:tgtEl>
                                        <p:attrNameLst>
                                          <p:attrName>style.visibility</p:attrName>
                                        </p:attrNameLst>
                                      </p:cBhvr>
                                      <p:to>
                                        <p:strVal val="visible"/>
                                      </p:to>
                                    </p:set>
                                    <p:animEffect transition="in" filter="slide(fromBottom)">
                                      <p:cBhvr>
                                        <p:cTn id="11" dur="500"/>
                                        <p:tgtEl>
                                          <p:spTgt spid="1027">
                                            <p:txEl>
                                              <p:pRg st="1" end="1"/>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1027">
                                            <p:txEl>
                                              <p:pRg st="2" end="2"/>
                                            </p:txEl>
                                          </p:spTgt>
                                        </p:tgtEl>
                                        <p:attrNameLst>
                                          <p:attrName>style.visibility</p:attrName>
                                        </p:attrNameLst>
                                      </p:cBhvr>
                                      <p:to>
                                        <p:strVal val="visible"/>
                                      </p:to>
                                    </p:set>
                                    <p:animEffect transition="in" filter="slide(fromBottom)">
                                      <p:cBhvr>
                                        <p:cTn id="15" dur="500"/>
                                        <p:tgtEl>
                                          <p:spTgt spid="10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autoUpdateAnimBg="0" advAuto="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685800" y="990600"/>
            <a:ext cx="7772400" cy="5257800"/>
          </a:xfrm>
        </p:spPr>
        <p:txBody>
          <a:bodyPr/>
          <a:lstStyle/>
          <a:p>
            <a:pPr algn="just" eaLnBrk="1" hangingPunct="1">
              <a:buClr>
                <a:schemeClr val="accent1"/>
              </a:buClr>
              <a:buFont typeface="Wingdings" pitchFamily="2" charset="2"/>
              <a:buChar char="q"/>
            </a:pPr>
            <a:r>
              <a:rPr lang="en-US" sz="2800" i="1" dirty="0" smtClean="0">
                <a:solidFill>
                  <a:schemeClr val="tx2"/>
                </a:solidFill>
              </a:rPr>
              <a:t>Near relative</a:t>
            </a:r>
            <a:r>
              <a:rPr lang="en-US" sz="2800" i="1" dirty="0" smtClean="0">
                <a:solidFill>
                  <a:schemeClr val="accent1"/>
                </a:solidFill>
              </a:rPr>
              <a:t> means spouse ,son ,daughter ,father ,mother ,brother or sister.</a:t>
            </a:r>
          </a:p>
          <a:p>
            <a:pPr algn="just" eaLnBrk="1" hangingPunct="1">
              <a:buClr>
                <a:schemeClr val="accent1"/>
              </a:buClr>
              <a:buFont typeface="Wingdings" pitchFamily="2" charset="2"/>
              <a:buChar char="q"/>
            </a:pPr>
            <a:r>
              <a:rPr lang="en-US" sz="2800" i="1" dirty="0" smtClean="0">
                <a:solidFill>
                  <a:schemeClr val="tx2"/>
                </a:solidFill>
              </a:rPr>
              <a:t>Donor</a:t>
            </a:r>
            <a:r>
              <a:rPr lang="en-US" sz="2800" i="1" dirty="0" smtClean="0">
                <a:solidFill>
                  <a:schemeClr val="accent1"/>
                </a:solidFill>
              </a:rPr>
              <a:t> means any person ,not less than 18 years of age ,who voluntarily authorizes the removal of any of his human organs or therapeutic purposes.</a:t>
            </a:r>
          </a:p>
          <a:p>
            <a:pPr algn="just" eaLnBrk="1" hangingPunct="1">
              <a:buClr>
                <a:schemeClr val="accent1"/>
              </a:buClr>
              <a:buFont typeface="Wingdings" pitchFamily="2" charset="2"/>
              <a:buChar char="q"/>
            </a:pPr>
            <a:r>
              <a:rPr lang="en-US" sz="2800" i="1" dirty="0" smtClean="0">
                <a:solidFill>
                  <a:schemeClr val="tx2"/>
                </a:solidFill>
              </a:rPr>
              <a:t>Brain stem death</a:t>
            </a:r>
            <a:r>
              <a:rPr lang="en-US" sz="2800" i="1" dirty="0" smtClean="0">
                <a:solidFill>
                  <a:schemeClr val="accent1"/>
                </a:solidFill>
              </a:rPr>
              <a:t> means the stage at which ,all the functions of the brain-stem have permanently and irreversibly ceased and is so certified.</a:t>
            </a:r>
          </a:p>
          <a:p>
            <a:pPr algn="just" eaLnBrk="1" hangingPunct="1">
              <a:buClr>
                <a:schemeClr val="accent1"/>
              </a:buClr>
              <a:buFont typeface="Wingdings" pitchFamily="2" charset="2"/>
              <a:buNone/>
            </a:pPr>
            <a:endParaRPr lang="en-US" sz="2800" i="1" dirty="0" smtClean="0">
              <a:solidFill>
                <a:schemeClr val="accent1"/>
              </a:solidFill>
            </a:endParaRPr>
          </a:p>
        </p:txBody>
      </p:sp>
    </p:spTree>
    <p:extLst>
      <p:ext uri="{BB962C8B-B14F-4D97-AF65-F5344CB8AC3E}">
        <p14:creationId xmlns="" xmlns:p14="http://schemas.microsoft.com/office/powerpoint/2010/main" val="1666130595"/>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slide(fromBottom)">
                                      <p:cBhvr>
                                        <p:cTn id="7" dur="500"/>
                                        <p:tgtEl>
                                          <p:spTgt spid="31747">
                                            <p:txEl>
                                              <p:pRg st="0" end="0"/>
                                            </p:txEl>
                                          </p:spTgt>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animEffect transition="in" filter="slide(fromBottom)">
                                      <p:cBhvr>
                                        <p:cTn id="11" dur="500"/>
                                        <p:tgtEl>
                                          <p:spTgt spid="31747">
                                            <p:txEl>
                                              <p:pRg st="1" end="1"/>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31747">
                                            <p:txEl>
                                              <p:pRg st="2" end="2"/>
                                            </p:txEl>
                                          </p:spTgt>
                                        </p:tgtEl>
                                        <p:attrNameLst>
                                          <p:attrName>style.visibility</p:attrName>
                                        </p:attrNameLst>
                                      </p:cBhvr>
                                      <p:to>
                                        <p:strVal val="visible"/>
                                      </p:to>
                                    </p:set>
                                    <p:animEffect transition="in" filter="slide(fromBottom)">
                                      <p:cBhvr>
                                        <p:cTn id="15" dur="500"/>
                                        <p:tgtEl>
                                          <p:spTgt spid="317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advAuto="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192088"/>
            <a:ext cx="7772400" cy="1066800"/>
          </a:xfrm>
        </p:spPr>
        <p:txBody>
          <a:bodyPr/>
          <a:lstStyle/>
          <a:p>
            <a:pPr eaLnBrk="1" hangingPunct="1"/>
            <a:r>
              <a:rPr lang="en-US" sz="3200" i="1" u="sng" dirty="0" smtClean="0">
                <a:solidFill>
                  <a:schemeClr val="accent2">
                    <a:lumMod val="50000"/>
                  </a:schemeClr>
                </a:solidFill>
              </a:rPr>
              <a:t>THREE MAIN ASPECTS OF THE ACT</a:t>
            </a:r>
          </a:p>
        </p:txBody>
      </p:sp>
      <p:sp>
        <p:nvSpPr>
          <p:cNvPr id="32771" name="Rectangle 3"/>
          <p:cNvSpPr>
            <a:spLocks noGrp="1" noChangeArrowheads="1"/>
          </p:cNvSpPr>
          <p:nvPr>
            <p:ph idx="1"/>
          </p:nvPr>
        </p:nvSpPr>
        <p:spPr>
          <a:xfrm>
            <a:off x="685800" y="1219200"/>
            <a:ext cx="7772400" cy="5257800"/>
          </a:xfrm>
        </p:spPr>
        <p:txBody>
          <a:bodyPr/>
          <a:lstStyle/>
          <a:p>
            <a:pPr marL="609600" indent="-609600" algn="just" eaLnBrk="1" hangingPunct="1">
              <a:buClr>
                <a:schemeClr val="hlink"/>
              </a:buClr>
              <a:buFontTx/>
              <a:buAutoNum type="alphaUcPeriod"/>
            </a:pPr>
            <a:r>
              <a:rPr lang="en-US" sz="2800" i="1" dirty="0" smtClean="0">
                <a:solidFill>
                  <a:schemeClr val="hlink"/>
                </a:solidFill>
              </a:rPr>
              <a:t>It aims at putting a stop to live unrelated transplants.</a:t>
            </a:r>
          </a:p>
          <a:p>
            <a:pPr marL="609600" indent="-609600" algn="just" eaLnBrk="1" hangingPunct="1">
              <a:buClr>
                <a:schemeClr val="hlink"/>
              </a:buClr>
              <a:buFontTx/>
              <a:buAutoNum type="alphaUcPeriod"/>
            </a:pPr>
            <a:r>
              <a:rPr lang="en-US" sz="2800" i="1" dirty="0" smtClean="0">
                <a:solidFill>
                  <a:schemeClr val="hlink"/>
                </a:solidFill>
              </a:rPr>
              <a:t>In case of a live related transplant ,it defines that the donor and recipient are genetically related , with an exception if he transplant is done with prior approval of the Authorization Committee on an application jointly made by the donor and recipient.</a:t>
            </a:r>
          </a:p>
          <a:p>
            <a:pPr marL="609600" indent="-609600" algn="just" eaLnBrk="1" hangingPunct="1">
              <a:buClr>
                <a:schemeClr val="hlink"/>
              </a:buClr>
              <a:buFontTx/>
              <a:buAutoNum type="alphaUcPeriod"/>
            </a:pPr>
            <a:r>
              <a:rPr lang="en-US" sz="2800" i="1" dirty="0" smtClean="0">
                <a:solidFill>
                  <a:schemeClr val="hlink"/>
                </a:solidFill>
              </a:rPr>
              <a:t>It accepts the brain stem death criterion. </a:t>
            </a:r>
          </a:p>
        </p:txBody>
      </p:sp>
    </p:spTree>
    <p:extLst>
      <p:ext uri="{BB962C8B-B14F-4D97-AF65-F5344CB8AC3E}">
        <p14:creationId xmlns="" xmlns:p14="http://schemas.microsoft.com/office/powerpoint/2010/main" val="3910030006"/>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additive="base">
                                        <p:cTn id="7" dur="500" fill="hold"/>
                                        <p:tgtEl>
                                          <p:spTgt spid="327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771">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 calcmode="lin" valueType="num">
                                      <p:cBhvr additive="base">
                                        <p:cTn id="12" dur="500" fill="hold"/>
                                        <p:tgtEl>
                                          <p:spTgt spid="32771">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2771">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32771">
                                            <p:txEl>
                                              <p:pRg st="2" end="2"/>
                                            </p:txEl>
                                          </p:spTgt>
                                        </p:tgtEl>
                                        <p:attrNameLst>
                                          <p:attrName>style.visibility</p:attrName>
                                        </p:attrNameLst>
                                      </p:cBhvr>
                                      <p:to>
                                        <p:strVal val="visible"/>
                                      </p:to>
                                    </p:set>
                                    <p:anim calcmode="lin" valueType="num">
                                      <p:cBhvr additive="base">
                                        <p:cTn id="17" dur="500" fill="hold"/>
                                        <p:tgtEl>
                                          <p:spTgt spid="32771">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277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609600" y="1447800"/>
            <a:ext cx="7772400" cy="4114800"/>
          </a:xfrm>
        </p:spPr>
        <p:txBody>
          <a:bodyPr>
            <a:noAutofit/>
          </a:bodyPr>
          <a:lstStyle/>
          <a:p>
            <a:pPr algn="just">
              <a:buNone/>
            </a:pPr>
            <a:r>
              <a:rPr lang="en-US" sz="4000" dirty="0" smtClean="0"/>
              <a:t>	</a:t>
            </a:r>
            <a:r>
              <a:rPr lang="en-US" sz="4000" i="1" dirty="0" smtClean="0"/>
              <a:t>Certification of death by a panel of experts consisting of medical officer </a:t>
            </a:r>
            <a:r>
              <a:rPr lang="en-US" sz="4000" dirty="0" smtClean="0"/>
              <a:t>in-charge of the hospital ,an independent medical specialist , a neurologist or neurosurgeon ,the doctor treating the patient is essential.</a:t>
            </a:r>
          </a:p>
        </p:txBody>
      </p:sp>
    </p:spTree>
    <p:extLst>
      <p:ext uri="{BB962C8B-B14F-4D97-AF65-F5344CB8AC3E}">
        <p14:creationId xmlns="" xmlns:p14="http://schemas.microsoft.com/office/powerpoint/2010/main" val="873629133"/>
      </p:ext>
    </p:extLst>
  </p:cSld>
  <p:clrMapOvr>
    <a:masterClrMapping/>
  </p:clrMapOvr>
  <p:transition spd="slow">
    <p:cover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271463"/>
            <a:ext cx="7772400" cy="1066800"/>
          </a:xfrm>
        </p:spPr>
        <p:txBody>
          <a:bodyPr/>
          <a:lstStyle/>
          <a:p>
            <a:pPr eaLnBrk="1" hangingPunct="1"/>
            <a:r>
              <a:rPr lang="en-US" sz="3200" b="1" i="1" u="sng" dirty="0" smtClean="0">
                <a:solidFill>
                  <a:schemeClr val="folHlink"/>
                </a:solidFill>
              </a:rPr>
              <a:t>AUTHORITY FOR THE REMOVAL OF HUMAN ORGANS</a:t>
            </a:r>
          </a:p>
        </p:txBody>
      </p:sp>
      <p:sp>
        <p:nvSpPr>
          <p:cNvPr id="9219" name="Rectangle 3"/>
          <p:cNvSpPr>
            <a:spLocks noGrp="1" noChangeArrowheads="1"/>
          </p:cNvSpPr>
          <p:nvPr>
            <p:ph idx="1"/>
          </p:nvPr>
        </p:nvSpPr>
        <p:spPr>
          <a:xfrm>
            <a:off x="685800" y="1295400"/>
            <a:ext cx="7772400" cy="4800600"/>
          </a:xfrm>
        </p:spPr>
        <p:txBody>
          <a:bodyPr>
            <a:normAutofit lnSpcReduction="10000"/>
          </a:bodyPr>
          <a:lstStyle/>
          <a:p>
            <a:pPr algn="just" eaLnBrk="1" hangingPunct="1">
              <a:lnSpc>
                <a:spcPct val="90000"/>
              </a:lnSpc>
              <a:buFont typeface="Wingdings" pitchFamily="2" charset="2"/>
              <a:buChar char="ü"/>
            </a:pPr>
            <a:r>
              <a:rPr lang="en-US" sz="2800" i="1" dirty="0" smtClean="0">
                <a:solidFill>
                  <a:schemeClr val="tx2"/>
                </a:solidFill>
              </a:rPr>
              <a:t>If any donor had ,in writing and in the presence of two or more witnesses at least one of whom is a </a:t>
            </a:r>
            <a:r>
              <a:rPr lang="en-US" sz="2800" b="1" i="1" u="sng" dirty="0" smtClean="0">
                <a:solidFill>
                  <a:schemeClr val="tx2"/>
                </a:solidFill>
              </a:rPr>
              <a:t>near relative of such person </a:t>
            </a:r>
            <a:r>
              <a:rPr lang="en-US" sz="2800" i="1" dirty="0" smtClean="0">
                <a:solidFill>
                  <a:schemeClr val="tx2"/>
                </a:solidFill>
              </a:rPr>
              <a:t>unequivocally authorized at any time before his death ,removal of any human organ of his body ,after his death ,for therapeutic purposes ,</a:t>
            </a:r>
            <a:r>
              <a:rPr lang="en-US" sz="2800" b="1" i="1" u="sng" dirty="0" smtClean="0">
                <a:solidFill>
                  <a:schemeClr val="tx2"/>
                </a:solidFill>
              </a:rPr>
              <a:t>the person lawfully in possession of the dead body shall </a:t>
            </a:r>
            <a:r>
              <a:rPr lang="en-US" sz="2800" i="1" dirty="0" smtClean="0">
                <a:solidFill>
                  <a:schemeClr val="tx2"/>
                </a:solidFill>
              </a:rPr>
              <a:t>,unless he has any reasons to believe that the donor had subsequently revoked the authority aforesaid ,grant to a registered medical practitioner ,all </a:t>
            </a:r>
            <a:r>
              <a:rPr lang="en-US" sz="2800" b="1" i="1" u="sng" dirty="0" smtClean="0">
                <a:solidFill>
                  <a:schemeClr val="tx2"/>
                </a:solidFill>
              </a:rPr>
              <a:t>reasonable facilities for the removal ,for therapeutic purposes</a:t>
            </a:r>
            <a:r>
              <a:rPr lang="en-US" sz="2800" i="1" dirty="0" smtClean="0">
                <a:solidFill>
                  <a:schemeClr val="tx2"/>
                </a:solidFill>
              </a:rPr>
              <a:t> ,of that human organ from the dead body of the donor.</a:t>
            </a:r>
          </a:p>
        </p:txBody>
      </p:sp>
    </p:spTree>
    <p:extLst>
      <p:ext uri="{BB962C8B-B14F-4D97-AF65-F5344CB8AC3E}">
        <p14:creationId xmlns="" xmlns:p14="http://schemas.microsoft.com/office/powerpoint/2010/main" val="2655055071"/>
      </p:ext>
    </p:extLst>
  </p:cSld>
  <p:clrMapOvr>
    <a:masterClrMapping/>
  </p:clrMapOvr>
  <p:transition spd="slow">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idx="1"/>
          </p:nvPr>
        </p:nvSpPr>
        <p:spPr>
          <a:xfrm>
            <a:off x="685800" y="533400"/>
            <a:ext cx="7772400" cy="5943600"/>
          </a:xfrm>
        </p:spPr>
        <p:txBody>
          <a:bodyPr/>
          <a:lstStyle/>
          <a:p>
            <a:pPr algn="just" eaLnBrk="1" hangingPunct="1">
              <a:buClr>
                <a:schemeClr val="tx2"/>
              </a:buClr>
              <a:buFont typeface="Wingdings" pitchFamily="2" charset="2"/>
              <a:buChar char="ü"/>
            </a:pPr>
            <a:r>
              <a:rPr lang="en-US" sz="2800" i="1" dirty="0" smtClean="0">
                <a:solidFill>
                  <a:schemeClr val="bg2">
                    <a:lumMod val="10000"/>
                  </a:schemeClr>
                </a:solidFill>
              </a:rPr>
              <a:t>Where </a:t>
            </a:r>
            <a:r>
              <a:rPr lang="en-US" sz="2800" b="1" i="1" u="sng" dirty="0" smtClean="0">
                <a:solidFill>
                  <a:schemeClr val="bg2">
                    <a:lumMod val="10000"/>
                  </a:schemeClr>
                </a:solidFill>
              </a:rPr>
              <a:t>no such authority</a:t>
            </a:r>
            <a:r>
              <a:rPr lang="en-US" sz="2800" i="1" dirty="0" smtClean="0">
                <a:solidFill>
                  <a:schemeClr val="bg2">
                    <a:lumMod val="10000"/>
                  </a:schemeClr>
                </a:solidFill>
              </a:rPr>
              <a:t> was made by any person before his death ,</a:t>
            </a:r>
            <a:r>
              <a:rPr lang="en-US" sz="2800" b="1" i="1" u="sng" dirty="0" smtClean="0">
                <a:solidFill>
                  <a:schemeClr val="bg2">
                    <a:lumMod val="10000"/>
                  </a:schemeClr>
                </a:solidFill>
              </a:rPr>
              <a:t>but no objection</a:t>
            </a:r>
            <a:r>
              <a:rPr lang="en-US" sz="2800" i="1" dirty="0" smtClean="0">
                <a:solidFill>
                  <a:schemeClr val="bg2">
                    <a:lumMod val="10000"/>
                  </a:schemeClr>
                </a:solidFill>
              </a:rPr>
              <a:t> was also expressed ,the person lawfully in possession of the dead body of such person may ,unless he has reason to believe that any near relative of the deceased person has objection to any of the deceased person’s human organs being used for therapeutic purposes ,</a:t>
            </a:r>
            <a:r>
              <a:rPr lang="en-US" sz="2800" b="1" i="1" u="sng" dirty="0" smtClean="0">
                <a:solidFill>
                  <a:schemeClr val="bg2">
                    <a:lumMod val="10000"/>
                  </a:schemeClr>
                </a:solidFill>
              </a:rPr>
              <a:t>authorize the removal of any human organ</a:t>
            </a:r>
            <a:r>
              <a:rPr lang="en-US" sz="2800" i="1" dirty="0" smtClean="0">
                <a:solidFill>
                  <a:schemeClr val="bg2">
                    <a:lumMod val="10000"/>
                  </a:schemeClr>
                </a:solidFill>
              </a:rPr>
              <a:t> of the deceased person for its use for therapeutic purposes.</a:t>
            </a:r>
          </a:p>
          <a:p>
            <a:pPr algn="just" eaLnBrk="1" hangingPunct="1">
              <a:buClr>
                <a:schemeClr val="tx2"/>
              </a:buClr>
              <a:buFont typeface="Wingdings" pitchFamily="2" charset="2"/>
              <a:buChar char="ü"/>
            </a:pPr>
            <a:r>
              <a:rPr lang="en-US" sz="2800" i="1" dirty="0" smtClean="0">
                <a:solidFill>
                  <a:schemeClr val="folHlink"/>
                </a:solidFill>
              </a:rPr>
              <a:t>Removal of the organ can be made by no person other than the registered medical -</a:t>
            </a:r>
            <a:endParaRPr lang="en-US" sz="2800" dirty="0" smtClean="0">
              <a:solidFill>
                <a:schemeClr val="folHlink"/>
              </a:solidFill>
            </a:endParaRPr>
          </a:p>
        </p:txBody>
      </p:sp>
    </p:spTree>
    <p:extLst>
      <p:ext uri="{BB962C8B-B14F-4D97-AF65-F5344CB8AC3E}">
        <p14:creationId xmlns="" xmlns:p14="http://schemas.microsoft.com/office/powerpoint/2010/main" val="4091789968"/>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685800" y="609600"/>
            <a:ext cx="7772400" cy="5638800"/>
          </a:xfrm>
        </p:spPr>
        <p:txBody>
          <a:bodyPr/>
          <a:lstStyle/>
          <a:p>
            <a:pPr algn="just" eaLnBrk="1" hangingPunct="1">
              <a:lnSpc>
                <a:spcPct val="90000"/>
              </a:lnSpc>
              <a:buClr>
                <a:schemeClr val="tx2"/>
              </a:buClr>
              <a:buFont typeface="Wingdings" pitchFamily="2" charset="2"/>
              <a:buNone/>
            </a:pPr>
            <a:r>
              <a:rPr lang="en-US" sz="2800" i="1" dirty="0" smtClean="0">
                <a:solidFill>
                  <a:schemeClr val="folHlink"/>
                </a:solidFill>
              </a:rPr>
              <a:t>	practitioner ,who shall satisfy himself that life is extinct in such body or, where it appears to be a case of brain stem death , that such death has been certified.</a:t>
            </a:r>
          </a:p>
          <a:p>
            <a:pPr algn="just" eaLnBrk="1" hangingPunct="1">
              <a:lnSpc>
                <a:spcPct val="90000"/>
              </a:lnSpc>
              <a:buClr>
                <a:schemeClr val="tx2"/>
              </a:buClr>
              <a:buFont typeface="Wingdings" pitchFamily="2" charset="2"/>
              <a:buChar char="ü"/>
            </a:pPr>
            <a:r>
              <a:rPr lang="en-US" sz="2800" i="1" dirty="0" smtClean="0">
                <a:solidFill>
                  <a:schemeClr val="accent1"/>
                </a:solidFill>
              </a:rPr>
              <a:t>Where the brain stem death of any person ,less than 18 years of age occurs, any of the parents of the deceased person may give authority ,for the removal.</a:t>
            </a:r>
          </a:p>
          <a:p>
            <a:pPr algn="just" eaLnBrk="1" hangingPunct="1">
              <a:lnSpc>
                <a:spcPct val="90000"/>
              </a:lnSpc>
              <a:buClr>
                <a:schemeClr val="tx2"/>
              </a:buClr>
              <a:buFont typeface="Wingdings" pitchFamily="2" charset="2"/>
              <a:buChar char="ü"/>
            </a:pPr>
            <a:r>
              <a:rPr lang="en-US" sz="2800" i="1" dirty="0" smtClean="0">
                <a:solidFill>
                  <a:schemeClr val="tx2"/>
                </a:solidFill>
              </a:rPr>
              <a:t>In case of </a:t>
            </a:r>
            <a:r>
              <a:rPr lang="en-US" sz="2800" b="1" i="1" u="sng" dirty="0" smtClean="0">
                <a:solidFill>
                  <a:schemeClr val="tx2"/>
                </a:solidFill>
              </a:rPr>
              <a:t>a dead boy in a hospital or prison not claimed within 48 hours from the time of death</a:t>
            </a:r>
            <a:r>
              <a:rPr lang="en-US" sz="2800" i="1" dirty="0" smtClean="0">
                <a:solidFill>
                  <a:schemeClr val="tx2"/>
                </a:solidFill>
              </a:rPr>
              <a:t> ,the authority for the removal of any human organ may be given by the person in-charge ,for the time being ,of the </a:t>
            </a:r>
            <a:r>
              <a:rPr lang="en-US" sz="2800" b="1" i="1" u="sng" dirty="0" smtClean="0">
                <a:solidFill>
                  <a:schemeClr val="tx2"/>
                </a:solidFill>
              </a:rPr>
              <a:t>management or controller of the hospital.</a:t>
            </a:r>
          </a:p>
        </p:txBody>
      </p:sp>
    </p:spTree>
    <p:extLst>
      <p:ext uri="{BB962C8B-B14F-4D97-AF65-F5344CB8AC3E}">
        <p14:creationId xmlns="" xmlns:p14="http://schemas.microsoft.com/office/powerpoint/2010/main" val="1953799259"/>
      </p:ext>
    </p:extLst>
  </p:cSld>
  <p:clrMapOvr>
    <a:masterClrMapping/>
  </p:clrMapOvr>
  <p:transition spd="slow">
    <p:split dir="in"/>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727</Words>
  <Application>Microsoft Office PowerPoint</Application>
  <PresentationFormat>On-screen Show (4:3)</PresentationFormat>
  <Paragraphs>45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THE TRANSPLANTATION OF HUMAN ORGANS ACT  - Dr. LAVLESH KUMAR</vt:lpstr>
      <vt:lpstr>Slide 2</vt:lpstr>
      <vt:lpstr>DEFINITIONS ,FOR THE PURPOSE OF THIS ACT</vt:lpstr>
      <vt:lpstr>Slide 4</vt:lpstr>
      <vt:lpstr>THREE MAIN ASPECTS OF THE ACT</vt:lpstr>
      <vt:lpstr>Slide 6</vt:lpstr>
      <vt:lpstr>AUTHORITY FOR THE REMOVAL OF HUMAN ORGANS</vt:lpstr>
      <vt:lpstr>Slide 8</vt:lpstr>
      <vt:lpstr>Slide 9</vt:lpstr>
      <vt:lpstr>Slide 10</vt:lpstr>
      <vt:lpstr>Slide 11</vt:lpstr>
      <vt:lpstr>REGISTRATION OF HOSPITALS</vt:lpstr>
      <vt:lpstr>OFFENCES AND PENALTIES</vt:lpstr>
      <vt:lpstr>Slide 14</vt:lpstr>
      <vt:lpstr>Slide 15</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TRANSPLANTATION OF HUMAN ORGANS ACT</dc:title>
  <dc:creator>kalpesh</dc:creator>
  <cp:lastModifiedBy>Acer</cp:lastModifiedBy>
  <cp:revision>3</cp:revision>
  <dcterms:created xsi:type="dcterms:W3CDTF">2006-08-16T00:00:00Z</dcterms:created>
  <dcterms:modified xsi:type="dcterms:W3CDTF">2020-08-14T06:00:17Z</dcterms:modified>
</cp:coreProperties>
</file>