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/>
              <a:t>METAL POISONING	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- Dr. LAVLESH KUMAR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of lead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Automobile exhaust (leaded petrol)</a:t>
            </a:r>
          </a:p>
          <a:p>
            <a:r>
              <a:rPr lang="en-US" dirty="0" err="1" smtClean="0"/>
              <a:t>Autorepair</a:t>
            </a:r>
            <a:r>
              <a:rPr lang="en-US" dirty="0" smtClean="0"/>
              <a:t> works</a:t>
            </a:r>
          </a:p>
          <a:p>
            <a:r>
              <a:rPr lang="en-US" dirty="0" smtClean="0"/>
              <a:t>Battery making</a:t>
            </a:r>
          </a:p>
          <a:p>
            <a:r>
              <a:rPr lang="en-US" dirty="0" smtClean="0"/>
              <a:t>House paint</a:t>
            </a:r>
          </a:p>
          <a:p>
            <a:r>
              <a:rPr lang="en-US" dirty="0" smtClean="0"/>
              <a:t>Glass &amp; plastic manufacture</a:t>
            </a:r>
          </a:p>
          <a:p>
            <a:r>
              <a:rPr lang="en-US" dirty="0" smtClean="0"/>
              <a:t>Steel welding and cutting</a:t>
            </a:r>
          </a:p>
          <a:p>
            <a:r>
              <a:rPr lang="en-US" dirty="0" smtClean="0"/>
              <a:t>Indigenous medicine ( specially </a:t>
            </a:r>
            <a:r>
              <a:rPr lang="en-US" dirty="0" err="1" smtClean="0"/>
              <a:t>ayurvedic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Toys and pencils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Fatal dose : 10g/70kg for most slats</a:t>
            </a:r>
          </a:p>
          <a:p>
            <a:r>
              <a:rPr lang="en-US" dirty="0" smtClean="0"/>
              <a:t>                   : 100mg/kg for tetraethyl lead</a:t>
            </a:r>
          </a:p>
          <a:p>
            <a:r>
              <a:rPr lang="en-US" dirty="0" smtClean="0"/>
              <a:t>Acute poisoning is very rare</a:t>
            </a:r>
          </a:p>
          <a:p>
            <a:r>
              <a:rPr lang="en-US" dirty="0" smtClean="0"/>
              <a:t>Absorbed through all portals of entry.</a:t>
            </a:r>
          </a:p>
          <a:p>
            <a:r>
              <a:rPr lang="en-US" dirty="0" smtClean="0"/>
              <a:t>Occupational mainly inhalation</a:t>
            </a:r>
          </a:p>
          <a:p>
            <a:r>
              <a:rPr lang="en-US" dirty="0" smtClean="0"/>
              <a:t>Most other situation : ingestion</a:t>
            </a:r>
          </a:p>
          <a:p>
            <a:r>
              <a:rPr lang="en-US" dirty="0" smtClean="0"/>
              <a:t>Tetraethyl lead can be absorbed rapidly from intact skin.</a:t>
            </a:r>
          </a:p>
          <a:p>
            <a:r>
              <a:rPr lang="en-US" dirty="0" smtClean="0"/>
              <a:t>Absorbed lead which is not retained in the body is excreted primarily in the urine (65%) and bile (35 %)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Lead combine with </a:t>
            </a:r>
            <a:r>
              <a:rPr lang="en-US" dirty="0" err="1" smtClean="0"/>
              <a:t>sulphhydryl</a:t>
            </a:r>
            <a:r>
              <a:rPr lang="en-US" dirty="0" smtClean="0"/>
              <a:t> enzymes and lead to interference with their actions.</a:t>
            </a:r>
          </a:p>
          <a:p>
            <a:r>
              <a:rPr lang="en-US" dirty="0" smtClean="0"/>
              <a:t>Decrease </a:t>
            </a:r>
            <a:r>
              <a:rPr lang="en-US" dirty="0" err="1" smtClean="0"/>
              <a:t>haeme</a:t>
            </a:r>
            <a:r>
              <a:rPr lang="en-US" dirty="0" smtClean="0"/>
              <a:t> synthesis</a:t>
            </a:r>
          </a:p>
          <a:p>
            <a:r>
              <a:rPr lang="en-US" dirty="0" smtClean="0"/>
              <a:t>Increases </a:t>
            </a:r>
            <a:r>
              <a:rPr lang="en-US" dirty="0" err="1" smtClean="0"/>
              <a:t>hemolysis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Basophilic stippling/</a:t>
            </a:r>
            <a:r>
              <a:rPr lang="en-US" dirty="0" err="1" smtClean="0"/>
              <a:t>punctate</a:t>
            </a:r>
            <a:r>
              <a:rPr lang="en-US" dirty="0" smtClean="0"/>
              <a:t> </a:t>
            </a:r>
            <a:r>
              <a:rPr lang="en-US" dirty="0" err="1" smtClean="0"/>
              <a:t>basophilia</a:t>
            </a:r>
            <a:endParaRPr lang="en-US" dirty="0" smtClean="0"/>
          </a:p>
          <a:p>
            <a:r>
              <a:rPr lang="en-US" dirty="0" smtClean="0"/>
              <a:t>CNS edema as direct cytotoxic effect</a:t>
            </a:r>
          </a:p>
          <a:p>
            <a:r>
              <a:rPr lang="en-US" dirty="0" smtClean="0"/>
              <a:t>Hypertension </a:t>
            </a:r>
            <a:r>
              <a:rPr lang="en-US" dirty="0" err="1" smtClean="0"/>
              <a:t>Myocarditis</a:t>
            </a:r>
            <a:endParaRPr lang="en-US" dirty="0" smtClean="0"/>
          </a:p>
          <a:p>
            <a:r>
              <a:rPr lang="en-US" dirty="0" smtClean="0"/>
              <a:t>Nephritis</a:t>
            </a:r>
          </a:p>
          <a:p>
            <a:r>
              <a:rPr lang="en-US" dirty="0" smtClean="0"/>
              <a:t>Infertility</a:t>
            </a:r>
          </a:p>
          <a:p>
            <a:r>
              <a:rPr lang="en-US" dirty="0" smtClean="0"/>
              <a:t>Saturnine gout(decrease uric acid excretion in urine)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ACUTE POISONING</a:t>
            </a:r>
          </a:p>
          <a:p>
            <a:pPr lvl="1"/>
            <a:r>
              <a:rPr lang="en-US" dirty="0" smtClean="0"/>
              <a:t>Metallic  taste</a:t>
            </a:r>
          </a:p>
          <a:p>
            <a:pPr lvl="1"/>
            <a:r>
              <a:rPr lang="en-US" dirty="0" err="1" smtClean="0"/>
              <a:t>Abd</a:t>
            </a:r>
            <a:r>
              <a:rPr lang="en-US" dirty="0" smtClean="0"/>
              <a:t>. Pain</a:t>
            </a:r>
          </a:p>
          <a:p>
            <a:pPr lvl="1"/>
            <a:r>
              <a:rPr lang="en-US" dirty="0" smtClean="0"/>
              <a:t>Constipation / diarrhea</a:t>
            </a:r>
          </a:p>
          <a:p>
            <a:pPr lvl="1"/>
            <a:r>
              <a:rPr lang="en-US" dirty="0" smtClean="0"/>
              <a:t>Vomiting</a:t>
            </a:r>
          </a:p>
          <a:p>
            <a:pPr lvl="1"/>
            <a:r>
              <a:rPr lang="en-US" dirty="0" smtClean="0"/>
              <a:t>Hyperactivity / lethargy</a:t>
            </a:r>
          </a:p>
          <a:p>
            <a:pPr lvl="1"/>
            <a:r>
              <a:rPr lang="en-US" dirty="0" err="1" smtClean="0"/>
              <a:t>Atexia</a:t>
            </a:r>
            <a:endParaRPr lang="en-US" dirty="0" smtClean="0"/>
          </a:p>
          <a:p>
            <a:pPr lvl="1"/>
            <a:r>
              <a:rPr lang="en-US" dirty="0" smtClean="0"/>
              <a:t>Convulsion </a:t>
            </a:r>
          </a:p>
          <a:p>
            <a:pPr lvl="1"/>
            <a:r>
              <a:rPr lang="en-US" dirty="0" smtClean="0"/>
              <a:t>coma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CHRONIC POISONIG :</a:t>
            </a:r>
          </a:p>
          <a:p>
            <a:pPr lvl="1"/>
            <a:r>
              <a:rPr lang="en-US" dirty="0" smtClean="0"/>
              <a:t>MILD(40-60mcg/dl)</a:t>
            </a:r>
          </a:p>
          <a:p>
            <a:pPr lvl="2"/>
            <a:r>
              <a:rPr lang="en-US" dirty="0" err="1" smtClean="0"/>
              <a:t>Myelgia</a:t>
            </a:r>
            <a:endParaRPr lang="en-US" dirty="0" smtClean="0"/>
          </a:p>
          <a:p>
            <a:pPr lvl="2"/>
            <a:r>
              <a:rPr lang="en-US" dirty="0" err="1" smtClean="0"/>
              <a:t>Paresthesia</a:t>
            </a:r>
            <a:endParaRPr lang="en-US" dirty="0" smtClean="0"/>
          </a:p>
          <a:p>
            <a:pPr lvl="2"/>
            <a:r>
              <a:rPr lang="en-US" dirty="0" smtClean="0"/>
              <a:t>Irritability</a:t>
            </a:r>
          </a:p>
          <a:p>
            <a:pPr lvl="2"/>
            <a:r>
              <a:rPr lang="en-US" dirty="0" err="1" smtClean="0"/>
              <a:t>Abd</a:t>
            </a:r>
            <a:r>
              <a:rPr lang="en-US" dirty="0" smtClean="0"/>
              <a:t> discomfort</a:t>
            </a:r>
          </a:p>
          <a:p>
            <a:pPr lvl="1"/>
            <a:r>
              <a:rPr lang="en-US" dirty="0" smtClean="0"/>
              <a:t>MODERATE(60-100mcg/dl)</a:t>
            </a:r>
          </a:p>
          <a:p>
            <a:pPr lvl="2"/>
            <a:r>
              <a:rPr lang="en-US" dirty="0" err="1" smtClean="0"/>
              <a:t>Arthralgia</a:t>
            </a:r>
            <a:endParaRPr lang="en-US" dirty="0" smtClean="0"/>
          </a:p>
          <a:p>
            <a:pPr lvl="2"/>
            <a:r>
              <a:rPr lang="en-US" dirty="0" smtClean="0"/>
              <a:t>Fatigue</a:t>
            </a:r>
          </a:p>
          <a:p>
            <a:pPr lvl="2"/>
            <a:r>
              <a:rPr lang="en-US" dirty="0" smtClean="0"/>
              <a:t>Tremor</a:t>
            </a:r>
          </a:p>
          <a:p>
            <a:pPr lvl="2"/>
            <a:r>
              <a:rPr lang="en-US" dirty="0" smtClean="0"/>
              <a:t>Headache</a:t>
            </a:r>
          </a:p>
          <a:p>
            <a:pPr lvl="2"/>
            <a:r>
              <a:rPr lang="en-US" dirty="0" err="1" smtClean="0"/>
              <a:t>Abd</a:t>
            </a:r>
            <a:r>
              <a:rPr lang="en-US" dirty="0" smtClean="0"/>
              <a:t> pain</a:t>
            </a:r>
          </a:p>
          <a:p>
            <a:pPr lvl="2"/>
            <a:r>
              <a:rPr lang="en-US" dirty="0" smtClean="0"/>
              <a:t>Wt. loss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SEVER(&gt;100mcg/dl)</a:t>
            </a:r>
          </a:p>
          <a:p>
            <a:pPr lvl="1"/>
            <a:r>
              <a:rPr lang="en-US" dirty="0" smtClean="0"/>
              <a:t>Lead palsy</a:t>
            </a:r>
          </a:p>
          <a:p>
            <a:pPr lvl="1"/>
            <a:r>
              <a:rPr lang="en-US" dirty="0" smtClean="0"/>
              <a:t>Wrist/foot drop</a:t>
            </a:r>
          </a:p>
          <a:p>
            <a:pPr lvl="1"/>
            <a:r>
              <a:rPr lang="en-US" dirty="0" err="1" smtClean="0"/>
              <a:t>burton’s</a:t>
            </a:r>
            <a:r>
              <a:rPr lang="en-US" dirty="0" smtClean="0"/>
              <a:t> line ( bluish discoloration of gum)</a:t>
            </a:r>
          </a:p>
          <a:p>
            <a:pPr lvl="1"/>
            <a:r>
              <a:rPr lang="en-US" dirty="0" smtClean="0"/>
              <a:t>Lead colic</a:t>
            </a:r>
          </a:p>
          <a:p>
            <a:pPr lvl="1"/>
            <a:r>
              <a:rPr lang="en-US" dirty="0" smtClean="0"/>
              <a:t>Lead encephalopathy( more common in children)</a:t>
            </a:r>
          </a:p>
          <a:p>
            <a:pPr lvl="1"/>
            <a:r>
              <a:rPr lang="en-US" dirty="0" smtClean="0"/>
              <a:t>Facial pallor ( circum-oral, due to vasospasm)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Blood test:</a:t>
            </a:r>
          </a:p>
          <a:p>
            <a:pPr lvl="1"/>
            <a:r>
              <a:rPr lang="en-US" dirty="0" smtClean="0"/>
              <a:t>Complete blood count &amp; peripheral smear</a:t>
            </a:r>
          </a:p>
          <a:p>
            <a:pPr lvl="2"/>
            <a:r>
              <a:rPr lang="en-US" dirty="0" smtClean="0"/>
              <a:t>Low </a:t>
            </a:r>
            <a:r>
              <a:rPr lang="en-US" dirty="0" err="1" smtClean="0"/>
              <a:t>hematocrete</a:t>
            </a:r>
            <a:endParaRPr lang="en-US" dirty="0" smtClean="0"/>
          </a:p>
          <a:p>
            <a:pPr lvl="2"/>
            <a:r>
              <a:rPr lang="en-US" dirty="0" smtClean="0"/>
              <a:t>Low </a:t>
            </a:r>
            <a:r>
              <a:rPr lang="en-US" dirty="0" err="1" smtClean="0"/>
              <a:t>Hb</a:t>
            </a:r>
            <a:endParaRPr lang="en-US" dirty="0" smtClean="0"/>
          </a:p>
          <a:p>
            <a:pPr lvl="2"/>
            <a:r>
              <a:rPr lang="en-US" dirty="0" err="1" smtClean="0"/>
              <a:t>Hypochromic</a:t>
            </a:r>
            <a:r>
              <a:rPr lang="en-US" dirty="0" smtClean="0"/>
              <a:t> </a:t>
            </a:r>
            <a:r>
              <a:rPr lang="en-US" dirty="0" err="1" smtClean="0"/>
              <a:t>microcytic</a:t>
            </a:r>
            <a:r>
              <a:rPr lang="en-US" dirty="0" smtClean="0"/>
              <a:t> anemia</a:t>
            </a:r>
          </a:p>
          <a:p>
            <a:pPr lvl="2"/>
            <a:r>
              <a:rPr lang="en-US" dirty="0" smtClean="0"/>
              <a:t>Basophilic stippling</a:t>
            </a:r>
          </a:p>
          <a:p>
            <a:pPr lvl="1"/>
            <a:r>
              <a:rPr lang="en-US" dirty="0" smtClean="0"/>
              <a:t>FEP(free erythrocyte </a:t>
            </a:r>
            <a:r>
              <a:rPr lang="en-US" dirty="0" err="1" smtClean="0"/>
              <a:t>protoporphyrine</a:t>
            </a:r>
            <a:r>
              <a:rPr lang="en-US" dirty="0" smtClean="0"/>
              <a:t>) &amp; </a:t>
            </a:r>
            <a:r>
              <a:rPr lang="en-US" dirty="0" err="1" smtClean="0"/>
              <a:t>ZnP</a:t>
            </a:r>
            <a:r>
              <a:rPr lang="en-US" dirty="0" smtClean="0"/>
              <a:t>( zinc </a:t>
            </a:r>
            <a:r>
              <a:rPr lang="en-US" dirty="0" err="1" smtClean="0"/>
              <a:t>protoporphyrine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Increased</a:t>
            </a:r>
          </a:p>
          <a:p>
            <a:pPr lvl="1"/>
            <a:r>
              <a:rPr lang="en-US" dirty="0" smtClean="0"/>
              <a:t>Blood lead level</a:t>
            </a:r>
          </a:p>
          <a:p>
            <a:pPr lvl="2"/>
            <a:r>
              <a:rPr lang="en-US" dirty="0" smtClean="0"/>
              <a:t>Increased by atomic absorption spectroscopy.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Urine test</a:t>
            </a:r>
          </a:p>
          <a:p>
            <a:pPr lvl="1"/>
            <a:r>
              <a:rPr lang="en-US" dirty="0" smtClean="0"/>
              <a:t>ALA ( </a:t>
            </a:r>
            <a:r>
              <a:rPr lang="en-US" dirty="0" err="1" smtClean="0"/>
              <a:t>aminolavelunic</a:t>
            </a:r>
            <a:r>
              <a:rPr lang="en-US" dirty="0" smtClean="0"/>
              <a:t> acid ) </a:t>
            </a:r>
          </a:p>
          <a:p>
            <a:pPr lvl="2"/>
            <a:r>
              <a:rPr lang="en-US" dirty="0" smtClean="0"/>
              <a:t>increased</a:t>
            </a:r>
          </a:p>
          <a:p>
            <a:pPr lvl="1"/>
            <a:r>
              <a:rPr lang="en-US" dirty="0" smtClean="0"/>
              <a:t>Urine lead level</a:t>
            </a:r>
          </a:p>
          <a:p>
            <a:pPr lvl="2"/>
            <a:r>
              <a:rPr lang="en-US" dirty="0" smtClean="0"/>
              <a:t>&gt; 150 mg/liter</a:t>
            </a:r>
          </a:p>
          <a:p>
            <a:r>
              <a:rPr lang="en-US" dirty="0" smtClean="0"/>
              <a:t>Radiology</a:t>
            </a:r>
          </a:p>
          <a:p>
            <a:pPr lvl="1"/>
            <a:r>
              <a:rPr lang="en-US" dirty="0" err="1" smtClean="0"/>
              <a:t>Xray</a:t>
            </a:r>
            <a:r>
              <a:rPr lang="en-US" dirty="0" smtClean="0"/>
              <a:t> of long bones shows the lead line over </a:t>
            </a:r>
            <a:r>
              <a:rPr lang="en-US" dirty="0" err="1" smtClean="0"/>
              <a:t>metaphysis</a:t>
            </a:r>
            <a:endParaRPr lang="en-US" dirty="0" smtClean="0"/>
          </a:p>
          <a:p>
            <a:pPr lvl="1"/>
            <a:r>
              <a:rPr lang="en-US" dirty="0" err="1" smtClean="0"/>
              <a:t>Xray</a:t>
            </a:r>
            <a:r>
              <a:rPr lang="en-US" dirty="0" smtClean="0"/>
              <a:t> </a:t>
            </a:r>
            <a:r>
              <a:rPr lang="en-US" dirty="0" err="1" smtClean="0"/>
              <a:t>abd</a:t>
            </a:r>
            <a:r>
              <a:rPr lang="en-US" dirty="0" smtClean="0"/>
              <a:t>. Shows the radio opaque foreign </a:t>
            </a:r>
            <a:r>
              <a:rPr lang="en-US" dirty="0" err="1" smtClean="0"/>
              <a:t>bodyin</a:t>
            </a:r>
            <a:r>
              <a:rPr lang="en-US" dirty="0" smtClean="0"/>
              <a:t> case of ingestion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ACUTE POISONIONG </a:t>
            </a:r>
            <a:r>
              <a:rPr lang="en-US" i="1" dirty="0" smtClean="0"/>
              <a:t>with encephalopathy</a:t>
            </a:r>
          </a:p>
          <a:p>
            <a:pPr lvl="1"/>
            <a:r>
              <a:rPr lang="en-US" i="1" dirty="0" smtClean="0"/>
              <a:t> BAL 4mg/kg orally, repeat after 4 hour</a:t>
            </a:r>
          </a:p>
          <a:p>
            <a:pPr lvl="1"/>
            <a:r>
              <a:rPr lang="en-US" i="1" dirty="0" err="1" smtClean="0"/>
              <a:t>Dizepam</a:t>
            </a:r>
            <a:r>
              <a:rPr lang="en-US" i="1" dirty="0" smtClean="0"/>
              <a:t>/</a:t>
            </a:r>
            <a:r>
              <a:rPr lang="en-US" i="1" dirty="0" err="1" smtClean="0"/>
              <a:t>phenobarbiton</a:t>
            </a:r>
            <a:r>
              <a:rPr lang="en-US" i="1" dirty="0" smtClean="0"/>
              <a:t> for convulsion</a:t>
            </a:r>
          </a:p>
          <a:p>
            <a:pPr lvl="1"/>
            <a:r>
              <a:rPr lang="en-US" i="1" dirty="0" smtClean="0"/>
              <a:t>CaNa</a:t>
            </a:r>
            <a:r>
              <a:rPr lang="en-US" sz="1400" i="1" dirty="0" smtClean="0"/>
              <a:t>2</a:t>
            </a:r>
            <a:r>
              <a:rPr lang="en-US" i="1" dirty="0" smtClean="0"/>
              <a:t> EDTA  75 mg/kg/day IV infusion</a:t>
            </a:r>
          </a:p>
          <a:p>
            <a:r>
              <a:rPr lang="en-US" dirty="0" smtClean="0"/>
              <a:t>ACUTE POISONIONG </a:t>
            </a:r>
            <a:r>
              <a:rPr lang="en-US" i="1" dirty="0" smtClean="0"/>
              <a:t>without encephalopathy</a:t>
            </a:r>
          </a:p>
          <a:p>
            <a:pPr lvl="1"/>
            <a:r>
              <a:rPr lang="en-US" i="1" dirty="0" smtClean="0"/>
              <a:t> BAL 12mg/kg orally, repeat after 4 hour</a:t>
            </a:r>
          </a:p>
          <a:p>
            <a:pPr lvl="1"/>
            <a:r>
              <a:rPr lang="en-US" i="1" dirty="0" smtClean="0"/>
              <a:t>CaNa</a:t>
            </a:r>
            <a:r>
              <a:rPr lang="en-US" sz="1400" i="1" dirty="0" smtClean="0"/>
              <a:t>2</a:t>
            </a:r>
            <a:r>
              <a:rPr lang="en-US" i="1" dirty="0" smtClean="0"/>
              <a:t> EDTA  50 mg/kg/day IV infusion</a:t>
            </a:r>
          </a:p>
          <a:p>
            <a:r>
              <a:rPr lang="en-US" i="1" dirty="0" smtClean="0"/>
              <a:t>Thiamine 10-50 mg/kg improve neurological signs</a:t>
            </a:r>
          </a:p>
          <a:p>
            <a:r>
              <a:rPr lang="en-US" i="1" dirty="0" smtClean="0"/>
              <a:t>Stomach wash</a:t>
            </a:r>
          </a:p>
          <a:p>
            <a:r>
              <a:rPr lang="en-US" i="1" dirty="0" smtClean="0"/>
              <a:t>IV calcium gluconate</a:t>
            </a:r>
          </a:p>
          <a:p>
            <a:r>
              <a:rPr lang="en-US" i="1" dirty="0" err="1" smtClean="0"/>
              <a:t>Succimer</a:t>
            </a:r>
            <a:r>
              <a:rPr lang="en-US" i="1" dirty="0" smtClean="0"/>
              <a:t> (new agent)</a:t>
            </a:r>
          </a:p>
          <a:p>
            <a:endParaRPr lang="en-US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 Appearance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Pale skin, </a:t>
            </a:r>
            <a:r>
              <a:rPr lang="en-US" dirty="0" err="1" smtClean="0"/>
              <a:t>conjuctiva</a:t>
            </a:r>
            <a:r>
              <a:rPr lang="en-US" dirty="0" smtClean="0"/>
              <a:t>, mucosa</a:t>
            </a:r>
          </a:p>
          <a:p>
            <a:r>
              <a:rPr lang="en-US" dirty="0" smtClean="0"/>
              <a:t>Emaciation</a:t>
            </a:r>
          </a:p>
          <a:p>
            <a:r>
              <a:rPr lang="en-US" dirty="0" err="1" smtClean="0"/>
              <a:t>Burtonian’s</a:t>
            </a:r>
            <a:r>
              <a:rPr lang="en-US" dirty="0" smtClean="0"/>
              <a:t> line, lead line on X Ray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Heavy metal poisoning is major cause of morbidity and mortality all over the world, and India is no exception.</a:t>
            </a:r>
          </a:p>
          <a:p>
            <a:r>
              <a:rPr lang="en-US" dirty="0" smtClean="0"/>
              <a:t>Only arsenic , lead, mercury, iron and copper will be discussed here.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ARSENIC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Commonest source of acute heavy metal poisoning.</a:t>
            </a:r>
          </a:p>
          <a:p>
            <a:r>
              <a:rPr lang="en-US" dirty="0" smtClean="0"/>
              <a:t>Second only to lead in chronic toxicity.</a:t>
            </a:r>
          </a:p>
          <a:p>
            <a:endParaRPr lang="en-US" dirty="0" smtClean="0"/>
          </a:p>
          <a:p>
            <a:r>
              <a:rPr lang="en-US" dirty="0" smtClean="0"/>
              <a:t>Physical appearance:</a:t>
            </a:r>
          </a:p>
          <a:p>
            <a:pPr lvl="1"/>
            <a:r>
              <a:rPr lang="en-US" dirty="0" smtClean="0"/>
              <a:t>Metalloid</a:t>
            </a:r>
          </a:p>
          <a:p>
            <a:r>
              <a:rPr lang="en-US" dirty="0" smtClean="0"/>
              <a:t>Fatal dose: 200-300 mg for arsenic trioxide</a:t>
            </a:r>
          </a:p>
          <a:p>
            <a:pPr lvl="2"/>
            <a:r>
              <a:rPr lang="en-US" dirty="0" smtClean="0"/>
              <a:t>Most toxic form: arsenic gas </a:t>
            </a:r>
          </a:p>
          <a:p>
            <a:pPr lvl="2"/>
            <a:r>
              <a:rPr lang="en-US" dirty="0" err="1" smtClean="0"/>
              <a:t>Pentavalent</a:t>
            </a:r>
            <a:r>
              <a:rPr lang="en-US" dirty="0" smtClean="0"/>
              <a:t> (arsenate)form: less toxic then trivalent(</a:t>
            </a:r>
            <a:r>
              <a:rPr lang="en-US" dirty="0" err="1" smtClean="0"/>
              <a:t>arsenite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Toxico</a:t>
            </a:r>
            <a:r>
              <a:rPr lang="en-US" dirty="0" smtClean="0"/>
              <a:t> kinetics and mode of action of arsenic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Absorb through all portal of entry: oral, inhalation and </a:t>
            </a:r>
            <a:r>
              <a:rPr lang="en-US" dirty="0" err="1" smtClean="0"/>
              <a:t>cutaneous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After absorption redistributed to liver, lung, intestinal wall and spleen where it bind to the </a:t>
            </a:r>
            <a:r>
              <a:rPr lang="en-US" dirty="0" err="1" smtClean="0"/>
              <a:t>sulphydryl</a:t>
            </a:r>
            <a:r>
              <a:rPr lang="en-US" dirty="0" smtClean="0"/>
              <a:t> group of tissue protein.</a:t>
            </a:r>
          </a:p>
          <a:p>
            <a:r>
              <a:rPr lang="en-US" dirty="0" smtClean="0"/>
              <a:t>Arsenic replace phosphorus in bone, where it remain for many years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 features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6233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Chronic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Hair loss, </a:t>
                      </a:r>
                      <a:r>
                        <a:rPr lang="en-US" i="1" dirty="0" err="1" smtClean="0"/>
                        <a:t>Mee’s</a:t>
                      </a:r>
                      <a:r>
                        <a:rPr lang="en-US" i="1" baseline="0" dirty="0" smtClean="0"/>
                        <a:t> line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Melanosis</a:t>
                      </a:r>
                      <a:r>
                        <a:rPr lang="en-US" dirty="0" smtClean="0"/>
                        <a:t>, Brown’s disease, facial</a:t>
                      </a:r>
                      <a:r>
                        <a:rPr lang="en-US" baseline="0" dirty="0" smtClean="0"/>
                        <a:t> edema, </a:t>
                      </a:r>
                      <a:r>
                        <a:rPr lang="en-US" baseline="0" dirty="0" err="1" smtClean="0"/>
                        <a:t>hyerkeratosis</a:t>
                      </a:r>
                      <a:r>
                        <a:rPr lang="en-US" baseline="0" dirty="0" smtClean="0"/>
                        <a:t>,</a:t>
                      </a:r>
                      <a:r>
                        <a:rPr lang="en-US" i="1" baseline="0" dirty="0" smtClean="0"/>
                        <a:t> rain drop pigmentation</a:t>
                      </a:r>
                      <a:r>
                        <a:rPr lang="en-US" baseline="0" dirty="0" smtClean="0"/>
                        <a:t>, skin cancer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Gastrointestinal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Abd</a:t>
                      </a:r>
                      <a:r>
                        <a:rPr lang="en-US" dirty="0" smtClean="0"/>
                        <a:t>. Pain, metallic test, garlicky breath, </a:t>
                      </a:r>
                      <a:r>
                        <a:rPr lang="en-US" dirty="0" err="1" smtClean="0"/>
                        <a:t>dysphagia</a:t>
                      </a:r>
                      <a:r>
                        <a:rPr lang="en-US" dirty="0" smtClean="0"/>
                        <a:t> , vomiting, rice-water diarrhea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Anorexia, nausea, vomiting, diarrhea, weight loss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Fatty degeneration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Hepatomegaly</a:t>
                      </a:r>
                      <a:r>
                        <a:rPr lang="en-US" dirty="0" smtClean="0"/>
                        <a:t>, jaundice, cirrhosis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Oliguria</a:t>
                      </a:r>
                      <a:r>
                        <a:rPr lang="en-US" dirty="0" smtClean="0"/>
                        <a:t>, uremia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Nephritic changes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Neurological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Hyperpyrexia,convulsion</a:t>
                      </a:r>
                      <a:r>
                        <a:rPr lang="en-US" dirty="0" smtClean="0"/>
                        <a:t> , coma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Encephalopathy, glove &amp; stocking type </a:t>
                      </a:r>
                      <a:r>
                        <a:rPr lang="en-US" dirty="0" err="1" smtClean="0"/>
                        <a:t>polyneuropathy</a:t>
                      </a:r>
                      <a:r>
                        <a:rPr lang="en-US" dirty="0" smtClean="0"/>
                        <a:t>, tremor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Hematological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Anemia, leucopenia, thrombocytopenia, basophilic stippling, </a:t>
                      </a:r>
                      <a:r>
                        <a:rPr lang="en-US" dirty="0" err="1" smtClean="0"/>
                        <a:t>karyorrhexis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Cardic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arrythmias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Urine : 24 hrs excretion of arsenic in </a:t>
            </a:r>
            <a:r>
              <a:rPr lang="en-US" dirty="0" err="1" smtClean="0"/>
              <a:t>urin</a:t>
            </a:r>
            <a:r>
              <a:rPr lang="en-US" dirty="0" smtClean="0"/>
              <a:t> &gt;100mg</a:t>
            </a:r>
          </a:p>
          <a:p>
            <a:r>
              <a:rPr lang="en-US" dirty="0" smtClean="0"/>
              <a:t>Blood : less reliable because of short half life</a:t>
            </a:r>
          </a:p>
          <a:p>
            <a:r>
              <a:rPr lang="en-US" dirty="0" smtClean="0"/>
              <a:t>Hair level : best method is atomic absorption spectroscopy, </a:t>
            </a:r>
            <a:r>
              <a:rPr lang="en-US" dirty="0" err="1" smtClean="0"/>
              <a:t>lso</a:t>
            </a:r>
            <a:r>
              <a:rPr lang="en-US" dirty="0" smtClean="0"/>
              <a:t> used in detecting arsenic in contaminated water</a:t>
            </a:r>
          </a:p>
          <a:p>
            <a:r>
              <a:rPr lang="en-US" dirty="0" smtClean="0"/>
              <a:t>Radiography : in acute poisoning may be found in gastrointestinal track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Supportive measures:</a:t>
            </a:r>
          </a:p>
          <a:p>
            <a:pPr lvl="1"/>
            <a:r>
              <a:rPr lang="en-US" dirty="0" err="1" smtClean="0"/>
              <a:t>Gstric</a:t>
            </a:r>
            <a:r>
              <a:rPr lang="en-US" dirty="0" smtClean="0"/>
              <a:t> </a:t>
            </a:r>
            <a:r>
              <a:rPr lang="en-US" dirty="0" err="1" smtClean="0"/>
              <a:t>lavage</a:t>
            </a:r>
            <a:endParaRPr lang="en-US" dirty="0" smtClean="0"/>
          </a:p>
          <a:p>
            <a:pPr lvl="1"/>
            <a:r>
              <a:rPr lang="en-US" dirty="0" err="1" smtClean="0"/>
              <a:t>Intravenouse</a:t>
            </a:r>
            <a:r>
              <a:rPr lang="en-US" dirty="0" smtClean="0"/>
              <a:t> fluids</a:t>
            </a:r>
          </a:p>
          <a:p>
            <a:pPr lvl="1"/>
            <a:r>
              <a:rPr lang="en-US" dirty="0" smtClean="0"/>
              <a:t>Cardiac </a:t>
            </a:r>
            <a:r>
              <a:rPr lang="en-US" dirty="0" err="1" smtClean="0"/>
              <a:t>monitorig</a:t>
            </a:r>
            <a:endParaRPr lang="en-US" dirty="0" smtClean="0"/>
          </a:p>
          <a:p>
            <a:r>
              <a:rPr lang="en-US" dirty="0" err="1" smtClean="0"/>
              <a:t>Chelation</a:t>
            </a:r>
            <a:r>
              <a:rPr lang="en-US" dirty="0" smtClean="0"/>
              <a:t> therapy:</a:t>
            </a:r>
          </a:p>
          <a:p>
            <a:pPr lvl="1"/>
            <a:r>
              <a:rPr lang="en-US" dirty="0" smtClean="0"/>
              <a:t>                    Done with</a:t>
            </a:r>
          </a:p>
          <a:p>
            <a:pPr lvl="1"/>
            <a:r>
              <a:rPr lang="en-US" dirty="0" smtClean="0"/>
              <a:t> BAL ( British Anti Lewisite/</a:t>
            </a:r>
            <a:r>
              <a:rPr lang="en-US" dirty="0" err="1" smtClean="0"/>
              <a:t>Dimercaprol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3-5 mg/kg </a:t>
            </a:r>
            <a:r>
              <a:rPr lang="en-US" dirty="0" err="1" smtClean="0"/>
              <a:t>i.m</a:t>
            </a:r>
            <a:r>
              <a:rPr lang="en-US" dirty="0" smtClean="0"/>
              <a:t>. every 4 hours.</a:t>
            </a:r>
          </a:p>
          <a:p>
            <a:pPr lvl="2"/>
            <a:r>
              <a:rPr lang="en-US" dirty="0" smtClean="0"/>
              <a:t>Duration of therapy 7 to 10 days</a:t>
            </a:r>
          </a:p>
          <a:p>
            <a:pPr lvl="1"/>
            <a:r>
              <a:rPr lang="en-US" dirty="0" err="1" smtClean="0"/>
              <a:t>Penicillamine</a:t>
            </a:r>
            <a:endParaRPr lang="en-US" dirty="0" smtClean="0"/>
          </a:p>
          <a:p>
            <a:pPr lvl="2"/>
            <a:r>
              <a:rPr lang="en-US" dirty="0" smtClean="0"/>
              <a:t>Pt. not allergic to </a:t>
            </a:r>
            <a:r>
              <a:rPr lang="en-US" dirty="0" err="1" smtClean="0"/>
              <a:t>penicilline</a:t>
            </a:r>
            <a:endParaRPr lang="en-US" dirty="0" smtClean="0"/>
          </a:p>
          <a:p>
            <a:pPr lvl="2"/>
            <a:r>
              <a:rPr lang="en-US" dirty="0" smtClean="0"/>
              <a:t>Orally 100 mg/kg/day (6 hourly)</a:t>
            </a:r>
          </a:p>
          <a:p>
            <a:pPr lvl="2"/>
            <a:r>
              <a:rPr lang="en-US" dirty="0" smtClean="0"/>
              <a:t>For 5 days</a:t>
            </a:r>
          </a:p>
          <a:p>
            <a:pPr lvl="1"/>
            <a:r>
              <a:rPr lang="en-US" dirty="0" smtClean="0"/>
              <a:t>DMSA( </a:t>
            </a:r>
            <a:r>
              <a:rPr lang="en-US" dirty="0" err="1" smtClean="0"/>
              <a:t>Dimercapto</a:t>
            </a:r>
            <a:r>
              <a:rPr lang="en-US" dirty="0" smtClean="0"/>
              <a:t> </a:t>
            </a:r>
            <a:r>
              <a:rPr lang="en-US" dirty="0" err="1" smtClean="0"/>
              <a:t>Succinic</a:t>
            </a:r>
            <a:r>
              <a:rPr lang="en-US" dirty="0" smtClean="0"/>
              <a:t> Acid)		not available in India</a:t>
            </a:r>
          </a:p>
          <a:p>
            <a:pPr lvl="1"/>
            <a:r>
              <a:rPr lang="en-US" dirty="0" smtClean="0"/>
              <a:t>DMPS (</a:t>
            </a:r>
            <a:r>
              <a:rPr lang="en-US" dirty="0" err="1" smtClean="0"/>
              <a:t>Dimercapto</a:t>
            </a:r>
            <a:r>
              <a:rPr lang="en-US" dirty="0" smtClean="0"/>
              <a:t> Propane </a:t>
            </a:r>
            <a:r>
              <a:rPr lang="en-US" dirty="0" err="1" smtClean="0"/>
              <a:t>Sulphonate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5334000" y="5257800"/>
            <a:ext cx="4572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 metal involved in chronic </a:t>
            </a:r>
            <a:r>
              <a:rPr lang="en-US" dirty="0" err="1" smtClean="0"/>
              <a:t>poisonig</a:t>
            </a:r>
            <a:endParaRPr lang="en-US" dirty="0" smtClean="0"/>
          </a:p>
          <a:p>
            <a:r>
              <a:rPr lang="en-US" dirty="0" smtClean="0"/>
              <a:t>First known metal t humankind</a:t>
            </a:r>
          </a:p>
          <a:p>
            <a:r>
              <a:rPr lang="en-US" dirty="0" smtClean="0"/>
              <a:t>Widely used for domestic, industrial and therapeutic purpose</a:t>
            </a:r>
          </a:p>
          <a:p>
            <a:r>
              <a:rPr lang="en-US" dirty="0" smtClean="0"/>
              <a:t>Abundant in soil</a:t>
            </a:r>
          </a:p>
          <a:p>
            <a:r>
              <a:rPr lang="en-US" dirty="0" smtClean="0"/>
              <a:t>Heavy , soft, steel-grey metal</a:t>
            </a:r>
          </a:p>
          <a:p>
            <a:r>
              <a:rPr lang="en-US" dirty="0" smtClean="0"/>
              <a:t>Gives toxic fumes when melted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Lead acetate : sugar of lead (used in </a:t>
            </a:r>
            <a:r>
              <a:rPr lang="en-US" dirty="0" err="1" smtClean="0"/>
              <a:t>terapeutics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Lead carbonate : white lead (paints)</a:t>
            </a:r>
          </a:p>
          <a:p>
            <a:pPr lvl="1"/>
            <a:r>
              <a:rPr lang="en-US" dirty="0" smtClean="0"/>
              <a:t>Lead oxide : </a:t>
            </a:r>
            <a:r>
              <a:rPr lang="en-US" dirty="0" err="1" smtClean="0"/>
              <a:t>lithrge</a:t>
            </a:r>
            <a:r>
              <a:rPr lang="en-US" dirty="0" smtClean="0"/>
              <a:t> (glazing pottery and enamel               </a:t>
            </a:r>
          </a:p>
          <a:p>
            <a:pPr lvl="1">
              <a:buNone/>
            </a:pPr>
            <a:r>
              <a:rPr lang="en-US" dirty="0" smtClean="0"/>
              <a:t>                                                                                ware)</a:t>
            </a:r>
          </a:p>
          <a:p>
            <a:pPr lvl="1"/>
            <a:r>
              <a:rPr lang="en-US" dirty="0" smtClean="0"/>
              <a:t>Lead </a:t>
            </a:r>
            <a:r>
              <a:rPr lang="en-US" dirty="0" err="1" smtClean="0"/>
              <a:t>tetroxide</a:t>
            </a:r>
            <a:r>
              <a:rPr lang="en-US" dirty="0" smtClean="0"/>
              <a:t> : vermilion ( </a:t>
            </a:r>
            <a:r>
              <a:rPr lang="en-US" dirty="0" err="1" smtClean="0"/>
              <a:t>sindoor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Lead </a:t>
            </a:r>
            <a:r>
              <a:rPr lang="en-US" dirty="0" err="1" smtClean="0"/>
              <a:t>sulphide</a:t>
            </a:r>
            <a:r>
              <a:rPr lang="en-US" dirty="0" smtClean="0"/>
              <a:t> : eyeliner ( </a:t>
            </a:r>
            <a:r>
              <a:rPr lang="en-US" dirty="0" err="1" smtClean="0"/>
              <a:t>surma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Tetra ethyl lead : in petrol as an antiknock to prevent detonation in internal combustion engines 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815</Words>
  <Application>Microsoft Office PowerPoint</Application>
  <PresentationFormat>On-screen Show (4:3)</PresentationFormat>
  <Paragraphs>169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METAL POISONING </vt:lpstr>
      <vt:lpstr>Introduction </vt:lpstr>
      <vt:lpstr>ARSENIC</vt:lpstr>
      <vt:lpstr>Toxico kinetics and mode of action of arsenic</vt:lpstr>
      <vt:lpstr>Clinic features</vt:lpstr>
      <vt:lpstr>Diagnosis </vt:lpstr>
      <vt:lpstr>Treatment </vt:lpstr>
      <vt:lpstr>LEAD</vt:lpstr>
      <vt:lpstr>Slide 9</vt:lpstr>
      <vt:lpstr>Source of lead exposure</vt:lpstr>
      <vt:lpstr>Slide 11</vt:lpstr>
      <vt:lpstr>Mode of action</vt:lpstr>
      <vt:lpstr>Clinical features</vt:lpstr>
      <vt:lpstr>Slide 14</vt:lpstr>
      <vt:lpstr>Slide 15</vt:lpstr>
      <vt:lpstr>Diagnosis </vt:lpstr>
      <vt:lpstr>Slide 17</vt:lpstr>
      <vt:lpstr>Treatment</vt:lpstr>
      <vt:lpstr>PM Appearance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 Poisoning </dc:title>
  <dc:creator>Jainil</dc:creator>
  <cp:lastModifiedBy>Acer</cp:lastModifiedBy>
  <cp:revision>30</cp:revision>
  <dcterms:created xsi:type="dcterms:W3CDTF">2006-08-16T00:00:00Z</dcterms:created>
  <dcterms:modified xsi:type="dcterms:W3CDTF">2020-08-14T06:01:08Z</dcterms:modified>
</cp:coreProperties>
</file>