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4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073643-2ABC-46E5-A52C-6212067A12AA}" type="datetimeFigureOut">
              <a:rPr lang="en-US" smtClean="0"/>
              <a:pPr/>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3D5658-766D-4CD1-B13C-FD029368CD6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073643-2ABC-46E5-A52C-6212067A12AA}" type="datetimeFigureOut">
              <a:rPr lang="en-US" smtClean="0"/>
              <a:pPr/>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3D5658-766D-4CD1-B13C-FD029368CD6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073643-2ABC-46E5-A52C-6212067A12AA}" type="datetimeFigureOut">
              <a:rPr lang="en-US" smtClean="0"/>
              <a:pPr/>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3D5658-766D-4CD1-B13C-FD029368CD6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073643-2ABC-46E5-A52C-6212067A12AA}" type="datetimeFigureOut">
              <a:rPr lang="en-US" smtClean="0"/>
              <a:pPr/>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3D5658-766D-4CD1-B13C-FD029368CD6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073643-2ABC-46E5-A52C-6212067A12AA}" type="datetimeFigureOut">
              <a:rPr lang="en-US" smtClean="0"/>
              <a:pPr/>
              <a:t>8/13/2020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3D5658-766D-4CD1-B13C-FD029368CD6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073643-2ABC-46E5-A52C-6212067A12AA}" type="datetimeFigureOut">
              <a:rPr lang="en-US" smtClean="0"/>
              <a:pPr/>
              <a:t>8/13/2020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03D5658-766D-4CD1-B13C-FD029368CD6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073643-2ABC-46E5-A52C-6212067A12AA}" type="datetimeFigureOut">
              <a:rPr lang="en-US" smtClean="0"/>
              <a:pPr/>
              <a:t>8/13/2020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03D5658-766D-4CD1-B13C-FD029368CD6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073643-2ABC-46E5-A52C-6212067A12AA}" type="datetimeFigureOut">
              <a:rPr lang="en-US" smtClean="0"/>
              <a:pPr/>
              <a:t>8/13/2020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03D5658-766D-4CD1-B13C-FD029368CD6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073643-2ABC-46E5-A52C-6212067A12AA}" type="datetimeFigureOut">
              <a:rPr lang="en-US" smtClean="0"/>
              <a:pPr/>
              <a:t>8/13/2020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03D5658-766D-4CD1-B13C-FD029368CD6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073643-2ABC-46E5-A52C-6212067A12AA}" type="datetimeFigureOut">
              <a:rPr lang="en-US" smtClean="0"/>
              <a:pPr/>
              <a:t>8/13/2020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03D5658-766D-4CD1-B13C-FD029368CD6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073643-2ABC-46E5-A52C-6212067A12AA}" type="datetimeFigureOut">
              <a:rPr lang="en-US" smtClean="0"/>
              <a:pPr/>
              <a:t>8/13/2020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03D5658-766D-4CD1-B13C-FD029368CD6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073643-2ABC-46E5-A52C-6212067A12AA}" type="datetimeFigureOut">
              <a:rPr lang="en-US" smtClean="0"/>
              <a:pPr/>
              <a:t>8/13/2020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3D5658-766D-4CD1-B13C-FD029368CD6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7772400" cy="1470025"/>
          </a:xfrm>
        </p:spPr>
        <p:txBody>
          <a:bodyPr>
            <a:noAutofit/>
          </a:bodyPr>
          <a:lstStyle/>
          <a:p>
            <a:r>
              <a:rPr lang="en-US" sz="9600" b="1" dirty="0" smtClean="0"/>
              <a:t>OPIUM</a:t>
            </a:r>
            <a:endParaRPr lang="en-US" sz="9600" b="1" dirty="0"/>
          </a:p>
        </p:txBody>
      </p:sp>
      <p:sp>
        <p:nvSpPr>
          <p:cNvPr id="3" name="Subtitle 2"/>
          <p:cNvSpPr>
            <a:spLocks noGrp="1"/>
          </p:cNvSpPr>
          <p:nvPr>
            <p:ph type="subTitle" idx="1"/>
          </p:nvPr>
        </p:nvSpPr>
        <p:spPr>
          <a:xfrm>
            <a:off x="762000" y="3657600"/>
            <a:ext cx="6400800" cy="1752600"/>
          </a:xfrm>
        </p:spPr>
        <p:txBody>
          <a:bodyPr>
            <a:normAutofit/>
          </a:bodyPr>
          <a:lstStyle/>
          <a:p>
            <a:pPr algn="r"/>
            <a:r>
              <a:rPr lang="en-US" sz="2800" dirty="0" smtClean="0">
                <a:solidFill>
                  <a:schemeClr val="tx1"/>
                </a:solidFill>
              </a:rPr>
              <a:t>     </a:t>
            </a:r>
            <a:r>
              <a:rPr lang="en-US" sz="2800" dirty="0" smtClean="0">
                <a:solidFill>
                  <a:schemeClr val="tx1"/>
                </a:solidFill>
              </a:rPr>
              <a:t>- Dr P K PATEL                                                                    </a:t>
            </a:r>
            <a:endParaRPr lang="en-US" sz="28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533400" y="228600"/>
            <a:ext cx="8229600" cy="4525963"/>
          </a:xfrm>
        </p:spPr>
        <p:txBody>
          <a:bodyPr>
            <a:normAutofit fontScale="55000" lnSpcReduction="20000"/>
          </a:bodyPr>
          <a:lstStyle/>
          <a:p>
            <a:pPr>
              <a:buFont typeface="Wingdings" pitchFamily="2" charset="2"/>
              <a:buChar char="v"/>
            </a:pPr>
            <a:r>
              <a:rPr lang="en-US" dirty="0" smtClean="0"/>
              <a:t>TREATMENT:1- wash the stomach thoroughly and frequently with potassium permagnate.</a:t>
            </a:r>
          </a:p>
          <a:p>
            <a:pPr>
              <a:buFont typeface="Wingdings" pitchFamily="2" charset="2"/>
              <a:buChar char="v"/>
            </a:pPr>
            <a:r>
              <a:rPr lang="en-US" dirty="0" smtClean="0"/>
              <a:t>2-a teaspoonful charcoal introduced in stomach.</a:t>
            </a:r>
          </a:p>
          <a:p>
            <a:pPr>
              <a:buFont typeface="Wingdings" pitchFamily="2" charset="2"/>
              <a:buChar char="v"/>
            </a:pPr>
            <a:r>
              <a:rPr lang="en-US" dirty="0" smtClean="0"/>
              <a:t>3-emetics usually fail.</a:t>
            </a:r>
          </a:p>
          <a:p>
            <a:pPr>
              <a:buFont typeface="Wingdings" pitchFamily="2" charset="2"/>
              <a:buChar char="v"/>
            </a:pPr>
            <a:r>
              <a:rPr lang="en-US" dirty="0" smtClean="0"/>
              <a:t>4-the intestine cleared out by enema twice daily.</a:t>
            </a:r>
          </a:p>
          <a:p>
            <a:pPr>
              <a:buFont typeface="Wingdings" pitchFamily="2" charset="2"/>
              <a:buChar char="v"/>
            </a:pPr>
            <a:r>
              <a:rPr lang="en-US" dirty="0" smtClean="0"/>
              <a:t>5-maintain adequate airway.</a:t>
            </a:r>
          </a:p>
          <a:p>
            <a:pPr>
              <a:buFont typeface="Wingdings" pitchFamily="2" charset="2"/>
              <a:buChar char="v"/>
            </a:pPr>
            <a:r>
              <a:rPr lang="en-US" dirty="0" smtClean="0"/>
              <a:t>6-atropine not given.</a:t>
            </a:r>
          </a:p>
          <a:p>
            <a:pPr>
              <a:buFont typeface="Wingdings" pitchFamily="2" charset="2"/>
              <a:buChar char="v"/>
            </a:pPr>
            <a:r>
              <a:rPr lang="en-US" dirty="0" smtClean="0"/>
              <a:t>7-opiod antagonist given.</a:t>
            </a:r>
          </a:p>
          <a:p>
            <a:pPr>
              <a:buFont typeface="Wingdings" pitchFamily="2" charset="2"/>
              <a:buChar char="v"/>
            </a:pPr>
            <a:r>
              <a:rPr lang="en-US" dirty="0" smtClean="0"/>
              <a:t>8-coma cocktail.</a:t>
            </a:r>
          </a:p>
          <a:p>
            <a:pPr>
              <a:buFont typeface="Wingdings" pitchFamily="2" charset="2"/>
              <a:buChar char="v"/>
            </a:pPr>
            <a:r>
              <a:rPr lang="en-US" dirty="0" smtClean="0"/>
              <a:t>9-nalmefene given</a:t>
            </a:r>
          </a:p>
          <a:p>
            <a:pPr>
              <a:buFont typeface="Wingdings" pitchFamily="2" charset="2"/>
              <a:buChar char="v"/>
            </a:pPr>
            <a:r>
              <a:rPr lang="en-US" dirty="0" smtClean="0"/>
              <a:t>10-dextros and thiamine</a:t>
            </a:r>
          </a:p>
          <a:p>
            <a:pPr>
              <a:buFont typeface="Wingdings" pitchFamily="2" charset="2"/>
              <a:buChar char="v"/>
            </a:pPr>
            <a:r>
              <a:rPr lang="en-US" dirty="0" smtClean="0"/>
              <a:t>11-physostigmine.</a:t>
            </a:r>
          </a:p>
          <a:p>
            <a:pPr>
              <a:buFont typeface="Wingdings" pitchFamily="2" charset="2"/>
              <a:buChar char="v"/>
            </a:pPr>
            <a:r>
              <a:rPr lang="en-US" dirty="0" smtClean="0"/>
              <a:t>12-if the patient is seen early he should be made to walk about in the air to help excretion.</a:t>
            </a:r>
          </a:p>
          <a:p>
            <a:pPr>
              <a:buFont typeface="Wingdings" pitchFamily="2" charset="2"/>
              <a:buChar char="v"/>
            </a:pPr>
            <a:r>
              <a:rPr lang="en-US" dirty="0" smtClean="0"/>
              <a:t>13-when coma is deep artificial respiration.</a:t>
            </a:r>
          </a:p>
          <a:p>
            <a:pPr>
              <a:buFont typeface="Wingdings" pitchFamily="2" charset="2"/>
              <a:buChar char="v"/>
            </a:pPr>
            <a:r>
              <a:rPr lang="en-US" dirty="0" smtClean="0"/>
              <a:t>14-symptoms are treated on </a:t>
            </a:r>
            <a:r>
              <a:rPr lang="en-US" smtClean="0"/>
              <a:t>general lines.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228600"/>
            <a:ext cx="8229600" cy="5897563"/>
          </a:xfrm>
        </p:spPr>
        <p:txBody>
          <a:bodyPr/>
          <a:lstStyle/>
          <a:p>
            <a:pPr>
              <a:buFont typeface="Wingdings" pitchFamily="2" charset="2"/>
              <a:buChar char="Ø"/>
            </a:pPr>
            <a:r>
              <a:rPr lang="en-US" dirty="0" smtClean="0"/>
              <a:t>opium is the dried juice of the poppy (papaver somniferum)</a:t>
            </a:r>
          </a:p>
          <a:p>
            <a:pPr>
              <a:buFont typeface="Wingdings" pitchFamily="2" charset="2"/>
              <a:buChar char="Ø"/>
            </a:pPr>
            <a:r>
              <a:rPr lang="en-US" dirty="0" smtClean="0"/>
              <a:t>Unripe capsule is incised and white juice,exudate is collected and allow to evaporate to obtain opium.</a:t>
            </a:r>
          </a:p>
          <a:p>
            <a:pPr>
              <a:buFont typeface="Wingdings" pitchFamily="2" charset="2"/>
              <a:buChar char="Ø"/>
            </a:pPr>
            <a:r>
              <a:rPr lang="en-US" dirty="0" smtClean="0"/>
              <a:t>Poppy seeds are white, harmless,demulcent and nutritive used as food.</a:t>
            </a:r>
          </a:p>
          <a:p>
            <a:pPr>
              <a:buFont typeface="Wingdings" pitchFamily="2" charset="2"/>
              <a:buChar char="Ø"/>
            </a:pPr>
            <a:r>
              <a:rPr lang="en-US" dirty="0" smtClean="0"/>
              <a:t>The oil from seeds is used for cooking purpose.</a:t>
            </a:r>
          </a:p>
          <a:p>
            <a:pPr>
              <a:buFont typeface="Wingdings" pitchFamily="2" charset="2"/>
              <a:buChar char="Ø"/>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a:t>
            </a:r>
            <a:endParaRPr lang="en-US" dirty="0"/>
          </a:p>
        </p:txBody>
      </p:sp>
      <p:sp>
        <p:nvSpPr>
          <p:cNvPr id="3" name="Content Placeholder 2"/>
          <p:cNvSpPr>
            <a:spLocks noGrp="1"/>
          </p:cNvSpPr>
          <p:nvPr>
            <p:ph idx="1"/>
          </p:nvPr>
        </p:nvSpPr>
        <p:spPr/>
        <p:txBody>
          <a:bodyPr/>
          <a:lstStyle/>
          <a:p>
            <a:pPr>
              <a:buFont typeface="Wingdings" pitchFamily="2" charset="2"/>
              <a:buChar char="Ø"/>
            </a:pPr>
            <a:r>
              <a:rPr lang="en-US" dirty="0" smtClean="0"/>
              <a:t>Natural:morphine,codiene,</a:t>
            </a:r>
          </a:p>
          <a:p>
            <a:pPr>
              <a:buFont typeface="Wingdings" pitchFamily="2" charset="2"/>
              <a:buChar char="Ø"/>
            </a:pPr>
            <a:r>
              <a:rPr lang="en-US" dirty="0" smtClean="0"/>
              <a:t>Semisynthetic:heroin,hydromorphone,oxymorphone,oxycodone</a:t>
            </a:r>
          </a:p>
          <a:p>
            <a:pPr>
              <a:buFont typeface="Wingdings" pitchFamily="2" charset="2"/>
              <a:buChar char="Ø"/>
            </a:pPr>
            <a:r>
              <a:rPr lang="en-US" dirty="0" smtClean="0"/>
              <a:t>Synthetic:meperidine,methadone,fentanyl,propoxyphene</a:t>
            </a:r>
          </a:p>
          <a:p>
            <a:pPr>
              <a:buFont typeface="Wingdings" pitchFamily="2" charset="2"/>
              <a:buChar char="Ø"/>
            </a:pPr>
            <a:r>
              <a:rPr lang="en-US" dirty="0" smtClean="0"/>
              <a:t>ACTION: exert their effect due to chemical similarity to natural substance called endorphins.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5715000"/>
            <a:ext cx="8229600" cy="1143000"/>
          </a:xfrm>
        </p:spPr>
        <p:txBody>
          <a:bodyPr>
            <a:normAutofit fontScale="90000"/>
          </a:bodyPr>
          <a:lstStyle/>
          <a:p>
            <a:r>
              <a:rPr lang="en-US" dirty="0" smtClean="0"/>
              <a:t>                                 </a:t>
            </a:r>
            <a:br>
              <a:rPr lang="en-US" dirty="0" smtClean="0"/>
            </a:br>
            <a:r>
              <a:rPr lang="en-US" dirty="0"/>
              <a:t> </a:t>
            </a:r>
            <a:r>
              <a:rPr lang="en-US" dirty="0" smtClean="0"/>
              <a:t>                  </a:t>
            </a:r>
            <a:endParaRPr lang="en-US" dirty="0"/>
          </a:p>
        </p:txBody>
      </p:sp>
      <p:sp>
        <p:nvSpPr>
          <p:cNvPr id="3" name="Content Placeholder 2"/>
          <p:cNvSpPr>
            <a:spLocks noGrp="1"/>
          </p:cNvSpPr>
          <p:nvPr>
            <p:ph idx="1"/>
          </p:nvPr>
        </p:nvSpPr>
        <p:spPr>
          <a:xfrm>
            <a:off x="533400" y="228600"/>
            <a:ext cx="8229600" cy="6126163"/>
          </a:xfrm>
        </p:spPr>
        <p:txBody>
          <a:bodyPr>
            <a:normAutofit/>
          </a:bodyPr>
          <a:lstStyle/>
          <a:p>
            <a:pPr>
              <a:buFont typeface="Wingdings" pitchFamily="2" charset="2"/>
              <a:buChar char="Ø"/>
            </a:pPr>
            <a:r>
              <a:rPr lang="en-US" dirty="0" smtClean="0"/>
              <a:t>FATAL DOSE: opium-2gm,morphine-.2gm</a:t>
            </a:r>
          </a:p>
          <a:p>
            <a:pPr>
              <a:buFont typeface="Wingdings" pitchFamily="2" charset="2"/>
              <a:buChar char="Ø"/>
            </a:pPr>
            <a:r>
              <a:rPr lang="en-US" dirty="0" smtClean="0"/>
              <a:t>FATAL PERIOD:6 to 12 hours</a:t>
            </a:r>
          </a:p>
          <a:p>
            <a:pPr>
              <a:buFont typeface="Wingdings" pitchFamily="2" charset="2"/>
              <a:buChar char="Ø"/>
            </a:pPr>
            <a:r>
              <a:rPr lang="en-US" dirty="0" smtClean="0"/>
              <a:t>SIGN AND SYMTOMS:contact of morphine with sensitive skin-</a:t>
            </a:r>
            <a:r>
              <a:rPr lang="en-US" dirty="0" err="1" smtClean="0"/>
              <a:t>erythema,urticaria</a:t>
            </a:r>
            <a:r>
              <a:rPr lang="en-US" dirty="0" smtClean="0"/>
              <a:t> and itching dermatitis.</a:t>
            </a:r>
          </a:p>
          <a:p>
            <a:pPr>
              <a:buFont typeface="Wingdings" pitchFamily="2" charset="2"/>
              <a:buChar char="Ø"/>
            </a:pPr>
            <a:r>
              <a:rPr lang="en-US" dirty="0" smtClean="0"/>
              <a:t>1-STAGE OF EXCITEMENT:short duration and absent if large dose taken.increased sense of wellbeing, increased mental activity,freedom from anxiety,talktiveness,restlesness,flushing of face and greatly excited.</a:t>
            </a:r>
          </a:p>
          <a:p>
            <a:pPr>
              <a:buNone/>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533400"/>
            <a:ext cx="8229600" cy="4525963"/>
          </a:xfrm>
        </p:spPr>
        <p:txBody>
          <a:bodyPr>
            <a:normAutofit fontScale="77500" lnSpcReduction="20000"/>
          </a:bodyPr>
          <a:lstStyle/>
          <a:p>
            <a:pPr>
              <a:buFont typeface="Wingdings" pitchFamily="2" charset="2"/>
              <a:buChar char="Ø"/>
            </a:pPr>
            <a:r>
              <a:rPr lang="en-US" dirty="0" smtClean="0"/>
              <a:t>2-STAGE OF STUPOR:headache,nausea, vomitting,incapacity to exertion,a sense of weight in the limb,giddiness,and drowsiness.</a:t>
            </a:r>
          </a:p>
          <a:p>
            <a:pPr>
              <a:buFont typeface="Wingdings" pitchFamily="2" charset="2"/>
              <a:buChar char="Ø"/>
            </a:pPr>
            <a:r>
              <a:rPr lang="en-US" dirty="0" smtClean="0"/>
              <a:t>2-STAGE OF COMA:the patient pass into deep coma,the muscle becomes flaccid and relaxes and all reflexes abolished. The face become pale and congested.the pupils are pinpoint contracted.the skin is cold and covered with perspiration.BP is low. </a:t>
            </a:r>
          </a:p>
          <a:p>
            <a:pPr>
              <a:buFont typeface="Wingdings" pitchFamily="2" charset="2"/>
              <a:buChar char="Ø"/>
            </a:pPr>
            <a:r>
              <a:rPr lang="en-US" dirty="0" smtClean="0"/>
              <a:t>DIFFERENTIAL DIAGNOSIS: 1-opium poisoning</a:t>
            </a:r>
          </a:p>
          <a:p>
            <a:pPr>
              <a:buFont typeface="Wingdings" pitchFamily="2" charset="2"/>
              <a:buChar char="Ø"/>
            </a:pPr>
            <a:r>
              <a:rPr lang="en-US" dirty="0" smtClean="0"/>
              <a:t>2-acute alcoholic poisoning</a:t>
            </a:r>
          </a:p>
          <a:p>
            <a:pPr>
              <a:buFont typeface="Wingdings" pitchFamily="2" charset="2"/>
              <a:buChar char="Ø"/>
            </a:pPr>
            <a:r>
              <a:rPr lang="en-US" dirty="0" smtClean="0"/>
              <a:t>3-barbiturate poisoning</a:t>
            </a:r>
          </a:p>
          <a:p>
            <a:pPr>
              <a:buFont typeface="Wingdings" pitchFamily="2" charset="2"/>
              <a:buChar char="Ø"/>
            </a:pPr>
            <a:r>
              <a:rPr lang="en-US" dirty="0" smtClean="0"/>
              <a:t>4-carbolic acid poisoning</a:t>
            </a:r>
          </a:p>
          <a:p>
            <a:pPr>
              <a:buFont typeface="Wingdings" pitchFamily="2" charset="2"/>
              <a:buChar char="Ø"/>
            </a:pPr>
            <a:r>
              <a:rPr lang="en-US" dirty="0" smtClean="0"/>
              <a:t>5carbon monoxide poisoning</a:t>
            </a:r>
          </a:p>
          <a:p>
            <a:pPr>
              <a:buFont typeface="Wingdings" pitchFamily="2" charset="2"/>
              <a:buChar char="Ø"/>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304800" y="609600"/>
            <a:ext cx="8229600" cy="4525963"/>
          </a:xfrm>
        </p:spPr>
        <p:txBody>
          <a:bodyPr>
            <a:normAutofit fontScale="62500" lnSpcReduction="20000"/>
          </a:bodyPr>
          <a:lstStyle/>
          <a:p>
            <a:pPr>
              <a:buFont typeface="Wingdings" pitchFamily="2" charset="2"/>
              <a:buChar char="Ø"/>
            </a:pPr>
            <a:r>
              <a:rPr lang="en-US" dirty="0" smtClean="0"/>
              <a:t>6-epileptic coma</a:t>
            </a:r>
          </a:p>
          <a:p>
            <a:pPr>
              <a:buFont typeface="Wingdings" pitchFamily="2" charset="2"/>
              <a:buChar char="Ø"/>
            </a:pPr>
            <a:r>
              <a:rPr lang="en-US" dirty="0" smtClean="0"/>
              <a:t>7-uraemic coma</a:t>
            </a:r>
          </a:p>
          <a:p>
            <a:pPr>
              <a:buFont typeface="Wingdings" pitchFamily="2" charset="2"/>
              <a:buChar char="Ø"/>
            </a:pPr>
            <a:r>
              <a:rPr lang="en-US" dirty="0" smtClean="0"/>
              <a:t>8-daiabetic coma</a:t>
            </a:r>
          </a:p>
          <a:p>
            <a:pPr>
              <a:buFont typeface="Wingdings" pitchFamily="2" charset="2"/>
              <a:buChar char="Ø"/>
            </a:pPr>
            <a:r>
              <a:rPr lang="en-US" dirty="0" smtClean="0"/>
              <a:t>9-hysterical coma</a:t>
            </a:r>
          </a:p>
          <a:p>
            <a:pPr>
              <a:buFont typeface="Wingdings" pitchFamily="2" charset="2"/>
              <a:buChar char="Ø"/>
            </a:pPr>
            <a:r>
              <a:rPr lang="en-US" dirty="0" smtClean="0"/>
              <a:t>10-brain trauma</a:t>
            </a:r>
          </a:p>
          <a:p>
            <a:pPr>
              <a:buFont typeface="Wingdings" pitchFamily="2" charset="2"/>
              <a:buChar char="Ø"/>
            </a:pPr>
            <a:r>
              <a:rPr lang="en-US" dirty="0" smtClean="0"/>
              <a:t>TREATMENT: a)wash the stomach with potassium permagnate.</a:t>
            </a:r>
          </a:p>
          <a:p>
            <a:pPr>
              <a:buFont typeface="Wingdings" pitchFamily="2" charset="2"/>
              <a:buChar char="Ø"/>
            </a:pPr>
            <a:r>
              <a:rPr lang="en-US" dirty="0" smtClean="0"/>
              <a:t>b)a tablespoonful charcol may introduced into stomach.</a:t>
            </a:r>
          </a:p>
          <a:p>
            <a:pPr>
              <a:buFont typeface="Wingdings" pitchFamily="2" charset="2"/>
              <a:buChar char="Ø"/>
            </a:pPr>
            <a:r>
              <a:rPr lang="en-US" dirty="0" smtClean="0"/>
              <a:t>c)emetic usually fail due to depression of vomiting centre.</a:t>
            </a:r>
          </a:p>
          <a:p>
            <a:pPr>
              <a:buFont typeface="Wingdings" pitchFamily="2" charset="2"/>
              <a:buChar char="Ø"/>
            </a:pPr>
            <a:r>
              <a:rPr lang="en-US" dirty="0" smtClean="0"/>
              <a:t>d)the intestine cleared by enema twice daily for two days.</a:t>
            </a:r>
          </a:p>
          <a:p>
            <a:pPr>
              <a:buFont typeface="Wingdings" pitchFamily="2" charset="2"/>
              <a:buChar char="Ø"/>
            </a:pPr>
            <a:r>
              <a:rPr lang="en-US" dirty="0" smtClean="0"/>
              <a:t>e)maintain adequate airway.</a:t>
            </a:r>
          </a:p>
          <a:p>
            <a:pPr>
              <a:buFont typeface="Wingdings" pitchFamily="2" charset="2"/>
              <a:buChar char="Ø"/>
            </a:pPr>
            <a:r>
              <a:rPr lang="en-US" dirty="0" smtClean="0"/>
              <a:t>f)atropine is no recommended.</a:t>
            </a:r>
          </a:p>
          <a:p>
            <a:pPr>
              <a:buFont typeface="Wingdings" pitchFamily="2" charset="2"/>
              <a:buChar char="Ø"/>
            </a:pPr>
            <a:r>
              <a:rPr lang="en-US" dirty="0" smtClean="0"/>
              <a:t>g)</a:t>
            </a:r>
            <a:r>
              <a:rPr lang="en-US" dirty="0" err="1" smtClean="0"/>
              <a:t>naloxone</a:t>
            </a:r>
            <a:r>
              <a:rPr lang="en-US" dirty="0" smtClean="0"/>
              <a:t> hydrochloride is specific antidote.2 mg is given if respiratory depression and repeated every half to one min up to 10 to 20 mg iv.</a:t>
            </a:r>
          </a:p>
          <a:p>
            <a:pPr>
              <a:buFont typeface="Wingdings" pitchFamily="2" charset="2"/>
              <a:buChar char="Ø"/>
            </a:pPr>
            <a:r>
              <a:rPr lang="en-US" dirty="0" smtClean="0"/>
              <a:t>h)COMA Cocktail:comatose patient identity not known 50%glucose 100ml,100 mg thiamine,and 2 mg naloxone given.</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457200" y="609600"/>
            <a:ext cx="8229600" cy="4525963"/>
          </a:xfrm>
        </p:spPr>
        <p:txBody>
          <a:bodyPr>
            <a:normAutofit fontScale="47500" lnSpcReduction="20000"/>
          </a:bodyPr>
          <a:lstStyle/>
          <a:p>
            <a:pPr>
              <a:buFont typeface="Wingdings" pitchFamily="2" charset="2"/>
              <a:buChar char="Ø"/>
            </a:pPr>
            <a:r>
              <a:rPr lang="en-US" dirty="0" smtClean="0"/>
              <a:t>i)</a:t>
            </a:r>
            <a:r>
              <a:rPr lang="en-US" dirty="0" err="1" smtClean="0"/>
              <a:t>nalmefene</a:t>
            </a:r>
            <a:r>
              <a:rPr lang="en-US" dirty="0" smtClean="0"/>
              <a:t> has longer duration of effect than naloxone.</a:t>
            </a:r>
          </a:p>
          <a:p>
            <a:pPr>
              <a:buFont typeface="Wingdings" pitchFamily="2" charset="2"/>
              <a:buChar char="Ø"/>
            </a:pPr>
            <a:r>
              <a:rPr lang="en-US" dirty="0" smtClean="0"/>
              <a:t>J)dextrose 50 ml of 50%and thiamine 100 mg.</a:t>
            </a:r>
          </a:p>
          <a:p>
            <a:pPr>
              <a:buFont typeface="Wingdings" pitchFamily="2" charset="2"/>
              <a:buChar char="Ø"/>
            </a:pPr>
            <a:r>
              <a:rPr lang="en-US" dirty="0" smtClean="0"/>
              <a:t>k)</a:t>
            </a:r>
            <a:r>
              <a:rPr lang="en-US" dirty="0" err="1" smtClean="0"/>
              <a:t>physostigmine</a:t>
            </a:r>
            <a:r>
              <a:rPr lang="en-US" dirty="0" smtClean="0"/>
              <a:t> for respiratory depression.</a:t>
            </a:r>
          </a:p>
          <a:p>
            <a:pPr>
              <a:buFont typeface="Wingdings" pitchFamily="2" charset="2"/>
              <a:buChar char="Ø"/>
            </a:pPr>
            <a:r>
              <a:rPr lang="en-US" dirty="0" smtClean="0"/>
              <a:t>l)</a:t>
            </a:r>
            <a:r>
              <a:rPr lang="en-US" dirty="0" err="1" smtClean="0"/>
              <a:t>amiphenazole</a:t>
            </a:r>
            <a:r>
              <a:rPr lang="en-US" dirty="0" smtClean="0"/>
              <a:t> 20 to 40 mg given,</a:t>
            </a:r>
          </a:p>
          <a:p>
            <a:pPr>
              <a:buFont typeface="Wingdings" pitchFamily="2" charset="2"/>
              <a:buChar char="Ø"/>
            </a:pPr>
            <a:r>
              <a:rPr lang="en-US" dirty="0" smtClean="0"/>
              <a:t>m)when coma is deep ,artificial respiration should be carried out.</a:t>
            </a:r>
          </a:p>
          <a:p>
            <a:pPr>
              <a:buFont typeface="Wingdings" pitchFamily="2" charset="2"/>
              <a:buChar char="Ø"/>
            </a:pPr>
            <a:r>
              <a:rPr lang="en-US" dirty="0" smtClean="0"/>
              <a:t>MARQUIS”S TEST: a drop of mixture consist of 3 ml of conc. Sulphuric acid and 3 drops of formalin added to fragmented of the suspected residue produces purple-red colour which gradually changes to voilet and finally blue.</a:t>
            </a:r>
          </a:p>
          <a:p>
            <a:pPr>
              <a:buFont typeface="Wingdings" pitchFamily="2" charset="2"/>
              <a:buChar char="v"/>
            </a:pPr>
            <a:r>
              <a:rPr lang="en-US" dirty="0" smtClean="0"/>
              <a:t>CHRONIC POISONING: called morphinism.</a:t>
            </a:r>
          </a:p>
          <a:p>
            <a:pPr>
              <a:buFont typeface="Wingdings" pitchFamily="2" charset="2"/>
              <a:buChar char="v"/>
            </a:pPr>
            <a:r>
              <a:rPr lang="en-US" dirty="0" smtClean="0"/>
              <a:t>Patient becomes restless,irritable and sleep is disturbed by dreams or insomnia.loss of memory,mental fatigue,gradual intellectual.</a:t>
            </a:r>
          </a:p>
          <a:p>
            <a:pPr>
              <a:buFont typeface="Wingdings" pitchFamily="2" charset="2"/>
              <a:buChar char="v"/>
            </a:pPr>
            <a:r>
              <a:rPr lang="en-US" dirty="0" smtClean="0"/>
              <a:t>Constipation,contracted pupil,anorexia,emaciatoin and weakness.</a:t>
            </a:r>
          </a:p>
          <a:p>
            <a:pPr>
              <a:buFont typeface="Wingdings" pitchFamily="2" charset="2"/>
              <a:buChar char="v"/>
            </a:pPr>
            <a:r>
              <a:rPr lang="en-US" dirty="0" smtClean="0"/>
              <a:t>TREATMENT:1)gradual withdrawal of drugs.</a:t>
            </a:r>
          </a:p>
          <a:p>
            <a:pPr>
              <a:buFont typeface="Wingdings" pitchFamily="2" charset="2"/>
              <a:buChar char="v"/>
            </a:pPr>
            <a:r>
              <a:rPr lang="en-US" dirty="0" smtClean="0"/>
              <a:t>2)methadone 30 to 40 mg.</a:t>
            </a:r>
          </a:p>
          <a:p>
            <a:pPr>
              <a:buFont typeface="Wingdings" pitchFamily="2" charset="2"/>
              <a:buChar char="v"/>
            </a:pPr>
            <a:r>
              <a:rPr lang="en-US" dirty="0" smtClean="0"/>
              <a:t>Dihydrocodiene</a:t>
            </a:r>
          </a:p>
          <a:p>
            <a:pPr>
              <a:buFont typeface="Wingdings" pitchFamily="2" charset="2"/>
              <a:buChar char="v"/>
            </a:pPr>
            <a:r>
              <a:rPr lang="en-US" dirty="0" smtClean="0"/>
              <a:t>Propanol used for anxiety and craving.</a:t>
            </a:r>
          </a:p>
          <a:p>
            <a:pPr>
              <a:buFont typeface="Wingdings" pitchFamily="2" charset="2"/>
              <a:buChar char="v"/>
            </a:pPr>
            <a:r>
              <a:rPr lang="en-US" dirty="0" smtClean="0"/>
              <a:t>Psychiatric  counseling.</a:t>
            </a:r>
          </a:p>
          <a:p>
            <a:pPr>
              <a:buFont typeface="Wingdings" pitchFamily="2" charset="2"/>
              <a:buChar char="Ø"/>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304800" y="457200"/>
            <a:ext cx="8229600" cy="4525963"/>
          </a:xfrm>
        </p:spPr>
        <p:txBody>
          <a:bodyPr>
            <a:normAutofit fontScale="92500" lnSpcReduction="10000"/>
          </a:bodyPr>
          <a:lstStyle/>
          <a:p>
            <a:pPr>
              <a:buNone/>
            </a:pPr>
            <a:r>
              <a:rPr lang="en-US" dirty="0" smtClean="0"/>
              <a:t>HEROIN(BROWN SUGAR):</a:t>
            </a:r>
          </a:p>
          <a:p>
            <a:pPr>
              <a:buFont typeface="Wingdings" pitchFamily="2" charset="2"/>
              <a:buChar char="v"/>
            </a:pPr>
            <a:r>
              <a:rPr lang="en-US" dirty="0" smtClean="0"/>
              <a:t>There are 3 types-white, brown, black.</a:t>
            </a:r>
          </a:p>
          <a:p>
            <a:pPr>
              <a:buFont typeface="Wingdings" pitchFamily="2" charset="2"/>
              <a:buChar char="v"/>
            </a:pPr>
            <a:r>
              <a:rPr lang="en-US" dirty="0" smtClean="0"/>
              <a:t>Street heroin is known as smack, junk ,or dope.</a:t>
            </a:r>
          </a:p>
          <a:p>
            <a:pPr>
              <a:buFont typeface="Wingdings" pitchFamily="2" charset="2"/>
              <a:buChar char="v"/>
            </a:pPr>
            <a:r>
              <a:rPr lang="en-US" dirty="0" smtClean="0"/>
              <a:t>.combination of cocaine and heroin-speedballs</a:t>
            </a:r>
          </a:p>
          <a:p>
            <a:pPr>
              <a:buFont typeface="Wingdings" pitchFamily="2" charset="2"/>
              <a:buChar char="v"/>
            </a:pPr>
            <a:r>
              <a:rPr lang="en-US" dirty="0" smtClean="0"/>
              <a:t>FATAL DOSE-50mg.</a:t>
            </a:r>
          </a:p>
          <a:p>
            <a:pPr>
              <a:buFont typeface="Wingdings" pitchFamily="2" charset="2"/>
              <a:buChar char="v"/>
            </a:pPr>
            <a:r>
              <a:rPr lang="en-US" dirty="0" smtClean="0"/>
              <a:t>TREATMENT:1)Methadone 40 mg daily</a:t>
            </a:r>
          </a:p>
          <a:p>
            <a:pPr>
              <a:buFont typeface="Wingdings" pitchFamily="2" charset="2"/>
              <a:buChar char="v"/>
            </a:pPr>
            <a:r>
              <a:rPr lang="en-US" dirty="0" smtClean="0"/>
              <a:t>2)detoxification.</a:t>
            </a:r>
          </a:p>
          <a:p>
            <a:pPr>
              <a:buFont typeface="Wingdings" pitchFamily="2" charset="2"/>
              <a:buChar char="v"/>
            </a:pPr>
            <a:r>
              <a:rPr lang="en-US" dirty="0" smtClean="0"/>
              <a:t>3)narcotics antagonist like naltrexomone,naloxone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304800" y="457200"/>
            <a:ext cx="8229600" cy="4525963"/>
          </a:xfrm>
        </p:spPr>
        <p:txBody>
          <a:bodyPr>
            <a:normAutofit fontScale="62500" lnSpcReduction="20000"/>
          </a:bodyPr>
          <a:lstStyle/>
          <a:p>
            <a:pPr>
              <a:buNone/>
            </a:pPr>
            <a:r>
              <a:rPr lang="en-US" dirty="0" smtClean="0"/>
              <a:t>MEPIRIDE(PETHIDINE):</a:t>
            </a:r>
          </a:p>
          <a:p>
            <a:pPr>
              <a:buFont typeface="Wingdings" pitchFamily="2" charset="2"/>
              <a:buChar char="Ø"/>
            </a:pPr>
            <a:r>
              <a:rPr lang="en-US" dirty="0" smtClean="0"/>
              <a:t>Colorless,crystaline powder with bitter taste.</a:t>
            </a:r>
          </a:p>
          <a:p>
            <a:pPr>
              <a:buFont typeface="Wingdings" pitchFamily="2" charset="2"/>
              <a:buChar char="Ø"/>
            </a:pPr>
            <a:r>
              <a:rPr lang="en-US" dirty="0" smtClean="0"/>
              <a:t>Administered i.m or i.v route for its analgesic,antispasmodic and sedative property.</a:t>
            </a:r>
          </a:p>
          <a:p>
            <a:pPr>
              <a:buFont typeface="Wingdings" pitchFamily="2" charset="2"/>
              <a:buChar char="Ø"/>
            </a:pPr>
            <a:r>
              <a:rPr lang="en-US" dirty="0" smtClean="0"/>
              <a:t>ACTION-acts on cererum and produces analgesia and sedation.</a:t>
            </a:r>
          </a:p>
          <a:p>
            <a:pPr>
              <a:buFont typeface="Wingdings" pitchFamily="2" charset="2"/>
              <a:buChar char="Ø"/>
            </a:pPr>
            <a:r>
              <a:rPr lang="en-US" dirty="0" smtClean="0"/>
              <a:t>FATAL DOSE-2gm</a:t>
            </a:r>
          </a:p>
          <a:p>
            <a:pPr>
              <a:buFont typeface="Wingdings" pitchFamily="2" charset="2"/>
              <a:buChar char="Ø"/>
            </a:pPr>
            <a:r>
              <a:rPr lang="en-US" dirty="0" smtClean="0"/>
              <a:t>FATAL PERIOD-24 hours</a:t>
            </a:r>
          </a:p>
          <a:p>
            <a:pPr>
              <a:buFont typeface="Wingdings" pitchFamily="2" charset="2"/>
              <a:buChar char="Ø"/>
            </a:pPr>
            <a:r>
              <a:rPr lang="en-US" dirty="0" smtClean="0"/>
              <a:t>SYMPTOMS-similar to those of morphine and causes more dizziness than morphine and greater elation. </a:t>
            </a:r>
          </a:p>
          <a:p>
            <a:pPr>
              <a:buFont typeface="Wingdings" pitchFamily="2" charset="2"/>
              <a:buChar char="Ø"/>
            </a:pPr>
            <a:r>
              <a:rPr lang="en-US" dirty="0" smtClean="0"/>
              <a:t>Twitchings,tremors,mentel confusion,hallutinations ,dilatation of pupil,dry mouth.</a:t>
            </a:r>
          </a:p>
          <a:p>
            <a:pPr>
              <a:buFont typeface="Wingdings" pitchFamily="2" charset="2"/>
              <a:buChar char="Ø"/>
            </a:pPr>
            <a:r>
              <a:rPr lang="en-US" dirty="0" smtClean="0"/>
              <a:t>ABSTINENCE SYNDROME-resembles that of morphine withdrawal appear with in 8 to 12 hours. And disappear in 4 to 5 days. </a:t>
            </a:r>
          </a:p>
          <a:p>
            <a:pPr>
              <a:buFont typeface="Wingdings" pitchFamily="2" charset="2"/>
              <a:buChar char="Ø"/>
            </a:pPr>
            <a:endParaRPr lang="en-US" dirty="0" smtClean="0"/>
          </a:p>
          <a:p>
            <a:pPr>
              <a:buNone/>
            </a:pPr>
            <a:r>
              <a:rPr lang="en-US" dirty="0" smtClean="0"/>
              <a: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TotalTime>
  <Words>642</Words>
  <Application>Microsoft Office PowerPoint</Application>
  <PresentationFormat>On-screen Show (4:3)</PresentationFormat>
  <Paragraphs>90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OPIUM</vt:lpstr>
      <vt:lpstr> </vt:lpstr>
      <vt:lpstr>CLASSIFICATION</vt:lpstr>
      <vt:lpstr>                                                     </vt:lpstr>
      <vt:lpstr>  </vt:lpstr>
      <vt:lpstr>   </vt:lpstr>
      <vt:lpstr>  </vt:lpstr>
      <vt:lpstr>    </vt:lpstr>
      <vt:lpstr>  </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OPIUM</dc:title>
  <dc:creator>Microsoft</dc:creator>
  <cp:lastModifiedBy>Acer</cp:lastModifiedBy>
  <cp:revision>31</cp:revision>
  <dcterms:created xsi:type="dcterms:W3CDTF">2009-05-06T19:37:17Z</dcterms:created>
  <dcterms:modified xsi:type="dcterms:W3CDTF">2020-08-13T06:36:22Z</dcterms:modified>
</cp:coreProperties>
</file>