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4" r:id="rId1"/>
    <p:sldMasterId id="2147484414" r:id="rId2"/>
  </p:sldMasterIdLst>
  <p:notesMasterIdLst>
    <p:notesMasterId r:id="rId41"/>
  </p:notesMasterIdLst>
  <p:handoutMasterIdLst>
    <p:handoutMasterId r:id="rId42"/>
  </p:handoutMasterIdLst>
  <p:sldIdLst>
    <p:sldId id="273" r:id="rId3"/>
    <p:sldId id="298" r:id="rId4"/>
    <p:sldId id="299" r:id="rId5"/>
    <p:sldId id="280" r:id="rId6"/>
    <p:sldId id="308" r:id="rId7"/>
    <p:sldId id="268" r:id="rId8"/>
    <p:sldId id="269" r:id="rId9"/>
    <p:sldId id="300" r:id="rId10"/>
    <p:sldId id="274" r:id="rId11"/>
    <p:sldId id="309" r:id="rId12"/>
    <p:sldId id="277" r:id="rId13"/>
    <p:sldId id="279" r:id="rId14"/>
    <p:sldId id="296" r:id="rId15"/>
    <p:sldId id="297" r:id="rId16"/>
    <p:sldId id="276" r:id="rId17"/>
    <p:sldId id="282" r:id="rId18"/>
    <p:sldId id="283" r:id="rId19"/>
    <p:sldId id="284" r:id="rId20"/>
    <p:sldId id="285" r:id="rId21"/>
    <p:sldId id="301" r:id="rId22"/>
    <p:sldId id="287" r:id="rId23"/>
    <p:sldId id="302" r:id="rId24"/>
    <p:sldId id="286" r:id="rId25"/>
    <p:sldId id="307" r:id="rId26"/>
    <p:sldId id="288" r:id="rId27"/>
    <p:sldId id="303" r:id="rId28"/>
    <p:sldId id="289" r:id="rId29"/>
    <p:sldId id="304" r:id="rId30"/>
    <p:sldId id="290" r:id="rId31"/>
    <p:sldId id="291" r:id="rId32"/>
    <p:sldId id="305" r:id="rId33"/>
    <p:sldId id="292" r:id="rId34"/>
    <p:sldId id="306" r:id="rId35"/>
    <p:sldId id="270" r:id="rId36"/>
    <p:sldId id="294" r:id="rId37"/>
    <p:sldId id="295" r:id="rId38"/>
    <p:sldId id="310" r:id="rId39"/>
    <p:sldId id="311" r:id="rId40"/>
  </p:sldIdLst>
  <p:sldSz cx="9144000" cy="6858000" type="screen4x3"/>
  <p:notesSz cx="6858000" cy="9144000"/>
  <p:defaultTextStyle>
    <a:defPPr>
      <a:defRPr lang="en-US"/>
    </a:defPPr>
    <a:lvl1pPr algn="l" rtl="0" eaLnBrk="0" fontAlgn="base" hangingPunct="0">
      <a:spcBef>
        <a:spcPct val="0"/>
      </a:spcBef>
      <a:spcAft>
        <a:spcPct val="0"/>
      </a:spcAft>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l" rtl="0" eaLnBrk="0" fontAlgn="base" hangingPunct="0">
      <a:spcBef>
        <a:spcPct val="0"/>
      </a:spcBef>
      <a:spcAft>
        <a:spcPct val="0"/>
      </a:spcAft>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l" rtl="0" eaLnBrk="0" fontAlgn="base" hangingPunct="0">
      <a:spcBef>
        <a:spcPct val="0"/>
      </a:spcBef>
      <a:spcAft>
        <a:spcPct val="0"/>
      </a:spcAft>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l" rtl="0" eaLnBrk="0" fontAlgn="base" hangingPunct="0">
      <a:spcBef>
        <a:spcPct val="0"/>
      </a:spcBef>
      <a:spcAft>
        <a:spcPct val="0"/>
      </a:spcAft>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l" rtl="0" eaLnBrk="0" fontAlgn="base" hangingPunct="0">
      <a:spcBef>
        <a:spcPct val="0"/>
      </a:spcBef>
      <a:spcAft>
        <a:spcPct val="0"/>
      </a:spcAft>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4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FFFF"/>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B45DF2-E965-4B1D-9838-6AD3C5C9F01D}" type="datetimeFigureOut">
              <a:rPr lang="en-US" smtClean="0"/>
              <a:pPr/>
              <a:t>8/14/2020</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6CC88D-4C14-446D-9A56-A92108A9404D}"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3B8B74E-B42E-4C6D-959D-6D67FBC67B9C}" type="datetimeFigureOut">
              <a:rPr lang="en-US"/>
              <a:pPr>
                <a:defRPr/>
              </a:pPr>
              <a:t>8/14/2020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C5EDBAA-0147-42CD-8207-4F18E8C2BA21}"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4" name="Slide Number Placeholder 3"/>
          <p:cNvSpPr>
            <a:spLocks noGrp="1"/>
          </p:cNvSpPr>
          <p:nvPr>
            <p:ph type="sldNum" sz="quarter" idx="5"/>
          </p:nvPr>
        </p:nvSpPr>
        <p:spPr/>
        <p:txBody>
          <a:bodyPr/>
          <a:lstStyle/>
          <a:p>
            <a:pPr>
              <a:defRPr/>
            </a:pPr>
            <a:fld id="{6B0CED89-CF4D-4464-9EE2-D937968778F6}" type="slidenum">
              <a:rPr lang="en-IN"/>
              <a:pPr>
                <a:defRPr/>
              </a:pPr>
              <a:t>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4" name="Slide Number Placeholder 3"/>
          <p:cNvSpPr>
            <a:spLocks noGrp="1"/>
          </p:cNvSpPr>
          <p:nvPr>
            <p:ph type="sldNum" sz="quarter" idx="5"/>
          </p:nvPr>
        </p:nvSpPr>
        <p:spPr/>
        <p:txBody>
          <a:bodyPr/>
          <a:lstStyle/>
          <a:p>
            <a:pPr>
              <a:defRPr/>
            </a:pPr>
            <a:fld id="{A4299E14-B8EF-4DE0-B7D2-706F623FC5C9}" type="slidenum">
              <a:rPr lang="en-IN"/>
              <a:pPr>
                <a:defRPr/>
              </a:pPr>
              <a:t>9</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4" name="Slide Number Placeholder 3"/>
          <p:cNvSpPr>
            <a:spLocks noGrp="1"/>
          </p:cNvSpPr>
          <p:nvPr>
            <p:ph type="sldNum" sz="quarter" idx="5"/>
          </p:nvPr>
        </p:nvSpPr>
        <p:spPr/>
        <p:txBody>
          <a:bodyPr/>
          <a:lstStyle/>
          <a:p>
            <a:pPr>
              <a:defRPr/>
            </a:pPr>
            <a:fld id="{99952ECF-0A18-4FE4-A545-6F656596FCBF}" type="slidenum">
              <a:rPr lang="en-IN"/>
              <a:pPr>
                <a:defRPr/>
              </a:pPr>
              <a:t>13</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4" name="Slide Number Placeholder 3"/>
          <p:cNvSpPr>
            <a:spLocks noGrp="1"/>
          </p:cNvSpPr>
          <p:nvPr>
            <p:ph type="sldNum" sz="quarter" idx="5"/>
          </p:nvPr>
        </p:nvSpPr>
        <p:spPr/>
        <p:txBody>
          <a:bodyPr/>
          <a:lstStyle/>
          <a:p>
            <a:pPr>
              <a:defRPr/>
            </a:pPr>
            <a:fld id="{2707EF37-A1AB-435A-B103-47D3C622AD80}" type="slidenum">
              <a:rPr lang="en-IN"/>
              <a:pPr>
                <a:defRPr/>
              </a:pPr>
              <a:t>14</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BD1DC9A-A8BC-4312-8876-0C7BF301A460}" type="slidenum">
              <a:rPr lang="en-IN" smtClean="0"/>
              <a:pPr>
                <a:defRPr/>
              </a:pPr>
              <a:t>37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2.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2.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3.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4.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5.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3.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4.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5.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6.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7.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8.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9.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0.wav"/></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70184A7B-D085-4285-9A4B-013B71A1ED1F}" type="slidenum">
              <a:rPr lang="en-US"/>
              <a:pPr>
                <a:defRPr/>
              </a:pPr>
              <a:t>‹#›</a:t>
            </a:fld>
            <a:endParaRPr lang="en-US"/>
          </a:p>
        </p:txBody>
      </p:sp>
    </p:spTree>
  </p:cSld>
  <p:clrMapOvr>
    <a:masterClrMapping/>
  </p:clrMapOvr>
  <p:transition spd="med">
    <p:wedge/>
    <p:sndAc>
      <p:stSnd>
        <p:snd r:embed="rId1" name="camera.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3965B1CE-5097-4EE5-9B76-9424A42AD01A}" type="datetimeFigureOut">
              <a:rPr lang="en-US" smtClean="0"/>
              <a:pPr>
                <a:defRPr/>
              </a:pPr>
              <a:t>8/14/2020</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B19B5488-A662-4A80-A2E5-148BDB338970}" type="slidenum">
              <a:rPr lang="en-US" smtClean="0"/>
              <a:pPr>
                <a:defRPr/>
              </a:pPr>
              <a:t>‹#›</a:t>
            </a:fld>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pPr>
              <a:defRPr/>
            </a:pPr>
            <a:fld id="{6413543A-10FA-4AAC-BECA-1498F6C1CACB}" type="datetimeFigureOut">
              <a:rPr lang="en-US" smtClean="0"/>
              <a:pPr>
                <a:defRPr/>
              </a:pPr>
              <a:t>8/14/2020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7CBA39F6-8831-4D5E-9770-9C4437F7B8E1}" type="slidenum">
              <a:rPr lang="en-US" smtClean="0"/>
              <a:pPr>
                <a:defRPr/>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transition spd="med">
    <p:wedge/>
    <p:sndAc>
      <p:stSnd>
        <p:snd r:embed="rId1" name="camera.wav" builtIn="1"/>
      </p:stSnd>
    </p:sndAc>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pPr>
              <a:defRPr/>
            </a:pPr>
            <a:fld id="{F253AE7E-E575-4ED9-A74B-C4F82CD62E7D}" type="datetimeFigureOut">
              <a:rPr lang="en-US" smtClean="0"/>
              <a:pPr>
                <a:defRPr/>
              </a:pPr>
              <a:t>8/14/2020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9C588DB4-1657-4B02-9AA8-2E0C69C8917D}" type="slidenum">
              <a:rPr lang="en-US" smtClean="0"/>
              <a:pPr>
                <a:defRPr/>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948D305-77EC-478A-BA95-7879A8CFD1D7}" type="datetimeFigureOut">
              <a:rPr lang="en-US" smtClean="0"/>
              <a:pPr>
                <a:defRPr/>
              </a:pPr>
              <a:t>8/14/2020</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6EB0B14-7024-48E2-8D0E-999E60E20F1A}" type="slidenum">
              <a:rPr lang="en-US" smtClean="0"/>
              <a:pPr>
                <a:defRPr/>
              </a:pPr>
              <a:t>‹#›</a:t>
            </a:fld>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028681BC-DC0A-45C2-9655-5676604B0655}" type="datetimeFigureOut">
              <a:rPr lang="en-US" smtClean="0"/>
              <a:pPr>
                <a:defRPr/>
              </a:pPr>
              <a:t>8/14/2020</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29019A5C-D292-4FE8-8FFF-7DFA8BEC8347}" type="slidenum">
              <a:rPr lang="en-US" smtClean="0"/>
              <a:pPr>
                <a:defRPr/>
              </a:pPr>
              <a:t>‹#›</a:t>
            </a:fld>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4"/>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lang="en-US" sz="1800"/>
          </a:p>
        </p:txBody>
      </p:sp>
      <p:sp>
        <p:nvSpPr>
          <p:cNvPr id="6" name="Freeform 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lang="en-US" sz="1800"/>
          </a:p>
        </p:txBody>
      </p:sp>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a:xfrm>
            <a:off x="8156575" y="6421438"/>
            <a:ext cx="762000" cy="365125"/>
          </a:xfrm>
        </p:spPr>
        <p:txBody>
          <a:bodyPr/>
          <a:lstStyle>
            <a:lvl1pPr>
              <a:defRPr/>
            </a:lvl1pPr>
          </a:lstStyle>
          <a:p>
            <a:pPr>
              <a:defRPr/>
            </a:pPr>
            <a:fld id="{BC52D08E-3FE1-487F-8874-B778BEF634A4}" type="slidenum">
              <a:rPr lang="en-US"/>
              <a:pPr>
                <a:defRPr/>
              </a:pPr>
              <a:t>‹#›</a:t>
            </a:fld>
            <a:endParaRPr lang="en-US"/>
          </a:p>
        </p:txBody>
      </p:sp>
    </p:spTree>
  </p:cSld>
  <p:clrMapOvr>
    <a:masterClrMapping/>
  </p:clrMapOvr>
  <p:transition spd="med">
    <p:wedge/>
    <p:sndAc>
      <p:stSnd>
        <p:snd r:embed="rId1" name="camera.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1A59735-91B1-40A8-9AE6-4D33B01CD113}" type="slidenum">
              <a:rPr lang="en-US"/>
              <a:pPr>
                <a:defRPr/>
              </a:pPr>
              <a:t>‹#›</a:t>
            </a:fld>
            <a:endParaRPr lang="en-US"/>
          </a:p>
        </p:txBody>
      </p:sp>
    </p:spTree>
  </p:cSld>
  <p:clrMapOvr>
    <a:masterClrMapping/>
  </p:clrMapOvr>
  <p:transition spd="med">
    <p:wedge/>
    <p:sndAc>
      <p:stSnd>
        <p:snd r:embed="rId1" name="camera.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pPr>
              <a:defRPr/>
            </a:pPr>
            <a:fld id="{9DF064C1-E4B2-4284-A44C-F084CDE93865}" type="datetimeFigureOut">
              <a:rPr lang="en-US" smtClean="0"/>
              <a:pPr>
                <a:defRPr/>
              </a:pPr>
              <a:t>8/14/2020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AC0EC017-EB18-473D-B261-51A01A82C005}" type="slidenum">
              <a:rPr lang="en-US" smtClean="0"/>
              <a:pPr>
                <a:defRPr/>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pPr>
              <a:defRPr/>
            </a:pPr>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DF6B7E1-92CE-46FC-A11B-A2C1B447F0AE}" type="datetimeFigureOut">
              <a:rPr lang="en-US" smtClean="0"/>
              <a:pPr>
                <a:defRPr/>
              </a:pPr>
              <a:t>8/14/2020</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D7071D5-1443-49C8-AE3E-8502112076A9}" type="slidenum">
              <a:rPr lang="en-US" smtClean="0"/>
              <a:pPr>
                <a:defRPr/>
              </a:pPr>
              <a:t>‹#›</a:t>
            </a:fld>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pPr>
              <a:defRPr/>
            </a:pPr>
            <a:fld id="{7A0FA2ED-B5EA-4724-A336-48E8E5576926}" type="datetimeFigureOut">
              <a:rPr lang="en-US" smtClean="0"/>
              <a:pPr>
                <a:defRPr/>
              </a:pPr>
              <a:t>8/14/2020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D8139D25-92E8-4836-A914-9CEF935B2612}" type="slidenum">
              <a:rPr lang="en-US" smtClean="0"/>
              <a:pPr>
                <a:defRPr/>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pPr>
              <a:defRPr/>
            </a:pPr>
            <a:endParaRPr lang="en-US"/>
          </a:p>
        </p:txBody>
      </p:sp>
    </p:spTree>
  </p:cSld>
  <p:clrMapOvr>
    <a:overrideClrMapping bg1="dk1" tx1="lt1" bg2="dk2" tx2="lt2" accent1="accent1" accent2="accent2" accent3="accent3" accent4="accent4" accent5="accent5" accent6="accent6" hlink="hlink" folHlink="folHlink"/>
  </p:clrMapOvr>
  <p:transition spd="med">
    <p:wedge/>
    <p:sndAc>
      <p:stSnd>
        <p:snd r:embed="rId1" name="camera.wav" builtIn="1"/>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1B4F4838-4AB4-4561-A009-AC8BE7B4A9B4}" type="datetimeFigureOut">
              <a:rPr lang="en-US" smtClean="0"/>
              <a:pPr>
                <a:defRPr/>
              </a:pPr>
              <a:t>8/14/2020</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pPr>
              <a:defRPr/>
            </a:pPr>
            <a:fld id="{7F760BB0-8506-4145-8C4A-375822B29EFC}" type="slidenum">
              <a:rPr lang="en-US" smtClean="0"/>
              <a:pPr>
                <a:defRPr/>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15C0B2B8-315A-422F-859A-6B9C9299F8A2}" type="datetimeFigureOut">
              <a:rPr lang="en-US" smtClean="0"/>
              <a:pPr>
                <a:defRPr/>
              </a:pPr>
              <a:t>8/14/2020</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pPr>
              <a:defRPr/>
            </a:pPr>
            <a:fld id="{EBD75C94-E5F8-429B-9579-C60CCBE0EB24}" type="slidenum">
              <a:rPr lang="en-US" smtClean="0"/>
              <a:pPr>
                <a:defRPr/>
              </a:pPr>
              <a:t>‹#›</a:t>
            </a:fld>
            <a:endParaRPr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DAB29BE8-3B39-4C46-BE2D-04ADDC7DD828}" type="datetimeFigureOut">
              <a:rPr lang="en-US" smtClean="0"/>
              <a:pPr>
                <a:defRPr/>
              </a:pPr>
              <a:t>8/14/2020</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3C7D1003-DBCE-4D90-9C02-994848F30A6C}" type="slidenum">
              <a:rPr lang="en-US" smtClean="0"/>
              <a:pPr>
                <a:defRPr/>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wedge/>
    <p:sndAc>
      <p:stSnd>
        <p:snd r:embed="rId1" name="camera.wav" builtIn="1"/>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audio" Target="../media/audio1.wav"/><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audio" Target="../media/audio1.wav"/><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30"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4"/>
          <p:cNvSpPr>
            <a:spLocks noGrp="1"/>
          </p:cNvSpPr>
          <p:nvPr>
            <p:ph type="dt" sz="half" idx="2"/>
          </p:nvPr>
        </p:nvSpPr>
        <p:spPr>
          <a:xfrm>
            <a:off x="457200" y="6421438"/>
            <a:ext cx="2133600" cy="365125"/>
          </a:xfrm>
          <a:prstGeom prst="rect">
            <a:avLst/>
          </a:prstGeom>
        </p:spPr>
        <p:txBody>
          <a:bodyPr vert="horz" bIns="0" anchor="b"/>
          <a:lstStyle>
            <a:lvl1pPr eaLnBrk="1" hangingPunct="1">
              <a:defRPr sz="1000">
                <a:solidFill>
                  <a:schemeClr val="tx2">
                    <a:shade val="50000"/>
                  </a:schemeClr>
                </a:solidFill>
              </a:defRPr>
            </a:lvl1pPr>
          </a:lstStyle>
          <a:p>
            <a:pPr>
              <a:defRPr/>
            </a:pPr>
            <a:endParaRPr lang="en-US"/>
          </a:p>
        </p:txBody>
      </p:sp>
      <p:sp>
        <p:nvSpPr>
          <p:cNvPr id="13" name="Footer Placeholder 5"/>
          <p:cNvSpPr>
            <a:spLocks noGrp="1"/>
          </p:cNvSpPr>
          <p:nvPr>
            <p:ph type="ftr" sz="quarter" idx="3"/>
          </p:nvPr>
        </p:nvSpPr>
        <p:spPr>
          <a:xfrm>
            <a:off x="3124200" y="6421438"/>
            <a:ext cx="2895600" cy="365125"/>
          </a:xfrm>
          <a:prstGeom prst="rect">
            <a:avLst/>
          </a:prstGeom>
        </p:spPr>
        <p:txBody>
          <a:bodyPr vert="horz" lIns="0" rIns="0" bIns="0" anchor="b"/>
          <a:lstStyle>
            <a:lvl1pPr algn="ctr" eaLnBrk="1" hangingPunct="1">
              <a:defRPr sz="1000">
                <a:solidFill>
                  <a:schemeClr val="tx2">
                    <a:shade val="50000"/>
                  </a:schemeClr>
                </a:solidFill>
              </a:defRPr>
            </a:lvl1pPr>
          </a:lstStyle>
          <a:p>
            <a:pPr>
              <a:defRPr/>
            </a:pPr>
            <a:endParaRPr lang="en-US"/>
          </a:p>
        </p:txBody>
      </p:sp>
      <p:sp>
        <p:nvSpPr>
          <p:cNvPr id="14" name="Slide Number Placeholder 6"/>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hangingPunct="1">
              <a:defRPr sz="1000">
                <a:solidFill>
                  <a:schemeClr val="tx2">
                    <a:shade val="50000"/>
                  </a:schemeClr>
                </a:solidFill>
              </a:defRPr>
            </a:lvl1pPr>
          </a:lstStyle>
          <a:p>
            <a:pPr>
              <a:defRPr/>
            </a:pPr>
            <a:fld id="{B8E609D6-1CF1-4460-8695-DEC6E9F51DD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410" r:id="rId1"/>
    <p:sldLayoutId id="2147484413" r:id="rId2"/>
    <p:sldLayoutId id="2147484411" r:id="rId3"/>
  </p:sldLayoutIdLst>
  <p:transition spd="med">
    <p:wedge/>
    <p:sndAc>
      <p:stSnd>
        <p:snd r:embed="rId5" name="camera.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68" decel="100000"/>
                                        <p:tgtEl>
                                          <p:spTgt spid="9"/>
                                        </p:tgtEl>
                                      </p:cBhvr>
                                    </p:animEffect>
                                    <p:animScale>
                                      <p:cBhvr>
                                        <p:cTn id="8" dur="768" decel="100000"/>
                                        <p:tgtEl>
                                          <p:spTgt spid="9"/>
                                        </p:tgtEl>
                                      </p:cBhvr>
                                      <p:from x="10000" y="10000"/>
                                      <p:to x="200000" y="450000"/>
                                    </p:animScale>
                                    <p:animScale>
                                      <p:cBhvr>
                                        <p:cTn id="9" dur="1230" accel="100000" fill="hold">
                                          <p:stCondLst>
                                            <p:cond delay="768"/>
                                          </p:stCondLst>
                                        </p:cTn>
                                        <p:tgtEl>
                                          <p:spTgt spid="9"/>
                                        </p:tgtEl>
                                      </p:cBhvr>
                                      <p:from x="200000" y="450000"/>
                                      <p:to x="100000" y="100000"/>
                                    </p:animScale>
                                    <p:set>
                                      <p:cBhvr>
                                        <p:cTn id="10" dur="768" fill="hold"/>
                                        <p:tgtEl>
                                          <p:spTgt spid="9"/>
                                        </p:tgtEl>
                                        <p:attrNameLst>
                                          <p:attrName>ppt_x</p:attrName>
                                        </p:attrNameLst>
                                      </p:cBhvr>
                                      <p:to>
                                        <p:strVal val="(0.5)"/>
                                      </p:to>
                                    </p:set>
                                    <p:anim from="(0.5)" to="(#ppt_x)" calcmode="lin" valueType="num">
                                      <p:cBhvr>
                                        <p:cTn id="11" dur="1230" accel="100000" fill="hold">
                                          <p:stCondLst>
                                            <p:cond delay="768"/>
                                          </p:stCondLst>
                                        </p:cTn>
                                        <p:tgtEl>
                                          <p:spTgt spid="9"/>
                                        </p:tgtEl>
                                        <p:attrNameLst>
                                          <p:attrName>ppt_x</p:attrName>
                                        </p:attrNameLst>
                                      </p:cBhvr>
                                    </p:anim>
                                    <p:set>
                                      <p:cBhvr>
                                        <p:cTn id="12" dur="768" fill="hold"/>
                                        <p:tgtEl>
                                          <p:spTgt spid="9"/>
                                        </p:tgtEl>
                                        <p:attrNameLst>
                                          <p:attrName>ppt_y</p:attrName>
                                        </p:attrNameLst>
                                      </p:cBhvr>
                                      <p:to>
                                        <p:strVal val="(#ppt_y+0.4)"/>
                                      </p:to>
                                    </p:set>
                                    <p:anim from="(#ppt_y+0.4)" to="(#ppt_y)" calcmode="lin" valueType="num">
                                      <p:cBhvr>
                                        <p:cTn id="13" dur="1230" accel="100000" fill="hold">
                                          <p:stCondLst>
                                            <p:cond delay="768"/>
                                          </p:stCondLst>
                                        </p:cTn>
                                        <p:tgtEl>
                                          <p:spTgt spid="9"/>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0">
                                            <p:txEl>
                                              <p:pRg st="0" end="0"/>
                                            </p:txEl>
                                          </p:spTgt>
                                        </p:tgtEl>
                                        <p:attrNameLst>
                                          <p:attrName>style.visibility</p:attrName>
                                        </p:attrNameLst>
                                      </p:cBhvr>
                                      <p:to>
                                        <p:strVal val="visible"/>
                                      </p:to>
                                    </p:set>
                                    <p:anim calcmode="lin" valueType="num">
                                      <p:cBhvr>
                                        <p:cTn id="18"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0">
                                            <p:txEl>
                                              <p:pRg st="1" end="1"/>
                                            </p:txEl>
                                          </p:spTgt>
                                        </p:tgtEl>
                                        <p:attrNameLst>
                                          <p:attrName>style.visibility</p:attrName>
                                        </p:attrNameLst>
                                      </p:cBhvr>
                                      <p:to>
                                        <p:strVal val="visible"/>
                                      </p:to>
                                    </p:set>
                                    <p:anim calcmode="lin" valueType="num">
                                      <p:cBhvr>
                                        <p:cTn id="23" dur="500" fill="hold"/>
                                        <p:tgtEl>
                                          <p:spTgt spid="30">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0">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0">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0">
                                            <p:txEl>
                                              <p:pRg st="2" end="2"/>
                                            </p:txEl>
                                          </p:spTgt>
                                        </p:tgtEl>
                                        <p:attrNameLst>
                                          <p:attrName>style.visibility</p:attrName>
                                        </p:attrNameLst>
                                      </p:cBhvr>
                                      <p:to>
                                        <p:strVal val="visible"/>
                                      </p:to>
                                    </p:set>
                                    <p:anim calcmode="lin" valueType="num">
                                      <p:cBhvr>
                                        <p:cTn id="28" dur="500" fill="hold"/>
                                        <p:tgtEl>
                                          <p:spTgt spid="30">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0">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0">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0">
                                            <p:txEl>
                                              <p:pRg st="3" end="3"/>
                                            </p:txEl>
                                          </p:spTgt>
                                        </p:tgtEl>
                                        <p:attrNameLst>
                                          <p:attrName>style.visibility</p:attrName>
                                        </p:attrNameLst>
                                      </p:cBhvr>
                                      <p:to>
                                        <p:strVal val="visible"/>
                                      </p:to>
                                    </p:set>
                                    <p:anim calcmode="lin" valueType="num">
                                      <p:cBhvr>
                                        <p:cTn id="33" dur="500" fill="hold"/>
                                        <p:tgtEl>
                                          <p:spTgt spid="3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0">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0">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0">
                                            <p:txEl>
                                              <p:pRg st="4" end="4"/>
                                            </p:txEl>
                                          </p:spTgt>
                                        </p:tgtEl>
                                        <p:attrNameLst>
                                          <p:attrName>style.visibility</p:attrName>
                                        </p:attrNameLst>
                                      </p:cBhvr>
                                      <p:to>
                                        <p:strVal val="visible"/>
                                      </p:to>
                                    </p:set>
                                    <p:anim calcmode="lin" valueType="num">
                                      <p:cBhvr>
                                        <p:cTn id="38" dur="500" fill="hold"/>
                                        <p:tgtEl>
                                          <p:spTgt spid="30">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0">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tmplLst>
          <p:tmpl lvl="1">
            <p:tnLst>
              <p:par>
                <p:cTn presetID="53"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Lst>
      </p:bldP>
    </p:bldLst>
  </p:timing>
  <p:txStyles>
    <p:titleStyle>
      <a:lvl1pPr algn="l" rtl="0" eaLnBrk="0" fontAlgn="base" hangingPunct="0">
        <a:spcBef>
          <a:spcPct val="0"/>
        </a:spcBef>
        <a:spcAft>
          <a:spcPct val="0"/>
        </a:spcAft>
        <a:defRPr sz="4600" kern="1200">
          <a:solidFill>
            <a:schemeClr val="tx1"/>
          </a:solidFill>
          <a:latin typeface="Arial" charset="0"/>
          <a:ea typeface="+mj-ea"/>
          <a:cs typeface="+mj-cs"/>
        </a:defRPr>
      </a:lvl1pPr>
      <a:lvl2pPr algn="l" rtl="0" eaLnBrk="0" fontAlgn="base" hangingPunct="0">
        <a:spcBef>
          <a:spcPct val="0"/>
        </a:spcBef>
        <a:spcAft>
          <a:spcPct val="0"/>
        </a:spcAft>
        <a:defRPr sz="4600">
          <a:solidFill>
            <a:schemeClr val="tx1"/>
          </a:solidFill>
          <a:latin typeface="Arial" charset="0"/>
        </a:defRPr>
      </a:lvl2pPr>
      <a:lvl3pPr algn="l" rtl="0" eaLnBrk="0" fontAlgn="base" hangingPunct="0">
        <a:spcBef>
          <a:spcPct val="0"/>
        </a:spcBef>
        <a:spcAft>
          <a:spcPct val="0"/>
        </a:spcAft>
        <a:defRPr sz="4600">
          <a:solidFill>
            <a:schemeClr val="tx1"/>
          </a:solidFill>
          <a:latin typeface="Arial" charset="0"/>
        </a:defRPr>
      </a:lvl3pPr>
      <a:lvl4pPr algn="l" rtl="0" eaLnBrk="0" fontAlgn="base" hangingPunct="0">
        <a:spcBef>
          <a:spcPct val="0"/>
        </a:spcBef>
        <a:spcAft>
          <a:spcPct val="0"/>
        </a:spcAft>
        <a:defRPr sz="4600">
          <a:solidFill>
            <a:schemeClr val="tx1"/>
          </a:solidFill>
          <a:latin typeface="Arial" charset="0"/>
        </a:defRPr>
      </a:lvl4pPr>
      <a:lvl5pPr algn="l" rtl="0" eaLnBrk="0" fontAlgn="base" hangingPunct="0">
        <a:spcBef>
          <a:spcPct val="0"/>
        </a:spcBef>
        <a:spcAft>
          <a:spcPct val="0"/>
        </a:spcAft>
        <a:defRPr sz="4600">
          <a:solidFill>
            <a:schemeClr val="tx1"/>
          </a:solidFill>
          <a:latin typeface="Arial"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Arial" charset="0"/>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Arial" charset="0"/>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Arial" charset="0"/>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Arial" charset="0"/>
          <a:ea typeface="+mn-ea"/>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Arial"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fld id="{CC1B0096-C603-40D6-BA96-2B429D16E204}" type="datetimeFigureOut">
              <a:rPr lang="en-US" smtClean="0"/>
              <a:pPr>
                <a:defRPr/>
              </a:pPr>
              <a:t>8/14/2020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D87EAE23-2F87-445E-A4A5-FC4F19799A95}" type="slidenum">
              <a:rPr lang="en-US" smtClean="0"/>
              <a:pPr>
                <a:defRPr/>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4415" r:id="rId1"/>
    <p:sldLayoutId id="2147484416" r:id="rId2"/>
    <p:sldLayoutId id="2147484417" r:id="rId3"/>
    <p:sldLayoutId id="2147484418" r:id="rId4"/>
    <p:sldLayoutId id="2147484419" r:id="rId5"/>
    <p:sldLayoutId id="2147484420" r:id="rId6"/>
    <p:sldLayoutId id="2147484421" r:id="rId7"/>
    <p:sldLayoutId id="2147484422" r:id="rId8"/>
    <p:sldLayoutId id="2147484423" r:id="rId9"/>
    <p:sldLayoutId id="2147484424" r:id="rId10"/>
    <p:sldLayoutId id="2147484425" r:id="rId11"/>
  </p:sldLayoutIdLst>
  <p:transition spd="med">
    <p:wedge/>
    <p:sndAc>
      <p:stSnd>
        <p:snd r:embed="rId13" name="camera.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768" decel="100000"/>
                                        <p:tgtEl>
                                          <p:spTgt spid="22"/>
                                        </p:tgtEl>
                                      </p:cBhvr>
                                    </p:animEffect>
                                    <p:animScale>
                                      <p:cBhvr>
                                        <p:cTn id="8" dur="768" decel="100000"/>
                                        <p:tgtEl>
                                          <p:spTgt spid="22"/>
                                        </p:tgtEl>
                                      </p:cBhvr>
                                      <p:from x="10000" y="10000"/>
                                      <p:to x="200000" y="450000"/>
                                    </p:animScale>
                                    <p:animScale>
                                      <p:cBhvr>
                                        <p:cTn id="9" dur="1230" accel="100000" fill="hold">
                                          <p:stCondLst>
                                            <p:cond delay="768"/>
                                          </p:stCondLst>
                                        </p:cTn>
                                        <p:tgtEl>
                                          <p:spTgt spid="22"/>
                                        </p:tgtEl>
                                      </p:cBhvr>
                                      <p:from x="200000" y="450000"/>
                                      <p:to x="100000" y="100000"/>
                                    </p:animScale>
                                    <p:set>
                                      <p:cBhvr>
                                        <p:cTn id="10" dur="768" fill="hold"/>
                                        <p:tgtEl>
                                          <p:spTgt spid="22"/>
                                        </p:tgtEl>
                                        <p:attrNameLst>
                                          <p:attrName>ppt_x</p:attrName>
                                        </p:attrNameLst>
                                      </p:cBhvr>
                                      <p:to>
                                        <p:strVal val="(0.5)"/>
                                      </p:to>
                                    </p:set>
                                    <p:anim from="(0.5)" to="(#ppt_x)" calcmode="lin" valueType="num">
                                      <p:cBhvr>
                                        <p:cTn id="11" dur="1230" accel="100000" fill="hold">
                                          <p:stCondLst>
                                            <p:cond delay="768"/>
                                          </p:stCondLst>
                                        </p:cTn>
                                        <p:tgtEl>
                                          <p:spTgt spid="22"/>
                                        </p:tgtEl>
                                        <p:attrNameLst>
                                          <p:attrName>ppt_x</p:attrName>
                                        </p:attrNameLst>
                                      </p:cBhvr>
                                    </p:anim>
                                    <p:set>
                                      <p:cBhvr>
                                        <p:cTn id="12" dur="768" fill="hold"/>
                                        <p:tgtEl>
                                          <p:spTgt spid="22"/>
                                        </p:tgtEl>
                                        <p:attrNameLst>
                                          <p:attrName>ppt_y</p:attrName>
                                        </p:attrNameLst>
                                      </p:cBhvr>
                                      <p:to>
                                        <p:strVal val="(#ppt_y+0.4)"/>
                                      </p:to>
                                    </p:set>
                                    <p:anim from="(#ppt_y+0.4)" to="(#ppt_y)" calcmode="lin" valueType="num">
                                      <p:cBhvr>
                                        <p:cTn id="13" dur="1230" accel="100000" fill="hold">
                                          <p:stCondLst>
                                            <p:cond delay="768"/>
                                          </p:stCondLst>
                                        </p:cTn>
                                        <p:tgtEl>
                                          <p:spTgt spid="2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
                                            <p:txEl>
                                              <p:pRg st="0" end="0"/>
                                            </p:txEl>
                                          </p:spTgt>
                                        </p:tgtEl>
                                        <p:attrNameLst>
                                          <p:attrName>style.visibility</p:attrName>
                                        </p:attrNameLst>
                                      </p:cBhvr>
                                      <p:to>
                                        <p:strVal val="visible"/>
                                      </p:to>
                                    </p:set>
                                    <p:anim calcmode="lin" valueType="num">
                                      <p:cBhvr>
                                        <p:cTn id="18"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anim calcmode="lin" valueType="num">
                                      <p:cBhvr>
                                        <p:cTn id="23" dur="5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3">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3">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3">
                                            <p:txEl>
                                              <p:pRg st="2" end="2"/>
                                            </p:txEl>
                                          </p:spTgt>
                                        </p:tgtEl>
                                        <p:attrNameLst>
                                          <p:attrName>style.visibility</p:attrName>
                                        </p:attrNameLst>
                                      </p:cBhvr>
                                      <p:to>
                                        <p:strVal val="visible"/>
                                      </p:to>
                                    </p:set>
                                    <p:anim calcmode="lin" valueType="num">
                                      <p:cBhvr>
                                        <p:cTn id="28"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3">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 calcmode="lin" valueType="num">
                                      <p:cBhvr>
                                        <p:cTn id="33"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3">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3">
                                            <p:txEl>
                                              <p:pRg st="4" end="4"/>
                                            </p:txEl>
                                          </p:spTgt>
                                        </p:tgtEl>
                                        <p:attrNameLst>
                                          <p:attrName>style.visibility</p:attrName>
                                        </p:attrNameLst>
                                      </p:cBhvr>
                                      <p:to>
                                        <p:strVal val="visible"/>
                                      </p:to>
                                    </p:set>
                                    <p:anim calcmode="lin" valueType="num">
                                      <p:cBhvr>
                                        <p:cTn id="38"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3">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xml"/><Relationship Id="rId5" Type="http://schemas.openxmlformats.org/officeDocument/2006/relationships/image" Target="../media/image2.jpeg"/><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457200" y="76200"/>
            <a:ext cx="8229600" cy="5867400"/>
          </a:xfrm>
        </p:spPr>
        <p:txBody>
          <a:bodyPr/>
          <a:lstStyle/>
          <a:p>
            <a:pPr marL="808038" indent="-579438" algn="ctr" eaLnBrk="1" hangingPunct="1">
              <a:lnSpc>
                <a:spcPct val="80000"/>
              </a:lnSpc>
              <a:buFont typeface="Wingdings" pitchFamily="2" charset="2"/>
              <a:buNone/>
              <a:tabLst>
                <a:tab pos="3946525" algn="l"/>
              </a:tabLst>
              <a:defRPr/>
            </a:pPr>
            <a:endParaRPr lang="en-US" sz="2000" b="1"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r>
              <a:rPr lang="en-US" sz="4000" b="1" dirty="0" smtClean="0">
                <a:effectLst>
                  <a:glow rad="63500">
                    <a:schemeClr val="accent1">
                      <a:satMod val="175000"/>
                      <a:alpha val="40000"/>
                    </a:schemeClr>
                  </a:glow>
                  <a:outerShdw blurRad="38100" dist="38100" dir="2700000" algn="tl">
                    <a:srgbClr val="000000"/>
                  </a:outerShdw>
                </a:effectLst>
                <a:latin typeface="Arial" pitchFamily="34" charset="0"/>
                <a:cs typeface="Arial" pitchFamily="34" charset="0"/>
              </a:rPr>
              <a:t>POST MORTEM</a:t>
            </a:r>
          </a:p>
          <a:p>
            <a:pPr marL="808038" indent="-579438" algn="ctr" eaLnBrk="1" hangingPunct="1">
              <a:lnSpc>
                <a:spcPct val="80000"/>
              </a:lnSpc>
              <a:buFont typeface="Wingdings" pitchFamily="2" charset="2"/>
              <a:buNone/>
              <a:tabLst>
                <a:tab pos="3946525" algn="l"/>
              </a:tabLst>
              <a:defRPr/>
            </a:pPr>
            <a:r>
              <a:rPr lang="en-US" sz="4000" b="1" dirty="0" smtClean="0">
                <a:effectLst>
                  <a:glow rad="63500">
                    <a:schemeClr val="accent1">
                      <a:satMod val="175000"/>
                      <a:alpha val="40000"/>
                    </a:schemeClr>
                  </a:glow>
                  <a:outerShdw blurRad="38100" dist="38100" dir="2700000" algn="tl">
                    <a:srgbClr val="000000"/>
                  </a:outerShdw>
                </a:effectLst>
                <a:latin typeface="Arial" pitchFamily="34" charset="0"/>
                <a:cs typeface="Arial" pitchFamily="34" charset="0"/>
              </a:rPr>
              <a:t>    EXAMINATION IN HIV CASES</a:t>
            </a:r>
          </a:p>
          <a:p>
            <a:pPr marL="808038" indent="-579438" eaLnBrk="1" hangingPunct="1">
              <a:lnSpc>
                <a:spcPct val="80000"/>
              </a:lnSpc>
              <a:buFont typeface="Wingdings" pitchFamily="2" charset="2"/>
              <a:buNone/>
              <a:tabLst>
                <a:tab pos="3946525" algn="l"/>
              </a:tabLst>
              <a:defRPr/>
            </a:pPr>
            <a:endParaRPr lang="en-US" sz="20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14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14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2000" b="1"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2000" b="1"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24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24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4000" dirty="0" smtClean="0">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dirty="0"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dirty="0"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r>
              <a:rPr lang="en-US"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rPr>
              <a:t>Dr </a:t>
            </a:r>
            <a:r>
              <a:rPr lang="en-US" dirty="0"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rPr>
              <a:t>Kalpesh Zanzrukiya</a:t>
            </a:r>
            <a:endParaRPr lang="en-US" dirty="0"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endParaRPr>
          </a:p>
          <a:p>
            <a:pPr marL="808038" indent="-579438" algn="ctr" eaLnBrk="1" hangingPunct="1">
              <a:lnSpc>
                <a:spcPct val="80000"/>
              </a:lnSpc>
              <a:buFont typeface="Wingdings" pitchFamily="2" charset="2"/>
              <a:buNone/>
              <a:tabLst>
                <a:tab pos="3946525" algn="l"/>
              </a:tabLst>
              <a:defRPr/>
            </a:pPr>
            <a:endParaRPr lang="en-US" sz="4000" dirty="0" smtClean="0">
              <a:solidFill>
                <a:srgbClr val="FFFFFF"/>
              </a:solidFill>
              <a:effectLst>
                <a:glow rad="228600">
                  <a:schemeClr val="accent2">
                    <a:satMod val="175000"/>
                    <a:alpha val="40000"/>
                  </a:schemeClr>
                </a:glow>
                <a:outerShdw blurRad="38100" dist="38100" dir="2700000" algn="tl">
                  <a:srgbClr val="000000"/>
                </a:outerShdw>
              </a:effectLst>
              <a:latin typeface="Arial" pitchFamily="34" charset="0"/>
              <a:cs typeface="Arial" pitchFamily="34" charset="0"/>
            </a:endParaRPr>
          </a:p>
        </p:txBody>
      </p:sp>
      <p:pic>
        <p:nvPicPr>
          <p:cNvPr id="5123" name="Picture 4" descr="GLogo_jpg"/>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05200" y="1905000"/>
            <a:ext cx="2362200" cy="1643270"/>
          </a:xfrm>
          <a:prstGeom prst="rect">
            <a:avLst/>
          </a:prstGeom>
          <a:noFill/>
          <a:ln w="9525">
            <a:noFill/>
            <a:miter lim="800000"/>
            <a:headEnd/>
            <a:tailEnd/>
          </a:ln>
        </p:spPr>
      </p:pic>
    </p:spTree>
    <p:custDataLst>
      <p:tags r:id="rId1"/>
    </p:custDataLst>
  </p:cSld>
  <p:clrMapOvr>
    <a:masterClrMapping/>
  </p:clrMapOvr>
  <p:transition spd="med">
    <p:wedge/>
    <p:sndAc>
      <p:stSnd>
        <p:snd r:embed="rId4" name="camera.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 calcmode="lin" valueType="num">
                                      <p:cBhvr additive="base">
                                        <p:cTn id="7"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1923">
                                            <p:txEl>
                                              <p:pRg st="2" end="2"/>
                                            </p:txEl>
                                          </p:spTgt>
                                        </p:tgtEl>
                                        <p:attrNameLst>
                                          <p:attrName>style.visibility</p:attrName>
                                        </p:attrNameLst>
                                      </p:cBhvr>
                                      <p:to>
                                        <p:strVal val="visible"/>
                                      </p:to>
                                    </p:set>
                                    <p:anim calcmode="lin" valueType="num">
                                      <p:cBhvr additive="base">
                                        <p:cTn id="11"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1923">
                                            <p:txEl>
                                              <p:pRg st="14" end="14"/>
                                            </p:txEl>
                                          </p:spTgt>
                                        </p:tgtEl>
                                        <p:attrNameLst>
                                          <p:attrName>style.visibility</p:attrName>
                                        </p:attrNameLst>
                                      </p:cBhvr>
                                      <p:to>
                                        <p:strVal val="visible"/>
                                      </p:to>
                                    </p:set>
                                    <p:anim calcmode="lin" valueType="num">
                                      <p:cBhvr additive="base">
                                        <p:cTn id="17" dur="500" fill="hold"/>
                                        <p:tgtEl>
                                          <p:spTgt spid="81923">
                                            <p:txEl>
                                              <p:pRg st="14" end="1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19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57800"/>
          </a:xfrm>
        </p:spPr>
        <p:txBody>
          <a:bodyPr/>
          <a:lstStyle/>
          <a:p>
            <a:pPr marL="457200" indent="-457200" eaLnBrk="1" hangingPunct="1">
              <a:buFont typeface="Wingdings" pitchFamily="2" charset="2"/>
              <a:buChar char="§"/>
              <a:defRPr/>
            </a:pPr>
            <a:r>
              <a:rPr lang="en-US" sz="2800" dirty="0" smtClean="0">
                <a:latin typeface="Arial" pitchFamily="34" charset="0"/>
                <a:cs typeface="Arial" pitchFamily="34" charset="0"/>
              </a:rPr>
              <a:t>However, limited data available regarding risks to persons who usually exposed to large number of traumatized bodies in India, a country that has existing and growing HIV epidemic</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solidFill>
                  <a:srgbClr val="FFFF00"/>
                </a:solidFill>
                <a:latin typeface="Arial" pitchFamily="34" charset="0"/>
                <a:cs typeface="Arial" pitchFamily="34" charset="0"/>
              </a:rPr>
              <a:t>Prevalence of HIV </a:t>
            </a:r>
            <a:r>
              <a:rPr lang="en-US" sz="2800" dirty="0" smtClean="0">
                <a:latin typeface="Arial" pitchFamily="34" charset="0"/>
                <a:cs typeface="Arial" pitchFamily="34" charset="0"/>
              </a:rPr>
              <a:t>in individuals such as drug abusers, prostitutes etc., who liable to meet violent unexplained deaths and existence of social and ethical pressures which restrict availability of information, all combine to create significant risk for forensic medicine expert and PM examination room worker</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57200" indent="-457200" eaLnBrk="1" hangingPunct="1">
              <a:defRPr/>
            </a:pPr>
            <a:endParaRPr lang="en-US" sz="2800" dirty="0" smtClean="0">
              <a:latin typeface="Arial" pitchFamily="34" charset="0"/>
              <a:cs typeface="Arial" pitchFamily="34" charset="0"/>
            </a:endParaRPr>
          </a:p>
          <a:p>
            <a:pPr marL="457200" indent="-457200" eaLnBrk="1" hangingPunct="1">
              <a:defRPr/>
            </a:pPr>
            <a:endParaRPr lang="en-US" sz="2800" dirty="0" smtClean="0">
              <a:latin typeface="Arial" pitchFamily="34" charset="0"/>
              <a:cs typeface="Arial" pitchFamily="34" charset="0"/>
            </a:endParaRPr>
          </a:p>
          <a:p>
            <a:pPr marL="457200" indent="-457200" eaLnBrk="1" hangingPunct="1">
              <a:defRPr/>
            </a:pPr>
            <a:endParaRPr lang="en-US" sz="2800" dirty="0" smtClean="0">
              <a:latin typeface="Arial" pitchFamily="34" charset="0"/>
              <a:cs typeface="Arial" pitchFamily="34" charset="0"/>
            </a:endParaRPr>
          </a:p>
          <a:p>
            <a:pPr marL="457200" indent="-457200" eaLnBrk="1" hangingPunct="1">
              <a:buFont typeface="Wingdings" pitchFamily="2" charset="2"/>
              <a:buNone/>
              <a:defRPr/>
            </a:pPr>
            <a:endParaRPr lang="en-US" sz="2800" dirty="0" smtClean="0">
              <a:latin typeface="Arial" pitchFamily="34" charset="0"/>
              <a:cs typeface="Arial" pitchFamily="34" charset="0"/>
            </a:endParaRPr>
          </a:p>
          <a:p>
            <a:pPr>
              <a:defRPr/>
            </a:pPr>
            <a:endParaRPr lang="en-US" sz="2800" dirty="0"/>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457200" y="1752600"/>
            <a:ext cx="8229600" cy="4800600"/>
          </a:xfrm>
        </p:spPr>
        <p:txBody>
          <a:bodyPr/>
          <a:lstStyle/>
          <a:p>
            <a:pPr marL="457200" indent="-457200" eaLnBrk="1" hangingPunct="1">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latin typeface="Arial" pitchFamily="34" charset="0"/>
                <a:cs typeface="Arial" pitchFamily="34" charset="0"/>
              </a:rPr>
              <a:t>Dead-bodies often brought for PM examination prior to completion of testing, which reveal advanced infections and deadly diseases or syndromes</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buFont typeface="Wingdings" pitchFamily="2" charset="2"/>
              <a:buChar char="§"/>
              <a:defRPr/>
            </a:pPr>
            <a:r>
              <a:rPr lang="en-US" sz="2800" dirty="0" smtClean="0">
                <a:latin typeface="Arial" pitchFamily="34" charset="0"/>
                <a:cs typeface="Arial" pitchFamily="34" charset="0"/>
              </a:rPr>
              <a:t>Whatever, stage of human remains, potential for exposure to pathogens in tissue or body fluids must be acknowledged</a:t>
            </a: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457200" y="2057400"/>
            <a:ext cx="8229600" cy="4343400"/>
          </a:xfrm>
        </p:spPr>
        <p:txBody>
          <a:bodyPr/>
          <a:lstStyle/>
          <a:p>
            <a:pPr marL="465138" indent="-465138" eaLnBrk="1" hangingPunct="1">
              <a:buFont typeface="Wingdings" pitchFamily="2" charset="2"/>
              <a:buChar char="§"/>
              <a:defRPr/>
            </a:pPr>
            <a:r>
              <a:rPr lang="en-US" sz="2800" dirty="0" smtClean="0">
                <a:latin typeface="Arial" pitchFamily="34" charset="0"/>
                <a:cs typeface="Arial" pitchFamily="34" charset="0"/>
              </a:rPr>
              <a:t>Greatest concern remains dead body of undiagnosed patient</a:t>
            </a:r>
          </a:p>
          <a:p>
            <a:pPr marL="465138" indent="-465138" eaLnBrk="1" hangingPunct="1">
              <a:buFont typeface="Wingdings" pitchFamily="2" charset="2"/>
              <a:buChar char="§"/>
              <a:defRPr/>
            </a:pPr>
            <a:endParaRPr lang="en-US" sz="2800" dirty="0" smtClean="0">
              <a:latin typeface="Arial" pitchFamily="34" charset="0"/>
              <a:cs typeface="Arial" pitchFamily="34" charset="0"/>
            </a:endParaRPr>
          </a:p>
          <a:p>
            <a:pPr marL="465138" indent="-465138" eaLnBrk="1" hangingPunct="1">
              <a:buFont typeface="Wingdings" pitchFamily="2" charset="2"/>
              <a:buChar char="§"/>
              <a:defRPr/>
            </a:pPr>
            <a:r>
              <a:rPr lang="en-US" sz="2800" dirty="0" smtClean="0">
                <a:latin typeface="Arial" pitchFamily="34" charset="0"/>
                <a:cs typeface="Arial" pitchFamily="34" charset="0"/>
              </a:rPr>
              <a:t>Simple and rapid test (</a:t>
            </a:r>
            <a:r>
              <a:rPr lang="en-US" sz="2800" dirty="0" smtClean="0">
                <a:solidFill>
                  <a:srgbClr val="FFC000"/>
                </a:solidFill>
                <a:latin typeface="Arial" pitchFamily="34" charset="0"/>
                <a:cs typeface="Arial" pitchFamily="34" charset="0"/>
              </a:rPr>
              <a:t>10 minute test by manual HIV test-kit</a:t>
            </a:r>
            <a:r>
              <a:rPr lang="en-US" sz="2800" dirty="0" smtClean="0">
                <a:latin typeface="Arial" pitchFamily="34" charset="0"/>
                <a:cs typeface="Arial" pitchFamily="34" charset="0"/>
              </a:rPr>
              <a:t>) available for mortury use in developed countries, which applicable to </a:t>
            </a:r>
            <a:r>
              <a:rPr lang="en-US" sz="2800" dirty="0" smtClean="0">
                <a:solidFill>
                  <a:srgbClr val="FFC000"/>
                </a:solidFill>
                <a:latin typeface="Arial" pitchFamily="34" charset="0"/>
                <a:cs typeface="Arial" pitchFamily="34" charset="0"/>
              </a:rPr>
              <a:t>urine</a:t>
            </a:r>
            <a:r>
              <a:rPr lang="en-US" sz="2800" dirty="0" smtClean="0">
                <a:latin typeface="Arial" pitchFamily="34" charset="0"/>
                <a:cs typeface="Arial" pitchFamily="34" charset="0"/>
              </a:rPr>
              <a:t> - more cost effective specimen and safer than blood collection (</a:t>
            </a:r>
            <a:r>
              <a:rPr lang="en-US" sz="2800" dirty="0" smtClean="0">
                <a:solidFill>
                  <a:srgbClr val="FFC000"/>
                </a:solidFill>
                <a:latin typeface="Arial" pitchFamily="34" charset="0"/>
                <a:cs typeface="Arial" pitchFamily="34" charset="0"/>
              </a:rPr>
              <a:t>Li et al.</a:t>
            </a:r>
            <a:r>
              <a:rPr lang="en-US" sz="2800" dirty="0" smtClean="0">
                <a:latin typeface="Arial" pitchFamily="34" charset="0"/>
                <a:cs typeface="Arial" pitchFamily="34" charset="0"/>
              </a:rPr>
              <a:t>, 1993; </a:t>
            </a:r>
            <a:r>
              <a:rPr lang="en-US" sz="2800" dirty="0" smtClean="0">
                <a:solidFill>
                  <a:srgbClr val="FFC000"/>
                </a:solidFill>
                <a:latin typeface="Arial" pitchFamily="34" charset="0"/>
                <a:cs typeface="Arial" pitchFamily="34" charset="0"/>
              </a:rPr>
              <a:t>Zehner et al.</a:t>
            </a:r>
            <a:r>
              <a:rPr lang="en-US" sz="2800" dirty="0" smtClean="0">
                <a:latin typeface="Arial" pitchFamily="34" charset="0"/>
                <a:cs typeface="Arial" pitchFamily="34" charset="0"/>
              </a:rPr>
              <a:t>, 1995)</a:t>
            </a: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a:p>
            <a:pPr marL="457200" indent="-457200" eaLnBrk="1" hangingPunct="1">
              <a:lnSpc>
                <a:spcPct val="90000"/>
              </a:lnSpc>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533400"/>
            <a:ext cx="8229600" cy="1295400"/>
          </a:xfrm>
        </p:spPr>
        <p:txBody>
          <a:bodyPr/>
          <a:lstStyle/>
          <a:p>
            <a:pPr eaLnBrk="1" hangingPunct="1">
              <a:tabLst>
                <a:tab pos="5546725" algn="ctr"/>
                <a:tab pos="7940675" algn="ctr"/>
              </a:tabLst>
              <a:defRPr/>
            </a:pPr>
            <a:r>
              <a:rPr lang="en-US" dirty="0" smtClean="0">
                <a:solidFill>
                  <a:srgbClr val="C00000"/>
                </a:solidFill>
                <a:latin typeface="Arial" pitchFamily="34" charset="0"/>
                <a:cs typeface="Arial" pitchFamily="34" charset="0"/>
              </a:rPr>
              <a:t>AIDS / HIV Autopsies</a:t>
            </a:r>
            <a:r>
              <a:rPr lang="en-US" b="1" dirty="0" smtClean="0">
                <a:solidFill>
                  <a:schemeClr val="folHlink"/>
                </a:solidFill>
                <a:latin typeface="Arial" pitchFamily="34" charset="0"/>
                <a:cs typeface="Arial" pitchFamily="34" charset="0"/>
              </a:rPr>
              <a:t/>
            </a:r>
            <a:br>
              <a:rPr lang="en-US" b="1" dirty="0" smtClean="0">
                <a:solidFill>
                  <a:schemeClr val="folHlink"/>
                </a:solidFill>
                <a:latin typeface="Arial" pitchFamily="34" charset="0"/>
                <a:cs typeface="Arial" pitchFamily="34" charset="0"/>
              </a:rPr>
            </a:br>
            <a:r>
              <a:rPr lang="en-US" dirty="0" smtClean="0">
                <a:latin typeface="Arial" pitchFamily="34" charset="0"/>
                <a:cs typeface="Arial" pitchFamily="34" charset="0"/>
              </a:rPr>
              <a:t> </a:t>
            </a:r>
          </a:p>
        </p:txBody>
      </p:sp>
      <p:sp>
        <p:nvSpPr>
          <p:cNvPr id="113667" name="Rectangle 3"/>
          <p:cNvSpPr>
            <a:spLocks noGrp="1" noChangeArrowheads="1"/>
          </p:cNvSpPr>
          <p:nvPr>
            <p:ph idx="1"/>
          </p:nvPr>
        </p:nvSpPr>
        <p:spPr>
          <a:xfrm>
            <a:off x="457200" y="2057400"/>
            <a:ext cx="8229600" cy="4191000"/>
          </a:xfrm>
        </p:spPr>
        <p:txBody>
          <a:bodyPr/>
          <a:lstStyle/>
          <a:p>
            <a:pPr marL="449263" indent="-449263" eaLnBrk="1" hangingPunct="1">
              <a:buFont typeface="Wingdings" pitchFamily="2" charset="2"/>
              <a:buChar char="§"/>
              <a:defRPr/>
            </a:pPr>
            <a:r>
              <a:rPr lang="en-US" sz="2800" dirty="0" smtClean="0">
                <a:latin typeface="Arial" pitchFamily="34" charset="0"/>
                <a:cs typeface="Arial" pitchFamily="34" charset="0"/>
              </a:rPr>
              <a:t>Department of  Forensic Medicine / Pathology has flexible policy with respect to performing autopsies on HIV +ve patients</a:t>
            </a:r>
          </a:p>
          <a:p>
            <a:pPr marL="449263" indent="-449263" eaLnBrk="1" hangingPunct="1">
              <a:buFont typeface="Wingdings" pitchFamily="2" charset="2"/>
              <a:buChar char="§"/>
              <a:defRPr/>
            </a:pPr>
            <a:endParaRPr lang="en-US" sz="2800" dirty="0" smtClean="0">
              <a:latin typeface="Arial" pitchFamily="34" charset="0"/>
              <a:cs typeface="Arial" pitchFamily="34" charset="0"/>
            </a:endParaRPr>
          </a:p>
          <a:p>
            <a:pPr marL="449263" indent="-449263" eaLnBrk="1" hangingPunct="1">
              <a:buFont typeface="Wingdings" pitchFamily="2" charset="2"/>
              <a:buChar char="§"/>
              <a:defRPr/>
            </a:pPr>
            <a:r>
              <a:rPr lang="en-US" sz="2800" dirty="0" smtClean="0">
                <a:latin typeface="Arial" pitchFamily="34" charset="0"/>
                <a:cs typeface="Arial" pitchFamily="34" charset="0"/>
              </a:rPr>
              <a:t>Decision whether or not such an autopsy will be performed will be based on potential additional medical information to be derived from this procedure versus significant exposure risk to hospital personnel</a:t>
            </a:r>
          </a:p>
        </p:txBody>
      </p:sp>
    </p:spTree>
  </p:cSld>
  <p:clrMapOvr>
    <a:masterClrMapping/>
  </p:clrMapOvr>
  <p:transition spd="med">
    <p:wedge/>
    <p:sndAc>
      <p:stSnd>
        <p:snd r:embed="rId3" name="camera.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a:xfrm>
            <a:off x="457200" y="2057400"/>
            <a:ext cx="8229600" cy="4267200"/>
          </a:xfrm>
        </p:spPr>
        <p:txBody>
          <a:bodyPr/>
          <a:lstStyle/>
          <a:p>
            <a:pPr marL="457200" indent="-457200" eaLnBrk="1" hangingPunct="1">
              <a:buFont typeface="Wingdings" pitchFamily="2" charset="2"/>
              <a:buChar char="§"/>
              <a:defRPr/>
            </a:pPr>
            <a:r>
              <a:rPr lang="en-US" sz="2800" dirty="0" smtClean="0">
                <a:latin typeface="Arial" pitchFamily="34" charset="0"/>
                <a:cs typeface="Arial" pitchFamily="34" charset="0"/>
              </a:rPr>
              <a:t>Attending physician discuss potential educational benefits of procedure prior to requesting permission to perform autopsy from next of kin </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latin typeface="Arial" pitchFamily="34" charset="0"/>
                <a:cs typeface="Arial" pitchFamily="34" charset="0"/>
              </a:rPr>
              <a:t>This will allow pathologist to make decision regarding acceptance of case and extent of PM examination (if accepted)</a:t>
            </a:r>
          </a:p>
        </p:txBody>
      </p:sp>
    </p:spTree>
  </p:cSld>
  <p:clrMapOvr>
    <a:masterClrMapping/>
  </p:clrMapOvr>
  <p:transition spd="med">
    <p:wedge/>
    <p:sndAc>
      <p:stSnd>
        <p:snd r:embed="rId3" name="camera.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457200" y="2133600"/>
            <a:ext cx="8229600" cy="4267200"/>
          </a:xfrm>
        </p:spPr>
        <p:txBody>
          <a:bodyPr/>
          <a:lstStyle/>
          <a:p>
            <a:pPr marL="465138" indent="-465138" eaLnBrk="1" hangingPunct="1">
              <a:lnSpc>
                <a:spcPct val="90000"/>
              </a:lnSpc>
              <a:buFont typeface="Wingdings" pitchFamily="2" charset="2"/>
              <a:buChar char="§"/>
              <a:defRPr/>
            </a:pPr>
            <a:r>
              <a:rPr lang="en-US" sz="2800" dirty="0" smtClean="0">
                <a:latin typeface="Arial" pitchFamily="34" charset="0"/>
                <a:cs typeface="Arial" pitchFamily="34" charset="0"/>
              </a:rPr>
              <a:t>Better to </a:t>
            </a:r>
            <a:r>
              <a:rPr lang="en-US" sz="2800" dirty="0" smtClean="0">
                <a:solidFill>
                  <a:srgbClr val="FFFF00"/>
                </a:solidFill>
                <a:latin typeface="Arial" pitchFamily="34" charset="0"/>
                <a:cs typeface="Arial" pitchFamily="34" charset="0"/>
              </a:rPr>
              <a:t>leave some organ </a:t>
            </a:r>
            <a:r>
              <a:rPr lang="en-US" sz="2800" dirty="0" smtClean="0">
                <a:latin typeface="Arial" pitchFamily="34" charset="0"/>
                <a:cs typeface="Arial" pitchFamily="34" charset="0"/>
              </a:rPr>
              <a:t>in situ in cadaver rather than eviscerating en mass</a:t>
            </a: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buFont typeface="Wingdings" pitchFamily="2" charset="2"/>
              <a:buChar char="§"/>
              <a:defRPr/>
            </a:pPr>
            <a:r>
              <a:rPr lang="en-US" sz="2800" dirty="0" smtClean="0">
                <a:latin typeface="Arial" pitchFamily="34" charset="0"/>
                <a:cs typeface="Arial" pitchFamily="34" charset="0"/>
              </a:rPr>
              <a:t>Another method - </a:t>
            </a:r>
            <a:r>
              <a:rPr lang="en-US" sz="2800" dirty="0" smtClean="0">
                <a:solidFill>
                  <a:srgbClr val="FFFF00"/>
                </a:solidFill>
                <a:latin typeface="Arial" pitchFamily="34" charset="0"/>
                <a:cs typeface="Arial" pitchFamily="34" charset="0"/>
              </a:rPr>
              <a:t>to fix </a:t>
            </a:r>
            <a:r>
              <a:rPr lang="en-US" sz="2800" dirty="0" smtClean="0">
                <a:latin typeface="Arial" pitchFamily="34" charset="0"/>
                <a:cs typeface="Arial" pitchFamily="34" charset="0"/>
              </a:rPr>
              <a:t>lungs and other organs whole after removal rather than slicing them before fixation</a:t>
            </a: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buFont typeface="Wingdings" pitchFamily="2" charset="2"/>
              <a:buChar char="§"/>
              <a:defRPr/>
            </a:pPr>
            <a:r>
              <a:rPr lang="en-US" sz="2800" dirty="0" smtClean="0">
                <a:latin typeface="Arial" pitchFamily="34" charset="0"/>
                <a:cs typeface="Arial" pitchFamily="34" charset="0"/>
              </a:rPr>
              <a:t>Histological examination of tissue cores obtained percutaneously using </a:t>
            </a:r>
            <a:r>
              <a:rPr lang="en-US" sz="2800" dirty="0" smtClean="0">
                <a:solidFill>
                  <a:srgbClr val="FFC000"/>
                </a:solidFill>
                <a:latin typeface="Arial" pitchFamily="34" charset="0"/>
                <a:cs typeface="Arial" pitchFamily="34" charset="0"/>
              </a:rPr>
              <a:t>Tru-Cut needle </a:t>
            </a:r>
            <a:r>
              <a:rPr lang="en-US" sz="2800" dirty="0" smtClean="0">
                <a:solidFill>
                  <a:srgbClr val="FFFFFF"/>
                </a:solidFill>
                <a:latin typeface="Arial" pitchFamily="34" charset="0"/>
                <a:cs typeface="Arial" pitchFamily="34" charset="0"/>
              </a:rPr>
              <a:t>and</a:t>
            </a:r>
            <a:r>
              <a:rPr lang="en-US" sz="2800" dirty="0" smtClean="0">
                <a:solidFill>
                  <a:srgbClr val="FFC000"/>
                </a:solidFill>
                <a:latin typeface="Arial" pitchFamily="34" charset="0"/>
                <a:cs typeface="Arial" pitchFamily="34" charset="0"/>
              </a:rPr>
              <a:t> Jamshidi trocar</a:t>
            </a:r>
            <a:r>
              <a:rPr lang="en-US" sz="2800" dirty="0" smtClean="0">
                <a:latin typeface="Arial" pitchFamily="34" charset="0"/>
                <a:cs typeface="Arial" pitchFamily="34" charset="0"/>
              </a:rPr>
              <a:t> in adult HIV + ve patients</a:t>
            </a: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buFont typeface="Wingdings" pitchFamily="2" charset="2"/>
              <a:buChar char="§"/>
              <a:defRPr/>
            </a:pPr>
            <a:endParaRPr lang="en-US" sz="2800" dirty="0" smtClean="0">
              <a:latin typeface="Arial" pitchFamily="34" charset="0"/>
              <a:cs typeface="Arial" pitchFamily="34" charset="0"/>
            </a:endParaRPr>
          </a:p>
          <a:p>
            <a:pPr marL="465138" indent="-465138" eaLnBrk="1" hangingPunct="1">
              <a:lnSpc>
                <a:spcPct val="90000"/>
              </a:lnSpc>
              <a:defRPr/>
            </a:pPr>
            <a:endParaRPr lang="en-US" sz="2800" dirty="0" smtClean="0">
              <a:latin typeface="Arial" pitchFamily="34" charset="0"/>
              <a:cs typeface="Arial" pitchFamily="34" charset="0"/>
            </a:endParaRPr>
          </a:p>
          <a:p>
            <a:pPr marL="457200" indent="-457200" eaLnBrk="1" hangingPunct="1">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a:xfrm>
            <a:off x="457200" y="1981200"/>
            <a:ext cx="8229600" cy="4495800"/>
          </a:xfrm>
        </p:spPr>
        <p:txBody>
          <a:bodyPr/>
          <a:lstStyle/>
          <a:p>
            <a:pPr marL="533400" indent="-533400" eaLnBrk="1" hangingPunct="1">
              <a:buFont typeface="Wingdings" pitchFamily="2" charset="2"/>
              <a:buChar char="§"/>
              <a:defRPr/>
            </a:pPr>
            <a:r>
              <a:rPr lang="en-US" sz="2800" dirty="0" smtClean="0">
                <a:solidFill>
                  <a:srgbClr val="FFFF00"/>
                </a:solidFill>
                <a:latin typeface="Arial" pitchFamily="34" charset="0"/>
                <a:cs typeface="Arial" pitchFamily="34" charset="0"/>
              </a:rPr>
              <a:t>Universal precautions </a:t>
            </a:r>
            <a:r>
              <a:rPr lang="en-US" sz="2800" dirty="0" smtClean="0">
                <a:latin typeface="Arial" pitchFamily="34" charset="0"/>
                <a:cs typeface="Arial" pitchFamily="34" charset="0"/>
              </a:rPr>
              <a:t>meant to apply to blood, semen, vaginal secretions, cerebrospinal, synovial, pleural, peritoneal, pericardial and amniotic fluids and not apply to faeces, nasal secretions, sputum, sweat, tears, urine and vomitus unless contain visible blood</a:t>
            </a:r>
          </a:p>
          <a:p>
            <a:pPr marL="533400" indent="-533400" eaLnBrk="1" hangingPunct="1">
              <a:buFont typeface="Wingdings" pitchFamily="2" charset="2"/>
              <a:buChar char="§"/>
              <a:defRPr/>
            </a:pPr>
            <a:endParaRPr lang="en-US" sz="2800" dirty="0" smtClean="0">
              <a:latin typeface="Arial" pitchFamily="34" charset="0"/>
              <a:cs typeface="Arial" pitchFamily="34" charset="0"/>
            </a:endParaRPr>
          </a:p>
          <a:p>
            <a:pPr marL="533400" indent="-533400" eaLnBrk="1" hangingPunct="1">
              <a:buFont typeface="Wingdings" pitchFamily="2" charset="2"/>
              <a:buChar char="§"/>
              <a:defRPr/>
            </a:pPr>
            <a:r>
              <a:rPr lang="en-US" sz="2800" dirty="0" smtClean="0">
                <a:latin typeface="Arial" pitchFamily="34" charset="0"/>
                <a:cs typeface="Arial" pitchFamily="34" charset="0"/>
              </a:rPr>
              <a:t>If recommended guidelines adhered - no risk to  staff conducting autopsies on AIDS patients</a:t>
            </a:r>
          </a:p>
          <a:p>
            <a:pPr marL="533400" indent="-533400" eaLnBrk="1" hangingPunct="1">
              <a:lnSpc>
                <a:spcPct val="80000"/>
              </a:lnSpc>
              <a:buFont typeface="Wingdings" pitchFamily="2" charset="2"/>
              <a:buChar char="q"/>
              <a:defRPr/>
            </a:pPr>
            <a:endParaRPr lang="en-US" sz="2800" dirty="0" smtClean="0">
              <a:latin typeface="Arial" pitchFamily="34" charset="0"/>
              <a:cs typeface="Arial" pitchFamily="34" charset="0"/>
            </a:endParaRPr>
          </a:p>
          <a:p>
            <a:pPr marL="533400" indent="-533400" eaLnBrk="1" hangingPunct="1">
              <a:lnSpc>
                <a:spcPct val="80000"/>
              </a:lnSpc>
              <a:buFont typeface="Wingdings" pitchFamily="2" charset="2"/>
              <a:buNone/>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457200" y="2133600"/>
            <a:ext cx="8229600" cy="4267200"/>
          </a:xfrm>
        </p:spPr>
        <p:txBody>
          <a:bodyPr/>
          <a:lstStyle/>
          <a:p>
            <a:pPr marL="457200" indent="-457200" eaLnBrk="1" hangingPunct="1">
              <a:buFont typeface="Wingdings" pitchFamily="2" charset="2"/>
              <a:buChar char="§"/>
              <a:defRPr/>
            </a:pPr>
            <a:r>
              <a:rPr lang="en-US" sz="2800" dirty="0" smtClean="0">
                <a:solidFill>
                  <a:srgbClr val="FFFF00"/>
                </a:solidFill>
                <a:latin typeface="Arial" pitchFamily="34" charset="0"/>
                <a:cs typeface="Arial" pitchFamily="34" charset="0"/>
              </a:rPr>
              <a:t>Experienced persons </a:t>
            </a:r>
            <a:r>
              <a:rPr lang="en-US" sz="2800" dirty="0" smtClean="0">
                <a:latin typeface="Arial" pitchFamily="34" charset="0"/>
                <a:cs typeface="Arial" pitchFamily="34" charset="0"/>
              </a:rPr>
              <a:t>conduct examination because risk of accidental exposure greatest among inexperienced</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solidFill>
                  <a:srgbClr val="FFFF00"/>
                </a:solidFill>
                <a:latin typeface="Arial" pitchFamily="34" charset="0"/>
                <a:cs typeface="Arial" pitchFamily="34" charset="0"/>
              </a:rPr>
              <a:t>Immunosuppressed or immunodeficient </a:t>
            </a:r>
            <a:r>
              <a:rPr lang="en-US" sz="2800" dirty="0" smtClean="0">
                <a:latin typeface="Arial" pitchFamily="34" charset="0"/>
                <a:cs typeface="Arial" pitchFamily="34" charset="0"/>
              </a:rPr>
              <a:t>individuals and individuals who uncovered wounds, weeping skin lesions or dermatitis - not perform examination</a:t>
            </a: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idx="1"/>
          </p:nvPr>
        </p:nvSpPr>
        <p:spPr>
          <a:xfrm>
            <a:off x="457200" y="1828800"/>
            <a:ext cx="8229600" cy="4572000"/>
          </a:xfrm>
        </p:spPr>
        <p:txBody>
          <a:bodyPr/>
          <a:lstStyle/>
          <a:p>
            <a:pPr marL="449263" indent="-449263" eaLnBrk="1" hangingPunct="1">
              <a:buFont typeface="Wingdings" pitchFamily="2" charset="2"/>
              <a:buChar char="§"/>
              <a:defRPr/>
            </a:pPr>
            <a:r>
              <a:rPr lang="en-US" sz="2800" dirty="0" smtClean="0">
                <a:latin typeface="Arial" pitchFamily="34" charset="0"/>
                <a:cs typeface="Arial" pitchFamily="34" charset="0"/>
              </a:rPr>
              <a:t>The </a:t>
            </a:r>
            <a:r>
              <a:rPr lang="en-US" sz="2800" dirty="0" smtClean="0">
                <a:solidFill>
                  <a:srgbClr val="FFC000"/>
                </a:solidFill>
                <a:latin typeface="Arial" pitchFamily="34" charset="0"/>
                <a:cs typeface="Arial" pitchFamily="34" charset="0"/>
              </a:rPr>
              <a:t>autopsy room </a:t>
            </a:r>
            <a:r>
              <a:rPr lang="en-US" sz="2800" dirty="0" smtClean="0">
                <a:latin typeface="Arial" pitchFamily="34" charset="0"/>
                <a:cs typeface="Arial" pitchFamily="34" charset="0"/>
              </a:rPr>
              <a:t>should be </a:t>
            </a:r>
          </a:p>
          <a:p>
            <a:pPr marL="849313" lvl="1" indent="-449263" eaLnBrk="1" hangingPunct="1">
              <a:buFontTx/>
              <a:buNone/>
              <a:defRPr/>
            </a:pPr>
            <a:r>
              <a:rPr lang="en-US" dirty="0" smtClean="0">
                <a:latin typeface="Arial" pitchFamily="34" charset="0"/>
                <a:cs typeface="Arial" pitchFamily="34" charset="0"/>
              </a:rPr>
              <a:t>-   size sufficient to accommodate workload    without overcrowding </a:t>
            </a:r>
          </a:p>
          <a:p>
            <a:pPr marL="849313" lvl="1" indent="-449263" eaLnBrk="1" hangingPunct="1">
              <a:buFontTx/>
              <a:buNone/>
              <a:defRPr/>
            </a:pPr>
            <a:r>
              <a:rPr lang="en-US" dirty="0" smtClean="0">
                <a:latin typeface="Arial" pitchFamily="34" charset="0"/>
                <a:cs typeface="Arial" pitchFamily="34" charset="0"/>
              </a:rPr>
              <a:t>-   design of room and equipment such as to permit free movement </a:t>
            </a:r>
          </a:p>
          <a:p>
            <a:pPr marL="849313" lvl="1" indent="-449263" eaLnBrk="1" hangingPunct="1">
              <a:buFontTx/>
              <a:buChar char="-"/>
              <a:defRPr/>
            </a:pPr>
            <a:r>
              <a:rPr lang="en-US" dirty="0" smtClean="0">
                <a:latin typeface="Arial" pitchFamily="34" charset="0"/>
                <a:cs typeface="Arial" pitchFamily="34" charset="0"/>
              </a:rPr>
              <a:t>easy and thorough cleaning </a:t>
            </a:r>
          </a:p>
          <a:p>
            <a:pPr marL="849313" lvl="1" indent="-449263" eaLnBrk="1" hangingPunct="1">
              <a:buFontTx/>
              <a:buChar char="-"/>
              <a:defRPr/>
            </a:pPr>
            <a:r>
              <a:rPr lang="en-US" dirty="0" smtClean="0">
                <a:latin typeface="Arial" pitchFamily="34" charset="0"/>
                <a:cs typeface="Arial" pitchFamily="34" charset="0"/>
              </a:rPr>
              <a:t>disinfection of autopsy tables, dissecting surfaces, floors, walls etc. </a:t>
            </a:r>
          </a:p>
          <a:p>
            <a:pPr marL="849313" lvl="1" indent="-449263" eaLnBrk="1" hangingPunct="1">
              <a:buFontTx/>
              <a:buChar char="-"/>
              <a:defRPr/>
            </a:pPr>
            <a:r>
              <a:rPr lang="en-US" dirty="0" smtClean="0">
                <a:latin typeface="Arial" pitchFamily="34" charset="0"/>
                <a:cs typeface="Arial" pitchFamily="34" charset="0"/>
              </a:rPr>
              <a:t>creating atmosphere in which work done more safely</a:t>
            </a: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a:xfrm>
            <a:off x="457200" y="2057400"/>
            <a:ext cx="8229600" cy="43434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a:t>
            </a:r>
            <a:r>
              <a:rPr lang="en-US" sz="2800" dirty="0" smtClean="0">
                <a:solidFill>
                  <a:srgbClr val="FFC000"/>
                </a:solidFill>
                <a:latin typeface="Arial" pitchFamily="34" charset="0"/>
                <a:cs typeface="Arial" pitchFamily="34" charset="0"/>
              </a:rPr>
              <a:t>	All infected bodies </a:t>
            </a:r>
          </a:p>
          <a:p>
            <a:pPr marL="609600" indent="-609600" eaLnBrk="1" hangingPunct="1">
              <a:buFont typeface="Wingdings" pitchFamily="2" charset="2"/>
              <a:buNone/>
              <a:defRPr/>
            </a:pPr>
            <a:r>
              <a:rPr lang="en-US" sz="2800" dirty="0" smtClean="0">
                <a:latin typeface="Arial" pitchFamily="34" charset="0"/>
                <a:cs typeface="Arial" pitchFamily="34" charset="0"/>
              </a:rPr>
              <a:t>	-	wrapped and tied in double layers tough 	plastic bag</a:t>
            </a:r>
          </a:p>
          <a:p>
            <a:pPr marL="609600" indent="-609600" eaLnBrk="1" hangingPunct="1">
              <a:buFont typeface="Wingdings" pitchFamily="2" charset="2"/>
              <a:buNone/>
              <a:defRPr/>
            </a:pPr>
            <a:r>
              <a:rPr lang="en-US" sz="2800" dirty="0" smtClean="0">
                <a:latin typeface="Arial" pitchFamily="34" charset="0"/>
                <a:cs typeface="Arial" pitchFamily="34" charset="0"/>
              </a:rPr>
              <a:t>	-  red colour tag mentioning “</a:t>
            </a:r>
            <a:r>
              <a:rPr lang="en-US" sz="2800" dirty="0" smtClean="0">
                <a:solidFill>
                  <a:srgbClr val="FF0000"/>
                </a:solidFill>
                <a:latin typeface="Arial" pitchFamily="34" charset="0"/>
                <a:cs typeface="Arial" pitchFamily="34" charset="0"/>
              </a:rPr>
              <a:t>Biologically 	Hazardous</a:t>
            </a:r>
            <a:r>
              <a:rPr lang="en-US" sz="2800" dirty="0" smtClean="0">
                <a:latin typeface="Arial" pitchFamily="34" charset="0"/>
                <a:cs typeface="Arial" pitchFamily="34" charset="0"/>
              </a:rPr>
              <a:t>”. </a:t>
            </a:r>
          </a:p>
          <a:p>
            <a:pPr marL="609600" indent="-609600" eaLnBrk="1" hangingPunct="1">
              <a:buFont typeface="Wingdings" pitchFamily="2" charset="2"/>
              <a:buNone/>
              <a:defRPr/>
            </a:pPr>
            <a:r>
              <a:rPr lang="en-US" sz="2800" dirty="0" smtClean="0">
                <a:latin typeface="Arial" pitchFamily="34" charset="0"/>
                <a:cs typeface="Arial" pitchFamily="34" charset="0"/>
              </a:rPr>
              <a:t>	-	label mention name, age, sex, registration 	number, etc.</a:t>
            </a:r>
          </a:p>
          <a:p>
            <a:pPr marL="609600" indent="-609600" eaLnBrk="1" hangingPunct="1">
              <a:buFont typeface="Wingdings" pitchFamily="2" charset="2"/>
              <a:buNone/>
              <a:defRPr/>
            </a:pPr>
            <a:endParaRPr lang="en-US" sz="2800" b="1" dirty="0" smtClean="0">
              <a:latin typeface="Arial" pitchFamily="34" charset="0"/>
              <a:cs typeface="Arial" pitchFamily="34" charset="0"/>
            </a:endParaRPr>
          </a:p>
          <a:p>
            <a:pPr marL="609600" indent="-609600" eaLnBrk="1" hangingPunct="1">
              <a:buFont typeface="Wingdings" pitchFamily="2" charset="2"/>
              <a:buNone/>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lstStyle/>
          <a:p>
            <a:pPr eaLnBrk="1" hangingPunct="1">
              <a:defRPr/>
            </a:pPr>
            <a:r>
              <a:rPr lang="en-US" dirty="0" smtClean="0">
                <a:solidFill>
                  <a:srgbClr val="C00000"/>
                </a:solidFill>
                <a:latin typeface="Arial" pitchFamily="34" charset="0"/>
                <a:cs typeface="Arial" pitchFamily="34" charset="0"/>
              </a:rPr>
              <a:t>About HIV</a:t>
            </a:r>
            <a:endParaRPr lang="en-IN" dirty="0" smtClean="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219200"/>
            <a:ext cx="8229600" cy="5334000"/>
          </a:xfrm>
        </p:spPr>
        <p:txBody>
          <a:bodyPr/>
          <a:lstStyle/>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solidFill>
                  <a:srgbClr val="FFC000"/>
                </a:solidFill>
                <a:latin typeface="Arial" pitchFamily="34" charset="0"/>
                <a:cs typeface="Arial" pitchFamily="34" charset="0"/>
              </a:rPr>
              <a:t>AIDS</a:t>
            </a:r>
            <a:r>
              <a:rPr lang="en-US" sz="2800" dirty="0" smtClean="0">
                <a:latin typeface="Arial" pitchFamily="34" charset="0"/>
                <a:cs typeface="Arial" pitchFamily="34" charset="0"/>
              </a:rPr>
              <a:t> (</a:t>
            </a:r>
            <a:r>
              <a:rPr lang="en-US" sz="2800" dirty="0" smtClean="0">
                <a:effectLst>
                  <a:outerShdw blurRad="38100" dist="38100" dir="2700000" algn="tl">
                    <a:srgbClr val="000000">
                      <a:alpha val="43137"/>
                    </a:srgbClr>
                  </a:outerShdw>
                </a:effectLst>
                <a:latin typeface="Arial" pitchFamily="34" charset="0"/>
                <a:cs typeface="Arial" pitchFamily="34" charset="0"/>
              </a:rPr>
              <a:t>Acquired Immunodeficiency Syndrome) </a:t>
            </a:r>
          </a:p>
          <a:p>
            <a:pPr lvl="1" eaLnBrk="1" hangingPunct="1">
              <a:defRPr/>
            </a:pPr>
            <a:r>
              <a:rPr lang="en-US" dirty="0" smtClean="0">
                <a:latin typeface="Arial" pitchFamily="34" charset="0"/>
                <a:cs typeface="Arial" pitchFamily="34" charset="0"/>
              </a:rPr>
              <a:t>highly infectious disease </a:t>
            </a:r>
          </a:p>
          <a:p>
            <a:pPr lvl="1" eaLnBrk="1" hangingPunct="1">
              <a:defRPr/>
            </a:pPr>
            <a:r>
              <a:rPr lang="en-US" dirty="0" smtClean="0">
                <a:latin typeface="Arial" pitchFamily="34" charset="0"/>
                <a:cs typeface="Arial" pitchFamily="34" charset="0"/>
              </a:rPr>
              <a:t>caused by </a:t>
            </a:r>
            <a:r>
              <a:rPr lang="en-US" dirty="0" smtClean="0">
                <a:solidFill>
                  <a:srgbClr val="FFC000"/>
                </a:solidFill>
                <a:latin typeface="Arial" pitchFamily="34" charset="0"/>
                <a:cs typeface="Arial" pitchFamily="34" charset="0"/>
              </a:rPr>
              <a:t>HIV</a:t>
            </a:r>
            <a:r>
              <a:rPr lang="en-US" dirty="0" smtClean="0">
                <a:latin typeface="Arial" pitchFamily="34" charset="0"/>
                <a:cs typeface="Arial" pitchFamily="34" charset="0"/>
              </a:rPr>
              <a:t> (Human </a:t>
            </a:r>
            <a:r>
              <a:rPr lang="en-US" dirty="0" smtClean="0">
                <a:effectLst>
                  <a:outerShdw blurRad="38100" dist="38100" dir="2700000" algn="tl">
                    <a:srgbClr val="000000">
                      <a:alpha val="43137"/>
                    </a:srgbClr>
                  </a:outerShdw>
                </a:effectLst>
                <a:latin typeface="Arial" pitchFamily="34" charset="0"/>
                <a:cs typeface="Arial" pitchFamily="34" charset="0"/>
              </a:rPr>
              <a:t>Immunodeficiency Virus) </a:t>
            </a:r>
          </a:p>
          <a:p>
            <a:pPr eaLnBrk="1" hangingPunct="1">
              <a:buFont typeface="Wingdings" pitchFamily="2" charset="2"/>
              <a:buChar char="§"/>
              <a:defRPr/>
            </a:pPr>
            <a:endParaRPr lang="en-US" sz="2800" dirty="0" smtClean="0">
              <a:effectLst>
                <a:outerShdw blurRad="38100" dist="38100" dir="2700000" algn="tl">
                  <a:srgbClr val="000000">
                    <a:alpha val="43137"/>
                  </a:srgbClr>
                </a:outerShdw>
              </a:effectLst>
              <a:latin typeface="Arial" pitchFamily="34" charset="0"/>
              <a:cs typeface="Arial" pitchFamily="34" charset="0"/>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latin typeface="Arial" pitchFamily="34" charset="0"/>
                <a:cs typeface="Arial" pitchFamily="34" charset="0"/>
              </a:rPr>
              <a:t>HIV </a:t>
            </a:r>
            <a:r>
              <a:rPr lang="en-US" sz="2800" dirty="0" smtClean="0">
                <a:solidFill>
                  <a:srgbClr val="FFFF00"/>
                </a:solidFill>
                <a:latin typeface="Arial" pitchFamily="34" charset="0"/>
                <a:cs typeface="Arial" pitchFamily="34" charset="0"/>
              </a:rPr>
              <a:t>transmitted by </a:t>
            </a:r>
            <a:r>
              <a:rPr lang="en-US" sz="2800" dirty="0" smtClean="0">
                <a:latin typeface="Arial" pitchFamily="34" charset="0"/>
                <a:cs typeface="Arial" pitchFamily="34" charset="0"/>
              </a:rPr>
              <a:t>direct contact or contact with infected materials, clothing, discharged, vomit, etc. </a:t>
            </a:r>
          </a:p>
          <a:p>
            <a:pPr eaLnBrk="1" hangingPunct="1">
              <a:buFont typeface="Wingdings" pitchFamily="2" charset="2"/>
              <a:buNone/>
              <a:defRPr/>
            </a:pPr>
            <a:endParaRPr lang="en-US" sz="2400" dirty="0" smtClean="0"/>
          </a:p>
          <a:p>
            <a:pPr eaLnBrk="1" hangingPunct="1">
              <a:defRPr/>
            </a:pPr>
            <a:endParaRPr lang="en-US" sz="2400" dirty="0" smtClean="0">
              <a:latin typeface="Arial" pitchFamily="34" charset="0"/>
              <a:cs typeface="Arial" pitchFamily="34" charset="0"/>
            </a:endParaRPr>
          </a:p>
          <a:p>
            <a:pPr eaLnBrk="1" hangingPunct="1">
              <a:defRPr/>
            </a:pPr>
            <a:endParaRPr lang="en-US" sz="2400" dirty="0" smtClean="0">
              <a:latin typeface="Arial" pitchFamily="34" charset="0"/>
              <a:cs typeface="Arial" pitchFamily="34" charset="0"/>
            </a:endParaRPr>
          </a:p>
          <a:p>
            <a:pPr eaLnBrk="1" hangingPunct="1">
              <a:defRPr/>
            </a:pPr>
            <a:endParaRPr lang="en-US" sz="2400" dirty="0" smtClean="0">
              <a:latin typeface="Arial" pitchFamily="34" charset="0"/>
              <a:cs typeface="Arial" pitchFamily="34" charset="0"/>
            </a:endParaRPr>
          </a:p>
          <a:p>
            <a:pPr eaLnBrk="1" hangingPunct="1">
              <a:defRPr/>
            </a:pPr>
            <a:endParaRPr lang="en-IN" sz="24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2.	Proper protective clothing</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AIDS SUIT</a:t>
            </a:r>
            <a:r>
              <a:rPr lang="en-US" sz="2800" dirty="0" smtClean="0">
                <a:latin typeface="Arial" pitchFamily="34" charset="0"/>
                <a:cs typeface="Arial" pitchFamily="34" charset="0"/>
              </a:rPr>
              <a:t>’ )</a:t>
            </a:r>
          </a:p>
          <a:p>
            <a:pPr marL="609600" indent="-609600" eaLnBrk="1" hangingPunct="1">
              <a:buFont typeface="Wingdings" pitchFamily="2" charset="2"/>
              <a:buNone/>
              <a:defRPr/>
            </a:pPr>
            <a:r>
              <a:rPr lang="en-US" sz="2800" dirty="0" smtClean="0">
                <a:latin typeface="Arial" pitchFamily="34" charset="0"/>
                <a:cs typeface="Arial" pitchFamily="34" charset="0"/>
              </a:rPr>
              <a:t>	-	full sleeve overalls</a:t>
            </a:r>
          </a:p>
          <a:p>
            <a:pPr marL="609600" indent="-609600" eaLnBrk="1" hangingPunct="1">
              <a:buFont typeface="Wingdings" pitchFamily="2" charset="2"/>
              <a:buNone/>
              <a:defRPr/>
            </a:pPr>
            <a:r>
              <a:rPr lang="en-US" sz="2800" dirty="0" smtClean="0">
                <a:latin typeface="Arial" pitchFamily="34" charset="0"/>
                <a:cs typeface="Arial" pitchFamily="34" charset="0"/>
              </a:rPr>
              <a:t>	-	water proof plastic apron</a:t>
            </a:r>
          </a:p>
          <a:p>
            <a:pPr marL="609600" indent="-609600" eaLnBrk="1" hangingPunct="1">
              <a:buFont typeface="Wingdings" pitchFamily="2" charset="2"/>
              <a:buNone/>
              <a:defRPr/>
            </a:pPr>
            <a:r>
              <a:rPr lang="en-US" sz="2800" dirty="0" smtClean="0">
                <a:latin typeface="Arial" pitchFamily="34" charset="0"/>
                <a:cs typeface="Arial" pitchFamily="34" charset="0"/>
              </a:rPr>
              <a:t>	-	head cap</a:t>
            </a:r>
          </a:p>
          <a:p>
            <a:pPr marL="609600" indent="-609600" eaLnBrk="1" hangingPunct="1">
              <a:buFont typeface="Wingdings" pitchFamily="2" charset="2"/>
              <a:buNone/>
              <a:defRPr/>
            </a:pPr>
            <a:r>
              <a:rPr lang="en-US" sz="2800" dirty="0" smtClean="0">
                <a:latin typeface="Arial" pitchFamily="34" charset="0"/>
                <a:cs typeface="Arial" pitchFamily="34" charset="0"/>
              </a:rPr>
              <a:t>	-  face mask</a:t>
            </a:r>
          </a:p>
          <a:p>
            <a:pPr marL="609600" indent="-609600" eaLnBrk="1" hangingPunct="1">
              <a:buFont typeface="Wingdings" pitchFamily="2" charset="2"/>
              <a:buNone/>
              <a:defRPr/>
            </a:pPr>
            <a:r>
              <a:rPr lang="en-US" sz="2800" dirty="0" smtClean="0">
                <a:latin typeface="Arial" pitchFamily="34" charset="0"/>
                <a:cs typeface="Arial" pitchFamily="34" charset="0"/>
              </a:rPr>
              <a:t>	-  goggles </a:t>
            </a:r>
          </a:p>
          <a:p>
            <a:pPr marL="609600" indent="-609600" eaLnBrk="1" hangingPunct="1">
              <a:buFont typeface="Wingdings" pitchFamily="2" charset="2"/>
              <a:buNone/>
              <a:defRPr/>
            </a:pPr>
            <a:r>
              <a:rPr lang="en-US" sz="2800" dirty="0" smtClean="0">
                <a:latin typeface="Arial" pitchFamily="34" charset="0"/>
                <a:cs typeface="Arial" pitchFamily="34" charset="0"/>
              </a:rPr>
              <a:t>	-	double gloves </a:t>
            </a:r>
          </a:p>
          <a:p>
            <a:pPr marL="609600" indent="-609600" eaLnBrk="1" hangingPunct="1">
              <a:buFont typeface="Wingdings" pitchFamily="2" charset="2"/>
              <a:buNone/>
              <a:defRPr/>
            </a:pPr>
            <a:r>
              <a:rPr lang="en-US" sz="2800" dirty="0" smtClean="0">
                <a:latin typeface="Arial" pitchFamily="34" charset="0"/>
                <a:cs typeface="Arial" pitchFamily="34" charset="0"/>
              </a:rPr>
              <a:t>	-  water proof rubber gumboots of knee length 	with shoes covers</a:t>
            </a:r>
          </a:p>
          <a:p>
            <a:pPr marL="609600" indent="-609600" eaLnBrk="1" hangingPunct="1">
              <a:buFont typeface="Wingdings" pitchFamily="2" charset="2"/>
              <a:buNone/>
              <a:defRPr/>
            </a:pPr>
            <a:r>
              <a:rPr lang="en-US" sz="2800" dirty="0" smtClean="0">
                <a:latin typeface="Arial" pitchFamily="34" charset="0"/>
                <a:cs typeface="Arial" pitchFamily="34" charset="0"/>
              </a:rPr>
              <a:t>	-	plastic visor protect eyes and mucosal 	surfaces from splash injury</a:t>
            </a:r>
          </a:p>
          <a:p>
            <a:pPr marL="609600" indent="-609600" eaLnBrk="1" hangingPunct="1">
              <a:defRPr/>
            </a:pPr>
            <a:endParaRPr lang="en-US" sz="2800" dirty="0" smtClean="0">
              <a:latin typeface="Arial" pitchFamily="34" charset="0"/>
              <a:cs typeface="Arial" pitchFamily="34" charset="0"/>
            </a:endParaRPr>
          </a:p>
          <a:p>
            <a:pPr eaLnBrk="1" hangingPunct="1">
              <a:defRPr/>
            </a:pPr>
            <a:endParaRPr lang="en-IN"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457200" y="2133600"/>
            <a:ext cx="8229600" cy="44196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3.	Handling sharp instruments</a:t>
            </a:r>
          </a:p>
          <a:p>
            <a:pPr marL="609600" indent="-609600" eaLnBrk="1" hangingPunct="1">
              <a:buFont typeface="Wingdings" pitchFamily="2" charset="2"/>
              <a:buNone/>
              <a:defRPr/>
            </a:pPr>
            <a:r>
              <a:rPr lang="en-US" sz="2800" dirty="0" smtClean="0">
                <a:latin typeface="Arial" pitchFamily="34" charset="0"/>
                <a:cs typeface="Arial" pitchFamily="34" charset="0"/>
              </a:rPr>
              <a:t>	-	Avoid accidental pricks and cuts from 	needles, scalpels, etc. </a:t>
            </a:r>
          </a:p>
          <a:p>
            <a:pPr marL="609600" indent="-609600" eaLnBrk="1" hangingPunct="1">
              <a:buFont typeface="Wingdings" pitchFamily="2" charset="2"/>
              <a:buNone/>
              <a:defRPr/>
            </a:pPr>
            <a:r>
              <a:rPr lang="en-US" sz="2800" dirty="0" smtClean="0">
                <a:latin typeface="Arial" pitchFamily="34" charset="0"/>
                <a:cs typeface="Arial" pitchFamily="34" charset="0"/>
              </a:rPr>
              <a:t>	-	If cut made in rubber gloves or needle injury 	occurs , removed immediately and replaced 	with new ones</a:t>
            </a:r>
          </a:p>
          <a:p>
            <a:pPr marL="609600" indent="-609600" eaLnBrk="1" hangingPunct="1">
              <a:buFont typeface="Wingdings" pitchFamily="2" charset="2"/>
              <a:buNone/>
              <a:defRPr/>
            </a:pPr>
            <a:r>
              <a:rPr lang="en-US" sz="2800" dirty="0" smtClean="0">
                <a:latin typeface="Arial" pitchFamily="34" charset="0"/>
                <a:cs typeface="Arial" pitchFamily="34" charset="0"/>
              </a:rPr>
              <a:t>	-	Hands and other skin surface washed 	immediately and thoroughly if contaminated 	blood or other body fluids</a:t>
            </a:r>
          </a:p>
          <a:p>
            <a:pPr marL="609600" indent="-609600" eaLnBrk="1" hangingPunct="1">
              <a:buFont typeface="Wingdings" pitchFamily="2" charset="2"/>
              <a:buNone/>
              <a:defRPr/>
            </a:pPr>
            <a:r>
              <a:rPr lang="en-US" sz="2800" dirty="0" smtClean="0">
                <a:latin typeface="Arial" pitchFamily="34" charset="0"/>
                <a:cs typeface="Arial" pitchFamily="34" charset="0"/>
              </a:rPr>
              <a:t>		</a:t>
            </a: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19600"/>
          </a:xfrm>
        </p:spPr>
        <p:txBody>
          <a:bodyPr/>
          <a:lstStyle/>
          <a:p>
            <a:pPr marL="609600" indent="-609600" eaLnBrk="1" hangingPunct="1">
              <a:buFont typeface="Wingdings" pitchFamily="2" charset="2"/>
              <a:buNone/>
              <a:defRPr/>
            </a:pPr>
            <a:r>
              <a:rPr lang="en-US" sz="2800" dirty="0" smtClean="0">
                <a:latin typeface="Arial" pitchFamily="34" charset="0"/>
                <a:cs typeface="Arial" pitchFamily="34" charset="0"/>
              </a:rPr>
              <a:t>	-	Infection of AIDS acquired by 	transdermal inoculation through cuts and 	needle punctures</a:t>
            </a:r>
          </a:p>
          <a:p>
            <a:pPr marL="609600" indent="-609600" eaLnBrk="1" hangingPunct="1">
              <a:buFont typeface="Wingdings" pitchFamily="2" charset="2"/>
              <a:buNone/>
              <a:defRPr/>
            </a:pPr>
            <a:r>
              <a:rPr lang="en-US" sz="2800" dirty="0" smtClean="0">
                <a:latin typeface="Arial" pitchFamily="34" charset="0"/>
                <a:cs typeface="Arial" pitchFamily="34" charset="0"/>
              </a:rPr>
              <a:t>	-  About 0.5% of individuals become 	seropositive</a:t>
            </a:r>
          </a:p>
          <a:p>
            <a:pPr eaLnBrk="1" hangingPunct="1">
              <a:buFont typeface="Wingdings" pitchFamily="2" charset="2"/>
              <a:buNone/>
              <a:defRPr/>
            </a:pPr>
            <a:r>
              <a:rPr lang="en-US" sz="2800" dirty="0" smtClean="0">
                <a:latin typeface="Arial" pitchFamily="34" charset="0"/>
                <a:cs typeface="Arial" pitchFamily="34" charset="0"/>
              </a:rPr>
              <a:t>	   -	Transmission rates from contaminated 	needle punctures or close contact 10 to 30 	times higher for serum hepatitis than for 	AIDS</a:t>
            </a:r>
          </a:p>
          <a:p>
            <a:pPr eaLnBrk="1" hangingPunct="1">
              <a:buFont typeface="Wingdings" pitchFamily="2" charset="2"/>
              <a:buNone/>
              <a:defRPr/>
            </a:pPr>
            <a:r>
              <a:rPr lang="en-US" sz="2800" dirty="0" smtClean="0">
                <a:latin typeface="Arial" pitchFamily="34" charset="0"/>
                <a:cs typeface="Arial" pitchFamily="34" charset="0"/>
              </a:rPr>
              <a:t>	   -	incident  reported to proper authority to get 	their blood check for HIV seropositivity </a:t>
            </a:r>
          </a:p>
          <a:p>
            <a:pPr eaLnBrk="1" hangingPunct="1">
              <a:buFont typeface="Wingdings" pitchFamily="2" charset="2"/>
              <a:buNone/>
              <a:defRPr/>
            </a:pPr>
            <a:endParaRPr lang="en-IN" sz="2800" dirty="0" smtClean="0"/>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457200" y="2133600"/>
            <a:ext cx="8229600" cy="41910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4.	Handling specimens for laboratory examination</a:t>
            </a:r>
          </a:p>
          <a:p>
            <a:pPr marL="609600" indent="-609600" eaLnBrk="1" hangingPunct="1">
              <a:buFont typeface="Wingdings" pitchFamily="2" charset="2"/>
              <a:buNone/>
              <a:defRPr/>
            </a:pPr>
            <a:r>
              <a:rPr lang="en-US" sz="2800" dirty="0" smtClean="0">
                <a:latin typeface="Arial" pitchFamily="34" charset="0"/>
                <a:cs typeface="Arial" pitchFamily="34" charset="0"/>
              </a:rPr>
              <a:t>	-	properly labeled and filled with 10% formalin 	solution </a:t>
            </a:r>
          </a:p>
          <a:p>
            <a:pPr marL="609600" indent="-609600" eaLnBrk="1" hangingPunct="1">
              <a:buFont typeface="Wingdings" pitchFamily="2" charset="2"/>
              <a:buNone/>
              <a:defRPr/>
            </a:pPr>
            <a:r>
              <a:rPr lang="en-US" sz="2800" dirty="0" smtClean="0">
                <a:latin typeface="Arial" pitchFamily="34" charset="0"/>
                <a:cs typeface="Arial" pitchFamily="34" charset="0"/>
              </a:rPr>
              <a:t>	-	handle with gloved hands</a:t>
            </a:r>
          </a:p>
          <a:p>
            <a:pPr marL="609600" indent="-609600" eaLnBrk="1" hangingPunct="1">
              <a:defRPr/>
            </a:pPr>
            <a:endParaRPr lang="en-US" sz="2800" dirty="0" smtClean="0">
              <a:latin typeface="Arial" pitchFamily="34" charset="0"/>
              <a:cs typeface="Arial" pitchFamily="34" charset="0"/>
            </a:endParaRPr>
          </a:p>
          <a:p>
            <a:pPr marL="609600" indent="-609600" eaLnBrk="1" hangingPunct="1">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8862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5.</a:t>
            </a:r>
            <a:r>
              <a:rPr lang="en-US" sz="2800" dirty="0" smtClean="0">
                <a:latin typeface="Arial" pitchFamily="34" charset="0"/>
                <a:cs typeface="Arial" pitchFamily="34" charset="0"/>
              </a:rPr>
              <a:t>	Contamination with blood or other body fluids must not transferred from </a:t>
            </a:r>
            <a:r>
              <a:rPr lang="en-US" sz="2800" dirty="0" smtClean="0">
                <a:solidFill>
                  <a:srgbClr val="FFFF00"/>
                </a:solidFill>
                <a:latin typeface="Arial" pitchFamily="34" charset="0"/>
                <a:cs typeface="Arial" pitchFamily="34" charset="0"/>
              </a:rPr>
              <a:t>gloved hands </a:t>
            </a:r>
            <a:r>
              <a:rPr lang="en-US" sz="2800" dirty="0" smtClean="0">
                <a:latin typeface="Arial" pitchFamily="34" charset="0"/>
                <a:cs typeface="Arial" pitchFamily="34" charset="0"/>
              </a:rPr>
              <a:t>to surfaces which subsequently touched by ungloved hands </a:t>
            </a:r>
          </a:p>
          <a:p>
            <a:pPr marL="1009650" lvl="1" indent="-609600" eaLnBrk="1" hangingPunct="1">
              <a:buFontTx/>
              <a:buNone/>
              <a:defRPr/>
            </a:pPr>
            <a:r>
              <a:rPr lang="en-US" sz="2400" dirty="0" smtClean="0">
                <a:latin typeface="Arial" pitchFamily="34" charset="0"/>
                <a:cs typeface="Arial" pitchFamily="34" charset="0"/>
              </a:rPr>
              <a:t>  	</a:t>
            </a:r>
            <a:r>
              <a:rPr lang="en-US" dirty="0" smtClean="0">
                <a:latin typeface="Arial" pitchFamily="34" charset="0"/>
                <a:cs typeface="Arial" pitchFamily="34" charset="0"/>
              </a:rPr>
              <a:t>e.g. door handles, telephone receiver, table, chair, books etc.</a:t>
            </a:r>
          </a:p>
          <a:p>
            <a:pPr>
              <a:defRPr/>
            </a:pPr>
            <a:endParaRPr lang="en-IN" dirty="0"/>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609600" y="2286000"/>
            <a:ext cx="8229600" cy="4038600"/>
          </a:xfrm>
        </p:spPr>
        <p:txBody>
          <a:bodyPr/>
          <a:lstStyle/>
          <a:p>
            <a:pPr marL="579438" indent="-579438" eaLnBrk="1" hangingPunct="1">
              <a:buFont typeface="Wingdings" pitchFamily="2" charset="2"/>
              <a:buNone/>
              <a:tabLst>
                <a:tab pos="5089525" algn="ctr"/>
              </a:tabLst>
              <a:defRPr/>
            </a:pPr>
            <a:r>
              <a:rPr lang="en-US" sz="2800" b="1" dirty="0" smtClean="0">
                <a:solidFill>
                  <a:srgbClr val="FFC000"/>
                </a:solidFill>
                <a:latin typeface="Arial" pitchFamily="34" charset="0"/>
                <a:cs typeface="Arial" pitchFamily="34" charset="0"/>
              </a:rPr>
              <a:t>6.</a:t>
            </a:r>
            <a:r>
              <a:rPr lang="en-US" sz="2800" dirty="0" smtClean="0">
                <a:latin typeface="Arial" pitchFamily="34" charset="0"/>
                <a:cs typeface="Arial" pitchFamily="34" charset="0"/>
              </a:rPr>
              <a:t>	In case of </a:t>
            </a:r>
            <a:r>
              <a:rPr lang="en-US" sz="2800" dirty="0" smtClean="0">
                <a:solidFill>
                  <a:srgbClr val="FFC000"/>
                </a:solidFill>
                <a:latin typeface="Arial" pitchFamily="34" charset="0"/>
                <a:cs typeface="Arial" pitchFamily="34" charset="0"/>
              </a:rPr>
              <a:t>tuberculosis</a:t>
            </a:r>
            <a:r>
              <a:rPr lang="en-US" sz="2800" dirty="0" smtClean="0">
                <a:latin typeface="Arial" pitchFamily="34" charset="0"/>
                <a:cs typeface="Arial" pitchFamily="34" charset="0"/>
              </a:rPr>
              <a:t>, where inhalation is principal route of infection…</a:t>
            </a:r>
          </a:p>
          <a:p>
            <a:pPr marL="979488" lvl="1" indent="-579438" eaLnBrk="1" hangingPunct="1">
              <a:buFontTx/>
              <a:buNone/>
              <a:tabLst>
                <a:tab pos="5089525" algn="ctr"/>
              </a:tabLst>
              <a:defRPr/>
            </a:pPr>
            <a:r>
              <a:rPr lang="en-US" sz="2400" dirty="0" smtClean="0">
                <a:latin typeface="Arial" pitchFamily="34" charset="0"/>
                <a:cs typeface="Arial" pitchFamily="34" charset="0"/>
              </a:rPr>
              <a:t>  -    </a:t>
            </a:r>
            <a:r>
              <a:rPr lang="en-US" dirty="0" smtClean="0">
                <a:solidFill>
                  <a:srgbClr val="FFFFFF"/>
                </a:solidFill>
                <a:latin typeface="Arial" pitchFamily="34" charset="0"/>
                <a:cs typeface="Arial" pitchFamily="34" charset="0"/>
              </a:rPr>
              <a:t>Health Services Advisory Committee </a:t>
            </a:r>
            <a:r>
              <a:rPr lang="en-US" dirty="0" smtClean="0">
                <a:latin typeface="Arial" pitchFamily="34" charset="0"/>
                <a:cs typeface="Arial" pitchFamily="34" charset="0"/>
              </a:rPr>
              <a:t>(1991) recommends that 10% formalin introduced into lungs after appropriate microbiological specimens taken and before  lungs examined (Harris, 1993).</a:t>
            </a:r>
          </a:p>
          <a:p>
            <a:pPr marL="979488" lvl="1" indent="-579438" eaLnBrk="1" hangingPunct="1">
              <a:buFontTx/>
              <a:buNone/>
              <a:tabLst>
                <a:tab pos="5089525" algn="ctr"/>
              </a:tabLst>
              <a:defRPr/>
            </a:pPr>
            <a:endParaRPr lang="en-US" dirty="0" smtClean="0">
              <a:latin typeface="Arial" pitchFamily="34" charset="0"/>
              <a:cs typeface="Arial" pitchFamily="34" charset="0"/>
            </a:endParaRPr>
          </a:p>
          <a:p>
            <a:pPr marL="579438" indent="-579438" eaLnBrk="1" hangingPunct="1">
              <a:buFont typeface="Wingdings" pitchFamily="2" charset="2"/>
              <a:buNone/>
              <a:tabLst>
                <a:tab pos="5089525" algn="ctr"/>
              </a:tabLst>
              <a:defRPr/>
            </a:pPr>
            <a:r>
              <a:rPr lang="en-US" sz="2800" dirty="0" smtClean="0">
                <a:latin typeface="Arial" pitchFamily="34" charset="0"/>
                <a:cs typeface="Arial" pitchFamily="34" charset="0"/>
              </a:rPr>
              <a:t>	</a:t>
            </a: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53000"/>
          </a:xfrm>
        </p:spPr>
        <p:txBody>
          <a:bodyPr/>
          <a:lstStyle/>
          <a:p>
            <a:pPr marL="579438" indent="-579438" eaLnBrk="1" hangingPunct="1">
              <a:buFont typeface="Wingdings" pitchFamily="2" charset="2"/>
              <a:buNone/>
              <a:tabLst>
                <a:tab pos="5089525" algn="ctr"/>
              </a:tabLst>
              <a:defRPr/>
            </a:pPr>
            <a:r>
              <a:rPr lang="en-US" sz="2800" b="1" dirty="0" smtClean="0">
                <a:solidFill>
                  <a:srgbClr val="FFC000"/>
                </a:solidFill>
                <a:latin typeface="Arial" pitchFamily="34" charset="0"/>
                <a:cs typeface="Arial" pitchFamily="34" charset="0"/>
              </a:rPr>
              <a:t>7.	Disposal of used instruments</a:t>
            </a:r>
          </a:p>
          <a:p>
            <a:pPr marL="979488" lvl="1" indent="-579438" eaLnBrk="1" hangingPunct="1">
              <a:buFontTx/>
              <a:buNone/>
              <a:tabLst>
                <a:tab pos="5089525" algn="ctr"/>
              </a:tabLst>
              <a:defRPr/>
            </a:pPr>
            <a:r>
              <a:rPr lang="en-US" sz="2400" dirty="0" smtClean="0">
                <a:latin typeface="Arial" pitchFamily="34" charset="0"/>
                <a:cs typeface="Arial" pitchFamily="34" charset="0"/>
              </a:rPr>
              <a:t>   -   </a:t>
            </a:r>
            <a:r>
              <a:rPr lang="en-US" dirty="0" smtClean="0">
                <a:latin typeface="Arial" pitchFamily="34" charset="0"/>
                <a:cs typeface="Arial" pitchFamily="34" charset="0"/>
              </a:rPr>
              <a:t>dipped in 20% gluteraldehyde for half- an-hour </a:t>
            </a:r>
          </a:p>
          <a:p>
            <a:pPr marL="979488" lvl="1" indent="-579438" eaLnBrk="1" hangingPunct="1">
              <a:buFontTx/>
              <a:buNone/>
              <a:tabLst>
                <a:tab pos="5089525" algn="ctr"/>
              </a:tabLst>
              <a:defRPr/>
            </a:pPr>
            <a:r>
              <a:rPr lang="en-US" sz="2400" dirty="0" smtClean="0">
                <a:latin typeface="Arial" pitchFamily="34" charset="0"/>
                <a:cs typeface="Arial" pitchFamily="34" charset="0"/>
              </a:rPr>
              <a:t>	                            	</a:t>
            </a:r>
          </a:p>
          <a:p>
            <a:pPr marL="979488" lvl="1" indent="-579438" eaLnBrk="1" hangingPunct="1">
              <a:buFontTx/>
              <a:buNone/>
              <a:tabLst>
                <a:tab pos="5089525" algn="ctr"/>
              </a:tabLst>
              <a:defRPr/>
            </a:pPr>
            <a:r>
              <a:rPr lang="en-US" dirty="0" smtClean="0">
                <a:latin typeface="Arial" pitchFamily="34" charset="0"/>
                <a:cs typeface="Arial" pitchFamily="34" charset="0"/>
              </a:rPr>
              <a:t>  	 washed with soap or detergent and water</a:t>
            </a:r>
          </a:p>
          <a:p>
            <a:pPr eaLnBrk="1" hangingPunct="1">
              <a:buFont typeface="Wingdings" pitchFamily="2" charset="2"/>
              <a:buNone/>
              <a:defRPr/>
            </a:pPr>
            <a:r>
              <a:rPr lang="en-US" sz="2800" dirty="0" smtClean="0">
                <a:latin typeface="Arial" pitchFamily="34" charset="0"/>
                <a:cs typeface="Arial" pitchFamily="34" charset="0"/>
              </a:rPr>
              <a:t>					   	   </a:t>
            </a:r>
          </a:p>
          <a:p>
            <a:pPr eaLnBrk="1" hangingPunct="1">
              <a:buFont typeface="Wingdings" pitchFamily="2" charset="2"/>
              <a:buNone/>
              <a:defRPr/>
            </a:pPr>
            <a:r>
              <a:rPr lang="en-US" sz="2800" dirty="0" smtClean="0">
                <a:latin typeface="Arial" pitchFamily="34" charset="0"/>
                <a:cs typeface="Arial" pitchFamily="34" charset="0"/>
              </a:rPr>
              <a:t>				        dried</a:t>
            </a:r>
          </a:p>
          <a:p>
            <a:pPr eaLnBrk="1" hangingPunct="1">
              <a:buFont typeface="Wingdings" pitchFamily="2" charset="2"/>
              <a:buNone/>
              <a:defRPr/>
            </a:pPr>
            <a:r>
              <a:rPr lang="en-US" sz="2800" dirty="0" smtClean="0">
                <a:latin typeface="Arial" pitchFamily="34" charset="0"/>
                <a:cs typeface="Arial" pitchFamily="34" charset="0"/>
              </a:rPr>
              <a:t>					      </a:t>
            </a:r>
          </a:p>
          <a:p>
            <a:pPr eaLnBrk="1" hangingPunct="1">
              <a:buFont typeface="Wingdings" pitchFamily="2" charset="2"/>
              <a:buNone/>
              <a:defRPr/>
            </a:pPr>
            <a:r>
              <a:rPr lang="en-US" sz="2800" dirty="0" smtClean="0">
                <a:latin typeface="Arial" pitchFamily="34" charset="0"/>
                <a:cs typeface="Arial" pitchFamily="34" charset="0"/>
              </a:rPr>
              <a:t>			rinsed in methylated spirit 	   </a:t>
            </a:r>
          </a:p>
          <a:p>
            <a:pPr eaLnBrk="1" hangingPunct="1">
              <a:buFont typeface="Wingdings" pitchFamily="2" charset="2"/>
              <a:buNone/>
              <a:defRPr/>
            </a:pPr>
            <a:r>
              <a:rPr lang="en-US" sz="2800" dirty="0" smtClean="0">
                <a:latin typeface="Arial" pitchFamily="34" charset="0"/>
                <a:cs typeface="Arial" pitchFamily="34" charset="0"/>
              </a:rPr>
              <a:t>					     					 		      air dried</a:t>
            </a:r>
          </a:p>
          <a:p>
            <a:pPr eaLnBrk="1" hangingPunct="1">
              <a:defRPr/>
            </a:pPr>
            <a:endParaRPr lang="en-IN" sz="2800" dirty="0" smtClean="0"/>
          </a:p>
        </p:txBody>
      </p:sp>
      <p:cxnSp>
        <p:nvCxnSpPr>
          <p:cNvPr id="8" name="Straight Arrow Connector 7"/>
          <p:cNvCxnSpPr/>
          <p:nvPr/>
        </p:nvCxnSpPr>
        <p:spPr>
          <a:xfrm rot="5400000">
            <a:off x="4306094" y="26281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306094" y="37711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306094" y="48379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306094" y="5828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306094" y="37711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4306094" y="58285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306094" y="48379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idx="1"/>
          </p:nvPr>
        </p:nvSpPr>
        <p:spPr>
          <a:xfrm>
            <a:off x="457200" y="2133600"/>
            <a:ext cx="8229600" cy="4495800"/>
          </a:xfrm>
        </p:spPr>
        <p:txBody>
          <a:bodyPr/>
          <a:lstStyle/>
          <a:p>
            <a:pPr marL="609600" indent="-609600" eaLnBrk="1" hangingPunct="1">
              <a:buFont typeface="Wingdings" pitchFamily="2" charset="2"/>
              <a:buNone/>
              <a:tabLst>
                <a:tab pos="457200" algn="ctr"/>
              </a:tabLst>
              <a:defRPr/>
            </a:pPr>
            <a:r>
              <a:rPr lang="en-US" sz="2800" b="1" dirty="0" smtClean="0">
                <a:solidFill>
                  <a:srgbClr val="FFC000"/>
                </a:solidFill>
                <a:latin typeface="Arial" pitchFamily="34" charset="0"/>
                <a:cs typeface="Arial" pitchFamily="34" charset="0"/>
              </a:rPr>
              <a:t>8.</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  All</a:t>
            </a:r>
            <a:r>
              <a:rPr lang="en-US" sz="2800" b="1" dirty="0" smtClean="0">
                <a:latin typeface="Arial" pitchFamily="34" charset="0"/>
                <a:cs typeface="Arial" pitchFamily="34" charset="0"/>
              </a:rPr>
              <a:t> </a:t>
            </a:r>
            <a:r>
              <a:rPr lang="en-US" sz="2800" b="1" dirty="0" smtClean="0">
                <a:solidFill>
                  <a:srgbClr val="FFC000"/>
                </a:solidFill>
                <a:latin typeface="Arial" pitchFamily="34" charset="0"/>
                <a:cs typeface="Arial" pitchFamily="34" charset="0"/>
              </a:rPr>
              <a:t>soiled gauze and cotton</a:t>
            </a:r>
            <a:r>
              <a:rPr lang="en-US" sz="2800" dirty="0" smtClean="0">
                <a:latin typeface="Arial" pitchFamily="34" charset="0"/>
                <a:cs typeface="Arial" pitchFamily="34" charset="0"/>
              </a:rPr>
              <a:t>,</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etc. collected  double plastic bag for incineration</a:t>
            </a:r>
          </a:p>
          <a:p>
            <a:pPr marL="609600" indent="-609600" eaLnBrk="1" hangingPunct="1">
              <a:tabLst>
                <a:tab pos="457200" algn="ctr"/>
              </a:tabLst>
              <a:defRPr/>
            </a:pPr>
            <a:endParaRPr lang="en-US" sz="2800" b="1" dirty="0" smtClean="0">
              <a:latin typeface="Arial" pitchFamily="34" charset="0"/>
              <a:cs typeface="Arial" pitchFamily="34" charset="0"/>
            </a:endParaRPr>
          </a:p>
          <a:p>
            <a:pPr marL="609600" indent="-609600" eaLnBrk="1" hangingPunct="1">
              <a:buFont typeface="Wingdings" pitchFamily="2" charset="2"/>
              <a:buNone/>
              <a:tabLst>
                <a:tab pos="457200" algn="ctr"/>
              </a:tabLst>
              <a:defRPr/>
            </a:pPr>
            <a:r>
              <a:rPr lang="en-US" sz="2800" b="1" dirty="0" smtClean="0">
                <a:solidFill>
                  <a:srgbClr val="FFC000"/>
                </a:solidFill>
                <a:latin typeface="Arial" pitchFamily="34" charset="0"/>
                <a:cs typeface="Arial" pitchFamily="34" charset="0"/>
              </a:rPr>
              <a:t>9.		Laundry materials</a:t>
            </a:r>
            <a:r>
              <a:rPr lang="en-US" sz="2800" dirty="0" smtClean="0">
                <a:latin typeface="Arial" pitchFamily="34" charset="0"/>
                <a:cs typeface="Arial" pitchFamily="34" charset="0"/>
              </a:rPr>
              <a:t>, such as apron, towel, etc. 	soaked in 1% bleach for half-an-hour</a:t>
            </a:r>
          </a:p>
          <a:p>
            <a:pPr marL="609600" indent="-609600" eaLnBrk="1" hangingPunct="1">
              <a:buFont typeface="Wingdings" pitchFamily="2" charset="2"/>
              <a:buNone/>
              <a:tabLst>
                <a:tab pos="457200" algn="ctr"/>
              </a:tabLst>
              <a:defRPr/>
            </a:pPr>
            <a:r>
              <a:rPr lang="en-US" sz="2800" dirty="0" smtClean="0">
                <a:latin typeface="Arial" pitchFamily="34" charset="0"/>
                <a:cs typeface="Arial" pitchFamily="34" charset="0"/>
              </a:rPr>
              <a:t>										 	washed with detergent and hot water</a:t>
            </a:r>
          </a:p>
          <a:p>
            <a:pPr marL="609600" indent="-609600" eaLnBrk="1" hangingPunct="1">
              <a:buFont typeface="Wingdings" pitchFamily="2" charset="2"/>
              <a:buNone/>
              <a:tabLst>
                <a:tab pos="457200" algn="ctr"/>
              </a:tabLst>
              <a:defRPr/>
            </a:pPr>
            <a:r>
              <a:rPr lang="en-US" sz="2800" dirty="0" smtClean="0">
                <a:latin typeface="Arial" pitchFamily="34" charset="0"/>
                <a:cs typeface="Arial" pitchFamily="34" charset="0"/>
              </a:rPr>
              <a:t>						  </a:t>
            </a:r>
          </a:p>
          <a:p>
            <a:pPr marL="609600" indent="-609600" eaLnBrk="1" hangingPunct="1">
              <a:buFont typeface="Wingdings" pitchFamily="2" charset="2"/>
              <a:buNone/>
              <a:tabLst>
                <a:tab pos="457200" algn="ctr"/>
              </a:tabLst>
              <a:defRPr/>
            </a:pPr>
            <a:r>
              <a:rPr lang="en-US" sz="2800" dirty="0" smtClean="0">
                <a:latin typeface="Arial" pitchFamily="34" charset="0"/>
                <a:cs typeface="Arial" pitchFamily="34" charset="0"/>
              </a:rPr>
              <a:t>		 			   autoclaved</a:t>
            </a:r>
          </a:p>
          <a:p>
            <a:pPr marL="609600" indent="-609600" eaLnBrk="1" hangingPunct="1">
              <a:buFont typeface="Wingdings" pitchFamily="2" charset="2"/>
              <a:buAutoNum type="arabicPeriod" startAt="9"/>
              <a:tabLst>
                <a:tab pos="457200" algn="ctr"/>
              </a:tabLst>
              <a:defRPr/>
            </a:pPr>
            <a:endParaRPr lang="en-US" sz="2800" b="1" dirty="0" smtClean="0">
              <a:latin typeface="Arial" pitchFamily="34" charset="0"/>
              <a:cs typeface="Arial" pitchFamily="34" charset="0"/>
            </a:endParaRPr>
          </a:p>
          <a:p>
            <a:pPr marL="609600" indent="-609600" eaLnBrk="1" hangingPunct="1">
              <a:tabLst>
                <a:tab pos="457200" algn="ctr"/>
              </a:tabLst>
              <a:defRPr/>
            </a:pPr>
            <a:endParaRPr lang="en-US" sz="2400" dirty="0" smtClean="0">
              <a:latin typeface="Arial" pitchFamily="34" charset="0"/>
              <a:cs typeface="Arial" pitchFamily="34" charset="0"/>
            </a:endParaRPr>
          </a:p>
        </p:txBody>
      </p:sp>
      <p:cxnSp>
        <p:nvCxnSpPr>
          <p:cNvPr id="3" name="Straight Arrow Connector 2"/>
          <p:cNvCxnSpPr/>
          <p:nvPr/>
        </p:nvCxnSpPr>
        <p:spPr>
          <a:xfrm rot="5400000">
            <a:off x="4306094" y="47617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rot="5400000">
            <a:off x="4306094" y="5752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4306094" y="47617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4306094" y="57523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00600"/>
          </a:xfrm>
        </p:spPr>
        <p:txBody>
          <a:bodyPr/>
          <a:lstStyle/>
          <a:p>
            <a:pPr marL="514350" indent="-514350" eaLnBrk="1" hangingPunct="1">
              <a:buFont typeface="Wingdings" pitchFamily="2" charset="2"/>
              <a:buNone/>
              <a:defRPr/>
            </a:pPr>
            <a:r>
              <a:rPr lang="en-US" sz="2800" b="1" dirty="0" smtClean="0">
                <a:solidFill>
                  <a:srgbClr val="FFC000"/>
                </a:solidFill>
                <a:latin typeface="Arial" pitchFamily="34" charset="0"/>
                <a:cs typeface="Arial" pitchFamily="34" charset="0"/>
              </a:rPr>
              <a:t>10.		Clean-up procedure</a:t>
            </a:r>
          </a:p>
          <a:p>
            <a:pPr marL="514350" indent="-514350" eaLnBrk="1" hangingPunct="1">
              <a:buFont typeface="Wingdings" pitchFamily="2" charset="2"/>
              <a:buNone/>
              <a:defRPr/>
            </a:pPr>
            <a:r>
              <a:rPr lang="en-US" sz="2800" b="1" dirty="0" smtClean="0">
                <a:latin typeface="Arial" pitchFamily="34" charset="0"/>
                <a:cs typeface="Arial" pitchFamily="34" charset="0"/>
              </a:rPr>
              <a:t>		</a:t>
            </a:r>
            <a:r>
              <a:rPr lang="en-US" sz="2800" dirty="0" smtClean="0">
                <a:latin typeface="Arial" pitchFamily="34" charset="0"/>
                <a:cs typeface="Arial" pitchFamily="34" charset="0"/>
              </a:rPr>
              <a:t>- </a:t>
            </a:r>
            <a:r>
              <a:rPr lang="en-US" sz="2800" b="1" dirty="0" smtClean="0">
                <a:latin typeface="Arial" pitchFamily="34" charset="0"/>
                <a:cs typeface="Arial" pitchFamily="34" charset="0"/>
              </a:rPr>
              <a:t>  </a:t>
            </a:r>
            <a:r>
              <a:rPr lang="en-US" sz="2800" dirty="0" smtClean="0">
                <a:latin typeface="Arial" pitchFamily="34" charset="0"/>
                <a:cs typeface="Arial" pitchFamily="34" charset="0"/>
              </a:rPr>
              <a:t>Wear new intact disposable gloves</a:t>
            </a:r>
          </a:p>
          <a:p>
            <a:pPr marL="514350" indent="-514350" eaLnBrk="1" hangingPunct="1">
              <a:buFont typeface="Wingdings" pitchFamily="2" charset="2"/>
              <a:buNone/>
              <a:defRPr/>
            </a:pPr>
            <a:r>
              <a:rPr lang="en-US" sz="2800" dirty="0" smtClean="0">
                <a:latin typeface="Arial" pitchFamily="34" charset="0"/>
                <a:cs typeface="Arial" pitchFamily="34" charset="0"/>
              </a:rPr>
              <a:t>		-   Small spatters and spills of blood and 	    other body fluid wiped with disposable 	    tissues or towels which discarded in 	   	    special bio-hazard bags and properly 	    	    disposed</a:t>
            </a:r>
          </a:p>
          <a:p>
            <a:pPr marL="514350" indent="-514350" eaLnBrk="1" hangingPunct="1">
              <a:buFont typeface="Wingdings" pitchFamily="2" charset="2"/>
              <a:buNone/>
              <a:defRPr/>
            </a:pPr>
            <a:r>
              <a:rPr lang="en-US" sz="2800" dirty="0" smtClean="0">
                <a:latin typeface="Arial" pitchFamily="34" charset="0"/>
                <a:cs typeface="Arial" pitchFamily="34" charset="0"/>
              </a:rPr>
              <a:t>		-   autopsy table and floor cleaned with 		    1% bleach solution</a:t>
            </a:r>
          </a:p>
          <a:p>
            <a:pPr marL="514350" indent="-514350" eaLnBrk="1" hangingPunct="1">
              <a:buFont typeface="Wingdings" pitchFamily="2" charset="2"/>
              <a:buNone/>
              <a:defRPr/>
            </a:pPr>
            <a:r>
              <a:rPr lang="en-US" sz="2800" dirty="0" smtClean="0">
                <a:latin typeface="Arial" pitchFamily="34" charset="0"/>
                <a:cs typeface="Arial" pitchFamily="34" charset="0"/>
              </a:rPr>
              <a:t>					    </a:t>
            </a:r>
          </a:p>
          <a:p>
            <a:pPr marL="514350" indent="-514350" eaLnBrk="1" hangingPunct="1">
              <a:buFont typeface="Wingdings" pitchFamily="2" charset="2"/>
              <a:buNone/>
              <a:defRPr/>
            </a:pPr>
            <a:r>
              <a:rPr lang="en-US" sz="2800" dirty="0" smtClean="0">
                <a:latin typeface="Arial" pitchFamily="34" charset="0"/>
                <a:cs typeface="Arial" pitchFamily="34" charset="0"/>
              </a:rPr>
              <a:t>			washing with soap and water</a:t>
            </a:r>
          </a:p>
          <a:p>
            <a:pPr eaLnBrk="1" hangingPunct="1">
              <a:defRPr/>
            </a:pPr>
            <a:endParaRPr lang="en-IN" sz="2800" dirty="0" smtClean="0">
              <a:latin typeface="Arial" pitchFamily="34" charset="0"/>
              <a:cs typeface="Arial" pitchFamily="34" charset="0"/>
            </a:endParaRPr>
          </a:p>
        </p:txBody>
      </p:sp>
      <p:cxnSp>
        <p:nvCxnSpPr>
          <p:cNvPr id="4" name="Straight Arrow Connector 3"/>
          <p:cNvCxnSpPr/>
          <p:nvPr/>
        </p:nvCxnSpPr>
        <p:spPr>
          <a:xfrm rot="5400000">
            <a:off x="4306094" y="5752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4306094" y="57523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a:xfrm>
            <a:off x="457200" y="1524000"/>
            <a:ext cx="8229600" cy="48768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11.		Disinfectants</a:t>
            </a:r>
          </a:p>
          <a:p>
            <a:pPr marL="609600" indent="-609600" eaLnBrk="1" hangingPunct="1">
              <a:buFont typeface="Wingdings" pitchFamily="2" charset="2"/>
              <a:buNone/>
              <a:defRPr/>
            </a:pPr>
            <a:r>
              <a:rPr lang="en-US" sz="2800" dirty="0" smtClean="0">
                <a:latin typeface="Arial" pitchFamily="34" charset="0"/>
                <a:cs typeface="Arial" pitchFamily="34" charset="0"/>
              </a:rPr>
              <a:t>		-   1:10 dilution of common household bleach 	    or a freshly prepared sodium hypochlorite 	    solution is recommended</a:t>
            </a:r>
          </a:p>
          <a:p>
            <a:pPr marL="609600" indent="-609600" eaLnBrk="1" hangingPunct="1">
              <a:buFont typeface="Wingdings" pitchFamily="2" charset="2"/>
              <a:buNone/>
              <a:defRPr/>
            </a:pPr>
            <a:r>
              <a:rPr lang="en-US" sz="2800" dirty="0" smtClean="0">
                <a:latin typeface="Arial" pitchFamily="34" charset="0"/>
                <a:cs typeface="Arial" pitchFamily="34" charset="0"/>
              </a:rPr>
              <a:t>		</a:t>
            </a:r>
          </a:p>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12.</a:t>
            </a:r>
            <a:r>
              <a:rPr lang="en-US" sz="2800" dirty="0" smtClean="0">
                <a:solidFill>
                  <a:srgbClr val="FFC000"/>
                </a:solidFill>
                <a:latin typeface="Arial" pitchFamily="34" charset="0"/>
                <a:cs typeface="Arial" pitchFamily="34" charset="0"/>
              </a:rPr>
              <a:t> </a:t>
            </a:r>
            <a:r>
              <a:rPr lang="en-US" sz="2800" dirty="0" smtClean="0">
                <a:latin typeface="Arial" pitchFamily="34" charset="0"/>
                <a:cs typeface="Arial" pitchFamily="34" charset="0"/>
              </a:rPr>
              <a:t>		In case of accidental </a:t>
            </a:r>
            <a:r>
              <a:rPr lang="en-US" sz="2800" b="1" dirty="0" smtClean="0">
                <a:solidFill>
                  <a:srgbClr val="FFC000"/>
                </a:solidFill>
                <a:latin typeface="Arial" pitchFamily="34" charset="0"/>
                <a:cs typeface="Arial" pitchFamily="34" charset="0"/>
              </a:rPr>
              <a:t>injuries </a:t>
            </a:r>
            <a:r>
              <a:rPr lang="en-US" sz="2800" dirty="0" smtClean="0">
                <a:solidFill>
                  <a:srgbClr val="FFFFFF"/>
                </a:solidFill>
                <a:latin typeface="Arial" pitchFamily="34" charset="0"/>
                <a:cs typeface="Arial" pitchFamily="34" charset="0"/>
              </a:rPr>
              <a:t>or</a:t>
            </a:r>
            <a:r>
              <a:rPr lang="en-US" sz="2800" b="1" dirty="0" smtClean="0">
                <a:solidFill>
                  <a:srgbClr val="FFC000"/>
                </a:solidFill>
                <a:latin typeface="Arial" pitchFamily="34" charset="0"/>
                <a:cs typeface="Arial" pitchFamily="34" charset="0"/>
              </a:rPr>
              <a:t> cuts</a:t>
            </a:r>
            <a:r>
              <a:rPr lang="en-US" sz="2800" dirty="0" smtClean="0">
                <a:solidFill>
                  <a:srgbClr val="FFC000"/>
                </a:solidFill>
                <a:latin typeface="Arial" pitchFamily="34" charset="0"/>
                <a:cs typeface="Arial" pitchFamily="34" charset="0"/>
              </a:rPr>
              <a:t> </a:t>
            </a:r>
            <a:r>
              <a:rPr lang="en-US" sz="2800" dirty="0" smtClean="0">
                <a:latin typeface="Arial" pitchFamily="34" charset="0"/>
                <a:cs typeface="Arial" pitchFamily="34" charset="0"/>
              </a:rPr>
              <a:t>with 	sharp instruments, contaminated with blood 	or body fluids or not, while working on a body 	-   wound immediately washed thoroughly 	    under running water, bleeding encouraged 	    and disinfected</a:t>
            </a:r>
          </a:p>
          <a:p>
            <a:pPr marL="609600" indent="-609600" eaLnBrk="1" hangingPunct="1">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648200"/>
          </a:xfrm>
        </p:spPr>
        <p:txBody>
          <a:bodyPr/>
          <a:lstStyle/>
          <a:p>
            <a:pPr eaLnBrk="1" hangingPunct="1">
              <a:buFont typeface="Wingdings" pitchFamily="2" charset="2"/>
              <a:buChar char="§"/>
              <a:defRPr/>
            </a:pPr>
            <a:r>
              <a:rPr lang="en-US" sz="2800" dirty="0" smtClean="0">
                <a:latin typeface="Arial" pitchFamily="34" charset="0"/>
                <a:cs typeface="Arial" pitchFamily="34" charset="0"/>
              </a:rPr>
              <a:t>HIV in high concentrations remain viable for </a:t>
            </a:r>
            <a:r>
              <a:rPr lang="en-US" sz="2800" dirty="0" smtClean="0">
                <a:solidFill>
                  <a:srgbClr val="FFC000"/>
                </a:solidFill>
                <a:latin typeface="Arial" pitchFamily="34" charset="0"/>
                <a:cs typeface="Arial" pitchFamily="34" charset="0"/>
              </a:rPr>
              <a:t>3 weeks</a:t>
            </a:r>
            <a:r>
              <a:rPr lang="en-US" sz="2800" dirty="0" smtClean="0">
                <a:latin typeface="Arial" pitchFamily="34" charset="0"/>
                <a:cs typeface="Arial" pitchFamily="34" charset="0"/>
              </a:rPr>
              <a:t> and recovered from liquid blood held at room temperature for </a:t>
            </a:r>
            <a:r>
              <a:rPr lang="en-US" sz="2800" dirty="0" smtClean="0">
                <a:solidFill>
                  <a:srgbClr val="FFC000"/>
                </a:solidFill>
                <a:latin typeface="Arial" pitchFamily="34" charset="0"/>
                <a:cs typeface="Arial" pitchFamily="34" charset="0"/>
              </a:rPr>
              <a:t>3 weeks </a:t>
            </a:r>
            <a:r>
              <a:rPr lang="en-US" sz="2800" dirty="0" smtClean="0">
                <a:latin typeface="Arial" pitchFamily="34" charset="0"/>
                <a:cs typeface="Arial" pitchFamily="34" charset="0"/>
              </a:rPr>
              <a:t>(</a:t>
            </a:r>
            <a:r>
              <a:rPr lang="en-US" sz="2800" dirty="0" smtClean="0">
                <a:solidFill>
                  <a:srgbClr val="FFC000"/>
                </a:solidFill>
                <a:latin typeface="Arial" pitchFamily="34" charset="0"/>
                <a:cs typeface="Arial" pitchFamily="34" charset="0"/>
              </a:rPr>
              <a:t>Cao et al.</a:t>
            </a:r>
            <a:r>
              <a:rPr lang="en-US" sz="2800" dirty="0" smtClean="0">
                <a:latin typeface="Arial" pitchFamily="34" charset="0"/>
                <a:cs typeface="Arial" pitchFamily="34" charset="0"/>
              </a:rPr>
              <a:t>)</a:t>
            </a: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solidFill>
                  <a:srgbClr val="FFC000"/>
                </a:solidFill>
                <a:latin typeface="Arial" pitchFamily="34" charset="0"/>
                <a:cs typeface="Arial" pitchFamily="34" charset="0"/>
              </a:rPr>
              <a:t>Douceron et al. </a:t>
            </a:r>
            <a:r>
              <a:rPr lang="en-US" sz="2800" dirty="0" smtClean="0">
                <a:latin typeface="Arial" pitchFamily="34" charset="0"/>
                <a:cs typeface="Arial" pitchFamily="34" charset="0"/>
              </a:rPr>
              <a:t>(1993) cultured blood and effusions from refrigerated bodies and obtained viable virus at </a:t>
            </a:r>
            <a:r>
              <a:rPr lang="en-US" sz="2800" dirty="0" smtClean="0">
                <a:solidFill>
                  <a:srgbClr val="FFC000"/>
                </a:solidFill>
                <a:latin typeface="Arial" pitchFamily="34" charset="0"/>
                <a:cs typeface="Arial" pitchFamily="34" charset="0"/>
              </a:rPr>
              <a:t>17 days </a:t>
            </a:r>
            <a:r>
              <a:rPr lang="en-US" sz="2800" dirty="0" smtClean="0">
                <a:latin typeface="Arial" pitchFamily="34" charset="0"/>
                <a:cs typeface="Arial" pitchFamily="34" charset="0"/>
              </a:rPr>
              <a:t>postmortem and concluded that no well-defined safe period at which virus ceased to be an infective risk</a:t>
            </a:r>
          </a:p>
          <a:p>
            <a:pPr eaLnBrk="1" hangingPunct="1">
              <a:buFont typeface="Wingdings" pitchFamily="2" charset="2"/>
              <a:buChar char="§"/>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a:xfrm>
            <a:off x="457200" y="1905000"/>
            <a:ext cx="8229600" cy="44958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13.</a:t>
            </a:r>
            <a:r>
              <a:rPr lang="en-US" sz="2800" dirty="0" smtClean="0">
                <a:latin typeface="Arial" pitchFamily="34" charset="0"/>
                <a:cs typeface="Arial" pitchFamily="34" charset="0"/>
              </a:rPr>
              <a:t>		</a:t>
            </a:r>
            <a:r>
              <a:rPr lang="en-US" sz="2800" dirty="0" smtClean="0">
                <a:solidFill>
                  <a:srgbClr val="FFFF00"/>
                </a:solidFill>
                <a:latin typeface="Arial" pitchFamily="34" charset="0"/>
                <a:cs typeface="Arial" pitchFamily="34" charset="0"/>
              </a:rPr>
              <a:t>To minimize aerosol </a:t>
            </a:r>
            <a:r>
              <a:rPr lang="en-US" sz="2800" dirty="0" smtClean="0">
                <a:latin typeface="Arial" pitchFamily="34" charset="0"/>
                <a:cs typeface="Arial" pitchFamily="34" charset="0"/>
              </a:rPr>
              <a:t>splatter</a:t>
            </a:r>
          </a:p>
          <a:p>
            <a:pPr marL="609600" indent="-609600" eaLnBrk="1" hangingPunct="1">
              <a:buFont typeface="Wingdings" pitchFamily="2" charset="2"/>
              <a:buNone/>
              <a:defRPr/>
            </a:pPr>
            <a:r>
              <a:rPr lang="en-US" sz="2400" dirty="0" smtClean="0">
                <a:latin typeface="Arial" pitchFamily="34" charset="0"/>
                <a:cs typeface="Arial" pitchFamily="34" charset="0"/>
              </a:rPr>
              <a:t>		-   </a:t>
            </a:r>
            <a:r>
              <a:rPr lang="en-US" sz="2800" dirty="0" smtClean="0">
                <a:latin typeface="Arial" pitchFamily="34" charset="0"/>
                <a:cs typeface="Arial" pitchFamily="34" charset="0"/>
              </a:rPr>
              <a:t>skull opened with electrical </a:t>
            </a:r>
            <a:r>
              <a:rPr lang="en-US" sz="2800" dirty="0" smtClean="0">
                <a:solidFill>
                  <a:srgbClr val="FFFF00"/>
                </a:solidFill>
                <a:latin typeface="Arial" pitchFamily="34" charset="0"/>
                <a:cs typeface="Arial" pitchFamily="34" charset="0"/>
              </a:rPr>
              <a:t>oscillating </a:t>
            </a:r>
            <a:r>
              <a:rPr lang="en-US" sz="2800" dirty="0" smtClean="0">
                <a:latin typeface="Arial" pitchFamily="34" charset="0"/>
                <a:cs typeface="Arial" pitchFamily="34" charset="0"/>
              </a:rPr>
              <a:t>	   	   saw attached to vacuum dust exhaust and 	   filter or with band saw under a transparent 	   anti-slash cover</a:t>
            </a:r>
          </a:p>
          <a:p>
            <a:pPr marL="609600" indent="-609600" eaLnBrk="1" hangingPunct="1">
              <a:buFont typeface="Wingdings" pitchFamily="2" charset="2"/>
              <a:buNone/>
              <a:defRPr/>
            </a:pPr>
            <a:r>
              <a:rPr lang="en-US" sz="2800" dirty="0" smtClean="0">
                <a:latin typeface="Arial" pitchFamily="34" charset="0"/>
                <a:cs typeface="Arial" pitchFamily="34" charset="0"/>
              </a:rPr>
              <a:t>		-  After autopsy all body </a:t>
            </a:r>
            <a:r>
              <a:rPr lang="en-US" sz="2800" dirty="0" smtClean="0">
                <a:solidFill>
                  <a:srgbClr val="FFFF00"/>
                </a:solidFill>
                <a:latin typeface="Arial" pitchFamily="34" charset="0"/>
                <a:cs typeface="Arial" pitchFamily="34" charset="0"/>
              </a:rPr>
              <a:t>orifices packed </a:t>
            </a:r>
            <a:r>
              <a:rPr lang="en-US" sz="2800" dirty="0" smtClean="0">
                <a:latin typeface="Arial" pitchFamily="34" charset="0"/>
                <a:cs typeface="Arial" pitchFamily="34" charset="0"/>
              </a:rPr>
              <a:t>and 	   body wrapped in double layer heavy plastic 	   sheet bag and secured properly, so that 	   no leakage</a:t>
            </a:r>
          </a:p>
          <a:p>
            <a:pPr marL="609600" indent="-609600" eaLnBrk="1" hangingPunct="1">
              <a:buFont typeface="Wingdings" pitchFamily="2" charset="2"/>
              <a:buNone/>
              <a:defRPr/>
            </a:pPr>
            <a:r>
              <a:rPr lang="en-US" sz="2800" dirty="0" smtClean="0">
                <a:latin typeface="Arial" pitchFamily="34" charset="0"/>
                <a:cs typeface="Arial" pitchFamily="34" charset="0"/>
              </a:rPr>
              <a:t>		-  </a:t>
            </a:r>
            <a:r>
              <a:rPr lang="en-US" sz="2800" dirty="0" smtClean="0">
                <a:solidFill>
                  <a:srgbClr val="FFFF00"/>
                </a:solidFill>
                <a:latin typeface="Arial" pitchFamily="34" charset="0"/>
                <a:cs typeface="Arial" pitchFamily="34" charset="0"/>
              </a:rPr>
              <a:t>tag </a:t>
            </a:r>
            <a:r>
              <a:rPr lang="en-US" sz="2800" dirty="0" smtClean="0">
                <a:latin typeface="Arial" pitchFamily="34" charset="0"/>
                <a:cs typeface="Arial" pitchFamily="34" charset="0"/>
              </a:rPr>
              <a:t>attached for identification</a:t>
            </a:r>
          </a:p>
          <a:p>
            <a:pPr marL="609600" indent="-609600" eaLnBrk="1" hangingPunct="1">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62400"/>
          </a:xfrm>
        </p:spPr>
        <p:txBody>
          <a:bodyPr/>
          <a:lstStyle/>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14.	</a:t>
            </a:r>
            <a:r>
              <a:rPr lang="en-US" sz="2800" dirty="0" smtClean="0">
                <a:latin typeface="Arial" pitchFamily="34" charset="0"/>
                <a:cs typeface="Arial" pitchFamily="34" charset="0"/>
              </a:rPr>
              <a:t>	After completing autopsy</a:t>
            </a:r>
          </a:p>
          <a:p>
            <a:pPr marL="609600" indent="-609600" eaLnBrk="1" hangingPunct="1">
              <a:buFont typeface="Wingdings" pitchFamily="2" charset="2"/>
              <a:buNone/>
              <a:defRPr/>
            </a:pPr>
            <a:r>
              <a:rPr lang="en-US" sz="2800" dirty="0" smtClean="0">
                <a:latin typeface="Arial" pitchFamily="34" charset="0"/>
                <a:cs typeface="Arial" pitchFamily="34" charset="0"/>
              </a:rPr>
              <a:t>		-  </a:t>
            </a:r>
            <a:r>
              <a:rPr lang="en-US" sz="2800" dirty="0" smtClean="0">
                <a:solidFill>
                  <a:srgbClr val="FFFF00"/>
                </a:solidFill>
                <a:latin typeface="Arial" pitchFamily="34" charset="0"/>
                <a:cs typeface="Arial" pitchFamily="34" charset="0"/>
              </a:rPr>
              <a:t>hands and face washed </a:t>
            </a:r>
            <a:r>
              <a:rPr lang="en-US" sz="2800" dirty="0" smtClean="0">
                <a:latin typeface="Arial" pitchFamily="34" charset="0"/>
                <a:cs typeface="Arial" pitchFamily="34" charset="0"/>
              </a:rPr>
              <a:t>with soap and 	   			water </a:t>
            </a:r>
          </a:p>
          <a:p>
            <a:pPr marL="609600" indent="-609600" eaLnBrk="1" hangingPunct="1">
              <a:buFont typeface="Wingdings" pitchFamily="2" charset="2"/>
              <a:buNone/>
              <a:defRPr/>
            </a:pPr>
            <a:r>
              <a:rPr lang="en-US" sz="2800" dirty="0" smtClean="0">
                <a:latin typeface="Arial" pitchFamily="34" charset="0"/>
                <a:cs typeface="Arial" pitchFamily="34" charset="0"/>
              </a:rPr>
              <a:t>					      </a:t>
            </a:r>
          </a:p>
          <a:p>
            <a:pPr marL="609600" indent="-609600" eaLnBrk="1" hangingPunct="1">
              <a:buFont typeface="Wingdings" pitchFamily="2" charset="2"/>
              <a:buNone/>
              <a:defRPr/>
            </a:pPr>
            <a:r>
              <a:rPr lang="en-US" sz="2800" dirty="0" smtClean="0">
                <a:latin typeface="Arial" pitchFamily="34" charset="0"/>
                <a:cs typeface="Arial" pitchFamily="34" charset="0"/>
              </a:rPr>
              <a:t>			rinsed in 70% methylated spirit</a:t>
            </a:r>
          </a:p>
          <a:p>
            <a:pPr marL="609600" indent="-609600" eaLnBrk="1" hangingPunct="1">
              <a:buFont typeface="Wingdings" pitchFamily="2" charset="2"/>
              <a:buNone/>
              <a:defRPr/>
            </a:pPr>
            <a:endParaRPr lang="en-US" sz="2800" dirty="0" smtClean="0">
              <a:latin typeface="Arial" pitchFamily="34" charset="0"/>
              <a:cs typeface="Arial" pitchFamily="34" charset="0"/>
            </a:endParaRPr>
          </a:p>
          <a:p>
            <a:pPr marL="609600" indent="-609600" eaLnBrk="1" hangingPunct="1">
              <a:buFont typeface="Wingdings" pitchFamily="2" charset="2"/>
              <a:buNone/>
              <a:defRPr/>
            </a:pPr>
            <a:r>
              <a:rPr lang="en-US" sz="2800" b="1" dirty="0" smtClean="0">
                <a:solidFill>
                  <a:srgbClr val="FFC000"/>
                </a:solidFill>
                <a:latin typeface="Arial" pitchFamily="34" charset="0"/>
                <a:cs typeface="Arial" pitchFamily="34" charset="0"/>
              </a:rPr>
              <a:t>15. </a:t>
            </a:r>
            <a:r>
              <a:rPr lang="en-US" sz="2800" b="1" dirty="0" smtClean="0">
                <a:latin typeface="Arial" pitchFamily="34" charset="0"/>
                <a:cs typeface="Arial" pitchFamily="34" charset="0"/>
              </a:rPr>
              <a:t>		</a:t>
            </a:r>
            <a:r>
              <a:rPr lang="en-US" sz="2800" dirty="0" smtClean="0">
                <a:solidFill>
                  <a:srgbClr val="FFFF00"/>
                </a:solidFill>
                <a:latin typeface="Arial" pitchFamily="34" charset="0"/>
                <a:cs typeface="Arial" pitchFamily="34" charset="0"/>
              </a:rPr>
              <a:t>Body - burnt or incinerated</a:t>
            </a:r>
          </a:p>
          <a:p>
            <a:pPr eaLnBrk="1" hangingPunct="1">
              <a:buFont typeface="Wingdings" pitchFamily="2" charset="2"/>
              <a:buNone/>
              <a:defRPr/>
            </a:pPr>
            <a:endParaRPr lang="en-IN" sz="2800" dirty="0" smtClean="0"/>
          </a:p>
        </p:txBody>
      </p:sp>
      <p:cxnSp>
        <p:nvCxnSpPr>
          <p:cNvPr id="4" name="Straight Arrow Connector 3"/>
          <p:cNvCxnSpPr/>
          <p:nvPr/>
        </p:nvCxnSpPr>
        <p:spPr>
          <a:xfrm rot="5400000">
            <a:off x="4458494" y="3847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4458494" y="3847306"/>
            <a:ext cx="3810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457200" y="381000"/>
            <a:ext cx="8229600" cy="6172200"/>
          </a:xfrm>
        </p:spPr>
        <p:txBody>
          <a:bodyPr/>
          <a:lstStyle/>
          <a:p>
            <a:pPr algn="ctr" eaLnBrk="1" hangingPunct="1">
              <a:lnSpc>
                <a:spcPct val="90000"/>
              </a:lnSpc>
              <a:buFont typeface="Wingdings" pitchFamily="2" charset="2"/>
              <a:buNone/>
              <a:tabLst>
                <a:tab pos="6523038" algn="ctr"/>
              </a:tabLst>
              <a:defRPr/>
            </a:pPr>
            <a:r>
              <a:rPr lang="en-US" sz="2800" b="1" dirty="0" smtClean="0">
                <a:latin typeface="Arial" pitchFamily="34" charset="0"/>
                <a:cs typeface="Arial" pitchFamily="34" charset="0"/>
              </a:rPr>
              <a:t>     </a:t>
            </a:r>
            <a:r>
              <a:rPr lang="en-US" sz="4400" dirty="0" smtClean="0">
                <a:solidFill>
                  <a:srgbClr val="C00000"/>
                </a:solidFill>
                <a:latin typeface="Arial" pitchFamily="34" charset="0"/>
                <a:cs typeface="Arial" pitchFamily="34" charset="0"/>
              </a:rPr>
              <a:t>What to do if an injury occurs?</a:t>
            </a:r>
          </a:p>
          <a:p>
            <a:pPr lvl="1" eaLnBrk="1" hangingPunct="1">
              <a:lnSpc>
                <a:spcPct val="90000"/>
              </a:lnSpc>
              <a:buNone/>
              <a:tabLst>
                <a:tab pos="6523038" algn="ctr"/>
              </a:tabLst>
              <a:defRPr/>
            </a:pPr>
            <a:endParaRPr lang="en-US" dirty="0" smtClean="0">
              <a:solidFill>
                <a:schemeClr val="folHlink"/>
              </a:solidFill>
              <a:latin typeface="Arial" pitchFamily="34" charset="0"/>
              <a:cs typeface="Arial" pitchFamily="34" charset="0"/>
            </a:endParaRPr>
          </a:p>
          <a:p>
            <a:pPr eaLnBrk="1" hangingPunct="1">
              <a:lnSpc>
                <a:spcPct val="90000"/>
              </a:lnSpc>
              <a:buFont typeface="Wingdings" pitchFamily="2" charset="2"/>
              <a:buNone/>
              <a:tabLst>
                <a:tab pos="6523038" algn="ctr"/>
              </a:tabLst>
              <a:defRPr/>
            </a:pPr>
            <a:r>
              <a:rPr lang="en-US" sz="2800" dirty="0" smtClean="0">
                <a:latin typeface="Arial" pitchFamily="34" charset="0"/>
                <a:cs typeface="Arial" pitchFamily="34" charset="0"/>
              </a:rPr>
              <a:t>  </a:t>
            </a:r>
          </a:p>
          <a:p>
            <a:pPr eaLnBrk="1" hangingPunct="1">
              <a:lnSpc>
                <a:spcPct val="90000"/>
              </a:lnSpc>
              <a:buFont typeface="Wingdings" pitchFamily="2" charset="2"/>
              <a:buChar char="§"/>
              <a:tabLst>
                <a:tab pos="6523038" algn="ctr"/>
              </a:tabLst>
              <a:defRPr/>
            </a:pPr>
            <a:r>
              <a:rPr lang="en-US" sz="2800" dirty="0" smtClean="0">
                <a:latin typeface="Arial" pitchFamily="34" charset="0"/>
                <a:cs typeface="Arial" pitchFamily="34" charset="0"/>
              </a:rPr>
              <a:t> In case of needle stick injury</a:t>
            </a:r>
          </a:p>
          <a:p>
            <a:pPr lvl="1" eaLnBrk="1" hangingPunct="1">
              <a:lnSpc>
                <a:spcPct val="90000"/>
              </a:lnSpc>
              <a:buFontTx/>
              <a:buNone/>
              <a:tabLst>
                <a:tab pos="6523038" algn="ctr"/>
              </a:tabLst>
              <a:defRPr/>
            </a:pPr>
            <a:r>
              <a:rPr lang="en-US" dirty="0" smtClean="0">
                <a:latin typeface="Arial" pitchFamily="34" charset="0"/>
                <a:cs typeface="Arial" pitchFamily="34" charset="0"/>
              </a:rPr>
              <a:t>	-  remove glove</a:t>
            </a:r>
          </a:p>
          <a:p>
            <a:pPr lvl="1" eaLnBrk="1" hangingPunct="1">
              <a:lnSpc>
                <a:spcPct val="90000"/>
              </a:lnSpc>
              <a:buFontTx/>
              <a:buNone/>
              <a:tabLst>
                <a:tab pos="6523038" algn="ctr"/>
              </a:tabLst>
              <a:defRPr/>
            </a:pPr>
            <a:r>
              <a:rPr lang="en-US" dirty="0" smtClean="0">
                <a:latin typeface="Arial" pitchFamily="34" charset="0"/>
                <a:cs typeface="Arial" pitchFamily="34" charset="0"/>
              </a:rPr>
              <a:t>	-  wash hand or other part under running tap</a:t>
            </a:r>
          </a:p>
          <a:p>
            <a:pPr lvl="1" eaLnBrk="1" hangingPunct="1">
              <a:lnSpc>
                <a:spcPct val="90000"/>
              </a:lnSpc>
              <a:buFontTx/>
              <a:buNone/>
              <a:tabLst>
                <a:tab pos="6523038" algn="ctr"/>
              </a:tabLst>
              <a:defRPr/>
            </a:pPr>
            <a:r>
              <a:rPr lang="en-US" dirty="0" smtClean="0">
                <a:latin typeface="Arial" pitchFamily="34" charset="0"/>
                <a:cs typeface="Arial" pitchFamily="34" charset="0"/>
              </a:rPr>
              <a:t>	   water </a:t>
            </a:r>
          </a:p>
          <a:p>
            <a:pPr lvl="1" eaLnBrk="1" hangingPunct="1">
              <a:lnSpc>
                <a:spcPct val="90000"/>
              </a:lnSpc>
              <a:buFontTx/>
              <a:buNone/>
              <a:tabLst>
                <a:tab pos="6523038" algn="ctr"/>
              </a:tabLst>
              <a:defRPr/>
            </a:pPr>
            <a:r>
              <a:rPr lang="en-US" dirty="0" smtClean="0">
                <a:latin typeface="Arial" pitchFamily="34" charset="0"/>
                <a:cs typeface="Arial" pitchFamily="34" charset="0"/>
              </a:rPr>
              <a:t>	-  encourage bleeding </a:t>
            </a:r>
          </a:p>
          <a:p>
            <a:pPr lvl="1" eaLnBrk="1" hangingPunct="1">
              <a:lnSpc>
                <a:spcPct val="90000"/>
              </a:lnSpc>
              <a:buFont typeface="Wingdings" pitchFamily="2" charset="2"/>
              <a:buChar char="§"/>
              <a:tabLst>
                <a:tab pos="6523038" algn="ctr"/>
              </a:tabLst>
              <a:defRPr/>
            </a:pPr>
            <a:endParaRPr lang="en-US" dirty="0" smtClean="0">
              <a:latin typeface="Arial" pitchFamily="34" charset="0"/>
              <a:cs typeface="Arial" pitchFamily="34" charset="0"/>
            </a:endParaRPr>
          </a:p>
          <a:p>
            <a:pPr eaLnBrk="1" hangingPunct="1">
              <a:lnSpc>
                <a:spcPct val="90000"/>
              </a:lnSpc>
              <a:buFont typeface="Wingdings" pitchFamily="2" charset="2"/>
              <a:buChar char="§"/>
              <a:tabLst>
                <a:tab pos="6523038" algn="ctr"/>
              </a:tabLst>
              <a:defRPr/>
            </a:pPr>
            <a:r>
              <a:rPr lang="en-US" dirty="0" smtClean="0">
                <a:latin typeface="Arial" pitchFamily="34" charset="0"/>
                <a:cs typeface="Arial" pitchFamily="34" charset="0"/>
              </a:rPr>
              <a:t> </a:t>
            </a:r>
            <a:r>
              <a:rPr lang="en-US" sz="2800" dirty="0" smtClean="0">
                <a:latin typeface="Arial" pitchFamily="34" charset="0"/>
                <a:cs typeface="Arial" pitchFamily="34" charset="0"/>
              </a:rPr>
              <a:t>Exposed mucous membranes flushed with </a:t>
            </a:r>
          </a:p>
          <a:p>
            <a:pPr eaLnBrk="1" hangingPunct="1">
              <a:lnSpc>
                <a:spcPct val="90000"/>
              </a:lnSpc>
              <a:buFont typeface="Wingdings" pitchFamily="2" charset="2"/>
              <a:buNone/>
              <a:tabLst>
                <a:tab pos="6523038" algn="ctr"/>
              </a:tabLst>
              <a:defRPr/>
            </a:pPr>
            <a:r>
              <a:rPr lang="en-US" sz="2800" dirty="0" smtClean="0">
                <a:latin typeface="Arial" pitchFamily="34" charset="0"/>
                <a:cs typeface="Arial" pitchFamily="34" charset="0"/>
              </a:rPr>
              <a:t>     water at least 15 minutes</a:t>
            </a:r>
          </a:p>
          <a:p>
            <a:pPr eaLnBrk="1" hangingPunct="1">
              <a:lnSpc>
                <a:spcPct val="90000"/>
              </a:lnSpc>
              <a:buFont typeface="Wingdings" pitchFamily="2" charset="2"/>
              <a:buNone/>
              <a:tabLst>
                <a:tab pos="6523038" algn="ctr"/>
              </a:tabLst>
              <a:defRPr/>
            </a:pPr>
            <a:r>
              <a:rPr lang="en-US" sz="2800" dirty="0" smtClean="0">
                <a:latin typeface="Arial" pitchFamily="34" charset="0"/>
                <a:cs typeface="Arial" pitchFamily="34" charset="0"/>
              </a:rPr>
              <a:t>   		</a:t>
            </a: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lstStyle/>
          <a:p>
            <a:pPr eaLnBrk="1" hangingPunct="1">
              <a:buFont typeface="Wingdings" pitchFamily="2" charset="2"/>
              <a:buNone/>
              <a:defRPr/>
            </a:pPr>
            <a:r>
              <a:rPr lang="en-US" sz="2800" dirty="0" smtClean="0">
                <a:latin typeface="Arial" pitchFamily="34" charset="0"/>
                <a:cs typeface="Arial" pitchFamily="34" charset="0"/>
              </a:rPr>
              <a:t>   </a:t>
            </a: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solidFill>
                  <a:srgbClr val="FFC000"/>
                </a:solidFill>
                <a:latin typeface="Arial" pitchFamily="34" charset="0"/>
                <a:cs typeface="Arial" pitchFamily="34" charset="0"/>
              </a:rPr>
              <a:t> Anti-HIV drug prophylaxis </a:t>
            </a:r>
          </a:p>
          <a:p>
            <a:pPr eaLnBrk="1" hangingPunct="1">
              <a:buFont typeface="Wingdings" pitchFamily="2" charset="2"/>
              <a:buNone/>
              <a:defRPr/>
            </a:pPr>
            <a:r>
              <a:rPr lang="en-US" sz="2800" dirty="0" smtClean="0">
                <a:latin typeface="Arial" pitchFamily="34" charset="0"/>
                <a:cs typeface="Arial" pitchFamily="34" charset="0"/>
              </a:rPr>
              <a:t>	 -  if injury with needle contaminated</a:t>
            </a:r>
          </a:p>
          <a:p>
            <a:pPr eaLnBrk="1" hangingPunct="1">
              <a:buFont typeface="Wingdings" pitchFamily="2" charset="2"/>
              <a:buNone/>
              <a:defRPr/>
            </a:pPr>
            <a:r>
              <a:rPr lang="en-US" sz="2800" dirty="0" smtClean="0">
                <a:latin typeface="Arial" pitchFamily="34" charset="0"/>
                <a:cs typeface="Arial" pitchFamily="34" charset="0"/>
              </a:rPr>
              <a:t> 	    macroscopically with deceased blood</a:t>
            </a:r>
          </a:p>
          <a:p>
            <a:pPr eaLnBrk="1" hangingPunct="1">
              <a:buFont typeface="Wingdings" pitchFamily="2" charset="2"/>
              <a:buNone/>
              <a:defRPr/>
            </a:pPr>
            <a:r>
              <a:rPr lang="en-US" sz="2800" dirty="0" smtClean="0">
                <a:latin typeface="Arial" pitchFamily="34" charset="0"/>
                <a:cs typeface="Arial" pitchFamily="34" charset="0"/>
              </a:rPr>
              <a:t>	-   exposed individual have blood test for</a:t>
            </a:r>
          </a:p>
          <a:p>
            <a:pPr eaLnBrk="1" hangingPunct="1">
              <a:buFont typeface="Wingdings" pitchFamily="2" charset="2"/>
              <a:buNone/>
              <a:defRPr/>
            </a:pPr>
            <a:r>
              <a:rPr lang="en-US" sz="2800" dirty="0" smtClean="0">
                <a:latin typeface="Arial" pitchFamily="34" charset="0"/>
                <a:cs typeface="Arial" pitchFamily="34" charset="0"/>
              </a:rPr>
              <a:t>	    serological status of HIV</a:t>
            </a:r>
            <a:endParaRPr lang="en-IN" sz="2800" dirty="0" smtClean="0"/>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304800"/>
            <a:ext cx="8229600" cy="1143000"/>
          </a:xfrm>
        </p:spPr>
        <p:txBody>
          <a:bodyPr lIns="45720" rIns="45720"/>
          <a:lstStyle/>
          <a:p>
            <a:pPr eaLnBrk="1" hangingPunct="1">
              <a:defRPr/>
            </a:pPr>
            <a:r>
              <a:rPr lang="en-US" dirty="0" smtClean="0">
                <a:solidFill>
                  <a:srgbClr val="C00000"/>
                </a:solidFill>
                <a:latin typeface="Arial" charset="0"/>
                <a:cs typeface="Arial" charset="0"/>
              </a:rPr>
              <a:t>FIRST AID </a:t>
            </a:r>
            <a:br>
              <a:rPr lang="en-US" dirty="0" smtClean="0">
                <a:solidFill>
                  <a:srgbClr val="C00000"/>
                </a:solidFill>
                <a:latin typeface="Arial" charset="0"/>
                <a:cs typeface="Arial" charset="0"/>
              </a:rPr>
            </a:br>
            <a:r>
              <a:rPr lang="en-US" dirty="0" smtClean="0">
                <a:solidFill>
                  <a:srgbClr val="C00000"/>
                </a:solidFill>
                <a:latin typeface="Arial" charset="0"/>
                <a:cs typeface="Arial" charset="0"/>
              </a:rPr>
              <a:t>(splash of blood or body fluids)</a:t>
            </a:r>
          </a:p>
        </p:txBody>
      </p:sp>
      <p:sp>
        <p:nvSpPr>
          <p:cNvPr id="20483" name="Rectangle 3"/>
          <p:cNvSpPr>
            <a:spLocks noGrp="1" noChangeArrowheads="1"/>
          </p:cNvSpPr>
          <p:nvPr>
            <p:ph idx="4294967295"/>
          </p:nvPr>
        </p:nvSpPr>
        <p:spPr>
          <a:xfrm>
            <a:off x="0" y="1600200"/>
            <a:ext cx="8229600" cy="4495800"/>
          </a:xfrm>
        </p:spPr>
        <p:txBody>
          <a:bodyPr/>
          <a:lstStyle/>
          <a:p>
            <a:pPr eaLnBrk="1" hangingPunct="1">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latin typeface="Arial" pitchFamily="34" charset="0"/>
                <a:cs typeface="Arial" pitchFamily="34" charset="0"/>
              </a:rPr>
              <a:t>Wash part of skin</a:t>
            </a:r>
          </a:p>
          <a:p>
            <a:pPr eaLnBrk="1" hangingPunct="1">
              <a:buFont typeface="Wingdings" pitchFamily="2" charset="2"/>
              <a:buChar char="§"/>
              <a:defRPr/>
            </a:pPr>
            <a:r>
              <a:rPr lang="en-US" sz="2800" dirty="0" smtClean="0">
                <a:latin typeface="Arial" pitchFamily="34" charset="0"/>
                <a:cs typeface="Arial" pitchFamily="34" charset="0"/>
              </a:rPr>
              <a:t>Irrigate exposed eye immediately with water or normal saline continuously</a:t>
            </a:r>
          </a:p>
          <a:p>
            <a:pPr eaLnBrk="1" hangingPunct="1">
              <a:buFont typeface="Wingdings" pitchFamily="2" charset="2"/>
              <a:buChar char="§"/>
              <a:defRPr/>
            </a:pPr>
            <a:r>
              <a:rPr lang="en-US" sz="2800" dirty="0" smtClean="0">
                <a:latin typeface="Arial" pitchFamily="34" charset="0"/>
                <a:cs typeface="Arial" pitchFamily="34" charset="0"/>
              </a:rPr>
              <a:t>If wearing contact lens, leave them in place while irrigating</a:t>
            </a:r>
          </a:p>
          <a:p>
            <a:pPr eaLnBrk="1" hangingPunct="1">
              <a:buFont typeface="Wingdings" pitchFamily="2" charset="2"/>
              <a:buChar char="§"/>
              <a:defRPr/>
            </a:pPr>
            <a:r>
              <a:rPr lang="en-US" sz="2800" dirty="0" smtClean="0">
                <a:latin typeface="Arial" pitchFamily="34" charset="0"/>
                <a:cs typeface="Arial" pitchFamily="34" charset="0"/>
              </a:rPr>
              <a:t>Spit fluid out immediately</a:t>
            </a:r>
          </a:p>
          <a:p>
            <a:pPr eaLnBrk="1" hangingPunct="1">
              <a:buFont typeface="Wingdings" pitchFamily="2" charset="2"/>
              <a:buChar char="§"/>
              <a:defRPr/>
            </a:pPr>
            <a:r>
              <a:rPr lang="en-US" sz="2800" dirty="0" smtClean="0">
                <a:latin typeface="Arial" pitchFamily="34" charset="0"/>
                <a:cs typeface="Arial" pitchFamily="34" charset="0"/>
              </a:rPr>
              <a:t>Rinse mouth thoroughly, using water or saline repeatedly</a:t>
            </a:r>
          </a:p>
          <a:p>
            <a:pPr eaLnBrk="1" hangingPunct="1">
              <a:buFont typeface="Wingdings" pitchFamily="2" charset="2"/>
              <a:buNone/>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768" decel="100000"/>
                                        <p:tgtEl>
                                          <p:spTgt spid="20482"/>
                                        </p:tgtEl>
                                      </p:cBhvr>
                                    </p:animEffect>
                                    <p:animScale>
                                      <p:cBhvr>
                                        <p:cTn id="8" dur="768" decel="100000"/>
                                        <p:tgtEl>
                                          <p:spTgt spid="20482"/>
                                        </p:tgtEl>
                                      </p:cBhvr>
                                      <p:from x="10000" y="10000"/>
                                      <p:to x="200000" y="450000"/>
                                    </p:animScale>
                                    <p:animScale>
                                      <p:cBhvr>
                                        <p:cTn id="9" dur="1230" accel="100000" fill="hold">
                                          <p:stCondLst>
                                            <p:cond delay="768"/>
                                          </p:stCondLst>
                                        </p:cTn>
                                        <p:tgtEl>
                                          <p:spTgt spid="20482"/>
                                        </p:tgtEl>
                                      </p:cBhvr>
                                      <p:from x="200000" y="450000"/>
                                      <p:to x="100000" y="100000"/>
                                    </p:animScale>
                                    <p:set>
                                      <p:cBhvr>
                                        <p:cTn id="10" dur="768" fill="hold"/>
                                        <p:tgtEl>
                                          <p:spTgt spid="20482"/>
                                        </p:tgtEl>
                                        <p:attrNameLst>
                                          <p:attrName>ppt_x</p:attrName>
                                        </p:attrNameLst>
                                      </p:cBhvr>
                                      <p:to>
                                        <p:strVal val="(0.5)"/>
                                      </p:to>
                                    </p:set>
                                    <p:anim from="(0.5)" to="(#ppt_x)" calcmode="lin" valueType="num">
                                      <p:cBhvr>
                                        <p:cTn id="11" dur="1230" accel="100000" fill="hold">
                                          <p:stCondLst>
                                            <p:cond delay="768"/>
                                          </p:stCondLst>
                                        </p:cTn>
                                        <p:tgtEl>
                                          <p:spTgt spid="20482"/>
                                        </p:tgtEl>
                                        <p:attrNameLst>
                                          <p:attrName>ppt_x</p:attrName>
                                        </p:attrNameLst>
                                      </p:cBhvr>
                                    </p:anim>
                                    <p:set>
                                      <p:cBhvr>
                                        <p:cTn id="12" dur="768" fill="hold"/>
                                        <p:tgtEl>
                                          <p:spTgt spid="20482"/>
                                        </p:tgtEl>
                                        <p:attrNameLst>
                                          <p:attrName>ppt_y</p:attrName>
                                        </p:attrNameLst>
                                      </p:cBhvr>
                                      <p:to>
                                        <p:strVal val="(#ppt_y+0.4)"/>
                                      </p:to>
                                    </p:set>
                                    <p:anim from="(#ppt_y+0.4)" to="(#ppt_y)" calcmode="lin" valueType="num">
                                      <p:cBhvr>
                                        <p:cTn id="13" dur="1230" accel="100000" fill="hold">
                                          <p:stCondLst>
                                            <p:cond delay="768"/>
                                          </p:stCondLst>
                                        </p:cTn>
                                        <p:tgtEl>
                                          <p:spTgt spid="2048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0483">
                                            <p:txEl>
                                              <p:pRg st="1" end="1"/>
                                            </p:txEl>
                                          </p:spTgt>
                                        </p:tgtEl>
                                        <p:attrNameLst>
                                          <p:attrName>style.visibility</p:attrName>
                                        </p:attrNameLst>
                                      </p:cBhvr>
                                      <p:to>
                                        <p:strVal val="visible"/>
                                      </p:to>
                                    </p:set>
                                    <p:anim calcmode="lin" valueType="num">
                                      <p:cBhvr>
                                        <p:cTn id="18" dur="5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2048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2048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0483">
                                            <p:txEl>
                                              <p:pRg st="2" end="2"/>
                                            </p:txEl>
                                          </p:spTgt>
                                        </p:tgtEl>
                                        <p:attrNameLst>
                                          <p:attrName>style.visibility</p:attrName>
                                        </p:attrNameLst>
                                      </p:cBhvr>
                                      <p:to>
                                        <p:strVal val="visible"/>
                                      </p:to>
                                    </p:set>
                                    <p:anim calcmode="lin" valueType="num">
                                      <p:cBhvr>
                                        <p:cTn id="25" dur="5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048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2048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0483">
                                            <p:txEl>
                                              <p:pRg st="3" end="3"/>
                                            </p:txEl>
                                          </p:spTgt>
                                        </p:tgtEl>
                                        <p:attrNameLst>
                                          <p:attrName>style.visibility</p:attrName>
                                        </p:attrNameLst>
                                      </p:cBhvr>
                                      <p:to>
                                        <p:strVal val="visible"/>
                                      </p:to>
                                    </p:set>
                                    <p:anim calcmode="lin" valueType="num">
                                      <p:cBhvr>
                                        <p:cTn id="32" dur="5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20483">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2048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0483">
                                            <p:txEl>
                                              <p:pRg st="4" end="4"/>
                                            </p:txEl>
                                          </p:spTgt>
                                        </p:tgtEl>
                                        <p:attrNameLst>
                                          <p:attrName>style.visibility</p:attrName>
                                        </p:attrNameLst>
                                      </p:cBhvr>
                                      <p:to>
                                        <p:strVal val="visible"/>
                                      </p:to>
                                    </p:set>
                                    <p:anim calcmode="lin" valueType="num">
                                      <p:cBhvr>
                                        <p:cTn id="39" dur="500" fill="hold"/>
                                        <p:tgtEl>
                                          <p:spTgt spid="2048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20483">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2048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20483">
                                            <p:txEl>
                                              <p:pRg st="5" end="5"/>
                                            </p:txEl>
                                          </p:spTgt>
                                        </p:tgtEl>
                                        <p:attrNameLst>
                                          <p:attrName>style.visibility</p:attrName>
                                        </p:attrNameLst>
                                      </p:cBhvr>
                                      <p:to>
                                        <p:strVal val="visible"/>
                                      </p:to>
                                    </p:set>
                                    <p:anim calcmode="lin" valueType="num">
                                      <p:cBhvr>
                                        <p:cTn id="46" dur="500" fill="hold"/>
                                        <p:tgtEl>
                                          <p:spTgt spid="20483">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20483">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304800"/>
            <a:ext cx="8229600" cy="1066800"/>
          </a:xfrm>
        </p:spPr>
        <p:txBody>
          <a:bodyPr/>
          <a:lstStyle/>
          <a:p>
            <a:pPr eaLnBrk="1" hangingPunct="1">
              <a:defRPr/>
            </a:pPr>
            <a:r>
              <a:rPr lang="en-US" dirty="0" smtClean="0">
                <a:solidFill>
                  <a:srgbClr val="C00000"/>
                </a:solidFill>
                <a:latin typeface="Arial" pitchFamily="34" charset="0"/>
                <a:cs typeface="Arial" pitchFamily="34" charset="0"/>
              </a:rPr>
              <a:t>Conclusion</a:t>
            </a:r>
          </a:p>
        </p:txBody>
      </p:sp>
      <p:sp>
        <p:nvSpPr>
          <p:cNvPr id="111619" name="Rectangle 3"/>
          <p:cNvSpPr>
            <a:spLocks noGrp="1" noChangeArrowheads="1"/>
          </p:cNvSpPr>
          <p:nvPr>
            <p:ph idx="1"/>
          </p:nvPr>
        </p:nvSpPr>
        <p:spPr>
          <a:xfrm>
            <a:off x="457200" y="2133600"/>
            <a:ext cx="8229600" cy="4343400"/>
          </a:xfrm>
        </p:spPr>
        <p:txBody>
          <a:bodyPr/>
          <a:lstStyle/>
          <a:p>
            <a:pPr marL="457200" indent="-457200" eaLnBrk="1" hangingPunct="1">
              <a:buFont typeface="Wingdings" pitchFamily="2" charset="2"/>
              <a:buChar char="§"/>
              <a:defRPr/>
            </a:pPr>
            <a:r>
              <a:rPr lang="en-US" sz="2800" dirty="0" smtClean="0">
                <a:solidFill>
                  <a:srgbClr val="FFFF00"/>
                </a:solidFill>
                <a:latin typeface="Arial" pitchFamily="34" charset="0"/>
                <a:cs typeface="Arial" pitchFamily="34" charset="0"/>
              </a:rPr>
              <a:t>High prevalence </a:t>
            </a:r>
            <a:r>
              <a:rPr lang="en-US" sz="2800" dirty="0" smtClean="0">
                <a:latin typeface="Arial" pitchFamily="34" charset="0"/>
                <a:cs typeface="Arial" pitchFamily="34" charset="0"/>
              </a:rPr>
              <a:t>of HIV infection in population poses a </a:t>
            </a:r>
            <a:r>
              <a:rPr lang="en-US" sz="2800" dirty="0" smtClean="0">
                <a:solidFill>
                  <a:srgbClr val="FFFF00"/>
                </a:solidFill>
                <a:latin typeface="Arial" pitchFamily="34" charset="0"/>
                <a:cs typeface="Arial" pitchFamily="34" charset="0"/>
              </a:rPr>
              <a:t>great risk </a:t>
            </a:r>
            <a:r>
              <a:rPr lang="en-US" sz="2800" dirty="0" smtClean="0">
                <a:latin typeface="Arial" pitchFamily="34" charset="0"/>
                <a:cs typeface="Arial" pitchFamily="34" charset="0"/>
              </a:rPr>
              <a:t>to forensic Medicine with cadavers</a:t>
            </a:r>
          </a:p>
          <a:p>
            <a:pPr marL="457200" indent="-457200" eaLnBrk="1" hangingPunct="1">
              <a:buFont typeface="Wingdings" pitchFamily="2" charset="2"/>
              <a:buChar char="§"/>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solidFill>
                  <a:srgbClr val="FFC000"/>
                </a:solidFill>
                <a:latin typeface="Arial" pitchFamily="34" charset="0"/>
                <a:cs typeface="Arial" pitchFamily="34" charset="0"/>
              </a:rPr>
              <a:t>Periodic Training and Education </a:t>
            </a:r>
            <a:r>
              <a:rPr lang="en-US" sz="2800" dirty="0" smtClean="0">
                <a:latin typeface="Arial" pitchFamily="34" charset="0"/>
                <a:cs typeface="Arial" pitchFamily="34" charset="0"/>
              </a:rPr>
              <a:t>in safe postmortem procedures, prevention of sharp's injuries and other kinds of exposures imparted to forensic personnel regularly</a:t>
            </a:r>
          </a:p>
          <a:p>
            <a:pPr marL="457200" indent="-457200" eaLnBrk="1" hangingPunct="1">
              <a:buNone/>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a:xfrm>
            <a:off x="457200" y="2362200"/>
            <a:ext cx="8229600" cy="3886200"/>
          </a:xfrm>
        </p:spPr>
        <p:txBody>
          <a:bodyPr/>
          <a:lstStyle/>
          <a:p>
            <a:pPr marL="457200" indent="-457200" eaLnBrk="1" hangingPunct="1">
              <a:buFont typeface="Wingdings" pitchFamily="2" charset="2"/>
              <a:buChar char="§"/>
              <a:tabLst>
                <a:tab pos="1722438" algn="ctr"/>
              </a:tabLst>
              <a:defRPr/>
            </a:pPr>
            <a:r>
              <a:rPr lang="en-US" sz="2800" dirty="0" smtClean="0">
                <a:latin typeface="Arial" pitchFamily="34" charset="0"/>
                <a:cs typeface="Arial" pitchFamily="34" charset="0"/>
              </a:rPr>
              <a:t>They aware of potential transmission of these infections and use of preventive measures</a:t>
            </a:r>
          </a:p>
          <a:p>
            <a:pPr marL="457200" indent="-457200" eaLnBrk="1" hangingPunct="1">
              <a:buFont typeface="Wingdings" pitchFamily="2" charset="2"/>
              <a:buChar char="§"/>
              <a:tabLst>
                <a:tab pos="1722438" algn="ctr"/>
              </a:tabLst>
              <a:defRPr/>
            </a:pPr>
            <a:endParaRPr lang="en-US" sz="2800" dirty="0" smtClean="0">
              <a:latin typeface="Arial" pitchFamily="34" charset="0"/>
              <a:cs typeface="Arial" pitchFamily="34" charset="0"/>
            </a:endParaRPr>
          </a:p>
          <a:p>
            <a:pPr marL="457200" indent="-457200" eaLnBrk="1" hangingPunct="1">
              <a:buFont typeface="Wingdings" pitchFamily="2" charset="2"/>
              <a:buChar char="§"/>
              <a:tabLst>
                <a:tab pos="1722438" algn="ctr"/>
              </a:tabLst>
              <a:defRPr/>
            </a:pPr>
            <a:r>
              <a:rPr lang="en-US" sz="2800" dirty="0" smtClean="0">
                <a:latin typeface="Arial" pitchFamily="34" charset="0"/>
                <a:cs typeface="Arial" pitchFamily="34" charset="0"/>
              </a:rPr>
              <a:t>Non-availability of vaccination for HIV infection alerts that avoidance to such exposure is </a:t>
            </a:r>
            <a:r>
              <a:rPr lang="en-US" sz="2800" dirty="0" smtClean="0">
                <a:solidFill>
                  <a:srgbClr val="FFC000"/>
                </a:solidFill>
                <a:latin typeface="Arial" pitchFamily="34" charset="0"/>
                <a:cs typeface="Arial" pitchFamily="34" charset="0"/>
              </a:rPr>
              <a:t>only prevention by use of universal precautions </a:t>
            </a:r>
            <a:r>
              <a:rPr lang="en-US" sz="2800" dirty="0" smtClean="0">
                <a:latin typeface="Arial" pitchFamily="34" charset="0"/>
                <a:cs typeface="Arial" pitchFamily="34" charset="0"/>
              </a:rPr>
              <a:t>while at work </a:t>
            </a:r>
          </a:p>
          <a:p>
            <a:pPr marL="457200" indent="-457200" eaLnBrk="1" hangingPunct="1">
              <a:buFont typeface="Wingdings" pitchFamily="2" charset="2"/>
              <a:buChar char="§"/>
              <a:tabLst>
                <a:tab pos="1722438" algn="ctr"/>
              </a:tabLst>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810000"/>
          </a:xfrm>
        </p:spPr>
        <p:txBody>
          <a:bodyPr/>
          <a:lstStyle/>
          <a:p>
            <a:pPr>
              <a:buFont typeface="Wingdings" pitchFamily="2" charset="2"/>
              <a:buChar char="§"/>
              <a:defRPr/>
            </a:pPr>
            <a:r>
              <a:rPr lang="en-US" sz="2800" dirty="0" smtClean="0">
                <a:latin typeface="Arial" pitchFamily="34" charset="0"/>
                <a:cs typeface="Arial" pitchFamily="34" charset="0"/>
              </a:rPr>
              <a:t>Expenditures associated with post-exposure treatment of occupationally infected individual, </a:t>
            </a:r>
            <a:r>
              <a:rPr lang="en-US" sz="2800" dirty="0" smtClean="0">
                <a:solidFill>
                  <a:srgbClr val="FFFF00"/>
                </a:solidFill>
                <a:latin typeface="Arial" pitchFamily="34" charset="0"/>
                <a:cs typeface="Arial" pitchFamily="34" charset="0"/>
              </a:rPr>
              <a:t>institutional insurance premiums </a:t>
            </a:r>
            <a:r>
              <a:rPr lang="en-US" sz="2800" dirty="0" smtClean="0">
                <a:latin typeface="Arial" pitchFamily="34" charset="0"/>
                <a:cs typeface="Arial" pitchFamily="34" charset="0"/>
              </a:rPr>
              <a:t>and workers </a:t>
            </a:r>
            <a:r>
              <a:rPr lang="en-US" sz="2800" dirty="0" smtClean="0">
                <a:solidFill>
                  <a:srgbClr val="FFFF00"/>
                </a:solidFill>
                <a:latin typeface="Arial" pitchFamily="34" charset="0"/>
                <a:cs typeface="Arial" pitchFamily="34" charset="0"/>
              </a:rPr>
              <a:t>compensation benefits </a:t>
            </a:r>
            <a:r>
              <a:rPr lang="en-US" sz="2800" dirty="0" smtClean="0">
                <a:latin typeface="Arial" pitchFamily="34" charset="0"/>
                <a:cs typeface="Arial" pitchFamily="34" charset="0"/>
              </a:rPr>
              <a:t>covered by appropriate health authority</a:t>
            </a:r>
          </a:p>
          <a:p>
            <a:pPr>
              <a:buFont typeface="Wingdings" pitchFamily="2" charset="2"/>
              <a:buChar char="§"/>
              <a:defRPr/>
            </a:pPr>
            <a:endParaRPr lang="en-US" sz="2800" dirty="0" smtClean="0">
              <a:latin typeface="Arial" pitchFamily="34" charset="0"/>
              <a:cs typeface="Arial" pitchFamily="34" charset="0"/>
            </a:endParaRPr>
          </a:p>
          <a:p>
            <a:pPr>
              <a:defRPr/>
            </a:pPr>
            <a:endParaRPr lang="en-US" sz="2800" dirty="0"/>
          </a:p>
        </p:txBody>
      </p:sp>
    </p:spTree>
  </p:cSld>
  <p:clrMapOvr>
    <a:masterClrMapping/>
  </p:clrMapOvr>
  <p:transition spd="med">
    <p:wedge/>
    <p:sndAc>
      <p:stSnd>
        <p:snd r:embed="rId3" name="camera.wav" builtIn="1"/>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8000" dirty="0" smtClean="0">
                <a:latin typeface="Algerian" pitchFamily="82" charset="0"/>
              </a:rPr>
              <a:t>Thank you</a:t>
            </a:r>
            <a:endParaRPr lang="en-US" dirty="0">
              <a:latin typeface="Algerian" pitchFamily="82" charset="0"/>
            </a:endParaRPr>
          </a:p>
        </p:txBody>
      </p:sp>
    </p:spTree>
  </p:cSld>
  <p:clrMapOvr>
    <a:masterClrMapping/>
  </p:clrMapOvr>
  <p:transition spd="med">
    <p:wedge/>
    <p:sndAc>
      <p:stSnd>
        <p:snd r:embed="rId2" name="camera.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idx="1"/>
          </p:nvPr>
        </p:nvSpPr>
        <p:spPr>
          <a:xfrm>
            <a:off x="457200" y="2209800"/>
            <a:ext cx="8229600" cy="4267200"/>
          </a:xfrm>
        </p:spPr>
        <p:txBody>
          <a:bodyPr/>
          <a:lstStyle/>
          <a:p>
            <a:pPr eaLnBrk="1" hangingPunct="1">
              <a:buFont typeface="Wingdings" pitchFamily="2" charset="2"/>
              <a:buChar char="§"/>
              <a:defRPr/>
            </a:pPr>
            <a:r>
              <a:rPr lang="en-US" sz="2800" dirty="0" smtClean="0">
                <a:latin typeface="Arial" pitchFamily="34" charset="0"/>
                <a:cs typeface="Arial" pitchFamily="34" charset="0"/>
              </a:rPr>
              <a:t>Risk for infection among medical and laboratory personnel including mortuary workers considered as low but resembles rates for single contact hetero-sexual transmission</a:t>
            </a: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latin typeface="Arial" pitchFamily="34" charset="0"/>
                <a:cs typeface="Arial" pitchFamily="34" charset="0"/>
              </a:rPr>
              <a:t>HIV does </a:t>
            </a:r>
            <a:r>
              <a:rPr lang="en-US" sz="2800" dirty="0" smtClean="0">
                <a:solidFill>
                  <a:srgbClr val="FFFF00"/>
                </a:solidFill>
                <a:latin typeface="Arial" pitchFamily="34" charset="0"/>
                <a:cs typeface="Arial" pitchFamily="34" charset="0"/>
              </a:rPr>
              <a:t>not survive </a:t>
            </a:r>
            <a:r>
              <a:rPr lang="en-US" sz="2800" dirty="0" smtClean="0">
                <a:latin typeface="Arial" pitchFamily="34" charset="0"/>
                <a:cs typeface="Arial" pitchFamily="34" charset="0"/>
              </a:rPr>
              <a:t>for long periods with drying</a:t>
            </a:r>
          </a:p>
          <a:p>
            <a:pPr eaLnBrk="1" hangingPunct="1">
              <a:buFont typeface="Wingdings" pitchFamily="2" charset="2"/>
              <a:buChar char="§"/>
              <a:defRPr/>
            </a:pPr>
            <a:endParaRPr lang="en-US" sz="2800"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62400"/>
          </a:xfrm>
        </p:spPr>
        <p:txBody>
          <a:bodyPr/>
          <a:lstStyle/>
          <a:p>
            <a:pPr eaLnBrk="1" hangingPunct="1">
              <a:buFont typeface="Wingdings" pitchFamily="2" charset="2"/>
              <a:buChar char="§"/>
              <a:defRPr/>
            </a:pPr>
            <a:r>
              <a:rPr lang="en-US" sz="2800" dirty="0" smtClean="0">
                <a:latin typeface="Arial" pitchFamily="34" charset="0"/>
                <a:cs typeface="Arial" pitchFamily="34" charset="0"/>
              </a:rPr>
              <a:t>postponement of autopsies in known AIDS cases does not eliminate risk of contamination by HIV</a:t>
            </a: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solidFill>
                  <a:srgbClr val="FFFF00"/>
                </a:solidFill>
                <a:latin typeface="Arial" pitchFamily="34" charset="0"/>
                <a:cs typeface="Arial" pitchFamily="34" charset="0"/>
              </a:rPr>
              <a:t>HIV present </a:t>
            </a:r>
            <a:r>
              <a:rPr lang="en-US" sz="2800" dirty="0" smtClean="0">
                <a:latin typeface="Arial" pitchFamily="34" charset="0"/>
                <a:cs typeface="Arial" pitchFamily="34" charset="0"/>
              </a:rPr>
              <a:t>mostly in lymphoid tissue and brain,  also in colon and lungs</a:t>
            </a:r>
          </a:p>
          <a:p>
            <a:pPr eaLnBrk="1" hangingPunct="1">
              <a:buFont typeface="Wingdings" pitchFamily="2" charset="2"/>
              <a:buChar char="§"/>
              <a:defRPr/>
            </a:pPr>
            <a:endParaRPr lang="en-US" sz="2800" dirty="0" smtClean="0">
              <a:latin typeface="Arial" pitchFamily="34" charset="0"/>
              <a:cs typeface="Arial" pitchFamily="34" charset="0"/>
            </a:endParaRPr>
          </a:p>
          <a:p>
            <a:pPr eaLnBrk="1" hangingPunct="1">
              <a:buFont typeface="Wingdings" pitchFamily="2" charset="2"/>
              <a:buChar char="§"/>
              <a:defRPr/>
            </a:pPr>
            <a:r>
              <a:rPr lang="en-US" sz="2800" dirty="0" smtClean="0">
                <a:latin typeface="Arial" pitchFamily="34" charset="0"/>
                <a:cs typeface="Arial" pitchFamily="34" charset="0"/>
              </a:rPr>
              <a:t>body fluid which transmit HIV – blood, bloody fluids</a:t>
            </a:r>
          </a:p>
          <a:p>
            <a:pPr>
              <a:defRPr/>
            </a:pPr>
            <a:endParaRPr lang="en-US" sz="2800" dirty="0"/>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928688" y="228600"/>
            <a:ext cx="8215312" cy="803275"/>
          </a:xfrm>
        </p:spPr>
        <p:txBody>
          <a:bodyPr lIns="45720" rIns="45720">
            <a:noAutofit/>
          </a:bodyPr>
          <a:lstStyle/>
          <a:p>
            <a:pPr eaLnBrk="1" hangingPunct="1">
              <a:defRPr/>
            </a:pPr>
            <a:r>
              <a:rPr lang="en-US" dirty="0" smtClean="0">
                <a:solidFill>
                  <a:srgbClr val="C00000"/>
                </a:solidFill>
              </a:rPr>
              <a:t>Potentially infectious body fluids</a:t>
            </a:r>
          </a:p>
        </p:txBody>
      </p:sp>
      <p:graphicFrame>
        <p:nvGraphicFramePr>
          <p:cNvPr id="10259" name="Group 19"/>
          <p:cNvGraphicFramePr>
            <a:graphicFrameLocks noGrp="1"/>
          </p:cNvGraphicFramePr>
          <p:nvPr>
            <p:ph type="tbl" idx="4294967295"/>
          </p:nvPr>
        </p:nvGraphicFramePr>
        <p:xfrm>
          <a:off x="0" y="1060450"/>
          <a:ext cx="8229600" cy="5797002"/>
        </p:xfrm>
        <a:graphic>
          <a:graphicData uri="http://schemas.openxmlformats.org/drawingml/2006/table">
            <a:tbl>
              <a:tblPr/>
              <a:tblGrid>
                <a:gridCol w="4114800"/>
                <a:gridCol w="4114800"/>
              </a:tblGrid>
              <a:tr h="102993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6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Exposure to body fluids considered ‘at risk </a:t>
                      </a:r>
                      <a:r>
                        <a:rPr kumimoji="0" lang="en-US" sz="2600" b="0" i="1"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a:t>
                      </a:r>
                      <a:endParaRPr kumimoji="0" lang="en-US" sz="26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body fluids considered</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6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‘not at risk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612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Semen</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Breast milk</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Vaginal secretions</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Cerebrospinal fluid</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Synovial, pleural,  </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peritoneal, pericardial, </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amniotic fluid </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body fluids </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contaminated with</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visible blood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Tears</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Sweat</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Urine and faeces</a:t>
                      </a:r>
                    </a:p>
                    <a:p>
                      <a:pPr marL="0" marR="0" lvl="0" indent="0" algn="l" defTabSz="914400" rtl="0" eaLnBrk="1" fontAlgn="base" latinLnBrk="0" hangingPunct="1">
                        <a:lnSpc>
                          <a:spcPct val="100000"/>
                        </a:lnSpc>
                        <a:spcBef>
                          <a:spcPct val="20000"/>
                        </a:spcBef>
                        <a:spcAft>
                          <a:spcPct val="0"/>
                        </a:spcAft>
                        <a:buClr>
                          <a:schemeClr val="hlink"/>
                        </a:buClr>
                        <a:buSzTx/>
                        <a:buFont typeface="Arial" pitchFamily="34" charset="0"/>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Saliva</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600" b="0" i="1"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(unless these secretions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contain visible blood)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wedge/>
    <p:sndAc>
      <p:stSnd>
        <p:snd r:embed="rId2" name="camera.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768" decel="100000"/>
                                        <p:tgtEl>
                                          <p:spTgt spid="8194"/>
                                        </p:tgtEl>
                                      </p:cBhvr>
                                    </p:animEffect>
                                    <p:animScale>
                                      <p:cBhvr>
                                        <p:cTn id="8" dur="768" decel="100000"/>
                                        <p:tgtEl>
                                          <p:spTgt spid="8194"/>
                                        </p:tgtEl>
                                      </p:cBhvr>
                                      <p:from x="10000" y="10000"/>
                                      <p:to x="200000" y="450000"/>
                                    </p:animScale>
                                    <p:animScale>
                                      <p:cBhvr>
                                        <p:cTn id="9" dur="1230" accel="100000" fill="hold">
                                          <p:stCondLst>
                                            <p:cond delay="768"/>
                                          </p:stCondLst>
                                        </p:cTn>
                                        <p:tgtEl>
                                          <p:spTgt spid="8194"/>
                                        </p:tgtEl>
                                      </p:cBhvr>
                                      <p:from x="200000" y="450000"/>
                                      <p:to x="100000" y="100000"/>
                                    </p:animScale>
                                    <p:set>
                                      <p:cBhvr>
                                        <p:cTn id="10" dur="768" fill="hold"/>
                                        <p:tgtEl>
                                          <p:spTgt spid="8194"/>
                                        </p:tgtEl>
                                        <p:attrNameLst>
                                          <p:attrName>ppt_x</p:attrName>
                                        </p:attrNameLst>
                                      </p:cBhvr>
                                      <p:to>
                                        <p:strVal val="(0.5)"/>
                                      </p:to>
                                    </p:set>
                                    <p:anim from="(0.5)" to="(#ppt_x)" calcmode="lin" valueType="num">
                                      <p:cBhvr>
                                        <p:cTn id="11" dur="1230" accel="100000" fill="hold">
                                          <p:stCondLst>
                                            <p:cond delay="768"/>
                                          </p:stCondLst>
                                        </p:cTn>
                                        <p:tgtEl>
                                          <p:spTgt spid="8194"/>
                                        </p:tgtEl>
                                        <p:attrNameLst>
                                          <p:attrName>ppt_x</p:attrName>
                                        </p:attrNameLst>
                                      </p:cBhvr>
                                    </p:anim>
                                    <p:set>
                                      <p:cBhvr>
                                        <p:cTn id="12" dur="768" fill="hold"/>
                                        <p:tgtEl>
                                          <p:spTgt spid="8194"/>
                                        </p:tgtEl>
                                        <p:attrNameLst>
                                          <p:attrName>ppt_y</p:attrName>
                                        </p:attrNameLst>
                                      </p:cBhvr>
                                      <p:to>
                                        <p:strVal val="(#ppt_y+0.4)"/>
                                      </p:to>
                                    </p:set>
                                    <p:anim from="(#ppt_y+0.4)" to="(#ppt_y)" calcmode="lin" valueType="num">
                                      <p:cBhvr>
                                        <p:cTn id="13" dur="1230" accel="100000" fill="hold">
                                          <p:stCondLst>
                                            <p:cond delay="768"/>
                                          </p:stCondLst>
                                        </p:cTn>
                                        <p:tgtEl>
                                          <p:spTgt spid="819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0"/>
            <a:ext cx="8229600" cy="762000"/>
          </a:xfrm>
        </p:spPr>
        <p:txBody>
          <a:bodyPr lIns="45720" rIns="45720"/>
          <a:lstStyle/>
          <a:p>
            <a:pPr eaLnBrk="1" hangingPunct="1">
              <a:defRPr/>
            </a:pPr>
            <a:r>
              <a:rPr lang="en-US" dirty="0" smtClean="0">
                <a:solidFill>
                  <a:srgbClr val="C00000"/>
                </a:solidFill>
                <a:latin typeface="Arial" charset="0"/>
                <a:cs typeface="Arial" charset="0"/>
              </a:rPr>
              <a:t>Transmission Risk</a:t>
            </a:r>
          </a:p>
        </p:txBody>
      </p:sp>
      <p:graphicFrame>
        <p:nvGraphicFramePr>
          <p:cNvPr id="11308" name="Group 44"/>
          <p:cNvGraphicFramePr>
            <a:graphicFrameLocks noGrp="1"/>
          </p:cNvGraphicFramePr>
          <p:nvPr>
            <p:ph type="tbl" idx="4294967295"/>
          </p:nvPr>
        </p:nvGraphicFramePr>
        <p:xfrm>
          <a:off x="533400" y="909638"/>
          <a:ext cx="8610600" cy="5948362"/>
        </p:xfrm>
        <a:graphic>
          <a:graphicData uri="http://schemas.openxmlformats.org/drawingml/2006/table">
            <a:tbl>
              <a:tblPr/>
              <a:tblGrid>
                <a:gridCol w="4305300"/>
                <a:gridCol w="4305300"/>
              </a:tblGrid>
              <a:tr h="43263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2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Exposure route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tab pos="2574925" algn="l"/>
                        </a:tabLst>
                      </a:pPr>
                      <a:r>
                        <a:rPr kumimoji="0" lang="en-US" sz="2200" b="0" i="0" u="none" strike="noStrike" cap="none" normalizeH="0" baseline="0" dirty="0" smtClean="0">
                          <a:ln>
                            <a:noFill/>
                          </a:ln>
                          <a:solidFill>
                            <a:srgbClr val="FFC000"/>
                          </a:solidFill>
                          <a:effectLst>
                            <a:outerShdw blurRad="38100" dist="38100" dir="2700000" algn="tl">
                              <a:srgbClr val="000000"/>
                            </a:outerShdw>
                          </a:effectLst>
                          <a:latin typeface="Arial" pitchFamily="34" charset="0"/>
                          <a:cs typeface="Arial" pitchFamily="34" charset="0"/>
                        </a:rPr>
                        <a:t>Risk of HIV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Blood transfusion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90–95%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Arial" pitchFamily="34" charset="0"/>
                        </a:rPr>
                        <a:t>Perinatal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20–40%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Sexual intercourse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0.1 to 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Anal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0.065–0.5%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Vaginal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0.05–0.1%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Oral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0.005–0.01%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Arial" pitchFamily="34" charset="0"/>
                        </a:rPr>
                        <a:t>Injecting drugs 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24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Arial" pitchFamily="34" charset="0"/>
                        </a:rPr>
                        <a:t>Needle stick exposure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26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Arial" pitchFamily="34" charset="0"/>
                        </a:rPr>
                        <a:t>Mucous membrane splash to eye, oro-nasal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0.09%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26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Needle-stick exposure for HBV is 9–30% and for HCV is 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wedge/>
    <p:sndAc>
      <p:stSnd>
        <p:snd r:embed="rId2" name="camera.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768" decel="100000"/>
                                        <p:tgtEl>
                                          <p:spTgt spid="11266"/>
                                        </p:tgtEl>
                                      </p:cBhvr>
                                    </p:animEffect>
                                    <p:animScale>
                                      <p:cBhvr>
                                        <p:cTn id="8" dur="768" decel="100000"/>
                                        <p:tgtEl>
                                          <p:spTgt spid="11266"/>
                                        </p:tgtEl>
                                      </p:cBhvr>
                                      <p:from x="10000" y="10000"/>
                                      <p:to x="200000" y="450000"/>
                                    </p:animScale>
                                    <p:animScale>
                                      <p:cBhvr>
                                        <p:cTn id="9" dur="1230" accel="100000" fill="hold">
                                          <p:stCondLst>
                                            <p:cond delay="768"/>
                                          </p:stCondLst>
                                        </p:cTn>
                                        <p:tgtEl>
                                          <p:spTgt spid="11266"/>
                                        </p:tgtEl>
                                      </p:cBhvr>
                                      <p:from x="200000" y="450000"/>
                                      <p:to x="100000" y="100000"/>
                                    </p:animScale>
                                    <p:set>
                                      <p:cBhvr>
                                        <p:cTn id="10" dur="768" fill="hold"/>
                                        <p:tgtEl>
                                          <p:spTgt spid="11266"/>
                                        </p:tgtEl>
                                        <p:attrNameLst>
                                          <p:attrName>ppt_x</p:attrName>
                                        </p:attrNameLst>
                                      </p:cBhvr>
                                      <p:to>
                                        <p:strVal val="(0.5)"/>
                                      </p:to>
                                    </p:set>
                                    <p:anim from="(0.5)" to="(#ppt_x)" calcmode="lin" valueType="num">
                                      <p:cBhvr>
                                        <p:cTn id="11" dur="1230" accel="100000" fill="hold">
                                          <p:stCondLst>
                                            <p:cond delay="768"/>
                                          </p:stCondLst>
                                        </p:cTn>
                                        <p:tgtEl>
                                          <p:spTgt spid="11266"/>
                                        </p:tgtEl>
                                        <p:attrNameLst>
                                          <p:attrName>ppt_x</p:attrName>
                                        </p:attrNameLst>
                                      </p:cBhvr>
                                    </p:anim>
                                    <p:set>
                                      <p:cBhvr>
                                        <p:cTn id="12" dur="768" fill="hold"/>
                                        <p:tgtEl>
                                          <p:spTgt spid="11266"/>
                                        </p:tgtEl>
                                        <p:attrNameLst>
                                          <p:attrName>ppt_y</p:attrName>
                                        </p:attrNameLst>
                                      </p:cBhvr>
                                      <p:to>
                                        <p:strVal val="(#ppt_y+0.4)"/>
                                      </p:to>
                                    </p:set>
                                    <p:anim from="(#ppt_y+0.4)" to="(#ppt_y)" calcmode="lin" valueType="num">
                                      <p:cBhvr>
                                        <p:cTn id="13" dur="1230" accel="100000" fill="hold">
                                          <p:stCondLst>
                                            <p:cond delay="768"/>
                                          </p:stCondLst>
                                        </p:cTn>
                                        <p:tgtEl>
                                          <p:spTgt spid="1126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solidFill>
                  <a:srgbClr val="C00000"/>
                </a:solidFill>
                <a:latin typeface="Arial" pitchFamily="34" charset="0"/>
                <a:cs typeface="Arial" pitchFamily="34" charset="0"/>
              </a:rPr>
              <a:t>Who at risk?</a:t>
            </a:r>
            <a:endParaRPr lang="en-IN" dirty="0" smtClean="0">
              <a:solidFill>
                <a:srgbClr val="C00000"/>
              </a:solidFill>
              <a:latin typeface="Arial" pitchFamily="34" charset="0"/>
              <a:cs typeface="Arial" pitchFamily="34" charset="0"/>
            </a:endParaRPr>
          </a:p>
        </p:txBody>
      </p:sp>
      <p:sp>
        <p:nvSpPr>
          <p:cNvPr id="3" name="Content Placeholder 2"/>
          <p:cNvSpPr>
            <a:spLocks noGrp="1"/>
          </p:cNvSpPr>
          <p:nvPr>
            <p:ph idx="1"/>
          </p:nvPr>
        </p:nvSpPr>
        <p:spPr/>
        <p:txBody>
          <a:bodyPr/>
          <a:lstStyle/>
          <a:p>
            <a:pPr lvl="1" eaLnBrk="1" hangingPunct="1">
              <a:buFontTx/>
              <a:buNone/>
              <a:defRPr/>
            </a:pPr>
            <a:r>
              <a:rPr lang="en-US" dirty="0" smtClean="0">
                <a:latin typeface="Arial" pitchFamily="34" charset="0"/>
                <a:cs typeface="Arial" pitchFamily="34" charset="0"/>
              </a:rPr>
              <a:t>    </a:t>
            </a:r>
          </a:p>
          <a:p>
            <a:pPr lvl="1" eaLnBrk="1" hangingPunct="1">
              <a:buFont typeface="Wingdings" pitchFamily="2" charset="2"/>
              <a:buChar char="Ø"/>
              <a:defRPr/>
            </a:pPr>
            <a:endParaRPr lang="en-US" dirty="0" smtClean="0">
              <a:latin typeface="Arial" pitchFamily="34" charset="0"/>
              <a:cs typeface="Arial" pitchFamily="34" charset="0"/>
            </a:endParaRPr>
          </a:p>
          <a:p>
            <a:pPr lvl="1" eaLnBrk="1" hangingPunct="1">
              <a:buFont typeface="Wingdings" pitchFamily="2" charset="2"/>
              <a:buChar char="Ø"/>
              <a:defRPr/>
            </a:pPr>
            <a:r>
              <a:rPr lang="en-US" dirty="0" smtClean="0">
                <a:latin typeface="Arial" pitchFamily="34" charset="0"/>
                <a:cs typeface="Arial" pitchFamily="34" charset="0"/>
              </a:rPr>
              <a:t>      Forensic medicine experts</a:t>
            </a:r>
          </a:p>
          <a:p>
            <a:pPr lvl="1" eaLnBrk="1" hangingPunct="1">
              <a:buFont typeface="Wingdings" pitchFamily="2" charset="2"/>
              <a:buChar char="Ø"/>
              <a:defRPr/>
            </a:pPr>
            <a:r>
              <a:rPr lang="en-US" dirty="0" smtClean="0">
                <a:latin typeface="Arial" pitchFamily="34" charset="0"/>
                <a:cs typeface="Arial" pitchFamily="34" charset="0"/>
              </a:rPr>
              <a:t>      Forensic pathologists</a:t>
            </a:r>
          </a:p>
          <a:p>
            <a:pPr lvl="1" eaLnBrk="1" hangingPunct="1">
              <a:buFont typeface="Wingdings" pitchFamily="2" charset="2"/>
              <a:buChar char="Ø"/>
              <a:defRPr/>
            </a:pPr>
            <a:r>
              <a:rPr lang="en-US" dirty="0" smtClean="0">
                <a:latin typeface="Arial" pitchFamily="34" charset="0"/>
                <a:cs typeface="Arial" pitchFamily="34" charset="0"/>
              </a:rPr>
              <a:t>      Forensic anthropologists </a:t>
            </a:r>
          </a:p>
          <a:p>
            <a:pPr lvl="1" eaLnBrk="1" hangingPunct="1">
              <a:buFont typeface="Wingdings" pitchFamily="2" charset="2"/>
              <a:buChar char="Ø"/>
              <a:defRPr/>
            </a:pPr>
            <a:r>
              <a:rPr lang="en-US" dirty="0" smtClean="0">
                <a:latin typeface="Arial" pitchFamily="34" charset="0"/>
                <a:cs typeface="Arial" pitchFamily="34" charset="0"/>
              </a:rPr>
              <a:t>      Other persons engaged directly or 	   	     indirectly in postmortem work </a:t>
            </a:r>
            <a:endParaRPr lang="en-IN" dirty="0" smtClean="0">
              <a:latin typeface="Arial" pitchFamily="34" charset="0"/>
              <a:cs typeface="Arial" pitchFamily="34" charset="0"/>
            </a:endParaRPr>
          </a:p>
        </p:txBody>
      </p:sp>
    </p:spTree>
  </p:cSld>
  <p:clrMapOvr>
    <a:masterClrMapping/>
  </p:clrMapOvr>
  <p:transition spd="med">
    <p:wedge/>
    <p:sndAc>
      <p:stSnd>
        <p:snd r:embed="rId2" name="camera.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533400" y="2209800"/>
            <a:ext cx="8229600" cy="4114800"/>
          </a:xfrm>
        </p:spPr>
        <p:txBody>
          <a:bodyPr/>
          <a:lstStyle/>
          <a:p>
            <a:pPr marL="457200" indent="-457200" eaLnBrk="1" hangingPunct="1">
              <a:buFont typeface="Wingdings" pitchFamily="2" charset="2"/>
              <a:buChar char="§"/>
              <a:defRPr/>
            </a:pPr>
            <a:r>
              <a:rPr lang="en-US" sz="2800" dirty="0" smtClean="0">
                <a:latin typeface="Arial" pitchFamily="34" charset="0"/>
                <a:cs typeface="Arial" pitchFamily="34" charset="0"/>
              </a:rPr>
              <a:t>Postmortem </a:t>
            </a:r>
            <a:r>
              <a:rPr lang="en-US" sz="2800" dirty="0" smtClean="0">
                <a:solidFill>
                  <a:srgbClr val="FFFF00"/>
                </a:solidFill>
                <a:latin typeface="Arial" pitchFamily="34" charset="0"/>
                <a:cs typeface="Arial" pitchFamily="34" charset="0"/>
              </a:rPr>
              <a:t>examination roo</a:t>
            </a:r>
            <a:r>
              <a:rPr lang="en-US" sz="2800" dirty="0" smtClean="0">
                <a:latin typeface="Arial" pitchFamily="34" charset="0"/>
                <a:cs typeface="Arial" pitchFamily="34" charset="0"/>
              </a:rPr>
              <a:t>m always potential source for infection </a:t>
            </a:r>
          </a:p>
          <a:p>
            <a:pPr marL="457200" indent="-457200" eaLnBrk="1" hangingPunct="1">
              <a:defRPr/>
            </a:pPr>
            <a:endParaRPr lang="en-US" sz="2800" dirty="0" smtClean="0">
              <a:latin typeface="Arial" pitchFamily="34" charset="0"/>
              <a:cs typeface="Arial" pitchFamily="34" charset="0"/>
            </a:endParaRPr>
          </a:p>
          <a:p>
            <a:pPr marL="457200" indent="-457200" eaLnBrk="1" hangingPunct="1">
              <a:buFont typeface="Wingdings" pitchFamily="2" charset="2"/>
              <a:buChar char="§"/>
              <a:defRPr/>
            </a:pPr>
            <a:r>
              <a:rPr lang="en-US" sz="2800" dirty="0" smtClean="0">
                <a:latin typeface="Arial" pitchFamily="34" charset="0"/>
                <a:cs typeface="Arial" pitchFamily="34" charset="0"/>
              </a:rPr>
              <a:t>Forensic medicine personnel who come in direct contact with body fluids, soft tissues of  dead and skeletal material in various stages of decomposition, are at continuous risk of acquiring HIV infections</a:t>
            </a:r>
          </a:p>
          <a:p>
            <a:pPr marL="457200" indent="-457200" eaLnBrk="1" hangingPunct="1">
              <a:defRPr/>
            </a:pPr>
            <a:endParaRPr lang="en-US" sz="2800" dirty="0" smtClean="0">
              <a:latin typeface="Arial" pitchFamily="34" charset="0"/>
              <a:cs typeface="Arial" pitchFamily="34" charset="0"/>
            </a:endParaRPr>
          </a:p>
        </p:txBody>
      </p:sp>
    </p:spTree>
  </p:cSld>
  <p:clrMapOvr>
    <a:masterClrMapping/>
  </p:clrMapOvr>
  <p:transition spd="med">
    <p:wedge/>
    <p:sndAc>
      <p:stSnd>
        <p:snd r:embed="rId3" name="camera.wav" builtIn="1"/>
      </p:stSnd>
    </p:sndAc>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3"/>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6_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6_Technic">
      <a:majorFont>
        <a:latin typeface=""/>
        <a:ea typeface=""/>
        <a:cs typeface=""/>
      </a:majorFont>
      <a:minorFont>
        <a:latin typefac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TotalTime>
  <Words>1049</Words>
  <Application>Microsoft PowerPoint</Application>
  <PresentationFormat>On-screen Show (4:3)</PresentationFormat>
  <Paragraphs>242</Paragraphs>
  <Slides>38</Slides>
  <Notes>5</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6_Technic</vt:lpstr>
      <vt:lpstr>Foundry</vt:lpstr>
      <vt:lpstr>Slide 1</vt:lpstr>
      <vt:lpstr>About HIV</vt:lpstr>
      <vt:lpstr>Slide 3</vt:lpstr>
      <vt:lpstr>Slide 4</vt:lpstr>
      <vt:lpstr>Slide 5</vt:lpstr>
      <vt:lpstr>Potentially infectious body fluids</vt:lpstr>
      <vt:lpstr>Transmission Risk</vt:lpstr>
      <vt:lpstr>Who at risk?</vt:lpstr>
      <vt:lpstr>Slide 9</vt:lpstr>
      <vt:lpstr>Slide 10</vt:lpstr>
      <vt:lpstr>Slide 11</vt:lpstr>
      <vt:lpstr>Slide 12</vt:lpstr>
      <vt:lpstr>AIDS / HIV Autopsies  </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FIRST AID  (splash of blood or body fluids)</vt:lpstr>
      <vt:lpstr>Conclusion</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pankaj</dc:creator>
  <cp:lastModifiedBy>Acer</cp:lastModifiedBy>
  <cp:revision>91</cp:revision>
  <cp:lastPrinted>1601-01-01T00:00:00Z</cp:lastPrinted>
  <dcterms:created xsi:type="dcterms:W3CDTF">1601-01-01T00:00:00Z</dcterms:created>
  <dcterms:modified xsi:type="dcterms:W3CDTF">2020-08-14T06:09:36Z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