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85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6155" y="5939028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463" y="1447289"/>
            <a:ext cx="7733665" cy="867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7463" y="2289174"/>
            <a:ext cx="6981825" cy="3272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.wav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4.wav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4953000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7"/>
                </a:lnTo>
                <a:lnTo>
                  <a:pt x="7456932" y="487680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59" y="5237988"/>
            <a:ext cx="9033510" cy="788035"/>
          </a:xfrm>
          <a:custGeom>
            <a:avLst/>
            <a:gdLst/>
            <a:ahLst/>
            <a:cxnLst/>
            <a:rect l="l" t="t" r="r" b="b"/>
            <a:pathLst>
              <a:path w="9033510" h="788035">
                <a:moveTo>
                  <a:pt x="9033040" y="0"/>
                </a:moveTo>
                <a:lnTo>
                  <a:pt x="0" y="0"/>
                </a:lnTo>
                <a:lnTo>
                  <a:pt x="9033040" y="787908"/>
                </a:lnTo>
                <a:lnTo>
                  <a:pt x="9033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317"/>
            <a:ext cx="9143999" cy="802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457200"/>
            <a:ext cx="4715255" cy="1405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93976" y="4639054"/>
            <a:ext cx="5143500" cy="2101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876800" y="25146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Radhika</a:t>
            </a:r>
            <a:r>
              <a:rPr lang="en-US" dirty="0" smtClean="0"/>
              <a:t> </a:t>
            </a:r>
            <a:r>
              <a:rPr lang="en-US" dirty="0" err="1" smtClean="0"/>
              <a:t>Pathak</a:t>
            </a:r>
            <a:endParaRPr lang="en-US" dirty="0" smtClean="0"/>
          </a:p>
          <a:p>
            <a:r>
              <a:rPr lang="en-US" dirty="0" smtClean="0"/>
              <a:t>Department of Public Health Dentistry</a:t>
            </a:r>
          </a:p>
          <a:p>
            <a:r>
              <a:rPr lang="en-US" dirty="0" err="1" smtClean="0"/>
              <a:t>K.M.Shah</a:t>
            </a:r>
            <a:r>
              <a:rPr lang="en-US" dirty="0" smtClean="0"/>
              <a:t> Dental College &amp; Hospital </a:t>
            </a:r>
          </a:p>
          <a:p>
            <a:r>
              <a:rPr lang="en-US" dirty="0" err="1" smtClean="0"/>
              <a:t>Sumandeep</a:t>
            </a:r>
            <a:r>
              <a:rPr lang="en-US" dirty="0" smtClean="0"/>
              <a:t> </a:t>
            </a:r>
            <a:r>
              <a:rPr lang="en-US" dirty="0" err="1" smtClean="0"/>
              <a:t>Vidhyapeeth</a:t>
            </a:r>
            <a:endParaRPr lang="en-US" dirty="0" smtClean="0"/>
          </a:p>
          <a:p>
            <a:r>
              <a:rPr lang="en-US" dirty="0" smtClean="0"/>
              <a:t> (Deemed to be university)</a:t>
            </a:r>
            <a:endParaRPr lang="en-US" dirty="0"/>
          </a:p>
        </p:txBody>
      </p:sp>
      <p:pic>
        <p:nvPicPr>
          <p:cNvPr id="11" name="~PP2499.WAV">
            <a:hlinkClick r:id="" action="ppaction://media"/>
          </p:cNvPr>
          <p:cNvPicPr>
            <a:picLocks noRot="1" noChangeAspect="1"/>
          </p:cNvPicPr>
          <p:nvPr>
            <a:wavAudioFile r:embed="rId1" name="~PP2499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7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463" y="2151075"/>
            <a:ext cx="7843520" cy="352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70"/>
              </a:lnSpc>
              <a:spcBef>
                <a:spcPts val="100"/>
              </a:spcBef>
            </a:pPr>
            <a:r>
              <a:rPr sz="2100" b="1" dirty="0">
                <a:latin typeface="Lucida Sans Unicode"/>
                <a:cs typeface="Lucida Sans Unicode"/>
              </a:rPr>
              <a:t>PIT </a:t>
            </a:r>
            <a:r>
              <a:rPr sz="2100" dirty="0">
                <a:latin typeface="Lucida Sans Unicode"/>
                <a:cs typeface="Lucida Sans Unicode"/>
              </a:rPr>
              <a:t>: </a:t>
            </a:r>
            <a:r>
              <a:rPr sz="2100" spc="-5" dirty="0">
                <a:latin typeface="Lucida Sans Unicode"/>
                <a:cs typeface="Lucida Sans Unicode"/>
              </a:rPr>
              <a:t>It is defined as </a:t>
            </a:r>
            <a:r>
              <a:rPr sz="2100" dirty="0">
                <a:latin typeface="Lucida Sans Unicode"/>
                <a:cs typeface="Lucida Sans Unicode"/>
              </a:rPr>
              <a:t>a </a:t>
            </a:r>
            <a:r>
              <a:rPr sz="2100" spc="-5" dirty="0">
                <a:latin typeface="Lucida Sans Unicode"/>
                <a:cs typeface="Lucida Sans Unicode"/>
              </a:rPr>
              <a:t>small pinpoint depression located at</a:t>
            </a:r>
            <a:r>
              <a:rPr sz="2100" spc="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endParaRPr sz="2100">
              <a:latin typeface="Lucida Sans Unicode"/>
              <a:cs typeface="Lucida Sans Unicode"/>
            </a:endParaRPr>
          </a:p>
          <a:p>
            <a:pPr marL="12700" marR="270510">
              <a:lnSpc>
                <a:spcPts val="2020"/>
              </a:lnSpc>
              <a:spcBef>
                <a:spcPts val="235"/>
              </a:spcBef>
              <a:tabLst>
                <a:tab pos="157988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junction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of	developmental grooves or at terminals of  those grooves. </a:t>
            </a:r>
            <a:r>
              <a:rPr sz="2100" dirty="0">
                <a:latin typeface="Lucida Sans Unicode"/>
                <a:cs typeface="Lucida Sans Unicode"/>
              </a:rPr>
              <a:t>The </a:t>
            </a:r>
            <a:r>
              <a:rPr sz="2100" spc="-5" dirty="0">
                <a:latin typeface="Lucida Sans Unicode"/>
                <a:cs typeface="Lucida Sans Unicode"/>
              </a:rPr>
              <a:t>central pit describes </a:t>
            </a:r>
            <a:r>
              <a:rPr sz="2100" dirty="0">
                <a:latin typeface="Lucida Sans Unicode"/>
                <a:cs typeface="Lucida Sans Unicode"/>
              </a:rPr>
              <a:t>a landmark </a:t>
            </a:r>
            <a:r>
              <a:rPr sz="2100" spc="-5" dirty="0">
                <a:latin typeface="Lucida Sans Unicode"/>
                <a:cs typeface="Lucida Sans Unicode"/>
              </a:rPr>
              <a:t>in </a:t>
            </a:r>
            <a:r>
              <a:rPr sz="2100" dirty="0">
                <a:latin typeface="Lucida Sans Unicode"/>
                <a:cs typeface="Lucida Sans Unicode"/>
              </a:rPr>
              <a:t>the  </a:t>
            </a:r>
            <a:r>
              <a:rPr sz="2100" spc="-5" dirty="0">
                <a:latin typeface="Lucida Sans Unicode"/>
                <a:cs typeface="Lucida Sans Unicode"/>
              </a:rPr>
              <a:t>central fossae of molars </a:t>
            </a:r>
            <a:r>
              <a:rPr sz="2100" dirty="0">
                <a:latin typeface="Lucida Sans Unicode"/>
                <a:cs typeface="Lucida Sans Unicode"/>
              </a:rPr>
              <a:t>where </a:t>
            </a:r>
            <a:r>
              <a:rPr sz="2100" spc="-5" dirty="0">
                <a:latin typeface="Lucida Sans Unicode"/>
                <a:cs typeface="Lucida Sans Unicode"/>
              </a:rPr>
              <a:t>developmental grooves  join. (ash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1993)</a:t>
            </a:r>
            <a:endParaRPr sz="2100">
              <a:latin typeface="Lucida Sans Unicode"/>
              <a:cs typeface="Lucida Sans Unicode"/>
            </a:endParaRPr>
          </a:p>
          <a:p>
            <a:pPr marL="12700" marR="146050">
              <a:lnSpc>
                <a:spcPct val="80000"/>
              </a:lnSpc>
              <a:spcBef>
                <a:spcPts val="2825"/>
              </a:spcBef>
            </a:pPr>
            <a:r>
              <a:rPr sz="2100" b="1" dirty="0">
                <a:latin typeface="Lucida Sans Unicode"/>
                <a:cs typeface="Lucida Sans Unicode"/>
              </a:rPr>
              <a:t>FISSURE </a:t>
            </a:r>
            <a:r>
              <a:rPr sz="2100" dirty="0">
                <a:latin typeface="Lucida Sans Unicode"/>
                <a:cs typeface="Lucida Sans Unicode"/>
              </a:rPr>
              <a:t>: </a:t>
            </a:r>
            <a:r>
              <a:rPr sz="2100" spc="-5" dirty="0">
                <a:latin typeface="Lucida Sans Unicode"/>
                <a:cs typeface="Lucida Sans Unicode"/>
              </a:rPr>
              <a:t>It is defined as </a:t>
            </a:r>
            <a:r>
              <a:rPr sz="2100" spc="-10" dirty="0">
                <a:latin typeface="Lucida Sans Unicode"/>
                <a:cs typeface="Lucida Sans Unicode"/>
              </a:rPr>
              <a:t>deep </a:t>
            </a:r>
            <a:r>
              <a:rPr sz="2100" spc="-5" dirty="0">
                <a:latin typeface="Lucida Sans Unicode"/>
                <a:cs typeface="Lucida Sans Unicode"/>
              </a:rPr>
              <a:t>clefts between adjoining  cusps. </a:t>
            </a:r>
            <a:r>
              <a:rPr sz="2100" dirty="0">
                <a:latin typeface="Lucida Sans Unicode"/>
                <a:cs typeface="Lucida Sans Unicode"/>
              </a:rPr>
              <a:t>They </a:t>
            </a:r>
            <a:r>
              <a:rPr sz="2100" spc="-5" dirty="0">
                <a:latin typeface="Lucida Sans Unicode"/>
                <a:cs typeface="Lucida Sans Unicode"/>
              </a:rPr>
              <a:t>provide areas for retention of caries producing  agents. These defects occur on occlusal </a:t>
            </a:r>
            <a:r>
              <a:rPr sz="2100" dirty="0">
                <a:latin typeface="Lucida Sans Unicode"/>
                <a:cs typeface="Lucida Sans Unicode"/>
              </a:rPr>
              <a:t>surfaces </a:t>
            </a:r>
            <a:r>
              <a:rPr sz="2100" spc="-5" dirty="0">
                <a:latin typeface="Lucida Sans Unicode"/>
                <a:cs typeface="Lucida Sans Unicode"/>
              </a:rPr>
              <a:t>of molars  </a:t>
            </a:r>
            <a:r>
              <a:rPr sz="2100" dirty="0">
                <a:latin typeface="Lucida Sans Unicode"/>
                <a:cs typeface="Lucida Sans Unicode"/>
              </a:rPr>
              <a:t>and </a:t>
            </a:r>
            <a:r>
              <a:rPr sz="2100" spc="-5" dirty="0">
                <a:latin typeface="Lucida Sans Unicode"/>
                <a:cs typeface="Lucida Sans Unicode"/>
              </a:rPr>
              <a:t>premolars, </a:t>
            </a:r>
            <a:r>
              <a:rPr sz="2100" dirty="0">
                <a:latin typeface="Lucida Sans Unicode"/>
                <a:cs typeface="Lucida Sans Unicode"/>
              </a:rPr>
              <a:t>with </a:t>
            </a:r>
            <a:r>
              <a:rPr sz="2100" spc="-5" dirty="0">
                <a:latin typeface="Lucida Sans Unicode"/>
                <a:cs typeface="Lucida Sans Unicode"/>
              </a:rPr>
              <a:t>tortuous configurations that are  difficult </a:t>
            </a:r>
            <a:r>
              <a:rPr sz="2100" dirty="0">
                <a:latin typeface="Lucida Sans Unicode"/>
                <a:cs typeface="Lucida Sans Unicode"/>
              </a:rPr>
              <a:t>to </a:t>
            </a:r>
            <a:r>
              <a:rPr sz="2100" spc="-5" dirty="0">
                <a:latin typeface="Lucida Sans Unicode"/>
                <a:cs typeface="Lucida Sans Unicode"/>
              </a:rPr>
              <a:t>assess </a:t>
            </a:r>
            <a:r>
              <a:rPr sz="2100" dirty="0">
                <a:latin typeface="Lucida Sans Unicode"/>
                <a:cs typeface="Lucida Sans Unicode"/>
              </a:rPr>
              <a:t>from the </a:t>
            </a:r>
            <a:r>
              <a:rPr sz="2100" spc="-5" dirty="0">
                <a:latin typeface="Lucida Sans Unicode"/>
                <a:cs typeface="Lucida Sans Unicode"/>
              </a:rPr>
              <a:t>surfaces. </a:t>
            </a:r>
            <a:r>
              <a:rPr sz="2100" dirty="0">
                <a:latin typeface="Lucida Sans Unicode"/>
                <a:cs typeface="Lucida Sans Unicode"/>
              </a:rPr>
              <a:t>These </a:t>
            </a:r>
            <a:r>
              <a:rPr sz="2100" spc="-5" dirty="0">
                <a:latin typeface="Lucida Sans Unicode"/>
                <a:cs typeface="Lucida Sans Unicode"/>
              </a:rPr>
              <a:t>areas are  impossible </a:t>
            </a:r>
            <a:r>
              <a:rPr sz="2100" dirty="0">
                <a:latin typeface="Lucida Sans Unicode"/>
                <a:cs typeface="Lucida Sans Unicode"/>
              </a:rPr>
              <a:t>to </a:t>
            </a:r>
            <a:r>
              <a:rPr sz="2100" spc="-5" dirty="0">
                <a:latin typeface="Lucida Sans Unicode"/>
                <a:cs typeface="Lucida Sans Unicode"/>
              </a:rPr>
              <a:t>keep clean </a:t>
            </a:r>
            <a:r>
              <a:rPr sz="2100" dirty="0">
                <a:latin typeface="Lucida Sans Unicode"/>
                <a:cs typeface="Lucida Sans Unicode"/>
              </a:rPr>
              <a:t>and highly </a:t>
            </a:r>
            <a:r>
              <a:rPr sz="2100" spc="-5" dirty="0">
                <a:latin typeface="Lucida Sans Unicode"/>
                <a:cs typeface="Lucida Sans Unicode"/>
              </a:rPr>
              <a:t>susceptible </a:t>
            </a:r>
            <a:r>
              <a:rPr sz="2100" dirty="0">
                <a:latin typeface="Lucida Sans Unicode"/>
                <a:cs typeface="Lucida Sans Unicode"/>
              </a:rPr>
              <a:t>to  </a:t>
            </a:r>
            <a:r>
              <a:rPr sz="2100" spc="-5" dirty="0">
                <a:latin typeface="Lucida Sans Unicode"/>
                <a:cs typeface="Lucida Sans Unicode"/>
              </a:rPr>
              <a:t>advancement of caries lesion. </a:t>
            </a:r>
            <a:r>
              <a:rPr sz="2100" dirty="0">
                <a:latin typeface="Lucida Sans Unicode"/>
                <a:cs typeface="Lucida Sans Unicode"/>
              </a:rPr>
              <a:t>(Orbans</a:t>
            </a:r>
            <a:r>
              <a:rPr sz="2100" spc="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1990)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163" y="679704"/>
            <a:ext cx="2913888" cy="405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3628" y="0"/>
            <a:ext cx="2520696" cy="2183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~PP3985.WAV">
            <a:hlinkClick r:id="" action="ppaction://media"/>
          </p:cNvPr>
          <p:cNvPicPr>
            <a:picLocks noRot="1" noChangeAspect="1"/>
          </p:cNvPicPr>
          <p:nvPr>
            <a:wavAudioFile r:embed="rId1" name="~PP398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4710"/>
            <a:ext cx="9144000" cy="5733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687" y="621791"/>
            <a:ext cx="3761232" cy="429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~PP2158.WAV">
            <a:hlinkClick r:id="" action="ppaction://media"/>
          </p:cNvPr>
          <p:cNvPicPr>
            <a:picLocks noRot="1" noChangeAspect="1"/>
          </p:cNvPicPr>
          <p:nvPr>
            <a:wavAudioFile r:embed="rId1" name="~PP215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9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527" y="1002027"/>
            <a:ext cx="6517640" cy="47307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ts val="2030"/>
              </a:lnSpc>
              <a:spcBef>
                <a:spcPts val="350"/>
              </a:spcBef>
            </a:pPr>
            <a:r>
              <a:rPr sz="1800" spc="-5" dirty="0">
                <a:latin typeface="Lucida Sans Unicode"/>
                <a:cs typeface="Lucida Sans Unicode"/>
              </a:rPr>
              <a:t>Mitchell and Gordan </a:t>
            </a:r>
            <a:r>
              <a:rPr sz="1800" dirty="0">
                <a:latin typeface="Lucida Sans Unicode"/>
                <a:cs typeface="Lucida Sans Unicode"/>
              </a:rPr>
              <a:t>(1990) </a:t>
            </a:r>
            <a:r>
              <a:rPr sz="1800" spc="-5" dirty="0">
                <a:latin typeface="Lucida Sans Unicode"/>
                <a:cs typeface="Lucida Sans Unicode"/>
              </a:rPr>
              <a:t>stated that the sealants can be  differentiated in the following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ways: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ts val="2095"/>
              </a:lnSpc>
              <a:spcBef>
                <a:spcPts val="1845"/>
              </a:spcBef>
            </a:pPr>
            <a:r>
              <a:rPr sz="1800" b="1" dirty="0">
                <a:latin typeface="Lucida Sans Unicode"/>
                <a:cs typeface="Lucida Sans Unicode"/>
              </a:rPr>
              <a:t>1. Polymerization</a:t>
            </a:r>
            <a:r>
              <a:rPr sz="1800" b="1" spc="-4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methods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ts val="2030"/>
              </a:lnSpc>
            </a:pPr>
            <a:r>
              <a:rPr sz="1800" spc="-5" dirty="0">
                <a:latin typeface="Lucida Sans Unicode"/>
                <a:cs typeface="Lucida Sans Unicode"/>
              </a:rPr>
              <a:t>a) </a:t>
            </a:r>
            <a:r>
              <a:rPr sz="1800" dirty="0">
                <a:latin typeface="Lucida Sans Unicode"/>
                <a:cs typeface="Lucida Sans Unicode"/>
              </a:rPr>
              <a:t>Self </a:t>
            </a:r>
            <a:r>
              <a:rPr sz="1800" spc="-5" dirty="0">
                <a:latin typeface="Lucida Sans Unicode"/>
                <a:cs typeface="Lucida Sans Unicode"/>
              </a:rPr>
              <a:t>activation (mixing two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components)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ts val="2030"/>
              </a:lnSpc>
            </a:pPr>
            <a:r>
              <a:rPr sz="1800" spc="-5" dirty="0">
                <a:latin typeface="Lucida Sans Unicode"/>
                <a:cs typeface="Lucida Sans Unicode"/>
              </a:rPr>
              <a:t>b) Light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activation:</a:t>
            </a:r>
            <a:endParaRPr sz="1800">
              <a:latin typeface="Lucida Sans Unicode"/>
              <a:cs typeface="Lucida Sans Unicode"/>
            </a:endParaRPr>
          </a:p>
          <a:p>
            <a:pPr marL="292100">
              <a:lnSpc>
                <a:spcPts val="2030"/>
              </a:lnSpc>
            </a:pPr>
            <a:r>
              <a:rPr sz="1800" dirty="0">
                <a:latin typeface="Lucida Sans Unicode"/>
                <a:cs typeface="Lucida Sans Unicode"/>
              </a:rPr>
              <a:t>- </a:t>
            </a:r>
            <a:r>
              <a:rPr sz="1800" spc="-5" dirty="0">
                <a:latin typeface="Lucida Sans Unicode"/>
                <a:cs typeface="Lucida Sans Unicode"/>
              </a:rPr>
              <a:t>First generation: Ultraviolet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light</a:t>
            </a:r>
            <a:endParaRPr sz="1800">
              <a:latin typeface="Lucida Sans Unicode"/>
              <a:cs typeface="Lucida Sans Unicode"/>
            </a:endParaRPr>
          </a:p>
          <a:p>
            <a:pPr marL="292100">
              <a:lnSpc>
                <a:spcPts val="2030"/>
              </a:lnSpc>
            </a:pPr>
            <a:r>
              <a:rPr sz="1800" dirty="0">
                <a:latin typeface="Lucida Sans Unicode"/>
                <a:cs typeface="Lucida Sans Unicode"/>
              </a:rPr>
              <a:t>- Second </a:t>
            </a:r>
            <a:r>
              <a:rPr sz="1800" spc="-5" dirty="0">
                <a:latin typeface="Lucida Sans Unicode"/>
                <a:cs typeface="Lucida Sans Unicode"/>
              </a:rPr>
              <a:t>generation: </a:t>
            </a:r>
            <a:r>
              <a:rPr sz="1800" dirty="0">
                <a:latin typeface="Lucida Sans Unicode"/>
                <a:cs typeface="Lucida Sans Unicode"/>
              </a:rPr>
              <a:t>Self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cure</a:t>
            </a:r>
            <a:endParaRPr sz="1800">
              <a:latin typeface="Lucida Sans Unicode"/>
              <a:cs typeface="Lucida Sans Unicode"/>
            </a:endParaRPr>
          </a:p>
          <a:p>
            <a:pPr marL="292100">
              <a:lnSpc>
                <a:spcPts val="2030"/>
              </a:lnSpc>
            </a:pPr>
            <a:r>
              <a:rPr sz="1800" dirty="0">
                <a:latin typeface="Lucida Sans Unicode"/>
                <a:cs typeface="Lucida Sans Unicode"/>
              </a:rPr>
              <a:t>- </a:t>
            </a:r>
            <a:r>
              <a:rPr sz="1800" spc="-5" dirty="0">
                <a:latin typeface="Lucida Sans Unicode"/>
                <a:cs typeface="Lucida Sans Unicode"/>
              </a:rPr>
              <a:t>Third generation: Visible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light</a:t>
            </a:r>
            <a:endParaRPr sz="1800">
              <a:latin typeface="Lucida Sans Unicode"/>
              <a:cs typeface="Lucida Sans Unicode"/>
            </a:endParaRPr>
          </a:p>
          <a:p>
            <a:pPr marL="292100">
              <a:lnSpc>
                <a:spcPts val="2095"/>
              </a:lnSpc>
            </a:pPr>
            <a:r>
              <a:rPr sz="1800" dirty="0">
                <a:latin typeface="Lucida Sans Unicode"/>
                <a:cs typeface="Lucida Sans Unicode"/>
              </a:rPr>
              <a:t>- </a:t>
            </a:r>
            <a:r>
              <a:rPr sz="1800" spc="-5" dirty="0">
                <a:latin typeface="Lucida Sans Unicode"/>
                <a:cs typeface="Lucida Sans Unicode"/>
              </a:rPr>
              <a:t>Fourth generation: Fluoride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releasing</a:t>
            </a:r>
            <a:endParaRPr sz="1800">
              <a:latin typeface="Lucida Sans Unicode"/>
              <a:cs typeface="Lucida Sans Unicode"/>
            </a:endParaRPr>
          </a:p>
          <a:p>
            <a:pPr marL="219075" marR="4355465" indent="-219710">
              <a:lnSpc>
                <a:spcPts val="2030"/>
              </a:lnSpc>
              <a:spcBef>
                <a:spcPts val="2075"/>
              </a:spcBef>
            </a:pPr>
            <a:r>
              <a:rPr sz="1800" b="1" dirty="0">
                <a:latin typeface="Lucida Sans Unicode"/>
                <a:cs typeface="Lucida Sans Unicode"/>
              </a:rPr>
              <a:t>2. Resin systems  </a:t>
            </a:r>
            <a:r>
              <a:rPr sz="1800" spc="-5" dirty="0">
                <a:latin typeface="Lucida Sans Unicode"/>
                <a:cs typeface="Lucida Sans Unicode"/>
              </a:rPr>
              <a:t>BIS-GMA  </a:t>
            </a:r>
            <a:r>
              <a:rPr sz="1800" dirty="0">
                <a:latin typeface="Lucida Sans Unicode"/>
                <a:cs typeface="Lucida Sans Unicode"/>
              </a:rPr>
              <a:t>Urethane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acrylate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850"/>
              </a:spcBef>
            </a:pPr>
            <a:r>
              <a:rPr sz="1800" b="1" dirty="0">
                <a:latin typeface="Lucida Sans Unicode"/>
                <a:cs typeface="Lucida Sans Unicode"/>
              </a:rPr>
              <a:t>3. Filled and</a:t>
            </a:r>
            <a:r>
              <a:rPr sz="1800" b="1" spc="-50" dirty="0">
                <a:latin typeface="Lucida Sans Unicode"/>
                <a:cs typeface="Lucida Sans Unicode"/>
              </a:rPr>
              <a:t> </a:t>
            </a:r>
            <a:r>
              <a:rPr sz="1800" b="1" spc="-5" dirty="0">
                <a:latin typeface="Lucida Sans Unicode"/>
                <a:cs typeface="Lucida Sans Unicode"/>
              </a:rPr>
              <a:t>unfilled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895"/>
              </a:spcBef>
            </a:pPr>
            <a:r>
              <a:rPr sz="1800" b="1" dirty="0">
                <a:latin typeface="Lucida Sans Unicode"/>
                <a:cs typeface="Lucida Sans Unicode"/>
              </a:rPr>
              <a:t>4. Clear or</a:t>
            </a:r>
            <a:r>
              <a:rPr sz="1800" b="1" spc="-3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latin typeface="Lucida Sans Unicode"/>
                <a:cs typeface="Lucida Sans Unicode"/>
              </a:rPr>
              <a:t>tinted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3983" y="379475"/>
            <a:ext cx="4219956" cy="432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1454"/>
            <a:ext cx="9144000" cy="5876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~PP2822.WAV">
            <a:hlinkClick r:id="" action="ppaction://media"/>
          </p:cNvPr>
          <p:cNvPicPr>
            <a:picLocks noRot="1" noChangeAspect="1"/>
          </p:cNvPicPr>
          <p:nvPr>
            <a:wavAudioFile r:embed="rId1" name="~PP282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463" y="1458214"/>
            <a:ext cx="7920355" cy="413257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  <a:buAutoNum type="arabicPeriod"/>
              <a:tabLst>
                <a:tab pos="385445" algn="l"/>
              </a:tabLst>
            </a:pPr>
            <a:r>
              <a:rPr sz="3000" dirty="0">
                <a:latin typeface="Cambria"/>
                <a:cs typeface="Cambria"/>
              </a:rPr>
              <a:t>A </a:t>
            </a:r>
            <a:r>
              <a:rPr sz="3000" spc="-5" dirty="0">
                <a:latin typeface="Cambria"/>
                <a:cs typeface="Cambria"/>
              </a:rPr>
              <a:t>viscosity allowing </a:t>
            </a:r>
            <a:r>
              <a:rPr sz="3000" spc="-10" dirty="0">
                <a:latin typeface="Cambria"/>
                <a:cs typeface="Cambria"/>
              </a:rPr>
              <a:t>penetration </a:t>
            </a:r>
            <a:r>
              <a:rPr sz="3000" spc="-5" dirty="0">
                <a:latin typeface="Cambria"/>
                <a:cs typeface="Cambria"/>
              </a:rPr>
              <a:t>into </a:t>
            </a:r>
            <a:r>
              <a:rPr sz="3000" dirty="0">
                <a:latin typeface="Cambria"/>
                <a:cs typeface="Cambria"/>
              </a:rPr>
              <a:t>deep </a:t>
            </a:r>
            <a:r>
              <a:rPr sz="3000" spc="-5" dirty="0">
                <a:latin typeface="Cambria"/>
                <a:cs typeface="Cambria"/>
              </a:rPr>
              <a:t>and  </a:t>
            </a:r>
            <a:r>
              <a:rPr sz="3000" spc="-15" dirty="0">
                <a:latin typeface="Cambria"/>
                <a:cs typeface="Cambria"/>
              </a:rPr>
              <a:t>narrow fissures </a:t>
            </a:r>
            <a:r>
              <a:rPr sz="3000" spc="-20" dirty="0">
                <a:latin typeface="Cambria"/>
                <a:cs typeface="Cambria"/>
              </a:rPr>
              <a:t>even </a:t>
            </a:r>
            <a:r>
              <a:rPr sz="3000" dirty="0">
                <a:latin typeface="Cambria"/>
                <a:cs typeface="Cambria"/>
              </a:rPr>
              <a:t>in </a:t>
            </a:r>
            <a:r>
              <a:rPr sz="3000" spc="-5" dirty="0">
                <a:latin typeface="Cambria"/>
                <a:cs typeface="Cambria"/>
              </a:rPr>
              <a:t>maxillary</a:t>
            </a:r>
            <a:r>
              <a:rPr sz="3000" spc="55" dirty="0">
                <a:latin typeface="Cambria"/>
                <a:cs typeface="Cambria"/>
              </a:rPr>
              <a:t> </a:t>
            </a:r>
            <a:r>
              <a:rPr sz="3000" spc="-5" dirty="0">
                <a:latin typeface="Cambria"/>
                <a:cs typeface="Cambria"/>
              </a:rPr>
              <a:t>teeth.</a:t>
            </a:r>
            <a:endParaRPr sz="3000">
              <a:latin typeface="Cambria"/>
              <a:cs typeface="Cambria"/>
            </a:endParaRPr>
          </a:p>
          <a:p>
            <a:pPr marL="384810" indent="-3727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85445" algn="l"/>
              </a:tabLst>
            </a:pPr>
            <a:r>
              <a:rPr sz="3000" spc="-5" dirty="0">
                <a:latin typeface="Cambria"/>
                <a:cs typeface="Cambria"/>
              </a:rPr>
              <a:t>Adequate </a:t>
            </a:r>
            <a:r>
              <a:rPr sz="3000" spc="-10" dirty="0">
                <a:latin typeface="Cambria"/>
                <a:cs typeface="Cambria"/>
              </a:rPr>
              <a:t>working</a:t>
            </a:r>
            <a:r>
              <a:rPr sz="3000" spc="-20" dirty="0">
                <a:latin typeface="Cambria"/>
                <a:cs typeface="Cambria"/>
              </a:rPr>
              <a:t> </a:t>
            </a:r>
            <a:r>
              <a:rPr sz="3000" spc="-5" dirty="0">
                <a:latin typeface="Cambria"/>
                <a:cs typeface="Cambria"/>
              </a:rPr>
              <a:t>time</a:t>
            </a:r>
            <a:endParaRPr sz="3000">
              <a:latin typeface="Cambria"/>
              <a:cs typeface="Cambria"/>
            </a:endParaRPr>
          </a:p>
          <a:p>
            <a:pPr marL="384810" indent="-37274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85445" algn="l"/>
              </a:tabLst>
            </a:pPr>
            <a:r>
              <a:rPr sz="3000" spc="-10" dirty="0">
                <a:latin typeface="Cambria"/>
                <a:cs typeface="Cambria"/>
              </a:rPr>
              <a:t>Rapid </a:t>
            </a:r>
            <a:r>
              <a:rPr sz="3000" spc="-15" dirty="0">
                <a:latin typeface="Cambria"/>
                <a:cs typeface="Cambria"/>
              </a:rPr>
              <a:t>cure</a:t>
            </a:r>
            <a:endParaRPr sz="3000">
              <a:latin typeface="Cambria"/>
              <a:cs typeface="Cambria"/>
            </a:endParaRPr>
          </a:p>
          <a:p>
            <a:pPr marL="384810" indent="-37274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85445" algn="l"/>
              </a:tabLst>
            </a:pPr>
            <a:r>
              <a:rPr sz="3000" dirty="0">
                <a:latin typeface="Cambria"/>
                <a:cs typeface="Cambria"/>
              </a:rPr>
              <a:t>Good </a:t>
            </a:r>
            <a:r>
              <a:rPr sz="3000" spc="-5" dirty="0">
                <a:latin typeface="Cambria"/>
                <a:cs typeface="Cambria"/>
              </a:rPr>
              <a:t>and prolonged adhesion </a:t>
            </a:r>
            <a:r>
              <a:rPr sz="3000" spc="-10" dirty="0">
                <a:latin typeface="Cambria"/>
                <a:cs typeface="Cambria"/>
              </a:rPr>
              <a:t>to </a:t>
            </a:r>
            <a:r>
              <a:rPr sz="3000" spc="-5" dirty="0">
                <a:latin typeface="Cambria"/>
                <a:cs typeface="Cambria"/>
              </a:rPr>
              <a:t>the</a:t>
            </a:r>
            <a:r>
              <a:rPr sz="3000" spc="-7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enamel</a:t>
            </a:r>
            <a:endParaRPr sz="3000">
              <a:latin typeface="Cambria"/>
              <a:cs typeface="Cambria"/>
            </a:endParaRPr>
          </a:p>
          <a:p>
            <a:pPr marL="384810" indent="-372745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385445" algn="l"/>
              </a:tabLst>
            </a:pPr>
            <a:r>
              <a:rPr sz="3000" dirty="0">
                <a:latin typeface="Cambria"/>
                <a:cs typeface="Cambria"/>
              </a:rPr>
              <a:t>Low sorption </a:t>
            </a:r>
            <a:r>
              <a:rPr sz="3000" spc="-5" dirty="0">
                <a:latin typeface="Cambria"/>
                <a:cs typeface="Cambria"/>
              </a:rPr>
              <a:t>and</a:t>
            </a:r>
            <a:r>
              <a:rPr sz="3000" spc="-30" dirty="0">
                <a:latin typeface="Cambria"/>
                <a:cs typeface="Cambria"/>
              </a:rPr>
              <a:t> </a:t>
            </a:r>
            <a:r>
              <a:rPr sz="3000" spc="-5" dirty="0">
                <a:latin typeface="Cambria"/>
                <a:cs typeface="Cambria"/>
              </a:rPr>
              <a:t>solubility</a:t>
            </a:r>
            <a:endParaRPr sz="3000">
              <a:latin typeface="Cambria"/>
              <a:cs typeface="Cambria"/>
            </a:endParaRPr>
          </a:p>
          <a:p>
            <a:pPr marL="386080" indent="-37338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86080" algn="l"/>
              </a:tabLst>
            </a:pPr>
            <a:r>
              <a:rPr sz="3000" spc="-10" dirty="0">
                <a:latin typeface="Cambria"/>
                <a:cs typeface="Cambria"/>
              </a:rPr>
              <a:t>Resistence to</a:t>
            </a:r>
            <a:r>
              <a:rPr sz="3000" spc="-30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wear</a:t>
            </a:r>
            <a:endParaRPr sz="3000">
              <a:latin typeface="Cambria"/>
              <a:cs typeface="Cambria"/>
            </a:endParaRPr>
          </a:p>
          <a:p>
            <a:pPr marL="384810" indent="-372745">
              <a:lnSpc>
                <a:spcPct val="100000"/>
              </a:lnSpc>
              <a:spcBef>
                <a:spcPts val="40"/>
              </a:spcBef>
              <a:buAutoNum type="arabicPeriod"/>
              <a:tabLst>
                <a:tab pos="385445" algn="l"/>
              </a:tabLst>
            </a:pPr>
            <a:r>
              <a:rPr sz="3000" dirty="0">
                <a:latin typeface="Cambria"/>
                <a:cs typeface="Cambria"/>
              </a:rPr>
              <a:t>Minimum </a:t>
            </a:r>
            <a:r>
              <a:rPr sz="3000" spc="-5" dirty="0">
                <a:latin typeface="Cambria"/>
                <a:cs typeface="Cambria"/>
              </a:rPr>
              <a:t>irritation </a:t>
            </a:r>
            <a:r>
              <a:rPr sz="3000" spc="-10" dirty="0">
                <a:latin typeface="Cambria"/>
                <a:cs typeface="Cambria"/>
              </a:rPr>
              <a:t>to</a:t>
            </a:r>
            <a:r>
              <a:rPr sz="3000" spc="2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tissues</a:t>
            </a:r>
            <a:endParaRPr sz="3000">
              <a:latin typeface="Cambria"/>
              <a:cs typeface="Cambria"/>
            </a:endParaRPr>
          </a:p>
          <a:p>
            <a:pPr marL="386080" indent="-373380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386080" algn="l"/>
              </a:tabLst>
            </a:pPr>
            <a:r>
              <a:rPr sz="3000" dirty="0">
                <a:latin typeface="Cambria"/>
                <a:cs typeface="Cambria"/>
              </a:rPr>
              <a:t>Cariostatic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5" dirty="0">
                <a:latin typeface="Cambria"/>
                <a:cs typeface="Cambria"/>
              </a:rPr>
              <a:t>action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591" y="445008"/>
            <a:ext cx="7519416" cy="769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~PP591.WAV">
            <a:hlinkClick r:id="" action="ppaction://media"/>
          </p:cNvPr>
          <p:cNvPicPr>
            <a:picLocks noRot="1" noChangeAspect="1"/>
          </p:cNvPicPr>
          <p:nvPr>
            <a:wavAudioFile r:embed="rId1" name="~PP59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191000" y="4800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Thank You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~PP2650.WAV">
            <a:hlinkClick r:id="" action="ppaction://media"/>
          </p:cNvPr>
          <p:cNvPicPr>
            <a:picLocks noRot="1" noChangeAspect="1"/>
          </p:cNvPicPr>
          <p:nvPr>
            <a:wavAudioFile r:embed="rId1" name="~PP2650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156</Words>
  <Application>Microsoft Office PowerPoint</Application>
  <PresentationFormat>On-screen Show (4:3)</PresentationFormat>
  <Paragraphs>28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Radhika</cp:lastModifiedBy>
  <cp:revision>4</cp:revision>
  <dcterms:created xsi:type="dcterms:W3CDTF">2020-03-11T05:10:43Z</dcterms:created>
  <dcterms:modified xsi:type="dcterms:W3CDTF">2020-08-25T04:07:29Z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2020-03-11T00:00:00Z</vt:filetime>
  </property>
</Properties>
</file>