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65" r:id="rId11"/>
    <p:sldId id="280" r:id="rId12"/>
    <p:sldId id="282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3415-3FC3-47E0-9F53-9FA298A5785F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4DE4-2972-47B5-9DF6-6829FC7FE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US" sz="4800" b="1" u="sng" dirty="0" smtClean="0"/>
              <a:t>A Case presentation of Ovarian </a:t>
            </a:r>
            <a:r>
              <a:rPr lang="en-US" sz="4800" b="1" u="sng" dirty="0" err="1" smtClean="0"/>
              <a:t>Tumour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6324600" cy="1447800"/>
          </a:xfrm>
        </p:spPr>
        <p:txBody>
          <a:bodyPr>
            <a:normAutofit fontScale="32500" lnSpcReduction="20000"/>
          </a:bodyPr>
          <a:lstStyle/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en-US" sz="11100" dirty="0" smtClean="0"/>
              <a:t>-Dr</a:t>
            </a:r>
            <a:r>
              <a:rPr lang="en-US" sz="11100" dirty="0" smtClean="0"/>
              <a:t>. </a:t>
            </a:r>
            <a:r>
              <a:rPr lang="en-US" sz="11100" dirty="0" err="1" smtClean="0"/>
              <a:t>Kalpesh</a:t>
            </a:r>
            <a:r>
              <a:rPr lang="en-US" sz="11100" dirty="0" smtClean="0"/>
              <a:t> Patel </a:t>
            </a:r>
            <a:endParaRPr lang="en-US" sz="11100" dirty="0" smtClean="0">
              <a:solidFill>
                <a:schemeClr val="tx1"/>
              </a:solidFill>
            </a:endParaRP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:\Documents and Settings\Administrator\Desktop\Logo (SV)Colour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76200"/>
            <a:ext cx="1876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igure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Figure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5486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Contrast-enhanced lower abdominal CT scan shows a complex cystic and solid tumor with enhancement of the solid-tissue elements and a thick, irregular wall. </a:t>
            </a:r>
            <a:r>
              <a:rPr lang="en-US" b="1" dirty="0" smtClean="0"/>
              <a:t>(b)</a:t>
            </a:r>
            <a:r>
              <a:rPr lang="en-US" dirty="0" smtClean="0"/>
              <a:t> Contrast-enhanced pelvic CT scan shows a widened endometrial cavity with a nodular enhancing solid mass (arrowheads).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colon and stomach are the most common primary tumor sites in ovarian metastasis, followed by the breast, lung, and </a:t>
            </a:r>
            <a:r>
              <a:rPr lang="en-US" dirty="0" err="1" smtClean="0"/>
              <a:t>contralateral</a:t>
            </a:r>
            <a:r>
              <a:rPr lang="en-US" dirty="0" smtClean="0"/>
              <a:t> ovary.</a:t>
            </a:r>
          </a:p>
          <a:p>
            <a:r>
              <a:rPr lang="en-US" dirty="0" smtClean="0"/>
              <a:t> The tumors represent 10% of all ovarian tumors and develop during the reproductive years.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Krukenberg</a:t>
            </a:r>
            <a:r>
              <a:rPr lang="en-US" dirty="0" smtClean="0"/>
              <a:t> tumors are metastatic tumors to the ovary that contain </a:t>
            </a:r>
            <a:r>
              <a:rPr lang="en-US" dirty="0" err="1" smtClean="0"/>
              <a:t>mucin</a:t>
            </a:r>
            <a:r>
              <a:rPr lang="en-US" dirty="0" smtClean="0"/>
              <a:t>-secreting “signet ring” cells and usually originate in the gastrointestinal tract.</a:t>
            </a:r>
          </a:p>
          <a:p>
            <a:r>
              <a:rPr lang="en-US" dirty="0" smtClean="0"/>
              <a:t>Imaging findings in metastatic lesions are nonspecific, consisting of predominantly solid components or a mixture of cystic and solid areas. </a:t>
            </a:r>
          </a:p>
          <a:p>
            <a:r>
              <a:rPr lang="en-US" dirty="0" smtClean="0"/>
              <a:t>However, </a:t>
            </a:r>
            <a:r>
              <a:rPr lang="en-US" dirty="0" err="1" smtClean="0"/>
              <a:t>Krukenberg</a:t>
            </a:r>
            <a:r>
              <a:rPr lang="en-US" dirty="0" smtClean="0"/>
              <a:t> tumor demonstrates some distinctive findings, including bilateral complex masses with </a:t>
            </a:r>
            <a:r>
              <a:rPr lang="en-US" dirty="0" err="1" smtClean="0"/>
              <a:t>hypointense</a:t>
            </a:r>
            <a:r>
              <a:rPr lang="en-US" dirty="0" smtClean="0"/>
              <a:t> solid components (dense </a:t>
            </a:r>
            <a:r>
              <a:rPr lang="en-US" dirty="0" err="1" smtClean="0"/>
              <a:t>stromal</a:t>
            </a:r>
            <a:r>
              <a:rPr lang="en-US" dirty="0" smtClean="0"/>
              <a:t> reaction) and internal </a:t>
            </a:r>
            <a:r>
              <a:rPr lang="en-US" dirty="0" err="1" smtClean="0"/>
              <a:t>hyperintensity</a:t>
            </a:r>
            <a:r>
              <a:rPr lang="en-US" dirty="0" smtClean="0"/>
              <a:t> (</a:t>
            </a:r>
            <a:r>
              <a:rPr lang="en-US" dirty="0" err="1" smtClean="0"/>
              <a:t>mucin</a:t>
            </a:r>
            <a:r>
              <a:rPr lang="en-US" dirty="0" smtClean="0"/>
              <a:t>) on T1- and T2-weighted MR images, respectively.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Malignant features include a thick, irregular wall; thick septa; papillary projections; and a large soft-tissue component with necrosis.</a:t>
            </a:r>
          </a:p>
          <a:p>
            <a:r>
              <a:rPr lang="en-US" dirty="0" smtClean="0"/>
              <a:t>Ovarian tumors associated with </a:t>
            </a:r>
            <a:r>
              <a:rPr lang="en-US" b="1" dirty="0" smtClean="0"/>
              <a:t>endometrial hyperplasia </a:t>
            </a:r>
            <a:r>
              <a:rPr lang="en-US" dirty="0" smtClean="0"/>
              <a:t>or carcinoma include </a:t>
            </a:r>
            <a:r>
              <a:rPr lang="en-US" b="1" dirty="0" err="1" smtClean="0"/>
              <a:t>endometrioid</a:t>
            </a:r>
            <a:r>
              <a:rPr lang="en-US" b="1" dirty="0" smtClean="0"/>
              <a:t> carcinoma, </a:t>
            </a:r>
            <a:r>
              <a:rPr lang="en-US" b="1" dirty="0" err="1" smtClean="0"/>
              <a:t>granulosa</a:t>
            </a:r>
            <a:r>
              <a:rPr lang="en-US" b="1" dirty="0" smtClean="0"/>
              <a:t> cell tumor.</a:t>
            </a:r>
          </a:p>
          <a:p>
            <a:r>
              <a:rPr lang="en-US" dirty="0" smtClean="0"/>
              <a:t>The presence of </a:t>
            </a:r>
            <a:r>
              <a:rPr lang="en-US" b="1" dirty="0" smtClean="0"/>
              <a:t>fat opacity </a:t>
            </a:r>
            <a:r>
              <a:rPr lang="en-US" dirty="0" smtClean="0"/>
              <a:t>or fat signal intensity in an ovarian lesion is highly specific for a </a:t>
            </a:r>
            <a:r>
              <a:rPr lang="en-US" b="1" dirty="0" err="1" smtClean="0"/>
              <a:t>teratoma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Ovarian tumors with </a:t>
            </a:r>
            <a:r>
              <a:rPr lang="en-US" b="1" dirty="0" smtClean="0"/>
              <a:t>highly enhancing solid portions</a:t>
            </a:r>
            <a:r>
              <a:rPr lang="en-US" dirty="0" smtClean="0"/>
              <a:t>, include </a:t>
            </a:r>
            <a:r>
              <a:rPr lang="en-US" b="1" dirty="0" err="1" smtClean="0"/>
              <a:t>sclerosing</a:t>
            </a:r>
            <a:r>
              <a:rPr lang="en-US" b="1" dirty="0" smtClean="0"/>
              <a:t> </a:t>
            </a:r>
            <a:r>
              <a:rPr lang="en-US" b="1" dirty="0" err="1" smtClean="0"/>
              <a:t>stromal</a:t>
            </a:r>
            <a:r>
              <a:rPr lang="en-US" b="1" dirty="0" smtClean="0"/>
              <a:t> tumor, </a:t>
            </a:r>
            <a:r>
              <a:rPr lang="en-US" b="1" dirty="0" err="1" smtClean="0"/>
              <a:t>Sertoli-Leydig</a:t>
            </a:r>
            <a:r>
              <a:rPr lang="en-US" b="1" dirty="0" smtClean="0"/>
              <a:t> cell tumor, </a:t>
            </a:r>
            <a:r>
              <a:rPr lang="en-US" b="1" dirty="0" err="1" smtClean="0"/>
              <a:t>struma</a:t>
            </a:r>
            <a:r>
              <a:rPr lang="en-US" b="1" dirty="0" smtClean="0"/>
              <a:t> </a:t>
            </a:r>
            <a:r>
              <a:rPr lang="en-US" b="1" dirty="0" err="1" smtClean="0"/>
              <a:t>ovarii</a:t>
            </a:r>
            <a:r>
              <a:rPr lang="en-US" b="1" dirty="0" smtClean="0"/>
              <a:t>, and </a:t>
            </a:r>
            <a:r>
              <a:rPr lang="en-US" b="1" dirty="0" err="1" smtClean="0"/>
              <a:t>cystadenofibroma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Ovarian tumors that are frequently associated with </a:t>
            </a:r>
            <a:r>
              <a:rPr lang="en-US" b="1" dirty="0" smtClean="0"/>
              <a:t>calcifications</a:t>
            </a:r>
            <a:r>
              <a:rPr lang="en-US" dirty="0" smtClean="0"/>
              <a:t> include </a:t>
            </a:r>
            <a:r>
              <a:rPr lang="en-US" b="1" dirty="0" smtClean="0"/>
              <a:t>serous epithelial tumor, </a:t>
            </a:r>
            <a:r>
              <a:rPr lang="en-US" b="1" dirty="0" err="1" smtClean="0"/>
              <a:t>fibrothecoma</a:t>
            </a:r>
            <a:r>
              <a:rPr lang="en-US" b="1" dirty="0" smtClean="0"/>
              <a:t>, mature or immature </a:t>
            </a:r>
            <a:r>
              <a:rPr lang="en-US" b="1" dirty="0" err="1" smtClean="0"/>
              <a:t>teratoma</a:t>
            </a:r>
            <a:r>
              <a:rPr lang="en-US" b="1" dirty="0" smtClean="0"/>
              <a:t>, and Brenner tumor.</a:t>
            </a:r>
          </a:p>
          <a:p>
            <a:r>
              <a:rPr lang="en-US" dirty="0" smtClean="0"/>
              <a:t>When </a:t>
            </a:r>
            <a:r>
              <a:rPr lang="en-US" b="1" dirty="0" smtClean="0"/>
              <a:t>bilateral complex ovarian masses </a:t>
            </a:r>
            <a:r>
              <a:rPr lang="en-US" dirty="0" smtClean="0"/>
              <a:t>are seen, </a:t>
            </a:r>
            <a:r>
              <a:rPr lang="en-US" b="1" dirty="0" smtClean="0"/>
              <a:t>metastatic ovarian tumors and serous epithelial tumors </a:t>
            </a:r>
            <a:r>
              <a:rPr lang="en-US" dirty="0" smtClean="0"/>
              <a:t>of the ovary should be considered.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60 yr old female pt came to our dept with complaints of breathlessness and abdominal pain.</a:t>
            </a:r>
          </a:p>
          <a:p>
            <a:r>
              <a:rPr lang="en-US" dirty="0" smtClean="0"/>
              <a:t>Laboratory findings- </a:t>
            </a:r>
            <a:r>
              <a:rPr lang="en-US" dirty="0" err="1" smtClean="0"/>
              <a:t>Hb</a:t>
            </a:r>
            <a:r>
              <a:rPr lang="en-US" dirty="0" smtClean="0"/>
              <a:t> 8 mm of Hg.</a:t>
            </a:r>
          </a:p>
          <a:p>
            <a:r>
              <a:rPr lang="en-US" dirty="0" smtClean="0"/>
              <a:t>CXR and CECT was done.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CXR</a:t>
            </a:r>
            <a:endParaRPr lang="en-US" dirty="0"/>
          </a:p>
        </p:txBody>
      </p:sp>
      <p:pic>
        <p:nvPicPr>
          <p:cNvPr id="1026" name="Picture 2" descr="C:\Documents and Settings\Administrator\Desktop\exostosis\vinodben\I 1508\1.2.840.113564.172203158.2012051012102125094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83929"/>
            <a:ext cx="4648199" cy="5674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pic>
        <p:nvPicPr>
          <p:cNvPr id="2050" name="Picture 2" descr="C:\Documents and Settings\Administrator\Desktop\exostosis\vinodben\VINODBEN SHAH 70YF.CT.2.2.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4883022" cy="452596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flipH="1">
            <a:off x="4876800" y="3505200"/>
            <a:ext cx="1828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24000" y="5105400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19812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Massive </a:t>
            </a:r>
            <a:r>
              <a:rPr lang="en-US" sz="2000" dirty="0" err="1" smtClean="0"/>
              <a:t>lt</a:t>
            </a:r>
            <a:r>
              <a:rPr lang="en-US" sz="2000" dirty="0" smtClean="0"/>
              <a:t> sided pleural effusion causing collapse of </a:t>
            </a:r>
            <a:r>
              <a:rPr lang="en-US" sz="2000" dirty="0" err="1" smtClean="0"/>
              <a:t>lt</a:t>
            </a:r>
            <a:r>
              <a:rPr lang="en-US" sz="2000" dirty="0" smtClean="0"/>
              <a:t> lung and shift of heart and med to right side.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ICD is seen.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Minimal </a:t>
            </a:r>
            <a:r>
              <a:rPr lang="en-US" sz="2000" dirty="0" err="1" smtClean="0"/>
              <a:t>rt</a:t>
            </a:r>
            <a:r>
              <a:rPr lang="en-US" sz="2000" dirty="0" smtClean="0"/>
              <a:t> sided pleural effusion.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Administrator\Desktop\exostosis\vinodben\VINODBEN SHAH 70YF.CT.2.2.0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4883022" cy="452596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762000" y="4572000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4648200" y="37338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22098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Gross </a:t>
            </a:r>
            <a:r>
              <a:rPr lang="en-US" sz="2400" dirty="0" err="1" smtClean="0"/>
              <a:t>ascites</a:t>
            </a:r>
            <a:r>
              <a:rPr lang="en-US" sz="2400" dirty="0" smtClean="0"/>
              <a:t> with </a:t>
            </a:r>
            <a:r>
              <a:rPr lang="en-US" sz="2400" dirty="0" err="1" smtClean="0"/>
              <a:t>hypodense</a:t>
            </a:r>
            <a:r>
              <a:rPr lang="en-US" sz="2400" dirty="0" smtClean="0"/>
              <a:t> lesion in liver.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Administrator\Desktop\exostosis\vinodben\VINODBEN SHAH 70YF.CT.2.2.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4883022" cy="452596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flipH="1">
            <a:off x="4495800" y="3505200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1" y="3124200"/>
            <a:ext cx="2362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Peritoneal </a:t>
            </a:r>
            <a:r>
              <a:rPr lang="en-US" sz="2800" dirty="0" err="1" smtClean="0"/>
              <a:t>mets</a:t>
            </a:r>
            <a:r>
              <a:rPr lang="en-US" sz="2800" dirty="0" smtClean="0"/>
              <a:t> causing </a:t>
            </a:r>
            <a:r>
              <a:rPr lang="en-US" sz="2800" dirty="0" err="1" smtClean="0"/>
              <a:t>omental</a:t>
            </a:r>
            <a:r>
              <a:rPr lang="en-US" sz="2800" dirty="0" smtClean="0"/>
              <a:t> cake appearance.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Administrator\Desktop\exostosis\vinodben\VINODBEN SHAH 70YF.CT.2.3.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883022" cy="452596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flipH="1">
            <a:off x="3733800" y="4038600"/>
            <a:ext cx="1752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85800" y="42672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28956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Lobulated</a:t>
            </a:r>
            <a:r>
              <a:rPr lang="en-US" sz="2400" dirty="0" smtClean="0"/>
              <a:t> mixed density </a:t>
            </a:r>
            <a:r>
              <a:rPr lang="en-US" sz="2400" dirty="0" err="1" smtClean="0"/>
              <a:t>inhomogenously</a:t>
            </a:r>
            <a:r>
              <a:rPr lang="en-US" sz="2400" dirty="0" smtClean="0"/>
              <a:t> enhancing lesion seen in </a:t>
            </a:r>
            <a:r>
              <a:rPr lang="en-US" sz="2400" dirty="0" err="1" smtClean="0"/>
              <a:t>b/l</a:t>
            </a:r>
            <a:r>
              <a:rPr lang="en-US" sz="2400" dirty="0" smtClean="0"/>
              <a:t> </a:t>
            </a:r>
            <a:r>
              <a:rPr lang="en-US" sz="2400" dirty="0" err="1" smtClean="0"/>
              <a:t>adnexa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Administrator\Desktop\exostosis\vinodben\VINODBEN SHAH 70YF.CT.2.6.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38600" cy="3743287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Desktop\exostosis\vinodben\VINODBEN SHAH 70YF.CT.2.6.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854" y="1676400"/>
            <a:ext cx="4028365" cy="37338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838200" y="41910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29200" y="23622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5791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Pulmonary </a:t>
            </a:r>
            <a:r>
              <a:rPr lang="en-US" sz="2800" dirty="0" err="1" smtClean="0"/>
              <a:t>mets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Administrator\Desktop\exostosis\vinodben\VINODBEN SHAH 70YF.CT.2.8.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603845" cy="472440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Desktop\exostosis\vinodben\VINODBEN SHAH 70YF.CT.2.10.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267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411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Case presentation of Ovarian Tumour</vt:lpstr>
      <vt:lpstr>CLINICAL PRESENTATION</vt:lpstr>
      <vt:lpstr>CXR</vt:lpstr>
      <vt:lpstr>CT</vt:lpstr>
      <vt:lpstr>Slide 5</vt:lpstr>
      <vt:lpstr>Slide 6</vt:lpstr>
      <vt:lpstr>Slide 7</vt:lpstr>
      <vt:lpstr>Slide 8</vt:lpstr>
      <vt:lpstr>Slide 9</vt:lpstr>
      <vt:lpstr>Slide 10</vt:lpstr>
      <vt:lpstr>DISCUSSION</vt:lpstr>
      <vt:lpstr>D/D</vt:lpstr>
      <vt:lpstr>THANK YOU.</vt:lpstr>
    </vt:vector>
  </TitlesOfParts>
  <Company>Performance Edition Dec 2009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Standard</dc:creator>
  <cp:lastModifiedBy>user</cp:lastModifiedBy>
  <cp:revision>31</cp:revision>
  <dcterms:created xsi:type="dcterms:W3CDTF">2012-05-15T17:38:57Z</dcterms:created>
  <dcterms:modified xsi:type="dcterms:W3CDTF">2020-08-17T06:22:19Z</dcterms:modified>
</cp:coreProperties>
</file>