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3220" y="698500"/>
            <a:ext cx="892555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5115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1610" cy="6858000"/>
          </a:xfrm>
          <a:custGeom>
            <a:avLst/>
            <a:gdLst/>
            <a:ahLst/>
            <a:cxnLst/>
            <a:rect l="l" t="t" r="r" b="b"/>
            <a:pathLst>
              <a:path w="181610" h="6858000">
                <a:moveTo>
                  <a:pt x="181610" y="0"/>
                </a:moveTo>
                <a:lnTo>
                  <a:pt x="0" y="0"/>
                </a:lnTo>
                <a:lnTo>
                  <a:pt x="0" y="6858000"/>
                </a:lnTo>
                <a:lnTo>
                  <a:pt x="181610" y="6858000"/>
                </a:lnTo>
                <a:close/>
              </a:path>
            </a:pathLst>
          </a:custGeom>
          <a:solidFill>
            <a:srgbClr val="75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3741"/>
            <a:ext cx="1591945" cy="508000"/>
          </a:xfrm>
          <a:custGeom>
            <a:avLst/>
            <a:gdLst/>
            <a:ahLst/>
            <a:cxnLst/>
            <a:rect l="l" t="t" r="r" b="b"/>
            <a:pathLst>
              <a:path w="1591945" h="508000">
                <a:moveTo>
                  <a:pt x="0" y="0"/>
                </a:moveTo>
                <a:lnTo>
                  <a:pt x="0" y="505469"/>
                </a:lnTo>
                <a:lnTo>
                  <a:pt x="1245870" y="507998"/>
                </a:lnTo>
                <a:lnTo>
                  <a:pt x="1346200" y="507998"/>
                </a:lnTo>
                <a:lnTo>
                  <a:pt x="1350010" y="502918"/>
                </a:lnTo>
                <a:lnTo>
                  <a:pt x="1352550" y="501648"/>
                </a:lnTo>
                <a:lnTo>
                  <a:pt x="1584960" y="269238"/>
                </a:lnTo>
                <a:lnTo>
                  <a:pt x="1589960" y="261817"/>
                </a:lnTo>
                <a:lnTo>
                  <a:pt x="1591627" y="254633"/>
                </a:lnTo>
                <a:lnTo>
                  <a:pt x="1589960" y="247450"/>
                </a:lnTo>
                <a:lnTo>
                  <a:pt x="1584960" y="240028"/>
                </a:lnTo>
                <a:lnTo>
                  <a:pt x="1355090" y="11428"/>
                </a:lnTo>
                <a:lnTo>
                  <a:pt x="1350010" y="11428"/>
                </a:lnTo>
                <a:lnTo>
                  <a:pt x="1350010" y="6348"/>
                </a:lnTo>
                <a:lnTo>
                  <a:pt x="1346200" y="6348"/>
                </a:lnTo>
                <a:lnTo>
                  <a:pt x="1341120" y="1268"/>
                </a:lnTo>
                <a:lnTo>
                  <a:pt x="1245870" y="1268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4260" y="654050"/>
            <a:ext cx="7523479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3230" y="1416050"/>
            <a:ext cx="11305539" cy="4795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2851150" cy="6858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1610" cy="6858000"/>
            </a:xfrm>
            <a:custGeom>
              <a:avLst/>
              <a:gdLst/>
              <a:ahLst/>
              <a:cxnLst/>
              <a:rect l="l" t="t" r="r" b="b"/>
              <a:pathLst>
                <a:path w="181610" h="6858000">
                  <a:moveTo>
                    <a:pt x="18161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1610" y="6858000"/>
                  </a:lnTo>
                  <a:close/>
                </a:path>
              </a:pathLst>
            </a:custGeom>
            <a:solidFill>
              <a:srgbClr val="75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4324350"/>
            <a:ext cx="1742439" cy="778510"/>
          </a:xfrm>
          <a:custGeom>
            <a:avLst/>
            <a:gdLst/>
            <a:ahLst/>
            <a:cxnLst/>
            <a:rect l="l" t="t" r="r" b="b"/>
            <a:pathLst>
              <a:path w="1742439" h="778510">
                <a:moveTo>
                  <a:pt x="1346200" y="0"/>
                </a:moveTo>
                <a:lnTo>
                  <a:pt x="0" y="0"/>
                </a:lnTo>
                <a:lnTo>
                  <a:pt x="0" y="778510"/>
                </a:lnTo>
                <a:lnTo>
                  <a:pt x="1346200" y="778510"/>
                </a:lnTo>
                <a:lnTo>
                  <a:pt x="1355744" y="777636"/>
                </a:lnTo>
                <a:lnTo>
                  <a:pt x="1363503" y="775335"/>
                </a:lnTo>
                <a:lnTo>
                  <a:pt x="1369595" y="772080"/>
                </a:lnTo>
                <a:lnTo>
                  <a:pt x="1374140" y="768350"/>
                </a:lnTo>
                <a:lnTo>
                  <a:pt x="1374140" y="763269"/>
                </a:lnTo>
                <a:lnTo>
                  <a:pt x="1379220" y="763269"/>
                </a:lnTo>
                <a:lnTo>
                  <a:pt x="1734820" y="407669"/>
                </a:lnTo>
                <a:lnTo>
                  <a:pt x="1740535" y="398601"/>
                </a:lnTo>
                <a:lnTo>
                  <a:pt x="1742440" y="387508"/>
                </a:lnTo>
                <a:lnTo>
                  <a:pt x="1740535" y="375701"/>
                </a:lnTo>
                <a:lnTo>
                  <a:pt x="1734820" y="364489"/>
                </a:lnTo>
                <a:lnTo>
                  <a:pt x="1379220" y="13969"/>
                </a:lnTo>
                <a:lnTo>
                  <a:pt x="1379220" y="8889"/>
                </a:lnTo>
                <a:lnTo>
                  <a:pt x="1374140" y="8889"/>
                </a:lnTo>
                <a:lnTo>
                  <a:pt x="1369595" y="5357"/>
                </a:lnTo>
                <a:lnTo>
                  <a:pt x="1363503" y="2539"/>
                </a:lnTo>
                <a:lnTo>
                  <a:pt x="1355744" y="674"/>
                </a:lnTo>
                <a:lnTo>
                  <a:pt x="134620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484" dirty="0"/>
              <a:t>Anatomy </a:t>
            </a:r>
            <a:r>
              <a:rPr spc="295" dirty="0"/>
              <a:t>of  </a:t>
            </a:r>
            <a:r>
              <a:rPr spc="395" dirty="0"/>
              <a:t>Uvea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677400" y="4876800"/>
            <a:ext cx="2286000" cy="101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700"/>
              </a:lnSpc>
              <a:spcBef>
                <a:spcPts val="100"/>
              </a:spcBef>
            </a:pPr>
            <a:r>
              <a:rPr lang="en-US" sz="2400" spc="-10" dirty="0" smtClean="0">
                <a:solidFill>
                  <a:srgbClr val="0C0C0C"/>
                </a:solidFill>
                <a:latin typeface="Comic Sans MS"/>
                <a:cs typeface="Comic Sans MS"/>
              </a:rPr>
              <a:t>By-</a:t>
            </a:r>
            <a:r>
              <a:rPr lang="en-US" sz="2400" spc="-10" dirty="0" err="1" smtClean="0">
                <a:solidFill>
                  <a:srgbClr val="0C0C0C"/>
                </a:solidFill>
                <a:latin typeface="Comic Sans MS"/>
                <a:cs typeface="Comic Sans MS"/>
              </a:rPr>
              <a:t>Dr.Punit</a:t>
            </a:r>
            <a:r>
              <a:rPr lang="en-US" sz="2400" spc="-10" dirty="0" smtClean="0">
                <a:solidFill>
                  <a:srgbClr val="0C0C0C"/>
                </a:solidFill>
                <a:latin typeface="Comic Sans MS"/>
                <a:cs typeface="Comic Sans MS"/>
              </a:rPr>
              <a:t> Singh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789" y="676909"/>
            <a:ext cx="17983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252525"/>
                </a:solidFill>
                <a:latin typeface="Century Gothic"/>
                <a:cs typeface="Century Gothic"/>
              </a:rPr>
              <a:t>C</a:t>
            </a: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hor</a:t>
            </a:r>
            <a:r>
              <a:rPr sz="3600" b="1" dirty="0">
                <a:solidFill>
                  <a:srgbClr val="252525"/>
                </a:solidFill>
                <a:latin typeface="Century Gothic"/>
                <a:cs typeface="Century Gothic"/>
              </a:rPr>
              <a:t>o</a:t>
            </a: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id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3419" y="1563370"/>
            <a:ext cx="563118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Choroid is posterior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part of uvea,  extending from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optic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disc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ora serrate. </a:t>
            </a:r>
            <a:r>
              <a:rPr sz="2400" i="1" spc="10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inner surface is smooth,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brown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contact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pigment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epithelium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retina. The  outer surface is rough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lies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 contact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sclera.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35419" y="1309369"/>
            <a:ext cx="4488180" cy="4488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3220" y="750570"/>
            <a:ext cx="76676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Microscopic Structure-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from </a:t>
            </a:r>
            <a:r>
              <a:rPr sz="2400" i="1" dirty="0">
                <a:solidFill>
                  <a:srgbClr val="252525"/>
                </a:solidFill>
                <a:latin typeface="Century Gothic"/>
                <a:cs typeface="Century Gothic"/>
              </a:rPr>
              <a:t>without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inwards, </a:t>
            </a:r>
            <a:r>
              <a:rPr sz="2400" i="1" dirty="0">
                <a:solidFill>
                  <a:srgbClr val="252525"/>
                </a:solidFill>
                <a:latin typeface="Century Gothic"/>
                <a:cs typeface="Century Gothic"/>
              </a:rPr>
              <a:t>it</a:t>
            </a:r>
            <a:r>
              <a:rPr sz="2400" i="1" spc="-5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is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450" y="1501140"/>
            <a:ext cx="9232265" cy="5048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1285" indent="-342900" algn="just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Suprachoroidal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lamina-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a thin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membrane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condensed  collagen,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melaoncytes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fibroblasts. The potential space  between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sclera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suprachoroidal</a:t>
            </a:r>
            <a:r>
              <a:rPr sz="2400" i="1" spc="-5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space.</a:t>
            </a:r>
            <a:endParaRPr sz="2400">
              <a:latin typeface="Century Gothic"/>
              <a:cs typeface="Century Gothic"/>
            </a:endParaRPr>
          </a:p>
          <a:p>
            <a:pPr marL="355600" marR="52069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Stroma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choroid-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consists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loose collagenous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tissue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with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some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elastic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reticulum fibres containing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pigment  cells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plasma cells,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addition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vessels are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found 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are  arranged 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layers</a:t>
            </a:r>
            <a:endParaRPr sz="2400">
              <a:latin typeface="Century Gothic"/>
              <a:cs typeface="Century Gothic"/>
            </a:endParaRPr>
          </a:p>
          <a:p>
            <a:pPr marL="115570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11557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Layer of large vessels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(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Hallers</a:t>
            </a:r>
            <a:r>
              <a:rPr sz="2400" i="1" spc="-3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layer)</a:t>
            </a:r>
            <a:endParaRPr sz="2400">
              <a:latin typeface="Century Gothic"/>
              <a:cs typeface="Century Gothic"/>
            </a:endParaRPr>
          </a:p>
          <a:p>
            <a:pPr marL="1155700" lvl="1" indent="-2286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Font typeface="Arial"/>
              <a:buChar char="•"/>
              <a:tabLst>
                <a:tab pos="11557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Layer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medium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vessels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(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Sattlers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layer)</a:t>
            </a:r>
            <a:endParaRPr sz="2400">
              <a:latin typeface="Century Gothic"/>
              <a:cs typeface="Century Gothic"/>
            </a:endParaRPr>
          </a:p>
          <a:p>
            <a:pPr marL="115570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11557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Layer of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choriocapillaries.</a:t>
            </a:r>
            <a:endParaRPr sz="24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</a:pPr>
            <a:r>
              <a:rPr sz="2400" i="1" spc="-5" dirty="0">
                <a:solidFill>
                  <a:srgbClr val="A42F0F"/>
                </a:solidFill>
                <a:latin typeface="Century Gothic"/>
                <a:cs typeface="Century Gothic"/>
              </a:rPr>
              <a:t>1.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Basal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lamina-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also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called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Bruch’s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membrane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lines 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choriocapillaries.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789" y="676909"/>
            <a:ext cx="4704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8790" algn="l"/>
              </a:tabLst>
            </a:pP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Blood Supply	of</a:t>
            </a:r>
            <a:r>
              <a:rPr sz="3600" b="1" spc="-8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uvea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230" y="1416050"/>
            <a:ext cx="8643620" cy="479552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b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Arterial supply-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supplied by three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sets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arteries</a:t>
            </a:r>
            <a:endParaRPr sz="2400">
              <a:latin typeface="Century Gothic"/>
              <a:cs typeface="Century Gothic"/>
            </a:endParaRPr>
          </a:p>
          <a:p>
            <a:pPr marL="755650" marR="118745" indent="-28575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75565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Short posterior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arteries- arise as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two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trunks from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ophthalmic artery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.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Each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trunk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divides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10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20 branches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supply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choroid 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segmented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manner.</a:t>
            </a:r>
            <a:endParaRPr sz="2400">
              <a:latin typeface="Century Gothic"/>
              <a:cs typeface="Century Gothic"/>
            </a:endParaRPr>
          </a:p>
          <a:p>
            <a:pPr marL="755650" marR="5080" indent="-28575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75565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Long posterior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arteries-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these are two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number,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nasal 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temporal.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They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run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forward in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suprachoroidal space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reach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muscle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without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giving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branch. At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end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muscle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these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anastomose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each other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 with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give rise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branches  which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supply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</a:t>
            </a:r>
            <a:r>
              <a:rPr sz="2400" i="1" spc="-3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6610" y="1375409"/>
            <a:ext cx="6555740" cy="51079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0" marR="5080" indent="-342900">
              <a:lnSpc>
                <a:spcPct val="99200"/>
              </a:lnSpc>
              <a:spcBef>
                <a:spcPts val="120"/>
              </a:spcBef>
            </a:pPr>
            <a:r>
              <a:rPr sz="2400" i="1" spc="-5" dirty="0">
                <a:solidFill>
                  <a:srgbClr val="A42F0F"/>
                </a:solidFill>
                <a:latin typeface="Century Gothic"/>
                <a:cs typeface="Century Gothic"/>
              </a:rPr>
              <a:t>3.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arteries-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these are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derived  from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muscular branches of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ophthalmic artery. They enter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 muscle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by piercing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sclera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near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limbus,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here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anastomose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two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long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posterior ciliary arteries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form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circulus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arteriosus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major,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near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root  of iris. Several branches arise from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this and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supply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processes.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Similarly,  many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branches from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this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major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arterial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circle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run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radially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through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 towards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margin where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anastomose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each other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form circulus arteriosus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minor.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29500" y="1652270"/>
            <a:ext cx="4762500" cy="451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490" y="791209"/>
            <a:ext cx="8652510" cy="287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441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Venous</a:t>
            </a:r>
            <a:r>
              <a:rPr sz="2400" b="1" spc="-1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drainage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2300"/>
              </a:spcBef>
            </a:pP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series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small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veins which drain blood from iris,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 body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choroid join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form vortex veins. Vortex veins  are four in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number, namely,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temporal,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inferior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temporal,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superior nasal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inferior nasal. These drain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superior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inferior ophthalmic veins which in turn  drain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cavernous</a:t>
            </a:r>
            <a:r>
              <a:rPr sz="2400" i="1" spc="-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sinus.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59369" y="5740400"/>
            <a:ext cx="1621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F3F3F"/>
                </a:solidFill>
                <a:latin typeface="Century Gothic"/>
                <a:cs typeface="Century Gothic"/>
              </a:rPr>
              <a:t>Thank</a:t>
            </a:r>
            <a:r>
              <a:rPr sz="2400" b="1" spc="-8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3F3F3F"/>
                </a:solidFill>
                <a:latin typeface="Century Gothic"/>
                <a:cs typeface="Century Gothic"/>
              </a:rPr>
              <a:t>you.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3220" y="698500"/>
            <a:ext cx="2684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Introduction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31950" y="1615440"/>
            <a:ext cx="813498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Uveal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tissue constitutes 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middle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vascular coat of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eyeball.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From anterior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posterior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divided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three  parts,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namely,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body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 choroid.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4480" y="2936239"/>
            <a:ext cx="7777480" cy="373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5910" y="694690"/>
            <a:ext cx="1496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The</a:t>
            </a:r>
            <a:r>
              <a:rPr sz="3600" b="1" spc="-85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Iris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919" y="1280159"/>
            <a:ext cx="137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45" dirty="0">
                <a:solidFill>
                  <a:srgbClr val="A42F0F"/>
                </a:solidFill>
                <a:latin typeface="Symbol"/>
                <a:cs typeface="Symbol"/>
              </a:rPr>
              <a:t>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919" y="3235959"/>
            <a:ext cx="137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45" dirty="0">
                <a:solidFill>
                  <a:srgbClr val="A42F0F"/>
                </a:solidFill>
                <a:latin typeface="Symbol"/>
                <a:cs typeface="Symbol"/>
              </a:rPr>
              <a:t>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919" y="4460240"/>
            <a:ext cx="137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45" dirty="0">
                <a:solidFill>
                  <a:srgbClr val="A42F0F"/>
                </a:solidFill>
                <a:latin typeface="Symbol"/>
                <a:cs typeface="Symbol"/>
              </a:rPr>
              <a:t>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9819" y="1310640"/>
            <a:ext cx="5197475" cy="4302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Iris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is 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uveal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tract.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It’s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thin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circular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disc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centre is an aperture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called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which regulates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amount  of light reaching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</a:t>
            </a:r>
            <a:r>
              <a:rPr sz="2400" i="1" spc="-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retina.</a:t>
            </a:r>
            <a:endParaRPr sz="2400">
              <a:latin typeface="Century Gothic"/>
              <a:cs typeface="Century Gothic"/>
            </a:endParaRPr>
          </a:p>
          <a:p>
            <a:pPr marL="12700" marR="38735">
              <a:lnSpc>
                <a:spcPct val="100000"/>
              </a:lnSpc>
              <a:spcBef>
                <a:spcPts val="10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periphery,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 is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attached  to 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middle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anterior surface of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</a:t>
            </a:r>
            <a:r>
              <a:rPr sz="2400" i="1" spc="-3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body.</a:t>
            </a:r>
            <a:endParaRPr sz="2400">
              <a:latin typeface="Century Gothic"/>
              <a:cs typeface="Century Gothic"/>
            </a:endParaRPr>
          </a:p>
          <a:p>
            <a:pPr marL="12700" marR="338455">
              <a:lnSpc>
                <a:spcPct val="100000"/>
              </a:lnSpc>
              <a:spcBef>
                <a:spcPts val="10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The iris also divides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space  between cornea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lens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and posterior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chambers.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03669" y="1725929"/>
            <a:ext cx="5549900" cy="374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9410" y="715009"/>
            <a:ext cx="45853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Macroscopic</a:t>
            </a:r>
            <a:r>
              <a:rPr sz="2800" b="1" spc="-9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appearance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342390"/>
            <a:ext cx="5944870" cy="4668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surface of uvea can be divided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a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zone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a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zone  by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zigzag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line called</a:t>
            </a:r>
            <a:r>
              <a:rPr sz="2400" i="1" spc="-4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collarette.</a:t>
            </a:r>
            <a:endParaRPr sz="2400">
              <a:latin typeface="Century Gothic"/>
              <a:cs typeface="Century Gothic"/>
            </a:endParaRPr>
          </a:p>
          <a:p>
            <a:pPr marL="812800" marR="518159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8128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Ciliary zone- </a:t>
            </a:r>
            <a:r>
              <a:rPr sz="2400" i="1" spc="10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presents series of  radial streaks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due 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underlying  radial blood vessels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crypts  which are depressions where  superficial layer of iris is</a:t>
            </a:r>
            <a:r>
              <a:rPr sz="2400" i="1" spc="-7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missing.</a:t>
            </a:r>
            <a:endParaRPr sz="2400">
              <a:latin typeface="Century Gothic"/>
              <a:cs typeface="Century Gothic"/>
            </a:endParaRPr>
          </a:p>
          <a:p>
            <a:pPr marL="812800" marR="37084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812800" algn="l"/>
              </a:tabLst>
            </a:pP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zone- This part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lies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between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collarette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pigmented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frill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is  relatively smooth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</a:t>
            </a:r>
            <a:r>
              <a:rPr sz="2400" i="1" spc="-3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flat.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79919" y="1309369"/>
            <a:ext cx="5105400" cy="468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4179" y="718820"/>
            <a:ext cx="79260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Microscopic structure-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consist </a:t>
            </a:r>
            <a:r>
              <a:rPr sz="2400" i="1" dirty="0">
                <a:solidFill>
                  <a:srgbClr val="252525"/>
                </a:solidFill>
                <a:latin typeface="Century Gothic"/>
                <a:cs typeface="Century Gothic"/>
              </a:rPr>
              <a:t>of 4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layers, </a:t>
            </a:r>
            <a:r>
              <a:rPr sz="2400" i="1" dirty="0">
                <a:solidFill>
                  <a:srgbClr val="252525"/>
                </a:solidFill>
                <a:latin typeface="Century Gothic"/>
                <a:cs typeface="Century Gothic"/>
              </a:rPr>
              <a:t>they</a:t>
            </a:r>
            <a:r>
              <a:rPr sz="2400" i="1" spc="-1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are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2030" y="1404620"/>
            <a:ext cx="8814435" cy="5160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326390" indent="-45720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limiting layer-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condensed  part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stroma.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consists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melanocytes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fibroblasts. Definitive colour of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 depends on this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layer.</a:t>
            </a:r>
            <a:endParaRPr sz="2400">
              <a:latin typeface="Century Gothic"/>
              <a:cs typeface="Century Gothic"/>
            </a:endParaRPr>
          </a:p>
          <a:p>
            <a:pPr marL="469900" marR="118745" indent="-4572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Century Gothic"/>
              <a:buAutoNum type="arabicPeriod"/>
              <a:tabLst>
                <a:tab pos="553085" algn="l"/>
                <a:tab pos="553720" algn="l"/>
              </a:tabLst>
            </a:pPr>
            <a:r>
              <a:rPr dirty="0"/>
              <a:t>	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Iris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stroma-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consists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loosely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arranged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collagenous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network in which are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embedded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sphincter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pupillae,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dilator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pupillae,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vessels, nerves,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pigment cells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other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cells.</a:t>
            </a:r>
            <a:endParaRPr sz="2400">
              <a:latin typeface="Century Gothic"/>
              <a:cs typeface="Century Gothic"/>
            </a:endParaRPr>
          </a:p>
          <a:p>
            <a:pPr marL="698500" marR="19685" lvl="1" indent="-2286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Sphincter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Pupillae- forms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broad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circular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band 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part of iris,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supplied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by parasympathetic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fibres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through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third nerve.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constricts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 pupil.</a:t>
            </a:r>
            <a:endParaRPr sz="2400">
              <a:latin typeface="Century Gothic"/>
              <a:cs typeface="Century Gothic"/>
            </a:endParaRPr>
          </a:p>
          <a:p>
            <a:pPr marL="698500" marR="508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Dilator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Pupillae- lies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zone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iris,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supplied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by  cervical sympathetic nerves.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dilates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</a:t>
            </a:r>
            <a:r>
              <a:rPr sz="2400" i="1" spc="-3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4100" y="1436370"/>
            <a:ext cx="8173084" cy="344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AutoNum type="arabicPeriod" startAt="3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Epithelial layer-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continuation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pigment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epithelium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retina and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body. This layer gives rise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dilator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pupillae  muscle.</a:t>
            </a:r>
            <a:endParaRPr sz="2400">
              <a:latin typeface="Century Gothic"/>
              <a:cs typeface="Century Gothic"/>
            </a:endParaRPr>
          </a:p>
          <a:p>
            <a:pPr marL="355600" marR="27940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 startAt="3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Posterior Pigmented Epithelial layer-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 continuation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non-pigmented epithelium of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body.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At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pupillary margin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forms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pigmented frill and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becomes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continuous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with 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pigmented epithelial</a:t>
            </a:r>
            <a:r>
              <a:rPr sz="2400" i="1" spc="-4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layer.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789" y="676909"/>
            <a:ext cx="2711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Ciliary</a:t>
            </a:r>
            <a:r>
              <a:rPr sz="3600" b="1" spc="-85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36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body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8039" y="1709420"/>
            <a:ext cx="137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45" dirty="0">
                <a:solidFill>
                  <a:srgbClr val="A42F0F"/>
                </a:solidFill>
                <a:latin typeface="Symbol"/>
                <a:cs typeface="Symbol"/>
              </a:rPr>
              <a:t>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8039" y="2567940"/>
            <a:ext cx="137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45" dirty="0">
                <a:solidFill>
                  <a:srgbClr val="A42F0F"/>
                </a:solidFill>
                <a:latin typeface="Symbol"/>
                <a:cs typeface="Symbol"/>
              </a:rPr>
              <a:t>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0939" y="1741170"/>
            <a:ext cx="7724140" cy="369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6055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Ciliary body is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continuation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choroid at ora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serrata.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forms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angle of anterior and posterior 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chambers,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iris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attached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inner side  is divided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into two</a:t>
            </a:r>
            <a:r>
              <a:rPr sz="2400" i="1" spc="-3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parts,</a:t>
            </a:r>
            <a:endParaRPr sz="2400">
              <a:latin typeface="Century Gothic"/>
              <a:cs typeface="Century Gothic"/>
            </a:endParaRPr>
          </a:p>
          <a:p>
            <a:pPr marL="1727200" marR="619125" indent="-2286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Font typeface="Arial"/>
              <a:buChar char="•"/>
              <a:tabLst>
                <a:tab pos="17272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Anterior part having finger-like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processes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called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pars</a:t>
            </a:r>
            <a:r>
              <a:rPr sz="2400" i="1" spc="-4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plicata,</a:t>
            </a:r>
            <a:endParaRPr sz="2400">
              <a:latin typeface="Century Gothic"/>
              <a:cs typeface="Century Gothic"/>
            </a:endParaRPr>
          </a:p>
          <a:p>
            <a:pPr marL="1727200" marR="57785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17272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Posterior part which is smooth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called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pars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plana.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87180" y="2127250"/>
            <a:ext cx="2786379" cy="275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900" y="739140"/>
            <a:ext cx="85534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252525"/>
                </a:solidFill>
                <a:latin typeface="Century Gothic"/>
                <a:cs typeface="Century Gothic"/>
              </a:rPr>
              <a:t>Microscopic structure- </a:t>
            </a:r>
            <a:r>
              <a:rPr sz="2700" i="1" dirty="0">
                <a:solidFill>
                  <a:srgbClr val="252525"/>
                </a:solidFill>
                <a:latin typeface="Century Gothic"/>
                <a:cs typeface="Century Gothic"/>
              </a:rPr>
              <a:t>consists </a:t>
            </a:r>
            <a:r>
              <a:rPr sz="27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of </a:t>
            </a:r>
            <a:r>
              <a:rPr sz="2700" i="1" dirty="0">
                <a:solidFill>
                  <a:srgbClr val="252525"/>
                </a:solidFill>
                <a:latin typeface="Century Gothic"/>
                <a:cs typeface="Century Gothic"/>
              </a:rPr>
              <a:t>5 layers, </a:t>
            </a:r>
            <a:r>
              <a:rPr sz="27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they</a:t>
            </a:r>
            <a:r>
              <a:rPr sz="2700" i="1" spc="-60" dirty="0">
                <a:solidFill>
                  <a:srgbClr val="252525"/>
                </a:solidFill>
                <a:latin typeface="Century Gothic"/>
                <a:cs typeface="Century Gothic"/>
              </a:rPr>
              <a:t> </a:t>
            </a:r>
            <a:r>
              <a:rPr sz="2700" i="1" spc="-5" dirty="0">
                <a:solidFill>
                  <a:srgbClr val="252525"/>
                </a:solidFill>
                <a:latin typeface="Century Gothic"/>
                <a:cs typeface="Century Gothic"/>
              </a:rPr>
              <a:t>are</a:t>
            </a:r>
            <a:endParaRPr sz="27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7719" y="1501140"/>
            <a:ext cx="9529445" cy="5048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56210" indent="-34290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AutoNum type="arabicPeriod"/>
              <a:tabLst>
                <a:tab pos="355600" algn="l"/>
                <a:tab pos="339979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Supraciliary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lamina-	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outermost condensed part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stroma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consists of pigmented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collagen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fibres.</a:t>
            </a:r>
            <a:endParaRPr sz="2400">
              <a:latin typeface="Century Gothic"/>
              <a:cs typeface="Century Gothic"/>
            </a:endParaRPr>
          </a:p>
          <a:p>
            <a:pPr marL="355600" marR="16637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Stroma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body- it consists of connective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tissue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 collagen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fibroblasts.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Embedded in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this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are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muscle,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vessels, nerves,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pigment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other</a:t>
            </a:r>
            <a:r>
              <a:rPr sz="2400" i="1" spc="-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cells.</a:t>
            </a:r>
            <a:endParaRPr sz="2400">
              <a:latin typeface="Century Gothic"/>
              <a:cs typeface="Century Gothic"/>
            </a:endParaRPr>
          </a:p>
          <a:p>
            <a:pPr marL="355600" marR="183515" indent="914400">
              <a:lnSpc>
                <a:spcPct val="100000"/>
              </a:lnSpc>
              <a:spcBef>
                <a:spcPts val="1000"/>
              </a:spcBef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muscle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occupies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most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outer part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body.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a non striated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muscle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is supplied by  parasympathetic fibres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through 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short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nerves.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It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has  three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parts,</a:t>
            </a:r>
            <a:endParaRPr sz="2400">
              <a:latin typeface="Century Gothic"/>
              <a:cs typeface="Century Gothic"/>
            </a:endParaRPr>
          </a:p>
          <a:p>
            <a:pPr marL="207010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20701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Longitudinal fibres- which help in aqueous</a:t>
            </a:r>
            <a:r>
              <a:rPr sz="2400" i="1" spc="-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outflow,</a:t>
            </a:r>
            <a:endParaRPr sz="2400">
              <a:latin typeface="Century Gothic"/>
              <a:cs typeface="Century Gothic"/>
            </a:endParaRPr>
          </a:p>
          <a:p>
            <a:pPr marL="2070100" lvl="1" indent="-2286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Font typeface="Arial"/>
              <a:buChar char="•"/>
              <a:tabLst>
                <a:tab pos="20701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Circular fibres- which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help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</a:t>
            </a:r>
            <a:r>
              <a:rPr sz="2400" i="1" spc="-5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accommodation,</a:t>
            </a:r>
            <a:endParaRPr sz="2400">
              <a:latin typeface="Century Gothic"/>
              <a:cs typeface="Century Gothic"/>
            </a:endParaRPr>
          </a:p>
          <a:p>
            <a:pPr marL="207010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20701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Radial fibres- which also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help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 aqueous</a:t>
            </a:r>
            <a:r>
              <a:rPr sz="2400" i="1" spc="-5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outflow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160" y="1301750"/>
            <a:ext cx="72923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A42F0F"/>
                </a:solidFill>
                <a:latin typeface="Century Gothic"/>
                <a:cs typeface="Century Gothic"/>
              </a:rPr>
              <a:t>3.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Layer of pigmented epithelium-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forward  continuation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retinal pigment</a:t>
            </a:r>
            <a:r>
              <a:rPr sz="2400" i="1" spc="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epithelium.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160" y="2160270"/>
            <a:ext cx="9040495" cy="401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99109" indent="-34290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AutoNum type="arabicPeriod" startAt="4"/>
              <a:tabLst>
                <a:tab pos="3556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Layer of non-pigmented epithelium- it consists of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mainly  low columnar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or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cuboidal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cells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and it’s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forward  continuation of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sensory</a:t>
            </a:r>
            <a:r>
              <a:rPr sz="2400" i="1" spc="-1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retina.</a:t>
            </a:r>
            <a:endParaRPr sz="24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AutoNum type="arabicPeriod" startAt="4"/>
              <a:tabLst>
                <a:tab pos="355600" algn="l"/>
              </a:tabLst>
            </a:pP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Internal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limiting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membrane-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it’s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forward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continuation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of 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internal limiting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membrane </a:t>
            </a:r>
            <a:r>
              <a:rPr sz="2400" i="1" dirty="0">
                <a:solidFill>
                  <a:srgbClr val="3F3F3F"/>
                </a:solidFill>
                <a:latin typeface="Century Gothic"/>
                <a:cs typeface="Century Gothic"/>
              </a:rPr>
              <a:t>of </a:t>
            </a:r>
            <a:r>
              <a:rPr sz="2400" i="1" spc="5" dirty="0">
                <a:solidFill>
                  <a:srgbClr val="3F3F3F"/>
                </a:solidFill>
                <a:latin typeface="Century Gothic"/>
                <a:cs typeface="Century Gothic"/>
              </a:rPr>
              <a:t>the</a:t>
            </a:r>
            <a:r>
              <a:rPr sz="2400" i="1" spc="-5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retina.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42F0F"/>
              </a:buClr>
              <a:buFont typeface="Century Gothic"/>
              <a:buAutoNum type="arabicPeriod" startAt="4"/>
            </a:pPr>
            <a:endParaRPr sz="3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3F3F3F"/>
                </a:solidFill>
                <a:latin typeface="Century Gothic"/>
                <a:cs typeface="Century Gothic"/>
              </a:rPr>
              <a:t>Functions of the ciliary</a:t>
            </a:r>
            <a:r>
              <a:rPr sz="2800" b="1" spc="-30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F3F3F"/>
                </a:solidFill>
                <a:latin typeface="Century Gothic"/>
                <a:cs typeface="Century Gothic"/>
              </a:rPr>
              <a:t>body-</a:t>
            </a:r>
            <a:endParaRPr sz="2800">
              <a:latin typeface="Century Gothic"/>
              <a:cs typeface="Century Gothic"/>
            </a:endParaRPr>
          </a:p>
          <a:p>
            <a:pPr marL="1612900" lvl="1" indent="-2286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•"/>
              <a:tabLst>
                <a:tab pos="16129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Formation of aqueous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humor</a:t>
            </a:r>
            <a:endParaRPr sz="2400">
              <a:latin typeface="Century Gothic"/>
              <a:cs typeface="Century Gothic"/>
            </a:endParaRPr>
          </a:p>
          <a:p>
            <a:pPr marL="1612900" lvl="1" indent="-228600">
              <a:lnSpc>
                <a:spcPct val="100000"/>
              </a:lnSpc>
              <a:spcBef>
                <a:spcPts val="990"/>
              </a:spcBef>
              <a:buClr>
                <a:srgbClr val="A42F0F"/>
              </a:buClr>
              <a:buFont typeface="Arial"/>
              <a:buChar char="•"/>
              <a:tabLst>
                <a:tab pos="1612900" algn="l"/>
              </a:tabLst>
            </a:pP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Ciliary </a:t>
            </a:r>
            <a:r>
              <a:rPr sz="2400" i="1" spc="-10" dirty="0">
                <a:solidFill>
                  <a:srgbClr val="3F3F3F"/>
                </a:solidFill>
                <a:latin typeface="Century Gothic"/>
                <a:cs typeface="Century Gothic"/>
              </a:rPr>
              <a:t>muscles help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in</a:t>
            </a:r>
            <a:r>
              <a:rPr sz="2400" i="1" spc="-25" dirty="0">
                <a:solidFill>
                  <a:srgbClr val="3F3F3F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3F3F3F"/>
                </a:solidFill>
                <a:latin typeface="Century Gothic"/>
                <a:cs typeface="Century Gothic"/>
              </a:rPr>
              <a:t>accommodation.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847</Words>
  <Application>Microsoft Office PowerPoint</Application>
  <PresentationFormat>Custom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Anatomy of  Uvea</vt:lpstr>
      <vt:lpstr>Slide 2</vt:lpstr>
      <vt:lpstr>The Iris</vt:lpstr>
      <vt:lpstr>Macroscopic appearance</vt:lpstr>
      <vt:lpstr>Microscopic structure- consist of 4 layers, they are</vt:lpstr>
      <vt:lpstr>Slide 6</vt:lpstr>
      <vt:lpstr>Ciliary body</vt:lpstr>
      <vt:lpstr>Microscopic structure- consists of 5 layers, they are</vt:lpstr>
      <vt:lpstr>3. Layer of pigmented epithelium- it’s the forward  continuation of the retinal pigment epithelium.</vt:lpstr>
      <vt:lpstr>Choroid</vt:lpstr>
      <vt:lpstr>Microscopic Structure- from without inwards, it is</vt:lpstr>
      <vt:lpstr>Blood Supply of uvea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 Uvea</dc:title>
  <dc:creator>NAVY SEALs</dc:creator>
  <cp:lastModifiedBy>DELL</cp:lastModifiedBy>
  <cp:revision>1</cp:revision>
  <dcterms:created xsi:type="dcterms:W3CDTF">2020-08-15T06:19:56Z</dcterms:created>
  <dcterms:modified xsi:type="dcterms:W3CDTF">2020-08-15T06:21:38Z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2015-12-28T00:00:00Z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2020-08-15T00:00:00Z</vt:filetime>
  </property>
</Properties>
</file>