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5800" y="2070100"/>
            <a:ext cx="7391400" cy="3352800"/>
          </a:xfrm>
          <a:custGeom>
            <a:avLst/>
            <a:gdLst/>
            <a:ahLst/>
            <a:cxnLst/>
            <a:rect l="l" t="t" r="r" b="b"/>
            <a:pathLst>
              <a:path w="7391400" h="3352800">
                <a:moveTo>
                  <a:pt x="558800" y="0"/>
                </a:moveTo>
                <a:lnTo>
                  <a:pt x="514724" y="2281"/>
                </a:lnTo>
                <a:lnTo>
                  <a:pt x="470894" y="8961"/>
                </a:lnTo>
                <a:lnTo>
                  <a:pt x="427552" y="19797"/>
                </a:lnTo>
                <a:lnTo>
                  <a:pt x="384943" y="34543"/>
                </a:lnTo>
                <a:lnTo>
                  <a:pt x="343312" y="52955"/>
                </a:lnTo>
                <a:lnTo>
                  <a:pt x="302903" y="74789"/>
                </a:lnTo>
                <a:lnTo>
                  <a:pt x="263961" y="99800"/>
                </a:lnTo>
                <a:lnTo>
                  <a:pt x="226729" y="127744"/>
                </a:lnTo>
                <a:lnTo>
                  <a:pt x="191453" y="158376"/>
                </a:lnTo>
                <a:lnTo>
                  <a:pt x="158376" y="191453"/>
                </a:lnTo>
                <a:lnTo>
                  <a:pt x="127744" y="226729"/>
                </a:lnTo>
                <a:lnTo>
                  <a:pt x="99800" y="263961"/>
                </a:lnTo>
                <a:lnTo>
                  <a:pt x="74789" y="302903"/>
                </a:lnTo>
                <a:lnTo>
                  <a:pt x="52955" y="343312"/>
                </a:lnTo>
                <a:lnTo>
                  <a:pt x="34543" y="384943"/>
                </a:lnTo>
                <a:lnTo>
                  <a:pt x="19797" y="427552"/>
                </a:lnTo>
                <a:lnTo>
                  <a:pt x="8961" y="470894"/>
                </a:lnTo>
                <a:lnTo>
                  <a:pt x="2281" y="514724"/>
                </a:lnTo>
                <a:lnTo>
                  <a:pt x="0" y="558800"/>
                </a:lnTo>
                <a:lnTo>
                  <a:pt x="0" y="2794000"/>
                </a:lnTo>
                <a:lnTo>
                  <a:pt x="2281" y="2838075"/>
                </a:lnTo>
                <a:lnTo>
                  <a:pt x="8961" y="2881905"/>
                </a:lnTo>
                <a:lnTo>
                  <a:pt x="19797" y="2925247"/>
                </a:lnTo>
                <a:lnTo>
                  <a:pt x="34543" y="2967856"/>
                </a:lnTo>
                <a:lnTo>
                  <a:pt x="52955" y="3009487"/>
                </a:lnTo>
                <a:lnTo>
                  <a:pt x="74789" y="3049896"/>
                </a:lnTo>
                <a:lnTo>
                  <a:pt x="99800" y="3088838"/>
                </a:lnTo>
                <a:lnTo>
                  <a:pt x="127744" y="3126070"/>
                </a:lnTo>
                <a:lnTo>
                  <a:pt x="158376" y="3161346"/>
                </a:lnTo>
                <a:lnTo>
                  <a:pt x="191453" y="3194423"/>
                </a:lnTo>
                <a:lnTo>
                  <a:pt x="226729" y="3225055"/>
                </a:lnTo>
                <a:lnTo>
                  <a:pt x="263961" y="3252999"/>
                </a:lnTo>
                <a:lnTo>
                  <a:pt x="302903" y="3278010"/>
                </a:lnTo>
                <a:lnTo>
                  <a:pt x="343312" y="3299844"/>
                </a:lnTo>
                <a:lnTo>
                  <a:pt x="384943" y="3318256"/>
                </a:lnTo>
                <a:lnTo>
                  <a:pt x="427552" y="3333002"/>
                </a:lnTo>
                <a:lnTo>
                  <a:pt x="470894" y="3343838"/>
                </a:lnTo>
                <a:lnTo>
                  <a:pt x="514724" y="3350518"/>
                </a:lnTo>
                <a:lnTo>
                  <a:pt x="558800" y="3352800"/>
                </a:lnTo>
                <a:lnTo>
                  <a:pt x="6832600" y="3352800"/>
                </a:lnTo>
                <a:lnTo>
                  <a:pt x="6876675" y="3350518"/>
                </a:lnTo>
                <a:lnTo>
                  <a:pt x="6920505" y="3343838"/>
                </a:lnTo>
                <a:lnTo>
                  <a:pt x="6963847" y="3333002"/>
                </a:lnTo>
                <a:lnTo>
                  <a:pt x="7006456" y="3318256"/>
                </a:lnTo>
                <a:lnTo>
                  <a:pt x="7048087" y="3299844"/>
                </a:lnTo>
                <a:lnTo>
                  <a:pt x="7088496" y="3278010"/>
                </a:lnTo>
                <a:lnTo>
                  <a:pt x="7127438" y="3252999"/>
                </a:lnTo>
                <a:lnTo>
                  <a:pt x="7164670" y="3225055"/>
                </a:lnTo>
                <a:lnTo>
                  <a:pt x="7199946" y="3194423"/>
                </a:lnTo>
                <a:lnTo>
                  <a:pt x="7233023" y="3161346"/>
                </a:lnTo>
                <a:lnTo>
                  <a:pt x="7263655" y="3126070"/>
                </a:lnTo>
                <a:lnTo>
                  <a:pt x="7291599" y="3088838"/>
                </a:lnTo>
                <a:lnTo>
                  <a:pt x="7316610" y="3049896"/>
                </a:lnTo>
                <a:lnTo>
                  <a:pt x="7338444" y="3009487"/>
                </a:lnTo>
                <a:lnTo>
                  <a:pt x="7356856" y="2967856"/>
                </a:lnTo>
                <a:lnTo>
                  <a:pt x="7371602" y="2925247"/>
                </a:lnTo>
                <a:lnTo>
                  <a:pt x="7382438" y="2881905"/>
                </a:lnTo>
                <a:lnTo>
                  <a:pt x="7389118" y="2838075"/>
                </a:lnTo>
                <a:lnTo>
                  <a:pt x="7391400" y="2794000"/>
                </a:lnTo>
                <a:lnTo>
                  <a:pt x="7391400" y="558800"/>
                </a:lnTo>
                <a:lnTo>
                  <a:pt x="7389118" y="514724"/>
                </a:lnTo>
                <a:lnTo>
                  <a:pt x="7382438" y="470894"/>
                </a:lnTo>
                <a:lnTo>
                  <a:pt x="7371602" y="427552"/>
                </a:lnTo>
                <a:lnTo>
                  <a:pt x="7356856" y="384943"/>
                </a:lnTo>
                <a:lnTo>
                  <a:pt x="7338444" y="343312"/>
                </a:lnTo>
                <a:lnTo>
                  <a:pt x="7316610" y="302903"/>
                </a:lnTo>
                <a:lnTo>
                  <a:pt x="7291599" y="263961"/>
                </a:lnTo>
                <a:lnTo>
                  <a:pt x="7263655" y="226729"/>
                </a:lnTo>
                <a:lnTo>
                  <a:pt x="7233023" y="191453"/>
                </a:lnTo>
                <a:lnTo>
                  <a:pt x="7199946" y="158376"/>
                </a:lnTo>
                <a:lnTo>
                  <a:pt x="7164670" y="127744"/>
                </a:lnTo>
                <a:lnTo>
                  <a:pt x="7127438" y="99800"/>
                </a:lnTo>
                <a:lnTo>
                  <a:pt x="7088496" y="74789"/>
                </a:lnTo>
                <a:lnTo>
                  <a:pt x="7048087" y="52955"/>
                </a:lnTo>
                <a:lnTo>
                  <a:pt x="7006456" y="34543"/>
                </a:lnTo>
                <a:lnTo>
                  <a:pt x="6963847" y="19797"/>
                </a:lnTo>
                <a:lnTo>
                  <a:pt x="6920505" y="8961"/>
                </a:lnTo>
                <a:lnTo>
                  <a:pt x="6876675" y="2281"/>
                </a:lnTo>
                <a:lnTo>
                  <a:pt x="6832600" y="0"/>
                </a:lnTo>
                <a:lnTo>
                  <a:pt x="558800" y="0"/>
                </a:lnTo>
                <a:close/>
              </a:path>
              <a:path w="7391400" h="3352800">
                <a:moveTo>
                  <a:pt x="0" y="0"/>
                </a:moveTo>
                <a:lnTo>
                  <a:pt x="0" y="0"/>
                </a:lnTo>
              </a:path>
              <a:path w="7391400" h="3352800">
                <a:moveTo>
                  <a:pt x="7391400" y="3352800"/>
                </a:moveTo>
                <a:lnTo>
                  <a:pt x="7391400" y="3352800"/>
                </a:lnTo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8600" y="927099"/>
            <a:ext cx="7162800" cy="990600"/>
          </a:xfrm>
          <a:custGeom>
            <a:avLst/>
            <a:gdLst/>
            <a:ahLst/>
            <a:cxnLst/>
            <a:rect l="l" t="t" r="r" b="b"/>
            <a:pathLst>
              <a:path w="7162800" h="990600">
                <a:moveTo>
                  <a:pt x="3581400" y="990600"/>
                </a:moveTo>
                <a:lnTo>
                  <a:pt x="0" y="990600"/>
                </a:lnTo>
                <a:lnTo>
                  <a:pt x="0" y="0"/>
                </a:lnTo>
                <a:lnTo>
                  <a:pt x="7162800" y="0"/>
                </a:lnTo>
                <a:lnTo>
                  <a:pt x="7162800" y="990600"/>
                </a:lnTo>
                <a:lnTo>
                  <a:pt x="3581400" y="990600"/>
                </a:lnTo>
                <a:close/>
              </a:path>
            </a:pathLst>
          </a:custGeom>
          <a:ln w="5714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384299"/>
            <a:ext cx="8991600" cy="1828800"/>
          </a:xfrm>
          <a:custGeom>
            <a:avLst/>
            <a:gdLst/>
            <a:ahLst/>
            <a:cxnLst/>
            <a:rect l="l" t="t" r="r" b="b"/>
            <a:pathLst>
              <a:path w="8991600" h="1828800">
                <a:moveTo>
                  <a:pt x="8077200" y="0"/>
                </a:moveTo>
                <a:lnTo>
                  <a:pt x="0" y="0"/>
                </a:lnTo>
                <a:lnTo>
                  <a:pt x="0" y="1828800"/>
                </a:lnTo>
                <a:lnTo>
                  <a:pt x="8077200" y="1828800"/>
                </a:lnTo>
                <a:lnTo>
                  <a:pt x="8122920" y="1827529"/>
                </a:lnTo>
                <a:lnTo>
                  <a:pt x="8169909" y="1823720"/>
                </a:lnTo>
                <a:lnTo>
                  <a:pt x="8215630" y="1818639"/>
                </a:lnTo>
                <a:lnTo>
                  <a:pt x="8261350" y="1809750"/>
                </a:lnTo>
                <a:lnTo>
                  <a:pt x="8305800" y="1799589"/>
                </a:lnTo>
                <a:lnTo>
                  <a:pt x="8350250" y="1786889"/>
                </a:lnTo>
                <a:lnTo>
                  <a:pt x="8394700" y="1771650"/>
                </a:lnTo>
                <a:lnTo>
                  <a:pt x="8437880" y="1755139"/>
                </a:lnTo>
                <a:lnTo>
                  <a:pt x="8479790" y="1734820"/>
                </a:lnTo>
                <a:lnTo>
                  <a:pt x="8520430" y="1713229"/>
                </a:lnTo>
                <a:lnTo>
                  <a:pt x="8561070" y="1690370"/>
                </a:lnTo>
                <a:lnTo>
                  <a:pt x="8599170" y="1664970"/>
                </a:lnTo>
                <a:lnTo>
                  <a:pt x="8637270" y="1637029"/>
                </a:lnTo>
                <a:lnTo>
                  <a:pt x="8672830" y="1607820"/>
                </a:lnTo>
                <a:lnTo>
                  <a:pt x="8707120" y="1577339"/>
                </a:lnTo>
                <a:lnTo>
                  <a:pt x="8740140" y="1544320"/>
                </a:lnTo>
                <a:lnTo>
                  <a:pt x="8770620" y="1510029"/>
                </a:lnTo>
                <a:lnTo>
                  <a:pt x="8799830" y="1474470"/>
                </a:lnTo>
                <a:lnTo>
                  <a:pt x="8827770" y="1436370"/>
                </a:lnTo>
                <a:lnTo>
                  <a:pt x="8853170" y="1398270"/>
                </a:lnTo>
                <a:lnTo>
                  <a:pt x="8876030" y="1357629"/>
                </a:lnTo>
                <a:lnTo>
                  <a:pt x="8897620" y="1316989"/>
                </a:lnTo>
                <a:lnTo>
                  <a:pt x="8916670" y="1275079"/>
                </a:lnTo>
                <a:lnTo>
                  <a:pt x="8934450" y="1231900"/>
                </a:lnTo>
                <a:lnTo>
                  <a:pt x="8949690" y="1187450"/>
                </a:lnTo>
                <a:lnTo>
                  <a:pt x="8962390" y="1143000"/>
                </a:lnTo>
                <a:lnTo>
                  <a:pt x="8972550" y="1098550"/>
                </a:lnTo>
                <a:lnTo>
                  <a:pt x="8981440" y="1052829"/>
                </a:lnTo>
                <a:lnTo>
                  <a:pt x="8986520" y="1007110"/>
                </a:lnTo>
                <a:lnTo>
                  <a:pt x="8990330" y="960120"/>
                </a:lnTo>
                <a:lnTo>
                  <a:pt x="8991600" y="914400"/>
                </a:lnTo>
                <a:lnTo>
                  <a:pt x="8990330" y="867410"/>
                </a:lnTo>
                <a:lnTo>
                  <a:pt x="8986520" y="821689"/>
                </a:lnTo>
                <a:lnTo>
                  <a:pt x="8981440" y="775970"/>
                </a:lnTo>
                <a:lnTo>
                  <a:pt x="8972550" y="730250"/>
                </a:lnTo>
                <a:lnTo>
                  <a:pt x="8962390" y="684529"/>
                </a:lnTo>
                <a:lnTo>
                  <a:pt x="8949690" y="640079"/>
                </a:lnTo>
                <a:lnTo>
                  <a:pt x="8934450" y="596900"/>
                </a:lnTo>
                <a:lnTo>
                  <a:pt x="8916670" y="553720"/>
                </a:lnTo>
                <a:lnTo>
                  <a:pt x="8897620" y="511810"/>
                </a:lnTo>
                <a:lnTo>
                  <a:pt x="8876030" y="469900"/>
                </a:lnTo>
                <a:lnTo>
                  <a:pt x="8853170" y="430529"/>
                </a:lnTo>
                <a:lnTo>
                  <a:pt x="8827770" y="392429"/>
                </a:lnTo>
                <a:lnTo>
                  <a:pt x="8799830" y="354329"/>
                </a:lnTo>
                <a:lnTo>
                  <a:pt x="8770620" y="318770"/>
                </a:lnTo>
                <a:lnTo>
                  <a:pt x="8740140" y="284479"/>
                </a:lnTo>
                <a:lnTo>
                  <a:pt x="8707120" y="251460"/>
                </a:lnTo>
                <a:lnTo>
                  <a:pt x="8672830" y="220979"/>
                </a:lnTo>
                <a:lnTo>
                  <a:pt x="8637270" y="190500"/>
                </a:lnTo>
                <a:lnTo>
                  <a:pt x="8599170" y="163829"/>
                </a:lnTo>
                <a:lnTo>
                  <a:pt x="8561070" y="138429"/>
                </a:lnTo>
                <a:lnTo>
                  <a:pt x="8520430" y="114300"/>
                </a:lnTo>
                <a:lnTo>
                  <a:pt x="8479790" y="93979"/>
                </a:lnTo>
                <a:lnTo>
                  <a:pt x="8437880" y="73660"/>
                </a:lnTo>
                <a:lnTo>
                  <a:pt x="8394700" y="57150"/>
                </a:lnTo>
                <a:lnTo>
                  <a:pt x="8350250" y="41910"/>
                </a:lnTo>
                <a:lnTo>
                  <a:pt x="8305800" y="29210"/>
                </a:lnTo>
                <a:lnTo>
                  <a:pt x="8261350" y="19050"/>
                </a:lnTo>
                <a:lnTo>
                  <a:pt x="8215630" y="10160"/>
                </a:lnTo>
                <a:lnTo>
                  <a:pt x="8169909" y="5079"/>
                </a:lnTo>
                <a:lnTo>
                  <a:pt x="8122920" y="1270"/>
                </a:lnTo>
                <a:lnTo>
                  <a:pt x="807720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607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6070" y="1869440"/>
            <a:ext cx="8531859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533400"/>
            <a:ext cx="8305800" cy="5715000"/>
          </a:xfrm>
          <a:custGeom>
            <a:avLst/>
            <a:gdLst/>
            <a:ahLst/>
            <a:cxnLst/>
            <a:rect l="l" t="t" r="r" b="b"/>
            <a:pathLst>
              <a:path w="8305800" h="5715000">
                <a:moveTo>
                  <a:pt x="784860" y="0"/>
                </a:moveTo>
                <a:lnTo>
                  <a:pt x="739601" y="1719"/>
                </a:lnTo>
                <a:lnTo>
                  <a:pt x="694477" y="6787"/>
                </a:lnTo>
                <a:lnTo>
                  <a:pt x="649621" y="15069"/>
                </a:lnTo>
                <a:lnTo>
                  <a:pt x="605167" y="26431"/>
                </a:lnTo>
                <a:lnTo>
                  <a:pt x="561249" y="40738"/>
                </a:lnTo>
                <a:lnTo>
                  <a:pt x="518000" y="57857"/>
                </a:lnTo>
                <a:lnTo>
                  <a:pt x="475555" y="77652"/>
                </a:lnTo>
                <a:lnTo>
                  <a:pt x="434048" y="99990"/>
                </a:lnTo>
                <a:lnTo>
                  <a:pt x="393613" y="124736"/>
                </a:lnTo>
                <a:lnTo>
                  <a:pt x="354383" y="151755"/>
                </a:lnTo>
                <a:lnTo>
                  <a:pt x="316493" y="180913"/>
                </a:lnTo>
                <a:lnTo>
                  <a:pt x="280077" y="212076"/>
                </a:lnTo>
                <a:lnTo>
                  <a:pt x="245268" y="245110"/>
                </a:lnTo>
                <a:lnTo>
                  <a:pt x="212201" y="279879"/>
                </a:lnTo>
                <a:lnTo>
                  <a:pt x="181009" y="316249"/>
                </a:lnTo>
                <a:lnTo>
                  <a:pt x="151827" y="354087"/>
                </a:lnTo>
                <a:lnTo>
                  <a:pt x="124788" y="393258"/>
                </a:lnTo>
                <a:lnTo>
                  <a:pt x="100027" y="433627"/>
                </a:lnTo>
                <a:lnTo>
                  <a:pt x="77677" y="475060"/>
                </a:lnTo>
                <a:lnTo>
                  <a:pt x="57873" y="517422"/>
                </a:lnTo>
                <a:lnTo>
                  <a:pt x="40747" y="560579"/>
                </a:lnTo>
                <a:lnTo>
                  <a:pt x="26435" y="604398"/>
                </a:lnTo>
                <a:lnTo>
                  <a:pt x="15071" y="648742"/>
                </a:lnTo>
                <a:lnTo>
                  <a:pt x="6787" y="693478"/>
                </a:lnTo>
                <a:lnTo>
                  <a:pt x="1719" y="738472"/>
                </a:lnTo>
                <a:lnTo>
                  <a:pt x="0" y="783589"/>
                </a:lnTo>
                <a:lnTo>
                  <a:pt x="0" y="4930140"/>
                </a:lnTo>
                <a:lnTo>
                  <a:pt x="1719" y="4975398"/>
                </a:lnTo>
                <a:lnTo>
                  <a:pt x="6787" y="5020522"/>
                </a:lnTo>
                <a:lnTo>
                  <a:pt x="15071" y="5065378"/>
                </a:lnTo>
                <a:lnTo>
                  <a:pt x="26435" y="5109832"/>
                </a:lnTo>
                <a:lnTo>
                  <a:pt x="40747" y="5153750"/>
                </a:lnTo>
                <a:lnTo>
                  <a:pt x="57873" y="5196999"/>
                </a:lnTo>
                <a:lnTo>
                  <a:pt x="77677" y="5239444"/>
                </a:lnTo>
                <a:lnTo>
                  <a:pt x="100027" y="5280951"/>
                </a:lnTo>
                <a:lnTo>
                  <a:pt x="124788" y="5321386"/>
                </a:lnTo>
                <a:lnTo>
                  <a:pt x="151827" y="5360616"/>
                </a:lnTo>
                <a:lnTo>
                  <a:pt x="181009" y="5398506"/>
                </a:lnTo>
                <a:lnTo>
                  <a:pt x="212201" y="5434922"/>
                </a:lnTo>
                <a:lnTo>
                  <a:pt x="245268" y="5469731"/>
                </a:lnTo>
                <a:lnTo>
                  <a:pt x="280077" y="5502798"/>
                </a:lnTo>
                <a:lnTo>
                  <a:pt x="316493" y="5533990"/>
                </a:lnTo>
                <a:lnTo>
                  <a:pt x="354383" y="5563172"/>
                </a:lnTo>
                <a:lnTo>
                  <a:pt x="393613" y="5590211"/>
                </a:lnTo>
                <a:lnTo>
                  <a:pt x="434048" y="5614972"/>
                </a:lnTo>
                <a:lnTo>
                  <a:pt x="475555" y="5637322"/>
                </a:lnTo>
                <a:lnTo>
                  <a:pt x="518000" y="5657126"/>
                </a:lnTo>
                <a:lnTo>
                  <a:pt x="561249" y="5674252"/>
                </a:lnTo>
                <a:lnTo>
                  <a:pt x="605167" y="5688564"/>
                </a:lnTo>
                <a:lnTo>
                  <a:pt x="649621" y="5699928"/>
                </a:lnTo>
                <a:lnTo>
                  <a:pt x="694477" y="5708212"/>
                </a:lnTo>
                <a:lnTo>
                  <a:pt x="739601" y="5713280"/>
                </a:lnTo>
                <a:lnTo>
                  <a:pt x="784860" y="5715000"/>
                </a:lnTo>
                <a:lnTo>
                  <a:pt x="7520940" y="5715000"/>
                </a:lnTo>
                <a:lnTo>
                  <a:pt x="7566198" y="5713280"/>
                </a:lnTo>
                <a:lnTo>
                  <a:pt x="7611322" y="5708212"/>
                </a:lnTo>
                <a:lnTo>
                  <a:pt x="7656178" y="5699928"/>
                </a:lnTo>
                <a:lnTo>
                  <a:pt x="7700632" y="5688564"/>
                </a:lnTo>
                <a:lnTo>
                  <a:pt x="7744550" y="5674252"/>
                </a:lnTo>
                <a:lnTo>
                  <a:pt x="7787799" y="5657126"/>
                </a:lnTo>
                <a:lnTo>
                  <a:pt x="7830244" y="5637322"/>
                </a:lnTo>
                <a:lnTo>
                  <a:pt x="7871751" y="5614972"/>
                </a:lnTo>
                <a:lnTo>
                  <a:pt x="7912186" y="5590211"/>
                </a:lnTo>
                <a:lnTo>
                  <a:pt x="7951416" y="5563172"/>
                </a:lnTo>
                <a:lnTo>
                  <a:pt x="7989306" y="5533990"/>
                </a:lnTo>
                <a:lnTo>
                  <a:pt x="8025722" y="5502798"/>
                </a:lnTo>
                <a:lnTo>
                  <a:pt x="8060531" y="5469731"/>
                </a:lnTo>
                <a:lnTo>
                  <a:pt x="8093598" y="5434922"/>
                </a:lnTo>
                <a:lnTo>
                  <a:pt x="8124790" y="5398506"/>
                </a:lnTo>
                <a:lnTo>
                  <a:pt x="8153972" y="5360616"/>
                </a:lnTo>
                <a:lnTo>
                  <a:pt x="8181011" y="5321386"/>
                </a:lnTo>
                <a:lnTo>
                  <a:pt x="8205772" y="5280951"/>
                </a:lnTo>
                <a:lnTo>
                  <a:pt x="8228122" y="5239444"/>
                </a:lnTo>
                <a:lnTo>
                  <a:pt x="8247926" y="5196999"/>
                </a:lnTo>
                <a:lnTo>
                  <a:pt x="8265052" y="5153750"/>
                </a:lnTo>
                <a:lnTo>
                  <a:pt x="8279364" y="5109832"/>
                </a:lnTo>
                <a:lnTo>
                  <a:pt x="8290728" y="5065378"/>
                </a:lnTo>
                <a:lnTo>
                  <a:pt x="8299012" y="5020522"/>
                </a:lnTo>
                <a:lnTo>
                  <a:pt x="8304080" y="4975398"/>
                </a:lnTo>
                <a:lnTo>
                  <a:pt x="8305800" y="4930140"/>
                </a:lnTo>
                <a:lnTo>
                  <a:pt x="8305800" y="783589"/>
                </a:lnTo>
                <a:lnTo>
                  <a:pt x="8304080" y="738472"/>
                </a:lnTo>
                <a:lnTo>
                  <a:pt x="8299012" y="693478"/>
                </a:lnTo>
                <a:lnTo>
                  <a:pt x="8290728" y="648742"/>
                </a:lnTo>
                <a:lnTo>
                  <a:pt x="8279364" y="604398"/>
                </a:lnTo>
                <a:lnTo>
                  <a:pt x="8265052" y="560579"/>
                </a:lnTo>
                <a:lnTo>
                  <a:pt x="8247926" y="517422"/>
                </a:lnTo>
                <a:lnTo>
                  <a:pt x="8228122" y="475060"/>
                </a:lnTo>
                <a:lnTo>
                  <a:pt x="8205772" y="433627"/>
                </a:lnTo>
                <a:lnTo>
                  <a:pt x="8181011" y="393258"/>
                </a:lnTo>
                <a:lnTo>
                  <a:pt x="8153972" y="354087"/>
                </a:lnTo>
                <a:lnTo>
                  <a:pt x="8124790" y="316249"/>
                </a:lnTo>
                <a:lnTo>
                  <a:pt x="8093598" y="279879"/>
                </a:lnTo>
                <a:lnTo>
                  <a:pt x="8060531" y="245109"/>
                </a:lnTo>
                <a:lnTo>
                  <a:pt x="8025722" y="212076"/>
                </a:lnTo>
                <a:lnTo>
                  <a:pt x="7989306" y="180913"/>
                </a:lnTo>
                <a:lnTo>
                  <a:pt x="7951416" y="151755"/>
                </a:lnTo>
                <a:lnTo>
                  <a:pt x="7912186" y="124736"/>
                </a:lnTo>
                <a:lnTo>
                  <a:pt x="7871751" y="99990"/>
                </a:lnTo>
                <a:lnTo>
                  <a:pt x="7830244" y="77652"/>
                </a:lnTo>
                <a:lnTo>
                  <a:pt x="7787799" y="57857"/>
                </a:lnTo>
                <a:lnTo>
                  <a:pt x="7744550" y="40738"/>
                </a:lnTo>
                <a:lnTo>
                  <a:pt x="7700632" y="26431"/>
                </a:lnTo>
                <a:lnTo>
                  <a:pt x="7656178" y="15069"/>
                </a:lnTo>
                <a:lnTo>
                  <a:pt x="7611322" y="6787"/>
                </a:lnTo>
                <a:lnTo>
                  <a:pt x="7566198" y="1719"/>
                </a:lnTo>
                <a:lnTo>
                  <a:pt x="7520940" y="0"/>
                </a:lnTo>
                <a:lnTo>
                  <a:pt x="784860" y="0"/>
                </a:lnTo>
                <a:close/>
              </a:path>
              <a:path w="8305800" h="5715000">
                <a:moveTo>
                  <a:pt x="0" y="0"/>
                </a:moveTo>
                <a:lnTo>
                  <a:pt x="0" y="0"/>
                </a:lnTo>
              </a:path>
              <a:path w="8305800" h="5715000">
                <a:moveTo>
                  <a:pt x="8305800" y="5715000"/>
                </a:moveTo>
                <a:lnTo>
                  <a:pt x="8305800" y="5715000"/>
                </a:lnTo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2400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7955280" y="0"/>
                </a:moveTo>
                <a:lnTo>
                  <a:pt x="0" y="0"/>
                </a:lnTo>
                <a:lnTo>
                  <a:pt x="0" y="1219200"/>
                </a:lnTo>
                <a:lnTo>
                  <a:pt x="7924800" y="1219200"/>
                </a:lnTo>
                <a:lnTo>
                  <a:pt x="7955280" y="1217929"/>
                </a:lnTo>
                <a:lnTo>
                  <a:pt x="8017509" y="1211579"/>
                </a:lnTo>
                <a:lnTo>
                  <a:pt x="8077200" y="1200150"/>
                </a:lnTo>
                <a:lnTo>
                  <a:pt x="8136890" y="1181100"/>
                </a:lnTo>
                <a:lnTo>
                  <a:pt x="8192770" y="1156970"/>
                </a:lnTo>
                <a:lnTo>
                  <a:pt x="8247380" y="1126489"/>
                </a:lnTo>
                <a:lnTo>
                  <a:pt x="8298180" y="1092200"/>
                </a:lnTo>
                <a:lnTo>
                  <a:pt x="8345170" y="1051560"/>
                </a:lnTo>
                <a:lnTo>
                  <a:pt x="8387080" y="1005839"/>
                </a:lnTo>
                <a:lnTo>
                  <a:pt x="8407400" y="982979"/>
                </a:lnTo>
                <a:lnTo>
                  <a:pt x="8442960" y="932179"/>
                </a:lnTo>
                <a:lnTo>
                  <a:pt x="8472170" y="877570"/>
                </a:lnTo>
                <a:lnTo>
                  <a:pt x="8496300" y="820420"/>
                </a:lnTo>
                <a:lnTo>
                  <a:pt x="8515350" y="762000"/>
                </a:lnTo>
                <a:lnTo>
                  <a:pt x="8526780" y="702310"/>
                </a:lnTo>
                <a:lnTo>
                  <a:pt x="8534400" y="640079"/>
                </a:lnTo>
                <a:lnTo>
                  <a:pt x="8534400" y="577850"/>
                </a:lnTo>
                <a:lnTo>
                  <a:pt x="8521700" y="486410"/>
                </a:lnTo>
                <a:lnTo>
                  <a:pt x="8506460" y="426720"/>
                </a:lnTo>
                <a:lnTo>
                  <a:pt x="8484870" y="368300"/>
                </a:lnTo>
                <a:lnTo>
                  <a:pt x="8458200" y="313689"/>
                </a:lnTo>
                <a:lnTo>
                  <a:pt x="8425180" y="260350"/>
                </a:lnTo>
                <a:lnTo>
                  <a:pt x="8387080" y="212089"/>
                </a:lnTo>
                <a:lnTo>
                  <a:pt x="8345170" y="167640"/>
                </a:lnTo>
                <a:lnTo>
                  <a:pt x="8298180" y="127000"/>
                </a:lnTo>
                <a:lnTo>
                  <a:pt x="8247380" y="91440"/>
                </a:lnTo>
                <a:lnTo>
                  <a:pt x="8164830" y="48259"/>
                </a:lnTo>
                <a:lnTo>
                  <a:pt x="8107680" y="27940"/>
                </a:lnTo>
                <a:lnTo>
                  <a:pt x="8047990" y="12700"/>
                </a:lnTo>
                <a:lnTo>
                  <a:pt x="7985759" y="2540"/>
                </a:lnTo>
                <a:lnTo>
                  <a:pt x="795528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2192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79" y="353059"/>
            <a:ext cx="860044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9969" y="2120900"/>
            <a:ext cx="7225665" cy="3793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1869440"/>
            <a:ext cx="229362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600" spc="-10" dirty="0">
                <a:solidFill>
                  <a:srgbClr val="FFFFFF"/>
                </a:solidFill>
                <a:latin typeface="Arial"/>
                <a:cs typeface="Arial"/>
              </a:rPr>
              <a:t>VEI</a:t>
            </a:r>
            <a:r>
              <a:rPr sz="4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6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3475990"/>
            <a:ext cx="299910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 smtClean="0">
                <a:latin typeface="Arial"/>
                <a:cs typeface="Arial"/>
              </a:rPr>
              <a:t>By </a:t>
            </a:r>
            <a:r>
              <a:rPr lang="en-US" sz="3200" dirty="0" err="1" smtClean="0">
                <a:latin typeface="Arial"/>
                <a:cs typeface="Arial"/>
              </a:rPr>
              <a:t>Dr.Punit</a:t>
            </a:r>
            <a:r>
              <a:rPr lang="en-US" sz="3200" smtClean="0">
                <a:latin typeface="Arial"/>
                <a:cs typeface="Arial"/>
              </a:rPr>
              <a:t> Singh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50025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Acute anterior</a:t>
            </a:r>
            <a:r>
              <a:rPr spc="-75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/>
          <p:nvPr/>
        </p:nvSpPr>
        <p:spPr>
          <a:xfrm>
            <a:off x="539750" y="1412239"/>
            <a:ext cx="7886700" cy="516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8770" y="5910579"/>
            <a:ext cx="3920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Irregular pupil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posterior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synechiae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50025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Acute anterior</a:t>
            </a:r>
            <a:r>
              <a:rPr spc="-75" dirty="0"/>
              <a:t> </a:t>
            </a:r>
            <a:r>
              <a:rPr spc="-5" dirty="0"/>
              <a:t>uveitis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5650" y="1700529"/>
            <a:ext cx="6769100" cy="4320540"/>
            <a:chOff x="755650" y="1700529"/>
            <a:chExt cx="6769100" cy="4320540"/>
          </a:xfrm>
        </p:grpSpPr>
        <p:sp>
          <p:nvSpPr>
            <p:cNvPr id="4" name="object 4"/>
            <p:cNvSpPr/>
            <p:nvPr/>
          </p:nvSpPr>
          <p:spPr>
            <a:xfrm>
              <a:off x="755650" y="1700529"/>
              <a:ext cx="6769100" cy="4320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11320" y="4076700"/>
              <a:ext cx="1452880" cy="899160"/>
            </a:xfrm>
            <a:custGeom>
              <a:avLst/>
              <a:gdLst/>
              <a:ahLst/>
              <a:cxnLst/>
              <a:rect l="l" t="t" r="r" b="b"/>
              <a:pathLst>
                <a:path w="1452879" h="899160">
                  <a:moveTo>
                    <a:pt x="0" y="0"/>
                  </a:moveTo>
                  <a:lnTo>
                    <a:pt x="1452879" y="89916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0070" y="4941569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89">
                  <a:moveTo>
                    <a:pt x="40639" y="0"/>
                  </a:moveTo>
                  <a:lnTo>
                    <a:pt x="0" y="64769"/>
                  </a:lnTo>
                  <a:lnTo>
                    <a:pt x="83819" y="72389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5420" y="4508500"/>
              <a:ext cx="133350" cy="793750"/>
            </a:xfrm>
            <a:custGeom>
              <a:avLst/>
              <a:gdLst/>
              <a:ahLst/>
              <a:cxnLst/>
              <a:rect l="l" t="t" r="r" b="b"/>
              <a:pathLst>
                <a:path w="133350" h="793750">
                  <a:moveTo>
                    <a:pt x="0" y="0"/>
                  </a:moveTo>
                  <a:lnTo>
                    <a:pt x="133350" y="79375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0670" y="5292089"/>
              <a:ext cx="74930" cy="80010"/>
            </a:xfrm>
            <a:custGeom>
              <a:avLst/>
              <a:gdLst/>
              <a:ahLst/>
              <a:cxnLst/>
              <a:rect l="l" t="t" r="r" b="b"/>
              <a:pathLst>
                <a:path w="74929" h="80010">
                  <a:moveTo>
                    <a:pt x="74929" y="0"/>
                  </a:moveTo>
                  <a:lnTo>
                    <a:pt x="0" y="11430"/>
                  </a:lnTo>
                  <a:lnTo>
                    <a:pt x="49529" y="8001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41979" y="4889500"/>
            <a:ext cx="426974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3190">
              <a:lnSpc>
                <a:spcPct val="1574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Aqueous </a:t>
            </a:r>
            <a:r>
              <a:rPr sz="1800" spc="-5" dirty="0">
                <a:latin typeface="Arial"/>
                <a:cs typeface="Arial"/>
              </a:rPr>
              <a:t>flare  Inflammatory cells in the anterior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chamber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50025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Acute anterior</a:t>
            </a:r>
            <a:r>
              <a:rPr spc="-75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/>
          <p:nvPr/>
        </p:nvSpPr>
        <p:spPr>
          <a:xfrm>
            <a:off x="610869" y="1412239"/>
            <a:ext cx="7668259" cy="5030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9729" y="5262879"/>
            <a:ext cx="2024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Posterior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synechiae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46501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Intermediate</a:t>
            </a:r>
            <a:r>
              <a:rPr spc="-60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69" y="1605279"/>
            <a:ext cx="15684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660" dirty="0">
                <a:latin typeface="Symbol"/>
                <a:cs typeface="Symbol"/>
              </a:rPr>
              <a:t>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969" y="1591309"/>
            <a:ext cx="1706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269" y="1941322"/>
            <a:ext cx="124460" cy="12407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0019" y="2018030"/>
            <a:ext cx="3406775" cy="12407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Arial"/>
                <a:cs typeface="Arial"/>
              </a:rPr>
              <a:t>Floaters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190"/>
              </a:lnSpc>
              <a:spcBef>
                <a:spcPts val="155"/>
              </a:spcBef>
            </a:pPr>
            <a:r>
              <a:rPr sz="2400" spc="-5" dirty="0">
                <a:latin typeface="Arial"/>
                <a:cs typeface="Arial"/>
              </a:rPr>
              <a:t>Gradual blurring of </a:t>
            </a:r>
            <a:r>
              <a:rPr sz="2400" spc="-10" dirty="0">
                <a:latin typeface="Arial"/>
                <a:cs typeface="Arial"/>
              </a:rPr>
              <a:t>vision  painless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069" y="3291840"/>
            <a:ext cx="15684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660" dirty="0">
                <a:latin typeface="Symbol"/>
                <a:cs typeface="Symbol"/>
              </a:rPr>
              <a:t>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969" y="3277870"/>
            <a:ext cx="913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Signs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269" y="3627881"/>
            <a:ext cx="124460" cy="124079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0019" y="3704590"/>
            <a:ext cx="6341745" cy="124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2400" dirty="0">
                <a:latin typeface="Arial"/>
                <a:cs typeface="Arial"/>
              </a:rPr>
              <a:t>Inflammatory </a:t>
            </a:r>
            <a:r>
              <a:rPr sz="2400" spc="-5" dirty="0">
                <a:latin typeface="Arial"/>
                <a:cs typeface="Arial"/>
              </a:rPr>
              <a:t>cells </a:t>
            </a:r>
            <a:r>
              <a:rPr sz="2400" spc="-10" dirty="0">
                <a:latin typeface="Arial"/>
                <a:cs typeface="Arial"/>
              </a:rPr>
              <a:t>and opacities in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vitreous  </a:t>
            </a:r>
            <a:r>
              <a:rPr sz="2400" spc="-5" dirty="0">
                <a:latin typeface="Arial"/>
                <a:cs typeface="Arial"/>
              </a:rPr>
              <a:t>Cystoid macular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oedema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spc="-10" dirty="0">
                <a:latin typeface="Arial"/>
                <a:cs typeface="Arial"/>
              </a:rPr>
              <a:t>Peripheral </a:t>
            </a:r>
            <a:r>
              <a:rPr sz="2400" spc="-5" dirty="0">
                <a:latin typeface="Arial"/>
                <a:cs typeface="Arial"/>
              </a:rPr>
              <a:t>retinal vasculitis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59226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2350" algn="l"/>
              </a:tabLst>
            </a:pPr>
            <a:r>
              <a:rPr spc="-5" dirty="0"/>
              <a:t>Posterior	and</a:t>
            </a:r>
            <a:r>
              <a:rPr spc="-75" dirty="0"/>
              <a:t> </a:t>
            </a:r>
            <a:r>
              <a:rPr spc="-5" dirty="0"/>
              <a:t>pan-uveitis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69" y="1605279"/>
            <a:ext cx="15684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660" dirty="0">
                <a:latin typeface="Symbol"/>
                <a:cs typeface="Symbol"/>
              </a:rPr>
              <a:t>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969" y="1591309"/>
            <a:ext cx="1706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269" y="1941322"/>
            <a:ext cx="124460" cy="12407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0019" y="2018030"/>
            <a:ext cx="4558665" cy="124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Acute or gradual blurring of vision  Floaters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Arial"/>
                <a:cs typeface="Arial"/>
              </a:rPr>
              <a:t>Sometimes</a:t>
            </a:r>
            <a:r>
              <a:rPr sz="2400" spc="-5" dirty="0">
                <a:latin typeface="Arial"/>
                <a:cs typeface="Arial"/>
              </a:rPr>
              <a:t> pain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069" y="3291840"/>
            <a:ext cx="15684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660" dirty="0">
                <a:latin typeface="Symbol"/>
                <a:cs typeface="Symbol"/>
              </a:rPr>
              <a:t>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969" y="3277870"/>
            <a:ext cx="2258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Signs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variable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269" y="3627881"/>
            <a:ext cx="124460" cy="20510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-470" dirty="0">
                <a:latin typeface="Symbol"/>
                <a:cs typeface="Symbol"/>
              </a:rPr>
              <a:t>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0019" y="3704590"/>
            <a:ext cx="5953760" cy="20510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Arial"/>
                <a:cs typeface="Arial"/>
              </a:rPr>
              <a:t>Choroiditis</a:t>
            </a:r>
            <a:endParaRPr sz="2400">
              <a:latin typeface="Arial"/>
              <a:cs typeface="Arial"/>
            </a:endParaRPr>
          </a:p>
          <a:p>
            <a:pPr marL="12700" marR="3429635">
              <a:lnSpc>
                <a:spcPts val="3190"/>
              </a:lnSpc>
              <a:spcBef>
                <a:spcPts val="155"/>
              </a:spcBef>
            </a:pPr>
            <a:r>
              <a:rPr sz="2400" spc="-5" dirty="0">
                <a:latin typeface="Arial"/>
                <a:cs typeface="Arial"/>
              </a:rPr>
              <a:t>Optic disc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swelling  </a:t>
            </a:r>
            <a:r>
              <a:rPr sz="2400" spc="-10" dirty="0">
                <a:latin typeface="Arial"/>
                <a:cs typeface="Arial"/>
              </a:rPr>
              <a:t>Retinal </a:t>
            </a:r>
            <a:r>
              <a:rPr sz="2400" spc="-5" dirty="0">
                <a:latin typeface="Arial"/>
                <a:cs typeface="Arial"/>
              </a:rPr>
              <a:t>vasculitis  Vitritis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400" spc="-5" dirty="0">
                <a:latin typeface="Arial"/>
                <a:cs typeface="Arial"/>
              </a:rPr>
              <a:t>Anterior chamber inflammation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panuveitis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38176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2350" algn="l"/>
              </a:tabLst>
            </a:pPr>
            <a:r>
              <a:rPr spc="-5" dirty="0"/>
              <a:t>Pos</a:t>
            </a:r>
            <a:r>
              <a:rPr spc="-10" dirty="0"/>
              <a:t>t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5" dirty="0"/>
              <a:t>io</a:t>
            </a:r>
            <a:r>
              <a:rPr dirty="0"/>
              <a:t>r	</a:t>
            </a:r>
            <a:r>
              <a:rPr spc="-5" dirty="0"/>
              <a:t>uve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is</a:t>
            </a:r>
          </a:p>
        </p:txBody>
      </p:sp>
      <p:sp>
        <p:nvSpPr>
          <p:cNvPr id="3" name="object 3"/>
          <p:cNvSpPr/>
          <p:nvPr/>
        </p:nvSpPr>
        <p:spPr>
          <a:xfrm>
            <a:off x="971550" y="1341119"/>
            <a:ext cx="6943090" cy="5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62070" y="5768340"/>
            <a:ext cx="212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Mulitifocal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choroiditis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72199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Assessing patients </a:t>
            </a:r>
            <a:r>
              <a:rPr spc="-10" dirty="0"/>
              <a:t>with</a:t>
            </a:r>
            <a:r>
              <a:rPr spc="-75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69" y="1634490"/>
            <a:ext cx="6942455" cy="379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167640" indent="-609600">
              <a:lnSpc>
                <a:spcPct val="100000"/>
              </a:lnSpc>
              <a:spcBef>
                <a:spcPts val="100"/>
              </a:spcBef>
              <a:buClr>
                <a:srgbClr val="996666"/>
              </a:buClr>
              <a:buSzPct val="80357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History and </a:t>
            </a:r>
            <a:r>
              <a:rPr sz="2800" spc="-10" dirty="0">
                <a:latin typeface="Arial"/>
                <a:cs typeface="Arial"/>
              </a:rPr>
              <a:t>eye </a:t>
            </a:r>
            <a:r>
              <a:rPr sz="2800" spc="-5" dirty="0">
                <a:latin typeface="Arial"/>
                <a:cs typeface="Arial"/>
              </a:rPr>
              <a:t>examination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classify  according to </a:t>
            </a:r>
            <a:r>
              <a:rPr sz="2800" dirty="0">
                <a:latin typeface="Arial"/>
                <a:cs typeface="Arial"/>
              </a:rPr>
              <a:t>anatomical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diagnosis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6666"/>
              </a:buClr>
              <a:buFont typeface="Arial"/>
              <a:buAutoNum type="arabicPeriod"/>
            </a:pPr>
            <a:endParaRPr sz="4100">
              <a:latin typeface="Arial"/>
              <a:cs typeface="Arial"/>
            </a:endParaRPr>
          </a:p>
          <a:p>
            <a:pPr marL="621665" marR="5080" indent="-609600">
              <a:lnSpc>
                <a:spcPct val="100000"/>
              </a:lnSpc>
              <a:buClr>
                <a:srgbClr val="996666"/>
              </a:buClr>
              <a:buSzPct val="80357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Past </a:t>
            </a:r>
            <a:r>
              <a:rPr sz="2800" dirty="0">
                <a:latin typeface="Arial"/>
                <a:cs typeface="Arial"/>
              </a:rPr>
              <a:t>medical </a:t>
            </a:r>
            <a:r>
              <a:rPr sz="2800" spc="-5" dirty="0">
                <a:latin typeface="Arial"/>
                <a:cs typeface="Arial"/>
              </a:rPr>
              <a:t>history, </a:t>
            </a:r>
            <a:r>
              <a:rPr sz="2800" dirty="0">
                <a:latin typeface="Arial"/>
                <a:cs typeface="Arial"/>
              </a:rPr>
              <a:t>review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systems,  </a:t>
            </a:r>
            <a:r>
              <a:rPr sz="2800" spc="-5" dirty="0">
                <a:latin typeface="Arial"/>
                <a:cs typeface="Arial"/>
              </a:rPr>
              <a:t>general medical examination </a:t>
            </a:r>
            <a:r>
              <a:rPr sz="2800" dirty="0">
                <a:latin typeface="Arial"/>
                <a:cs typeface="Arial"/>
              </a:rPr>
              <a:t>to form  </a:t>
            </a:r>
            <a:r>
              <a:rPr sz="2800" spc="-5" dirty="0">
                <a:latin typeface="Arial"/>
                <a:cs typeface="Arial"/>
              </a:rPr>
              <a:t>differential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diagnosis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6666"/>
              </a:buClr>
              <a:buFont typeface="Arial"/>
              <a:buAutoNum type="arabicPeriod"/>
            </a:pPr>
            <a:endParaRPr sz="41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buClr>
                <a:srgbClr val="996666"/>
              </a:buClr>
              <a:buSzPct val="80357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Relevant investigations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4678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Investigating</a:t>
            </a:r>
            <a:r>
              <a:rPr spc="-70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69" y="1592580"/>
            <a:ext cx="18796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59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969" y="1584959"/>
            <a:ext cx="8820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Based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269" y="1783842"/>
            <a:ext cx="149860" cy="45465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0019" y="1830070"/>
            <a:ext cx="17913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Anatomical diagnosis  Clinical characteristics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1469" y="2214371"/>
            <a:ext cx="124460" cy="76073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750" spc="365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750" spc="365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750" spc="365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750" spc="365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7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0070" y="2258059"/>
            <a:ext cx="4914265" cy="759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821305">
              <a:lnSpc>
                <a:spcPct val="100699"/>
              </a:lnSpc>
              <a:spcBef>
                <a:spcPts val="90"/>
              </a:spcBef>
            </a:pPr>
            <a:r>
              <a:rPr sz="1200" dirty="0">
                <a:latin typeface="Arial"/>
                <a:cs typeface="Arial"/>
              </a:rPr>
              <a:t>Patient </a:t>
            </a:r>
            <a:r>
              <a:rPr sz="1200" spc="-5" dirty="0">
                <a:latin typeface="Arial"/>
                <a:cs typeface="Arial"/>
              </a:rPr>
              <a:t>age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demographics  </a:t>
            </a:r>
            <a:r>
              <a:rPr sz="1200" dirty="0">
                <a:latin typeface="Arial"/>
                <a:cs typeface="Arial"/>
              </a:rPr>
              <a:t>Onset of disease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Past </a:t>
            </a:r>
            <a:r>
              <a:rPr sz="1200" dirty="0">
                <a:latin typeface="Arial"/>
                <a:cs typeface="Arial"/>
              </a:rPr>
              <a:t>medical</a:t>
            </a:r>
            <a:r>
              <a:rPr sz="1200" spc="-5" dirty="0">
                <a:latin typeface="Arial"/>
                <a:cs typeface="Arial"/>
              </a:rPr>
              <a:t> history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latin typeface="Arial"/>
                <a:cs typeface="Arial"/>
              </a:rPr>
              <a:t>Full review </a:t>
            </a:r>
            <a:r>
              <a:rPr sz="1200" dirty="0">
                <a:latin typeface="Arial"/>
                <a:cs typeface="Arial"/>
              </a:rPr>
              <a:t>of systems considering </a:t>
            </a:r>
            <a:r>
              <a:rPr sz="1200" spc="-5" dirty="0">
                <a:latin typeface="Arial"/>
                <a:cs typeface="Arial"/>
              </a:rPr>
              <a:t>known systemic </a:t>
            </a:r>
            <a:r>
              <a:rPr sz="1200" dirty="0">
                <a:latin typeface="Arial"/>
                <a:cs typeface="Arial"/>
              </a:rPr>
              <a:t>disease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associations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269" y="3012439"/>
            <a:ext cx="1498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0019" y="2993390"/>
            <a:ext cx="4937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Differential diagnosis following </a:t>
            </a:r>
            <a:r>
              <a:rPr sz="1400" dirty="0">
                <a:latin typeface="Arial"/>
                <a:cs typeface="Arial"/>
              </a:rPr>
              <a:t>history </a:t>
            </a:r>
            <a:r>
              <a:rPr sz="1400" spc="-5" dirty="0">
                <a:latin typeface="Arial"/>
                <a:cs typeface="Arial"/>
              </a:rPr>
              <a:t>and clinical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examination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069" y="3399790"/>
            <a:ext cx="18796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59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9969" y="3392170"/>
            <a:ext cx="4338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Basic investigations performed on </a:t>
            </a:r>
            <a:r>
              <a:rPr sz="1600" dirty="0">
                <a:latin typeface="Arial"/>
                <a:cs typeface="Arial"/>
              </a:rPr>
              <a:t>most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4269" y="3589782"/>
            <a:ext cx="149860" cy="6692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0019" y="3637279"/>
            <a:ext cx="27324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FBC, </a:t>
            </a:r>
            <a:r>
              <a:rPr sz="1400" dirty="0">
                <a:latin typeface="Arial"/>
                <a:cs typeface="Arial"/>
              </a:rPr>
              <a:t>ESR,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CRP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Syphilis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serology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latin typeface="Arial"/>
                <a:cs typeface="Arial"/>
              </a:rPr>
              <a:t>Chest x-ray </a:t>
            </a:r>
            <a:r>
              <a:rPr sz="1400" dirty="0">
                <a:latin typeface="Arial"/>
                <a:cs typeface="Arial"/>
              </a:rPr>
              <a:t>(to </a:t>
            </a:r>
            <a:r>
              <a:rPr sz="1400" spc="-5" dirty="0">
                <a:latin typeface="Arial"/>
                <a:cs typeface="Arial"/>
              </a:rPr>
              <a:t>detect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sarcoidosis)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069" y="4533900"/>
            <a:ext cx="18796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59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9969" y="4526279"/>
            <a:ext cx="40062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Others </a:t>
            </a:r>
            <a:r>
              <a:rPr sz="1600" spc="-5" dirty="0">
                <a:latin typeface="Arial"/>
                <a:cs typeface="Arial"/>
              </a:rPr>
              <a:t>depend on differential diagnosis,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e.g.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4269" y="4723891"/>
            <a:ext cx="149860" cy="88391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950" spc="455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30019" y="4770120"/>
            <a:ext cx="608965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TB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mantoux,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CXR</a:t>
            </a:r>
            <a:endParaRPr sz="1400">
              <a:latin typeface="Arial"/>
              <a:cs typeface="Arial"/>
            </a:endParaRPr>
          </a:p>
          <a:p>
            <a:pPr marL="12700" marR="1753235">
              <a:lnSpc>
                <a:spcPct val="100600"/>
              </a:lnSpc>
            </a:pPr>
            <a:r>
              <a:rPr sz="1400" spc="-5" dirty="0">
                <a:latin typeface="Arial"/>
                <a:cs typeface="Arial"/>
              </a:rPr>
              <a:t>Sardoidosis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5" dirty="0">
                <a:latin typeface="Arial"/>
                <a:cs typeface="Arial"/>
              </a:rPr>
              <a:t>CXR, </a:t>
            </a:r>
            <a:r>
              <a:rPr sz="1400" spc="-5" dirty="0">
                <a:latin typeface="Arial"/>
                <a:cs typeface="Arial"/>
              </a:rPr>
              <a:t>serum </a:t>
            </a:r>
            <a:r>
              <a:rPr sz="1400" dirty="0">
                <a:latin typeface="Arial"/>
                <a:cs typeface="Arial"/>
              </a:rPr>
              <a:t>ACE, </a:t>
            </a:r>
            <a:r>
              <a:rPr sz="1400" spc="-5" dirty="0">
                <a:latin typeface="Arial"/>
                <a:cs typeface="Arial"/>
              </a:rPr>
              <a:t>serum calcium  Ankylosing spondylitis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sacoriliac joint </a:t>
            </a:r>
            <a:r>
              <a:rPr sz="1400" spc="-10" dirty="0">
                <a:latin typeface="Arial"/>
                <a:cs typeface="Arial"/>
              </a:rPr>
              <a:t>x-ray, </a:t>
            </a:r>
            <a:r>
              <a:rPr sz="1400" dirty="0">
                <a:latin typeface="Arial"/>
                <a:cs typeface="Arial"/>
              </a:rPr>
              <a:t>HLA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B27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latin typeface="Arial"/>
                <a:cs typeface="Arial"/>
              </a:rPr>
              <a:t>Wegeners granulomatosis </a:t>
            </a:r>
            <a:r>
              <a:rPr sz="1400" dirty="0">
                <a:latin typeface="Arial"/>
                <a:cs typeface="Arial"/>
              </a:rPr>
              <a:t>– ANCA, </a:t>
            </a:r>
            <a:r>
              <a:rPr sz="1400" spc="5" dirty="0">
                <a:latin typeface="Arial"/>
                <a:cs typeface="Arial"/>
              </a:rPr>
              <a:t>CXR, </a:t>
            </a:r>
            <a:r>
              <a:rPr sz="1400" dirty="0">
                <a:latin typeface="Arial"/>
                <a:cs typeface="Arial"/>
              </a:rPr>
              <a:t>CT </a:t>
            </a:r>
            <a:r>
              <a:rPr sz="1400" spc="-5" dirty="0">
                <a:latin typeface="Arial"/>
                <a:cs typeface="Arial"/>
              </a:rPr>
              <a:t>of sinuses, renal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investigations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83540"/>
            <a:ext cx="7344409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Treatment of acute anterior</a:t>
            </a:r>
            <a:r>
              <a:rPr sz="3800" spc="-25" dirty="0"/>
              <a:t> </a:t>
            </a:r>
            <a:r>
              <a:rPr sz="3800" spc="-5" dirty="0"/>
              <a:t>uveitis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61669" y="1534160"/>
            <a:ext cx="7740015" cy="38696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90"/>
              </a:spcBef>
            </a:pPr>
            <a:r>
              <a:rPr sz="3825" spc="240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60" dirty="0">
                <a:latin typeface="Arial"/>
                <a:cs typeface="Arial"/>
              </a:rPr>
              <a:t>Topical </a:t>
            </a:r>
            <a:r>
              <a:rPr sz="3200" spc="-5" dirty="0">
                <a:latin typeface="Arial"/>
                <a:cs typeface="Arial"/>
              </a:rPr>
              <a:t>corticosteroids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intensive 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first</a:t>
            </a:r>
            <a:endParaRPr sz="3200">
              <a:latin typeface="Arial"/>
              <a:cs typeface="Arial"/>
            </a:endParaRPr>
          </a:p>
          <a:p>
            <a:pPr marL="380365" marR="682625" indent="-342900">
              <a:lnSpc>
                <a:spcPct val="100000"/>
              </a:lnSpc>
              <a:spcBef>
                <a:spcPts val="790"/>
              </a:spcBef>
            </a:pPr>
            <a:r>
              <a:rPr sz="3825" spc="209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40" dirty="0">
                <a:latin typeface="Arial"/>
                <a:cs typeface="Arial"/>
              </a:rPr>
              <a:t>Dilating </a:t>
            </a:r>
            <a:r>
              <a:rPr sz="3200" dirty="0">
                <a:latin typeface="Arial"/>
                <a:cs typeface="Arial"/>
              </a:rPr>
              <a:t>drops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prevent </a:t>
            </a:r>
            <a:r>
              <a:rPr sz="3200" spc="-5" dirty="0">
                <a:latin typeface="Arial"/>
                <a:cs typeface="Arial"/>
              </a:rPr>
              <a:t>formation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posterior </a:t>
            </a:r>
            <a:r>
              <a:rPr sz="3200" dirty="0">
                <a:latin typeface="Arial"/>
                <a:cs typeface="Arial"/>
              </a:rPr>
              <a:t>synechiae and </a:t>
            </a:r>
            <a:r>
              <a:rPr sz="3200" spc="-5" dirty="0">
                <a:latin typeface="Arial"/>
                <a:cs typeface="Arial"/>
              </a:rPr>
              <a:t>relieve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pain</a:t>
            </a:r>
            <a:endParaRPr sz="320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  <a:spcBef>
                <a:spcPts val="700"/>
              </a:spcBef>
            </a:pPr>
            <a:r>
              <a:rPr sz="2925" spc="104" baseline="15669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r>
              <a:rPr sz="2800" spc="70" dirty="0">
                <a:latin typeface="Arial"/>
                <a:cs typeface="Arial"/>
              </a:rPr>
              <a:t>Cyclopentolate,</a:t>
            </a:r>
            <a:r>
              <a:rPr sz="2800" spc="-5" dirty="0">
                <a:latin typeface="Arial"/>
                <a:cs typeface="Arial"/>
              </a:rPr>
              <a:t> atropine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3825" spc="150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00" dirty="0">
                <a:latin typeface="Arial"/>
                <a:cs typeface="Arial"/>
              </a:rPr>
              <a:t>Antiglaucoma </a:t>
            </a:r>
            <a:r>
              <a:rPr sz="3200" dirty="0">
                <a:latin typeface="Arial"/>
                <a:cs typeface="Arial"/>
              </a:rPr>
              <a:t>medications </a:t>
            </a:r>
            <a:r>
              <a:rPr sz="3200" spc="-5" dirty="0">
                <a:latin typeface="Arial"/>
                <a:cs typeface="Arial"/>
              </a:rPr>
              <a:t>if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necessary</a:t>
            </a:r>
            <a:endParaRPr sz="3200">
              <a:latin typeface="Arial"/>
              <a:cs typeface="Arial"/>
            </a:endParaRPr>
          </a:p>
          <a:p>
            <a:pPr marL="380365" marR="412750" indent="-342900">
              <a:lnSpc>
                <a:spcPct val="100000"/>
              </a:lnSpc>
              <a:spcBef>
                <a:spcPts val="790"/>
              </a:spcBef>
            </a:pPr>
            <a:r>
              <a:rPr sz="3825" spc="120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80" dirty="0">
                <a:latin typeface="Arial"/>
                <a:cs typeface="Arial"/>
              </a:rPr>
              <a:t>Subconjunctival </a:t>
            </a:r>
            <a:r>
              <a:rPr sz="3200" spc="-5" dirty="0">
                <a:latin typeface="Arial"/>
                <a:cs typeface="Arial"/>
              </a:rPr>
              <a:t>steroid </a:t>
            </a:r>
            <a:r>
              <a:rPr sz="3200" dirty="0">
                <a:latin typeface="Arial"/>
                <a:cs typeface="Arial"/>
              </a:rPr>
              <a:t>injection </a:t>
            </a:r>
            <a:r>
              <a:rPr sz="3200" spc="-5" dirty="0">
                <a:latin typeface="Arial"/>
                <a:cs typeface="Arial"/>
              </a:rPr>
              <a:t>if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fails  to </a:t>
            </a:r>
            <a:r>
              <a:rPr sz="3200" dirty="0">
                <a:latin typeface="Arial"/>
                <a:cs typeface="Arial"/>
              </a:rPr>
              <a:t>respond </a:t>
            </a:r>
            <a:r>
              <a:rPr sz="3200" spc="-5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drops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69361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Treatment </a:t>
            </a:r>
            <a:r>
              <a:rPr spc="-5" dirty="0"/>
              <a:t>of posterior</a:t>
            </a:r>
            <a:r>
              <a:rPr spc="-50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34341"/>
            <a:ext cx="7108825" cy="46304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85"/>
              </a:spcBef>
            </a:pPr>
            <a:r>
              <a:rPr sz="3825" spc="120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80" dirty="0">
                <a:latin typeface="Arial"/>
                <a:cs typeface="Arial"/>
              </a:rPr>
              <a:t>Corticosteroids</a:t>
            </a:r>
            <a:endParaRPr sz="3200">
              <a:latin typeface="Arial"/>
              <a:cs typeface="Arial"/>
            </a:endParaRPr>
          </a:p>
          <a:p>
            <a:pPr marL="781050" indent="-286385">
              <a:lnSpc>
                <a:spcPct val="100000"/>
              </a:lnSpc>
              <a:spcBef>
                <a:spcPts val="690"/>
              </a:spcBef>
              <a:buClr>
                <a:srgbClr val="99CCFF"/>
              </a:buClr>
              <a:buSzPct val="69642"/>
              <a:buFont typeface="Symbol"/>
              <a:buChar char=""/>
              <a:tabLst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Periocular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injections</a:t>
            </a:r>
            <a:endParaRPr sz="2800">
              <a:latin typeface="Arial"/>
              <a:cs typeface="Arial"/>
            </a:endParaRPr>
          </a:p>
          <a:p>
            <a:pPr marL="781050" indent="-286385">
              <a:lnSpc>
                <a:spcPct val="100000"/>
              </a:lnSpc>
              <a:spcBef>
                <a:spcPts val="700"/>
              </a:spcBef>
              <a:buClr>
                <a:srgbClr val="99CCFF"/>
              </a:buClr>
              <a:buSzPct val="69642"/>
              <a:buFont typeface="Symbol"/>
              <a:buChar char=""/>
              <a:tabLst>
                <a:tab pos="781050" algn="l"/>
              </a:tabLst>
            </a:pPr>
            <a:r>
              <a:rPr sz="2800" spc="-10" dirty="0">
                <a:latin typeface="Arial"/>
                <a:cs typeface="Arial"/>
              </a:rPr>
              <a:t>Oral</a:t>
            </a:r>
            <a:endParaRPr sz="2800">
              <a:latin typeface="Arial"/>
              <a:cs typeface="Arial"/>
            </a:endParaRPr>
          </a:p>
          <a:p>
            <a:pPr marL="780415" marR="130175" indent="-285750">
              <a:lnSpc>
                <a:spcPct val="100000"/>
              </a:lnSpc>
              <a:spcBef>
                <a:spcPts val="690"/>
              </a:spcBef>
              <a:buClr>
                <a:srgbClr val="99CCFF"/>
              </a:buClr>
              <a:buSzPct val="69642"/>
              <a:buFont typeface="Symbol"/>
              <a:buChar char=""/>
              <a:tabLst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Intraveous methylprednisolone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acute  </a:t>
            </a:r>
            <a:r>
              <a:rPr sz="2800" dirty="0">
                <a:latin typeface="Arial"/>
                <a:cs typeface="Arial"/>
              </a:rPr>
              <a:t>severe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cases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3825" spc="209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40" dirty="0">
                <a:latin typeface="Arial"/>
                <a:cs typeface="Arial"/>
              </a:rPr>
              <a:t>Systemic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immunosuppression</a:t>
            </a:r>
            <a:endParaRPr sz="3200">
              <a:latin typeface="Arial"/>
              <a:cs typeface="Arial"/>
            </a:endParaRPr>
          </a:p>
          <a:p>
            <a:pPr marL="780415" marR="30480" indent="-285750">
              <a:lnSpc>
                <a:spcPct val="100000"/>
              </a:lnSpc>
              <a:spcBef>
                <a:spcPts val="700"/>
              </a:spcBef>
              <a:buClr>
                <a:srgbClr val="99CCFF"/>
              </a:buClr>
              <a:buSzPct val="69642"/>
              <a:buFont typeface="Symbol"/>
              <a:buChar char=""/>
              <a:tabLst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Cyclosporin, </a:t>
            </a:r>
            <a:r>
              <a:rPr sz="2800" dirty="0">
                <a:latin typeface="Arial"/>
                <a:cs typeface="Arial"/>
              </a:rPr>
              <a:t>tacrolimus, </a:t>
            </a:r>
            <a:r>
              <a:rPr sz="2800" spc="-5" dirty="0">
                <a:latin typeface="Arial"/>
                <a:cs typeface="Arial"/>
              </a:rPr>
              <a:t>mycophenolote  </a:t>
            </a:r>
            <a:r>
              <a:rPr sz="2800" dirty="0">
                <a:latin typeface="Arial"/>
                <a:cs typeface="Arial"/>
              </a:rPr>
              <a:t>mofetil, </a:t>
            </a:r>
            <a:r>
              <a:rPr sz="2800" spc="-5" dirty="0">
                <a:latin typeface="Arial"/>
                <a:cs typeface="Arial"/>
              </a:rPr>
              <a:t>azathioprine,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methotrexate</a:t>
            </a:r>
            <a:endParaRPr sz="2800">
              <a:latin typeface="Arial"/>
              <a:cs typeface="Arial"/>
            </a:endParaRPr>
          </a:p>
          <a:p>
            <a:pPr marL="781050" indent="-286385">
              <a:lnSpc>
                <a:spcPct val="100000"/>
              </a:lnSpc>
              <a:spcBef>
                <a:spcPts val="690"/>
              </a:spcBef>
              <a:buClr>
                <a:srgbClr val="99CCFF"/>
              </a:buClr>
              <a:buSzPct val="69642"/>
              <a:buFont typeface="Symbol"/>
              <a:buChar char=""/>
              <a:tabLst>
                <a:tab pos="781050" algn="l"/>
              </a:tabLst>
            </a:pPr>
            <a:r>
              <a:rPr sz="2800" spc="-10" dirty="0">
                <a:latin typeface="Arial"/>
                <a:cs typeface="Arial"/>
              </a:rPr>
              <a:t>Need </a:t>
            </a:r>
            <a:r>
              <a:rPr sz="2800" spc="-5" dirty="0">
                <a:latin typeface="Arial"/>
                <a:cs typeface="Arial"/>
              </a:rPr>
              <a:t>close </a:t>
            </a:r>
            <a:r>
              <a:rPr sz="2800" dirty="0">
                <a:latin typeface="Arial"/>
                <a:cs typeface="Arial"/>
              </a:rPr>
              <a:t>monitoring </a:t>
            </a:r>
            <a:r>
              <a:rPr sz="2800" spc="-5" dirty="0">
                <a:latin typeface="Arial"/>
                <a:cs typeface="Arial"/>
              </a:rPr>
              <a:t>for side effects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20993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</a:t>
            </a:r>
            <a:r>
              <a:rPr spc="-15" dirty="0"/>
              <a:t>V</a:t>
            </a:r>
            <a:r>
              <a:rPr spc="-5" dirty="0"/>
              <a:t>E</a:t>
            </a:r>
            <a:r>
              <a:rPr spc="-10" dirty="0"/>
              <a:t>I</a:t>
            </a:r>
            <a:r>
              <a:rPr spc="20" dirty="0"/>
              <a:t>T</a:t>
            </a:r>
            <a:r>
              <a:rPr spc="-10" dirty="0"/>
              <a:t>I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69" y="1634490"/>
            <a:ext cx="17189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Definition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069" y="2223770"/>
            <a:ext cx="15684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660" dirty="0">
                <a:latin typeface="Symbol"/>
                <a:cs typeface="Symbol"/>
              </a:rPr>
              <a:t>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069" y="3166110"/>
            <a:ext cx="15684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660" dirty="0">
                <a:latin typeface="Symbol"/>
                <a:cs typeface="Symbol"/>
              </a:rPr>
              <a:t>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Inflammation </a:t>
            </a:r>
            <a:r>
              <a:rPr sz="2800" spc="-5" dirty="0"/>
              <a:t>of the uveal tract and adjacent  intraocular</a:t>
            </a:r>
            <a:r>
              <a:rPr sz="2800" spc="-10" dirty="0"/>
              <a:t> </a:t>
            </a:r>
            <a:r>
              <a:rPr sz="2800" spc="-5" dirty="0"/>
              <a:t>structures</a:t>
            </a:r>
            <a:endParaRPr sz="2800"/>
          </a:p>
          <a:p>
            <a:pPr marL="12700" marR="208279">
              <a:lnSpc>
                <a:spcPct val="100000"/>
              </a:lnSpc>
              <a:spcBef>
                <a:spcPts val="700"/>
              </a:spcBef>
            </a:pPr>
            <a:r>
              <a:rPr sz="2800" spc="-5" dirty="0"/>
              <a:t>Uveal tract </a:t>
            </a:r>
            <a:r>
              <a:rPr sz="2800" dirty="0"/>
              <a:t>consists </a:t>
            </a:r>
            <a:r>
              <a:rPr sz="2800" spc="-5" dirty="0"/>
              <a:t>of </a:t>
            </a:r>
            <a:r>
              <a:rPr sz="2800" dirty="0"/>
              <a:t>iris, ciliary </a:t>
            </a:r>
            <a:r>
              <a:rPr sz="2800" spc="-5" dirty="0"/>
              <a:t>body </a:t>
            </a:r>
            <a:r>
              <a:rPr sz="2800" spc="-10" dirty="0"/>
              <a:t>and  </a:t>
            </a:r>
            <a:r>
              <a:rPr sz="2800" spc="-5" dirty="0"/>
              <a:t>choroid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56286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 of</a:t>
            </a:r>
            <a:r>
              <a:rPr spc="-35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34160"/>
            <a:ext cx="6915150" cy="33362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90"/>
              </a:spcBef>
            </a:pPr>
            <a:r>
              <a:rPr sz="3825" spc="209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40" dirty="0">
                <a:latin typeface="Arial"/>
                <a:cs typeface="Arial"/>
              </a:rPr>
              <a:t>Cataract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3825" spc="217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45" dirty="0">
                <a:latin typeface="Arial"/>
                <a:cs typeface="Arial"/>
              </a:rPr>
              <a:t>Glaucoma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3825" spc="195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30" dirty="0">
                <a:latin typeface="Arial"/>
                <a:cs typeface="Arial"/>
              </a:rPr>
              <a:t>Permanent </a:t>
            </a:r>
            <a:r>
              <a:rPr sz="3200" dirty="0">
                <a:latin typeface="Arial"/>
                <a:cs typeface="Arial"/>
              </a:rPr>
              <a:t>visual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  <a:p>
            <a:pPr marL="781050" indent="-286385">
              <a:lnSpc>
                <a:spcPct val="100000"/>
              </a:lnSpc>
              <a:spcBef>
                <a:spcPts val="700"/>
              </a:spcBef>
              <a:buClr>
                <a:srgbClr val="99CCFF"/>
              </a:buClr>
              <a:buSzPct val="69642"/>
              <a:buFont typeface="Symbol"/>
              <a:buChar char=""/>
              <a:tabLst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Optic neuropathy</a:t>
            </a:r>
            <a:endParaRPr sz="2800">
              <a:latin typeface="Arial"/>
              <a:cs typeface="Arial"/>
            </a:endParaRPr>
          </a:p>
          <a:p>
            <a:pPr marL="781050" indent="-286385">
              <a:lnSpc>
                <a:spcPct val="100000"/>
              </a:lnSpc>
              <a:spcBef>
                <a:spcPts val="690"/>
              </a:spcBef>
              <a:buClr>
                <a:srgbClr val="99CCFF"/>
              </a:buClr>
              <a:buSzPct val="69642"/>
              <a:buFont typeface="Symbol"/>
              <a:buChar char=""/>
              <a:tabLst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Macular damage from chronic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oedema</a:t>
            </a:r>
            <a:endParaRPr sz="2800">
              <a:latin typeface="Arial"/>
              <a:cs typeface="Arial"/>
            </a:endParaRPr>
          </a:p>
          <a:p>
            <a:pPr marL="781050" indent="-286385">
              <a:lnSpc>
                <a:spcPct val="100000"/>
              </a:lnSpc>
              <a:spcBef>
                <a:spcPts val="700"/>
              </a:spcBef>
              <a:buClr>
                <a:srgbClr val="99CCFF"/>
              </a:buClr>
              <a:buSzPct val="69642"/>
              <a:buFont typeface="Symbol"/>
              <a:buChar char=""/>
              <a:tabLst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Retinal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detachment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52374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Ankylosing</a:t>
            </a:r>
            <a:r>
              <a:rPr spc="-70" dirty="0"/>
              <a:t> </a:t>
            </a:r>
            <a:r>
              <a:rPr spc="-5" dirty="0"/>
              <a:t>spondylitis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34160"/>
            <a:ext cx="7174865" cy="39433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90"/>
              </a:spcBef>
            </a:pPr>
            <a:r>
              <a:rPr sz="3825" spc="390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260" dirty="0">
                <a:latin typeface="Arial"/>
                <a:cs typeface="Arial"/>
              </a:rPr>
              <a:t>More </a:t>
            </a:r>
            <a:r>
              <a:rPr sz="3200" spc="5" dirty="0">
                <a:latin typeface="Arial"/>
                <a:cs typeface="Arial"/>
              </a:rPr>
              <a:t>common </a:t>
            </a:r>
            <a:r>
              <a:rPr sz="3200" spc="-5" dirty="0">
                <a:latin typeface="Arial"/>
                <a:cs typeface="Arial"/>
              </a:rPr>
              <a:t>in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men</a:t>
            </a:r>
            <a:endParaRPr sz="3200">
              <a:latin typeface="Arial"/>
              <a:cs typeface="Arial"/>
            </a:endParaRPr>
          </a:p>
          <a:p>
            <a:pPr marL="380365" marR="755015" indent="-342900">
              <a:lnSpc>
                <a:spcPct val="100000"/>
              </a:lnSpc>
              <a:spcBef>
                <a:spcPts val="790"/>
              </a:spcBef>
            </a:pPr>
            <a:r>
              <a:rPr sz="3825" spc="315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210" dirty="0">
                <a:latin typeface="Arial"/>
                <a:cs typeface="Arial"/>
              </a:rPr>
              <a:t>Axial </a:t>
            </a:r>
            <a:r>
              <a:rPr sz="3200" spc="-5" dirty="0">
                <a:latin typeface="Arial"/>
                <a:cs typeface="Arial"/>
              </a:rPr>
              <a:t>skeletal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sacroiliac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joints  affected</a:t>
            </a:r>
            <a:endParaRPr sz="3200">
              <a:latin typeface="Arial"/>
              <a:cs typeface="Arial"/>
            </a:endParaRPr>
          </a:p>
          <a:p>
            <a:pPr marL="380365" marR="30480" indent="-342900">
              <a:lnSpc>
                <a:spcPct val="100000"/>
              </a:lnSpc>
              <a:spcBef>
                <a:spcPts val="800"/>
              </a:spcBef>
            </a:pPr>
            <a:r>
              <a:rPr sz="3825" spc="240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60" dirty="0">
                <a:latin typeface="Arial"/>
                <a:cs typeface="Arial"/>
              </a:rPr>
              <a:t>Gradual </a:t>
            </a:r>
            <a:r>
              <a:rPr sz="3200" spc="-5" dirty="0">
                <a:latin typeface="Arial"/>
                <a:cs typeface="Arial"/>
              </a:rPr>
              <a:t>flexion deformity </a:t>
            </a:r>
            <a:r>
              <a:rPr sz="3200" dirty="0">
                <a:latin typeface="Arial"/>
                <a:cs typeface="Arial"/>
              </a:rPr>
              <a:t>due </a:t>
            </a:r>
            <a:r>
              <a:rPr sz="3200" spc="-5" dirty="0">
                <a:latin typeface="Arial"/>
                <a:cs typeface="Arial"/>
              </a:rPr>
              <a:t>to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bony  fusion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3825" spc="487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325" dirty="0">
                <a:latin typeface="Arial"/>
                <a:cs typeface="Arial"/>
              </a:rPr>
              <a:t>HLA </a:t>
            </a:r>
            <a:r>
              <a:rPr sz="3200" spc="-5" dirty="0">
                <a:latin typeface="Arial"/>
                <a:cs typeface="Arial"/>
              </a:rPr>
              <a:t>B27</a:t>
            </a:r>
            <a:r>
              <a:rPr sz="3200" spc="-3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3825" spc="195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30" dirty="0">
                <a:latin typeface="Arial"/>
                <a:cs typeface="Arial"/>
              </a:rPr>
              <a:t>Recurrent </a:t>
            </a:r>
            <a:r>
              <a:rPr sz="3200" spc="-5" dirty="0">
                <a:latin typeface="Arial"/>
                <a:cs typeface="Arial"/>
              </a:rPr>
              <a:t>anterior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uveitis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68433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Fuch’s </a:t>
            </a:r>
            <a:r>
              <a:rPr dirty="0"/>
              <a:t>heterochromic</a:t>
            </a:r>
            <a:r>
              <a:rPr spc="-70" dirty="0"/>
              <a:t> </a:t>
            </a:r>
            <a:r>
              <a:rPr spc="-5" dirty="0"/>
              <a:t>cyclitis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45589"/>
            <a:ext cx="6804659" cy="42100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996666"/>
              </a:buClr>
              <a:buSzPct val="80357"/>
              <a:buFont typeface="Symbol"/>
              <a:buChar char="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Enigmatic disorder of </a:t>
            </a:r>
            <a:r>
              <a:rPr sz="2800" spc="-10" dirty="0">
                <a:latin typeface="Arial"/>
                <a:cs typeface="Arial"/>
              </a:rPr>
              <a:t>unknown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aetiology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60"/>
              </a:spcBef>
              <a:buClr>
                <a:srgbClr val="996666"/>
              </a:buClr>
              <a:buSzPct val="80357"/>
              <a:buFont typeface="Symbol"/>
              <a:buChar char="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310"/>
              </a:spcBef>
              <a:buClr>
                <a:srgbClr val="99CCFF"/>
              </a:buClr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Unilateral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310"/>
              </a:spcBef>
              <a:buClr>
                <a:srgbClr val="99CCFF"/>
              </a:buClr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10" dirty="0">
                <a:latin typeface="Arial"/>
                <a:cs typeface="Arial"/>
              </a:rPr>
              <a:t>Painless </a:t>
            </a:r>
            <a:r>
              <a:rPr sz="2400" spc="-5" dirty="0">
                <a:latin typeface="Arial"/>
                <a:cs typeface="Arial"/>
              </a:rPr>
              <a:t>chronic anterior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uveitis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300"/>
              </a:spcBef>
              <a:buClr>
                <a:srgbClr val="99CCFF"/>
              </a:buClr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Iris heterochromia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310"/>
              </a:spcBef>
              <a:buClr>
                <a:srgbClr val="99CCFF"/>
              </a:buClr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1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posterior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synechiae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310"/>
              </a:spcBef>
              <a:buClr>
                <a:srgbClr val="99CCFF"/>
              </a:buClr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Cataract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formation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310"/>
              </a:spcBef>
              <a:buClr>
                <a:srgbClr val="99CCFF"/>
              </a:buClr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Glaucoma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310"/>
              </a:spcBef>
              <a:buClr>
                <a:srgbClr val="99CCFF"/>
              </a:buClr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10" dirty="0">
                <a:latin typeface="Arial"/>
                <a:cs typeface="Arial"/>
              </a:rPr>
              <a:t>Vitreous</a:t>
            </a:r>
            <a:r>
              <a:rPr sz="2400" spc="-5" dirty="0">
                <a:latin typeface="Arial"/>
                <a:cs typeface="Arial"/>
              </a:rPr>
              <a:t> floaters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310"/>
              </a:spcBef>
              <a:buClr>
                <a:srgbClr val="99CCFF"/>
              </a:buClr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Good prognosis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34899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Sarcoid</a:t>
            </a:r>
            <a:r>
              <a:rPr spc="-85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46860"/>
            <a:ext cx="5306060" cy="26746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90"/>
              </a:spcBef>
              <a:buClr>
                <a:srgbClr val="996666"/>
              </a:buClr>
              <a:buSzPct val="80357"/>
              <a:buFont typeface="Symbol"/>
              <a:buChar char="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Idiopathic </a:t>
            </a:r>
            <a:r>
              <a:rPr sz="2800" dirty="0">
                <a:latin typeface="Arial"/>
                <a:cs typeface="Arial"/>
              </a:rPr>
              <a:t>multisystem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disorder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lr>
                <a:srgbClr val="996666"/>
              </a:buClr>
              <a:buSzPct val="80357"/>
              <a:buFont typeface="Symbol"/>
              <a:buChar char="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Clinical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10" dirty="0">
                <a:latin typeface="Arial"/>
                <a:cs typeface="Arial"/>
              </a:rPr>
              <a:t>Lungs</a:t>
            </a:r>
            <a:endParaRPr sz="2400">
              <a:latin typeface="Arial"/>
              <a:cs typeface="Arial"/>
            </a:endParaRPr>
          </a:p>
          <a:p>
            <a:pPr marL="1181100" lvl="2" indent="-228600">
              <a:lnSpc>
                <a:spcPct val="100000"/>
              </a:lnSpc>
              <a:spcBef>
                <a:spcPts val="500"/>
              </a:spcBef>
              <a:buSzPct val="65000"/>
              <a:buFont typeface="Symbol"/>
              <a:buChar char=""/>
              <a:tabLst>
                <a:tab pos="1181100" algn="l"/>
              </a:tabLst>
            </a:pPr>
            <a:r>
              <a:rPr sz="2000" spc="-5" dirty="0">
                <a:latin typeface="Arial"/>
                <a:cs typeface="Arial"/>
              </a:rPr>
              <a:t>Hilar lymphadenopathy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90%</a:t>
            </a:r>
            <a:endParaRPr sz="2000">
              <a:latin typeface="Arial"/>
              <a:cs typeface="Arial"/>
            </a:endParaRPr>
          </a:p>
          <a:p>
            <a:pPr marL="1181100" lvl="2" indent="-228600">
              <a:lnSpc>
                <a:spcPct val="100000"/>
              </a:lnSpc>
              <a:spcBef>
                <a:spcPts val="500"/>
              </a:spcBef>
              <a:buSzPct val="65000"/>
              <a:buFont typeface="Symbol"/>
              <a:buChar char=""/>
              <a:tabLst>
                <a:tab pos="1181100" algn="l"/>
              </a:tabLst>
            </a:pPr>
            <a:r>
              <a:rPr sz="2000" spc="-5" dirty="0">
                <a:latin typeface="Arial"/>
                <a:cs typeface="Arial"/>
              </a:rPr>
              <a:t>Parenchymal infiltrates,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fibrosis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Symbol"/>
              <a:buChar char=""/>
              <a:tabLst>
                <a:tab pos="781050" algn="l"/>
              </a:tabLst>
            </a:pPr>
            <a:r>
              <a:rPr sz="2400" spc="-5" dirty="0">
                <a:latin typeface="Arial"/>
                <a:cs typeface="Arial"/>
              </a:rPr>
              <a:t>Skin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1469" y="4295140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85" dirty="0"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920" y="4259579"/>
            <a:ext cx="5863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Granulomatous </a:t>
            </a:r>
            <a:r>
              <a:rPr sz="2000" spc="-5" dirty="0">
                <a:latin typeface="Arial"/>
                <a:cs typeface="Arial"/>
              </a:rPr>
              <a:t>painful </a:t>
            </a:r>
            <a:r>
              <a:rPr sz="2000" dirty="0">
                <a:latin typeface="Arial"/>
                <a:cs typeface="Arial"/>
              </a:rPr>
              <a:t>lesions </a:t>
            </a:r>
            <a:r>
              <a:rPr sz="2000" spc="-5" dirty="0">
                <a:latin typeface="Arial"/>
                <a:cs typeface="Arial"/>
              </a:rPr>
              <a:t>(erythema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nodosum)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8869" y="4565650"/>
            <a:ext cx="5713730" cy="13487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690"/>
              </a:spcBef>
              <a:buSzPct val="68750"/>
              <a:buFont typeface="Symbol"/>
              <a:buChar char=""/>
              <a:tabLst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Arthropathy</a:t>
            </a:r>
            <a:endParaRPr sz="240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590"/>
              </a:spcBef>
              <a:buSzPct val="68750"/>
              <a:buFont typeface="Symbol"/>
              <a:buChar char=""/>
              <a:tabLst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Hypercalcemia and </a:t>
            </a:r>
            <a:r>
              <a:rPr sz="2400" spc="-10" dirty="0">
                <a:latin typeface="Arial"/>
                <a:cs typeface="Arial"/>
              </a:rPr>
              <a:t>elevated </a:t>
            </a:r>
            <a:r>
              <a:rPr sz="2400" spc="-5" dirty="0">
                <a:latin typeface="Arial"/>
                <a:cs typeface="Arial"/>
              </a:rPr>
              <a:t>serum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ace</a:t>
            </a:r>
            <a:endParaRPr sz="240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600"/>
              </a:spcBef>
              <a:buSzPct val="68750"/>
              <a:buFont typeface="Symbol"/>
              <a:buChar char=""/>
              <a:tabLst>
                <a:tab pos="323850" algn="l"/>
              </a:tabLst>
            </a:pPr>
            <a:r>
              <a:rPr sz="2400" spc="-5" dirty="0">
                <a:latin typeface="Arial"/>
                <a:cs typeface="Arial"/>
              </a:rPr>
              <a:t>Anterior, posterior or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pan-uveitis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62185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Toxoplasma</a:t>
            </a:r>
            <a:r>
              <a:rPr spc="-45" dirty="0"/>
              <a:t> </a:t>
            </a:r>
            <a:r>
              <a:rPr spc="-5" dirty="0"/>
              <a:t>chorioretinitis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634490"/>
            <a:ext cx="5847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2400" spc="1080" baseline="12152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2400" spc="1080" baseline="12152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Caused by a protozoan called </a:t>
            </a:r>
            <a:r>
              <a:rPr sz="2000" spc="-5" dirty="0">
                <a:latin typeface="Arial"/>
                <a:cs typeface="Arial"/>
              </a:rPr>
              <a:t>toxoplasma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gondi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069" y="2011679"/>
            <a:ext cx="228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2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969" y="2002790"/>
            <a:ext cx="7177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Infection </a:t>
            </a:r>
            <a:r>
              <a:rPr sz="2000" dirty="0">
                <a:latin typeface="Arial"/>
                <a:cs typeface="Arial"/>
              </a:rPr>
              <a:t>acquired </a:t>
            </a:r>
            <a:r>
              <a:rPr sz="2000" spc="-5" dirty="0">
                <a:latin typeface="Arial"/>
                <a:cs typeface="Arial"/>
              </a:rPr>
              <a:t>by ingestion </a:t>
            </a:r>
            <a:r>
              <a:rPr sz="2000" dirty="0">
                <a:latin typeface="Arial"/>
                <a:cs typeface="Arial"/>
              </a:rPr>
              <a:t>of undercooked meat or contact  </a:t>
            </a:r>
            <a:r>
              <a:rPr sz="2000" spc="-10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cat </a:t>
            </a:r>
            <a:r>
              <a:rPr sz="2000" spc="-5" dirty="0">
                <a:latin typeface="Arial"/>
                <a:cs typeface="Arial"/>
              </a:rPr>
              <a:t>faeces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269" y="2693670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7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669" y="2669540"/>
            <a:ext cx="7485380" cy="131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0415" marR="787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Can </a:t>
            </a:r>
            <a:r>
              <a:rPr sz="1800" spc="-10" dirty="0">
                <a:latin typeface="Arial"/>
                <a:cs typeface="Arial"/>
              </a:rPr>
              <a:t>be </a:t>
            </a:r>
            <a:r>
              <a:rPr sz="1800" spc="-5" dirty="0">
                <a:latin typeface="Arial"/>
                <a:cs typeface="Arial"/>
              </a:rPr>
              <a:t>transmitted across </a:t>
            </a:r>
            <a:r>
              <a:rPr sz="1800" spc="-10" dirty="0">
                <a:latin typeface="Arial"/>
                <a:cs typeface="Arial"/>
              </a:rPr>
              <a:t>placenta </a:t>
            </a:r>
            <a:r>
              <a:rPr sz="1800" spc="-5" dirty="0">
                <a:latin typeface="Arial"/>
                <a:cs typeface="Arial"/>
              </a:rPr>
              <a:t>to fetus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cause </a:t>
            </a:r>
            <a:r>
              <a:rPr sz="1800" spc="-10" dirty="0">
                <a:latin typeface="Arial"/>
                <a:cs typeface="Arial"/>
              </a:rPr>
              <a:t>congenital  toxoplasmosis</a:t>
            </a:r>
            <a:endParaRPr sz="1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500"/>
              </a:spcBef>
              <a:buClr>
                <a:srgbClr val="996666"/>
              </a:buClr>
              <a:buSzPct val="80000"/>
              <a:buFont typeface="Symbol"/>
              <a:buChar char=""/>
              <a:tabLst>
                <a:tab pos="380365" algn="l"/>
                <a:tab pos="381000" algn="l"/>
              </a:tabLst>
            </a:pPr>
            <a:r>
              <a:rPr sz="2000" spc="-5" dirty="0">
                <a:latin typeface="Arial"/>
                <a:cs typeface="Arial"/>
              </a:rPr>
              <a:t>Cat is </a:t>
            </a:r>
            <a:r>
              <a:rPr sz="2000" dirty="0">
                <a:latin typeface="Arial"/>
                <a:cs typeface="Arial"/>
              </a:rPr>
              <a:t>primary </a:t>
            </a:r>
            <a:r>
              <a:rPr sz="2000" spc="-5" dirty="0">
                <a:latin typeface="Arial"/>
                <a:cs typeface="Arial"/>
              </a:rPr>
              <a:t>host, </a:t>
            </a:r>
            <a:r>
              <a:rPr sz="2000" dirty="0">
                <a:latin typeface="Arial"/>
                <a:cs typeface="Arial"/>
              </a:rPr>
              <a:t>humans and </a:t>
            </a:r>
            <a:r>
              <a:rPr sz="2000" spc="-5" dirty="0">
                <a:latin typeface="Arial"/>
                <a:cs typeface="Arial"/>
              </a:rPr>
              <a:t>livestock </a:t>
            </a:r>
            <a:r>
              <a:rPr sz="2000" dirty="0">
                <a:latin typeface="Arial"/>
                <a:cs typeface="Arial"/>
              </a:rPr>
              <a:t>are secondary</a:t>
            </a:r>
            <a:r>
              <a:rPr sz="2000" spc="-5" dirty="0">
                <a:latin typeface="Arial"/>
                <a:cs typeface="Arial"/>
              </a:rPr>
              <a:t> hosts</a:t>
            </a:r>
            <a:endParaRPr sz="20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500"/>
              </a:spcBef>
              <a:buClr>
                <a:srgbClr val="996666"/>
              </a:buClr>
              <a:buSzPct val="80000"/>
              <a:buFont typeface="Symbol"/>
              <a:buChar char=""/>
              <a:tabLst>
                <a:tab pos="380365" algn="l"/>
                <a:tab pos="381000" algn="l"/>
              </a:tabLst>
            </a:pPr>
            <a:r>
              <a:rPr sz="2000" spc="-5" dirty="0">
                <a:latin typeface="Arial"/>
                <a:cs typeface="Arial"/>
              </a:rPr>
              <a:t>Clinical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features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4269" y="4036059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7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0019" y="4010659"/>
            <a:ext cx="423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Vitreous inflammation, </a:t>
            </a:r>
            <a:r>
              <a:rPr sz="1800" spc="-5" dirty="0">
                <a:latin typeface="Arial"/>
                <a:cs typeface="Arial"/>
              </a:rPr>
              <a:t>focal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chorioretinitis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669" y="4348479"/>
            <a:ext cx="1577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2400" spc="1080" baseline="10416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2400" spc="1080" baseline="10416" dirty="0">
                <a:solidFill>
                  <a:srgbClr val="996666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4269" y="4735829"/>
            <a:ext cx="185420" cy="1210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7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250" spc="57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250" spc="57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250" spc="57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0019" y="4653279"/>
            <a:ext cx="3557270" cy="135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Pyrimethamine </a:t>
            </a:r>
            <a:r>
              <a:rPr sz="1800" spc="-5" dirty="0">
                <a:latin typeface="Arial"/>
                <a:cs typeface="Arial"/>
              </a:rPr>
              <a:t>plus sulfadiazine </a:t>
            </a:r>
            <a:r>
              <a:rPr sz="1800" spc="-10" dirty="0">
                <a:latin typeface="Arial"/>
                <a:cs typeface="Arial"/>
              </a:rPr>
              <a:t>or  Clindamycin</a:t>
            </a:r>
            <a:endParaRPr sz="1800">
              <a:latin typeface="Arial"/>
              <a:cs typeface="Arial"/>
            </a:endParaRPr>
          </a:p>
          <a:p>
            <a:pPr marL="12700" marR="1265555">
              <a:lnSpc>
                <a:spcPct val="120400"/>
              </a:lnSpc>
              <a:spcBef>
                <a:spcPts val="10"/>
              </a:spcBef>
            </a:pPr>
            <a:r>
              <a:rPr sz="1800" spc="-10" dirty="0">
                <a:latin typeface="Arial"/>
                <a:cs typeface="Arial"/>
              </a:rPr>
              <a:t>Oral </a:t>
            </a:r>
            <a:r>
              <a:rPr sz="1800" spc="-5" dirty="0">
                <a:latin typeface="Arial"/>
                <a:cs typeface="Arial"/>
              </a:rPr>
              <a:t>corticosteroids  Topical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corticosteroids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62185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Toxoplasma</a:t>
            </a:r>
            <a:r>
              <a:rPr spc="-45" dirty="0"/>
              <a:t> </a:t>
            </a:r>
            <a:r>
              <a:rPr spc="-5" dirty="0"/>
              <a:t>chorioretinitis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6769" y="1484630"/>
            <a:ext cx="6845934" cy="4806950"/>
            <a:chOff x="826769" y="1484630"/>
            <a:chExt cx="6845934" cy="4806950"/>
          </a:xfrm>
        </p:grpSpPr>
        <p:sp>
          <p:nvSpPr>
            <p:cNvPr id="4" name="object 4"/>
            <p:cNvSpPr/>
            <p:nvPr/>
          </p:nvSpPr>
          <p:spPr>
            <a:xfrm>
              <a:off x="826769" y="1484630"/>
              <a:ext cx="6767830" cy="4806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04179" y="4076700"/>
              <a:ext cx="2164080" cy="488950"/>
            </a:xfrm>
            <a:custGeom>
              <a:avLst/>
              <a:gdLst/>
              <a:ahLst/>
              <a:cxnLst/>
              <a:rect l="l" t="t" r="r" b="b"/>
              <a:pathLst>
                <a:path w="2164079" h="488950">
                  <a:moveTo>
                    <a:pt x="2164079" y="0"/>
                  </a:moveTo>
                  <a:lnTo>
                    <a:pt x="0" y="48895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5599" y="4527550"/>
              <a:ext cx="82550" cy="73660"/>
            </a:xfrm>
            <a:custGeom>
              <a:avLst/>
              <a:gdLst/>
              <a:ahLst/>
              <a:cxnLst/>
              <a:rect l="l" t="t" r="r" b="b"/>
              <a:pathLst>
                <a:path w="82550" h="73660">
                  <a:moveTo>
                    <a:pt x="66039" y="0"/>
                  </a:moveTo>
                  <a:lnTo>
                    <a:pt x="0" y="53339"/>
                  </a:lnTo>
                  <a:lnTo>
                    <a:pt x="82550" y="73660"/>
                  </a:lnTo>
                  <a:lnTo>
                    <a:pt x="66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67939" y="5262879"/>
            <a:ext cx="3380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Typical toxoplasma </a:t>
            </a:r>
            <a:r>
              <a:rPr sz="1800" spc="-5" dirty="0">
                <a:latin typeface="Arial"/>
                <a:cs typeface="Arial"/>
              </a:rPr>
              <a:t>chorioretinitis  Vitritis causes hazy </a:t>
            </a:r>
            <a:r>
              <a:rPr sz="1800" spc="-10" dirty="0">
                <a:latin typeface="Arial"/>
                <a:cs typeface="Arial"/>
              </a:rPr>
              <a:t>fundal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40544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Behcet’s</a:t>
            </a:r>
            <a:r>
              <a:rPr spc="-70" dirty="0"/>
              <a:t> </a:t>
            </a:r>
            <a:r>
              <a:rPr spc="-5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58289"/>
            <a:ext cx="7570470" cy="40005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409"/>
              </a:spcBef>
              <a:buClr>
                <a:srgbClr val="996666"/>
              </a:buClr>
              <a:buSzPct val="79166"/>
              <a:buFont typeface="Symbol"/>
              <a:buChar char=""/>
              <a:tabLst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Presumed </a:t>
            </a:r>
            <a:r>
              <a:rPr sz="2400" dirty="0">
                <a:latin typeface="Arial"/>
                <a:cs typeface="Arial"/>
              </a:rPr>
              <a:t>autoimmune multisystem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10"/>
              </a:spcBef>
              <a:buClr>
                <a:srgbClr val="996666"/>
              </a:buClr>
              <a:buSzPct val="79166"/>
              <a:buFont typeface="Symbol"/>
              <a:buChar char=""/>
              <a:tabLst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Rare in Ireland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250"/>
              </a:spcBef>
              <a:buClr>
                <a:srgbClr val="99CCFF"/>
              </a:buClr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dirty="0">
                <a:latin typeface="Arial"/>
                <a:cs typeface="Arial"/>
              </a:rPr>
              <a:t>Commonest along silk route </a:t>
            </a:r>
            <a:r>
              <a:rPr sz="2000" spc="-5" dirty="0">
                <a:latin typeface="Arial"/>
                <a:cs typeface="Arial"/>
              </a:rPr>
              <a:t>from Mediterranean </a:t>
            </a:r>
            <a:r>
              <a:rPr sz="2000" dirty="0">
                <a:latin typeface="Arial"/>
                <a:cs typeface="Arial"/>
              </a:rPr>
              <a:t>to Far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East</a:t>
            </a:r>
            <a:endParaRPr sz="20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10"/>
              </a:spcBef>
              <a:buClr>
                <a:srgbClr val="996666"/>
              </a:buClr>
              <a:buSzPct val="79166"/>
              <a:buFont typeface="Symbol"/>
              <a:buChar char=""/>
              <a:tabLst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Main clinical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260"/>
              </a:spcBef>
              <a:buClr>
                <a:srgbClr val="99CCFF"/>
              </a:buClr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Oral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ulcers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260"/>
              </a:spcBef>
              <a:buClr>
                <a:srgbClr val="99CCFF"/>
              </a:buClr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Genital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ulcers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260"/>
              </a:spcBef>
              <a:buClr>
                <a:srgbClr val="99CCFF"/>
              </a:buClr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Panuveitis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retinal vasculitis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260"/>
              </a:spcBef>
              <a:buClr>
                <a:srgbClr val="99CCFF"/>
              </a:buClr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Acute anterior uveitis </a:t>
            </a:r>
            <a:r>
              <a:rPr sz="2000" spc="-10" dirty="0">
                <a:latin typeface="Arial"/>
                <a:cs typeface="Arial"/>
              </a:rPr>
              <a:t>with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hypopyon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260"/>
              </a:spcBef>
              <a:buClr>
                <a:srgbClr val="99CCFF"/>
              </a:buClr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arthritis</a:t>
            </a:r>
            <a:endParaRPr sz="2000">
              <a:latin typeface="Arial"/>
              <a:cs typeface="Arial"/>
            </a:endParaRPr>
          </a:p>
          <a:p>
            <a:pPr marL="380365" marR="2529840" indent="-342900">
              <a:lnSpc>
                <a:spcPts val="2590"/>
              </a:lnSpc>
              <a:spcBef>
                <a:spcPts val="635"/>
              </a:spcBef>
              <a:buClr>
                <a:srgbClr val="996666"/>
              </a:buClr>
              <a:buSzPct val="79166"/>
              <a:buFont typeface="Symbol"/>
              <a:buChar char=""/>
              <a:tabLst>
                <a:tab pos="381000" algn="l"/>
              </a:tabLst>
            </a:pPr>
            <a:r>
              <a:rPr sz="2400" spc="-10" dirty="0">
                <a:latin typeface="Arial"/>
                <a:cs typeface="Arial"/>
              </a:rPr>
              <a:t>Poor prognosis </a:t>
            </a:r>
            <a:r>
              <a:rPr sz="2400" spc="-5" dirty="0">
                <a:latin typeface="Arial"/>
                <a:cs typeface="Arial"/>
              </a:rPr>
              <a:t>without </a:t>
            </a:r>
            <a:r>
              <a:rPr sz="2400" spc="-10" dirty="0">
                <a:latin typeface="Arial"/>
                <a:cs typeface="Arial"/>
              </a:rPr>
              <a:t>aggressive  </a:t>
            </a:r>
            <a:r>
              <a:rPr sz="2400" spc="-5" dirty="0">
                <a:latin typeface="Arial"/>
                <a:cs typeface="Arial"/>
              </a:rPr>
              <a:t>immunosuppression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57181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Sympathetic</a:t>
            </a:r>
            <a:r>
              <a:rPr spc="-50" dirty="0"/>
              <a:t> </a:t>
            </a:r>
            <a:r>
              <a:rPr spc="-5" dirty="0"/>
              <a:t>ophthalmia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634490"/>
            <a:ext cx="7811134" cy="327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30480" indent="-342900">
              <a:lnSpc>
                <a:spcPct val="99900"/>
              </a:lnSpc>
              <a:spcBef>
                <a:spcPts val="100"/>
              </a:spcBef>
              <a:buClr>
                <a:srgbClr val="996666"/>
              </a:buClr>
              <a:buSzPct val="80357"/>
              <a:buFont typeface="Symbol"/>
              <a:buChar char="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Rare disorder in which penetrating ocular  trauma leads granulomatous panuveitis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both 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eyes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996666"/>
              </a:buClr>
              <a:buSzPct val="80357"/>
              <a:buFont typeface="Symbol"/>
              <a:buChar char="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Classic </a:t>
            </a:r>
            <a:r>
              <a:rPr sz="2800" dirty="0">
                <a:latin typeface="Arial"/>
                <a:cs typeface="Arial"/>
              </a:rPr>
              <a:t>autoimmune</a:t>
            </a:r>
            <a:r>
              <a:rPr sz="2800" spc="-5" dirty="0">
                <a:latin typeface="Arial"/>
                <a:cs typeface="Arial"/>
              </a:rPr>
              <a:t> disease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996666"/>
              </a:buClr>
              <a:buSzPct val="80357"/>
              <a:buFont typeface="Symbol"/>
              <a:buChar char=""/>
              <a:tabLst>
                <a:tab pos="381000" algn="l"/>
              </a:tabLst>
            </a:pPr>
            <a:r>
              <a:rPr sz="2800" spc="-10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occur </a:t>
            </a:r>
            <a:r>
              <a:rPr sz="2800" spc="-5" dirty="0">
                <a:latin typeface="Arial"/>
                <a:cs typeface="Arial"/>
              </a:rPr>
              <a:t>anytime after the initial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injury</a:t>
            </a:r>
            <a:endParaRPr sz="2800">
              <a:latin typeface="Arial"/>
              <a:cs typeface="Arial"/>
            </a:endParaRPr>
          </a:p>
          <a:p>
            <a:pPr marL="380365" marR="1689100" indent="-342900">
              <a:lnSpc>
                <a:spcPct val="100000"/>
              </a:lnSpc>
              <a:spcBef>
                <a:spcPts val="690"/>
              </a:spcBef>
              <a:buSzPct val="80357"/>
              <a:buFont typeface="Symbol"/>
              <a:buChar char="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Managed with </a:t>
            </a:r>
            <a:r>
              <a:rPr sz="2800" dirty="0">
                <a:latin typeface="Arial"/>
                <a:cs typeface="Arial"/>
              </a:rPr>
              <a:t>systemic </a:t>
            </a:r>
            <a:r>
              <a:rPr sz="2800" spc="-5" dirty="0">
                <a:latin typeface="Arial"/>
                <a:cs typeface="Arial"/>
              </a:rPr>
              <a:t>steroids and  immunousuppression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42043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Uveitis in</a:t>
            </a:r>
            <a:r>
              <a:rPr spc="-55" dirty="0"/>
              <a:t> </a:t>
            </a:r>
            <a:r>
              <a:rPr spc="-5" dirty="0"/>
              <a:t>children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60829"/>
            <a:ext cx="7174865" cy="416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996666"/>
              </a:buClr>
              <a:buSzPct val="79166"/>
              <a:buFont typeface="Symbol"/>
              <a:buChar char=""/>
              <a:tabLst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Toxocariasis</a:t>
            </a:r>
            <a:endParaRPr sz="24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20"/>
              </a:spcBef>
              <a:buClr>
                <a:srgbClr val="99CCFF"/>
              </a:buClr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dirty="0">
                <a:latin typeface="Arial"/>
                <a:cs typeface="Arial"/>
              </a:rPr>
              <a:t>caused </a:t>
            </a:r>
            <a:r>
              <a:rPr sz="2000" spc="-5" dirty="0">
                <a:latin typeface="Arial"/>
                <a:cs typeface="Arial"/>
              </a:rPr>
              <a:t>by helminth toxocara </a:t>
            </a:r>
            <a:r>
              <a:rPr sz="2000" dirty="0">
                <a:latin typeface="Arial"/>
                <a:cs typeface="Arial"/>
              </a:rPr>
              <a:t>canis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0"/>
              </a:spcBef>
              <a:buClr>
                <a:srgbClr val="99CCFF"/>
              </a:buClr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dirty="0">
                <a:latin typeface="Arial"/>
                <a:cs typeface="Arial"/>
              </a:rPr>
              <a:t>acquired </a:t>
            </a:r>
            <a:r>
              <a:rPr sz="2000" spc="-5" dirty="0">
                <a:latin typeface="Arial"/>
                <a:cs typeface="Arial"/>
              </a:rPr>
              <a:t>from </a:t>
            </a:r>
            <a:r>
              <a:rPr sz="2000" dirty="0">
                <a:latin typeface="Arial"/>
                <a:cs typeface="Arial"/>
              </a:rPr>
              <a:t>contact </a:t>
            </a:r>
            <a:r>
              <a:rPr sz="2000" spc="-5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dog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faeces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20"/>
              </a:spcBef>
              <a:buClr>
                <a:srgbClr val="99CCFF"/>
              </a:buClr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Blinding panuveitis </a:t>
            </a:r>
            <a:r>
              <a:rPr sz="2000" dirty="0">
                <a:latin typeface="Arial"/>
                <a:cs typeface="Arial"/>
              </a:rPr>
              <a:t>in children </a:t>
            </a:r>
            <a:r>
              <a:rPr sz="2000" spc="-5" dirty="0">
                <a:latin typeface="Arial"/>
                <a:cs typeface="Arial"/>
              </a:rPr>
              <a:t>usually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uniocular</a:t>
            </a:r>
            <a:endParaRPr sz="20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20"/>
              </a:spcBef>
              <a:buSzPct val="79166"/>
              <a:buFont typeface="Symbol"/>
              <a:buChar char=""/>
              <a:tabLst>
                <a:tab pos="381000" algn="l"/>
              </a:tabLst>
            </a:pPr>
            <a:r>
              <a:rPr sz="2400" spc="-10" dirty="0">
                <a:latin typeface="Arial"/>
                <a:cs typeface="Arial"/>
              </a:rPr>
              <a:t>Juvenile idiopathic </a:t>
            </a:r>
            <a:r>
              <a:rPr sz="2400" spc="-5" dirty="0">
                <a:latin typeface="Arial"/>
                <a:cs typeface="Arial"/>
              </a:rPr>
              <a:t>arthritis associated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uveitis</a:t>
            </a:r>
            <a:endParaRPr sz="2400">
              <a:latin typeface="Arial"/>
              <a:cs typeface="Arial"/>
            </a:endParaRPr>
          </a:p>
          <a:p>
            <a:pPr marL="780415" marR="30480" lvl="1" indent="-285750">
              <a:lnSpc>
                <a:spcPts val="1920"/>
              </a:lnSpc>
              <a:spcBef>
                <a:spcPts val="480"/>
              </a:spcBef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Seronegative for rheumatoid arthritis </a:t>
            </a:r>
            <a:r>
              <a:rPr sz="2000" dirty="0">
                <a:latin typeface="Arial"/>
                <a:cs typeface="Arial"/>
              </a:rPr>
              <a:t>but commonly </a:t>
            </a:r>
            <a:r>
              <a:rPr sz="2000" spc="-5" dirty="0">
                <a:latin typeface="Arial"/>
                <a:cs typeface="Arial"/>
              </a:rPr>
              <a:t>ANA  positive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40"/>
              </a:spcBef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Deforming arthritis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10"/>
              </a:spcBef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Asymptomatic until late in </a:t>
            </a:r>
            <a:r>
              <a:rPr sz="2000" dirty="0">
                <a:latin typeface="Arial"/>
                <a:cs typeface="Arial"/>
              </a:rPr>
              <a:t>disease – screening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important</a:t>
            </a:r>
            <a:endParaRPr sz="20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20"/>
              </a:spcBef>
              <a:buSzPct val="70000"/>
              <a:buFont typeface="Symbol"/>
              <a:buChar char=""/>
              <a:tabLst>
                <a:tab pos="781050" algn="l"/>
              </a:tabLst>
            </a:pPr>
            <a:r>
              <a:rPr sz="2000" spc="-5" dirty="0">
                <a:latin typeface="Arial"/>
                <a:cs typeface="Arial"/>
              </a:rPr>
              <a:t>Poor </a:t>
            </a:r>
            <a:r>
              <a:rPr sz="2000" dirty="0">
                <a:latin typeface="Arial"/>
                <a:cs typeface="Arial"/>
              </a:rPr>
              <a:t>prognosis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many</a:t>
            </a:r>
            <a:endParaRPr sz="2000">
              <a:latin typeface="Arial"/>
              <a:cs typeface="Arial"/>
            </a:endParaRPr>
          </a:p>
          <a:p>
            <a:pPr marL="952500">
              <a:lnSpc>
                <a:spcPct val="100000"/>
              </a:lnSpc>
              <a:spcBef>
                <a:spcPts val="20"/>
              </a:spcBef>
            </a:pPr>
            <a:r>
              <a:rPr sz="1725" spc="802" baseline="19323" dirty="0">
                <a:latin typeface="Symbol"/>
                <a:cs typeface="Symbol"/>
              </a:rPr>
              <a:t></a:t>
            </a:r>
            <a:r>
              <a:rPr sz="1725" spc="802" baseline="19323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Cataract, </a:t>
            </a:r>
            <a:r>
              <a:rPr sz="1800" spc="-10" dirty="0">
                <a:latin typeface="Arial"/>
                <a:cs typeface="Arial"/>
              </a:rPr>
              <a:t>glaucoma, band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keratopathy</a:t>
            </a:r>
            <a:endParaRPr sz="1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20"/>
              </a:spcBef>
              <a:buSzPct val="79166"/>
              <a:buFont typeface="Symbol"/>
              <a:buChar char=""/>
              <a:tabLst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Toxoplasmosis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20"/>
              </a:spcBef>
              <a:buSzPct val="79166"/>
              <a:buFont typeface="Symbol"/>
              <a:buChar char=""/>
              <a:tabLst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Idiopathic intermediate </a:t>
            </a:r>
            <a:r>
              <a:rPr sz="2400" spc="-10" dirty="0">
                <a:latin typeface="Arial"/>
                <a:cs typeface="Arial"/>
              </a:rPr>
              <a:t>uveitis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47967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Uveitis</a:t>
            </a:r>
            <a:r>
              <a:rPr spc="-50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69" y="1634490"/>
            <a:ext cx="2040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n</a:t>
            </a:r>
            <a:r>
              <a:rPr sz="3200" spc="5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ca</a:t>
            </a:r>
            <a:r>
              <a:rPr sz="3200" dirty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069" y="2063495"/>
            <a:ext cx="125095" cy="105664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250" spc="-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250" spc="-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069" y="4121150"/>
            <a:ext cx="12509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069" y="5063490"/>
            <a:ext cx="12509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spc="-5" dirty="0"/>
              <a:t>Anterior uveitis </a:t>
            </a:r>
            <a:r>
              <a:rPr sz="2800" dirty="0"/>
              <a:t>(iritis) - </a:t>
            </a:r>
            <a:r>
              <a:rPr sz="2800" spc="-5" dirty="0"/>
              <a:t>inflammation of the</a:t>
            </a:r>
            <a:r>
              <a:rPr sz="2800" spc="35" dirty="0"/>
              <a:t> </a:t>
            </a:r>
            <a:r>
              <a:rPr sz="2800" spc="-5" dirty="0"/>
              <a:t>iris</a:t>
            </a:r>
            <a:endParaRPr sz="2800"/>
          </a:p>
          <a:p>
            <a:pPr marL="12700" marR="623570">
              <a:lnSpc>
                <a:spcPct val="100000"/>
              </a:lnSpc>
              <a:spcBef>
                <a:spcPts val="700"/>
              </a:spcBef>
            </a:pPr>
            <a:r>
              <a:rPr sz="2800" spc="-5" dirty="0"/>
              <a:t>Intermediate uveitis </a:t>
            </a:r>
            <a:r>
              <a:rPr sz="2800" dirty="0"/>
              <a:t>- inflammation </a:t>
            </a:r>
            <a:r>
              <a:rPr sz="2800" spc="-5" dirty="0"/>
              <a:t>of the  ciliary </a:t>
            </a:r>
            <a:r>
              <a:rPr sz="2800" spc="-10" dirty="0"/>
              <a:t>body, </a:t>
            </a:r>
            <a:r>
              <a:rPr sz="2800" spc="-5" dirty="0"/>
              <a:t>peripheral retina and vitreous  base</a:t>
            </a:r>
            <a:endParaRPr sz="2800"/>
          </a:p>
          <a:p>
            <a:pPr marL="12700" marR="83185">
              <a:lnSpc>
                <a:spcPct val="100000"/>
              </a:lnSpc>
              <a:spcBef>
                <a:spcPts val="690"/>
              </a:spcBef>
            </a:pPr>
            <a:r>
              <a:rPr sz="2800" spc="-5" dirty="0"/>
              <a:t>Posterior uveitis </a:t>
            </a:r>
            <a:r>
              <a:rPr sz="2800" dirty="0"/>
              <a:t>- </a:t>
            </a:r>
            <a:r>
              <a:rPr sz="2800" spc="-5" dirty="0"/>
              <a:t>inflammation of the choroid  and</a:t>
            </a:r>
            <a:r>
              <a:rPr sz="2800" spc="-10" dirty="0"/>
              <a:t> </a:t>
            </a:r>
            <a:r>
              <a:rPr sz="2800" spc="-5" dirty="0"/>
              <a:t>retina</a:t>
            </a:r>
            <a:endParaRPr sz="2800"/>
          </a:p>
          <a:p>
            <a:pPr marL="12700" marR="262890">
              <a:lnSpc>
                <a:spcPct val="100000"/>
              </a:lnSpc>
              <a:spcBef>
                <a:spcPts val="700"/>
              </a:spcBef>
            </a:pPr>
            <a:r>
              <a:rPr sz="2800" spc="-5" dirty="0"/>
              <a:t>Panuveitis </a:t>
            </a:r>
            <a:r>
              <a:rPr sz="2800" dirty="0"/>
              <a:t>- inflammation </a:t>
            </a:r>
            <a:r>
              <a:rPr sz="2800" spc="-5" dirty="0"/>
              <a:t>of the </a:t>
            </a:r>
            <a:r>
              <a:rPr sz="2800" spc="-10" dirty="0"/>
              <a:t>whole </a:t>
            </a:r>
            <a:r>
              <a:rPr sz="2800" spc="-5" dirty="0"/>
              <a:t>uveal  tract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39077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Uveitis</a:t>
            </a:r>
            <a:r>
              <a:rPr spc="-70" dirty="0"/>
              <a:t> </a:t>
            </a:r>
            <a:r>
              <a:rPr spc="-5" dirty="0"/>
              <a:t>aetiology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34160"/>
            <a:ext cx="6597015" cy="28676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90"/>
              </a:spcBef>
            </a:pPr>
            <a:r>
              <a:rPr sz="3825" spc="179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20" dirty="0">
                <a:latin typeface="Arial"/>
                <a:cs typeface="Arial"/>
              </a:rPr>
              <a:t>Autoimmune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3825" spc="172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14" dirty="0">
                <a:latin typeface="Arial"/>
                <a:cs typeface="Arial"/>
              </a:rPr>
              <a:t>Infectious</a:t>
            </a:r>
            <a:endParaRPr sz="3200">
              <a:latin typeface="Arial"/>
              <a:cs typeface="Arial"/>
            </a:endParaRPr>
          </a:p>
          <a:p>
            <a:pPr marL="380365" marR="30480" indent="-342900">
              <a:lnSpc>
                <a:spcPct val="100000"/>
              </a:lnSpc>
              <a:spcBef>
                <a:spcPts val="800"/>
              </a:spcBef>
            </a:pPr>
            <a:r>
              <a:rPr sz="3825" spc="172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14" dirty="0">
                <a:latin typeface="Arial"/>
                <a:cs typeface="Arial"/>
              </a:rPr>
              <a:t>Neoplastic </a:t>
            </a:r>
            <a:r>
              <a:rPr sz="3200" dirty="0">
                <a:latin typeface="Arial"/>
                <a:cs typeface="Arial"/>
              </a:rPr>
              <a:t>masquerade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syndrome  (lymphoma)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3825" spc="75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50" dirty="0">
                <a:latin typeface="Arial"/>
                <a:cs typeface="Arial"/>
              </a:rPr>
              <a:t>Traumatic/post-operative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46805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Autoimmune</a:t>
            </a:r>
            <a:r>
              <a:rPr spc="-50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769" y="1474215"/>
            <a:ext cx="131445" cy="97028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20"/>
              </a:spcBef>
            </a:pPr>
            <a:r>
              <a:rPr sz="2250" spc="-660" dirty="0">
                <a:latin typeface="Symbol"/>
                <a:cs typeface="Symbol"/>
              </a:rPr>
              <a:t></a:t>
            </a:r>
            <a:endParaRPr sz="225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r>
              <a:rPr sz="2250" spc="-660" dirty="0">
                <a:latin typeface="Symbol"/>
                <a:cs typeface="Symbol"/>
              </a:rPr>
              <a:t>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769" y="2562860"/>
            <a:ext cx="9969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250" spc="-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569" y="1545589"/>
            <a:ext cx="5354320" cy="18478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latin typeface="Arial"/>
                <a:cs typeface="Arial"/>
              </a:rPr>
              <a:t>Idiopathic</a:t>
            </a:r>
            <a:endParaRPr sz="2800">
              <a:latin typeface="Arial"/>
              <a:cs typeface="Arial"/>
            </a:endParaRPr>
          </a:p>
          <a:p>
            <a:pPr marL="38100" marR="30480">
              <a:lnSpc>
                <a:spcPct val="110700"/>
              </a:lnSpc>
            </a:pPr>
            <a:r>
              <a:rPr sz="2800" spc="-5" dirty="0">
                <a:latin typeface="Arial"/>
                <a:cs typeface="Arial"/>
              </a:rPr>
              <a:t>Sympathetic ophthalmia  Associated with </a:t>
            </a:r>
            <a:r>
              <a:rPr sz="2800" dirty="0">
                <a:latin typeface="Arial"/>
                <a:cs typeface="Arial"/>
              </a:rPr>
              <a:t>systemic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disease</a:t>
            </a:r>
            <a:endParaRPr sz="280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310"/>
              </a:spcBef>
              <a:buSzPct val="68750"/>
              <a:buChar char="•"/>
              <a:tabLst>
                <a:tab pos="437515" algn="l"/>
                <a:tab pos="438150" algn="l"/>
              </a:tabLst>
            </a:pPr>
            <a:r>
              <a:rPr sz="2400" spc="-10" dirty="0">
                <a:latin typeface="Arial"/>
                <a:cs typeface="Arial"/>
              </a:rPr>
              <a:t>HLA-B27</a:t>
            </a:r>
            <a:r>
              <a:rPr sz="2400" spc="-5" dirty="0">
                <a:latin typeface="Arial"/>
                <a:cs typeface="Arial"/>
              </a:rPr>
              <a:t> associated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1469" y="3444240"/>
            <a:ext cx="838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4269" y="3913631"/>
            <a:ext cx="100330" cy="164592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25880" rIns="0" bIns="0" rtlCol="0">
            <a:spAutoFit/>
          </a:bodyPr>
          <a:lstStyle/>
          <a:p>
            <a:pPr marL="812800" marR="5080">
              <a:lnSpc>
                <a:spcPts val="2160"/>
              </a:lnSpc>
              <a:spcBef>
                <a:spcPts val="370"/>
              </a:spcBef>
            </a:pPr>
            <a:r>
              <a:rPr spc="-5" dirty="0"/>
              <a:t>Psoriatic arthropathy,Crohns </a:t>
            </a:r>
            <a:r>
              <a:rPr dirty="0"/>
              <a:t>disease, ulcerative </a:t>
            </a:r>
            <a:r>
              <a:rPr spc="-5" dirty="0"/>
              <a:t>colitis,  ankylosing spondylitis, Reiters</a:t>
            </a:r>
            <a:r>
              <a:rPr spc="5" dirty="0"/>
              <a:t> </a:t>
            </a:r>
            <a:r>
              <a:rPr dirty="0"/>
              <a:t>syndrome</a:t>
            </a:r>
          </a:p>
          <a:p>
            <a:pPr marL="412750" marR="4349115">
              <a:lnSpc>
                <a:spcPts val="3190"/>
              </a:lnSpc>
              <a:spcBef>
                <a:spcPts val="125"/>
              </a:spcBef>
            </a:pPr>
            <a:r>
              <a:rPr sz="2400" spc="-5" dirty="0"/>
              <a:t>Sarcoidosis  Behcets</a:t>
            </a:r>
            <a:r>
              <a:rPr sz="2400" spc="-80" dirty="0"/>
              <a:t> </a:t>
            </a:r>
            <a:r>
              <a:rPr sz="2400" spc="-5" dirty="0"/>
              <a:t>disease</a:t>
            </a:r>
            <a:endParaRPr sz="2400"/>
          </a:p>
          <a:p>
            <a:pPr marL="412750" marR="3015615">
              <a:lnSpc>
                <a:spcPts val="3190"/>
              </a:lnSpc>
            </a:pPr>
            <a:r>
              <a:rPr sz="2400" spc="-10" dirty="0"/>
              <a:t>Juvenile idiopathic </a:t>
            </a:r>
            <a:r>
              <a:rPr sz="2400" spc="-5" dirty="0"/>
              <a:t>arthritis  </a:t>
            </a:r>
            <a:r>
              <a:rPr sz="2400" spc="-10" dirty="0"/>
              <a:t>Collagen </a:t>
            </a:r>
            <a:r>
              <a:rPr sz="2400" spc="-5" dirty="0"/>
              <a:t>vascular</a:t>
            </a:r>
            <a:r>
              <a:rPr sz="2400" spc="-50" dirty="0"/>
              <a:t> </a:t>
            </a:r>
            <a:r>
              <a:rPr sz="2400" spc="-5" dirty="0"/>
              <a:t>disease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601469" y="5632450"/>
            <a:ext cx="56114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SzPct val="65000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Wegener’s </a:t>
            </a:r>
            <a:r>
              <a:rPr sz="2000" dirty="0">
                <a:latin typeface="Arial"/>
                <a:cs typeface="Arial"/>
              </a:rPr>
              <a:t>granulomatosis, </a:t>
            </a:r>
            <a:r>
              <a:rPr sz="2000" spc="-5" dirty="0">
                <a:latin typeface="Arial"/>
                <a:cs typeface="Arial"/>
              </a:rPr>
              <a:t>polyarteritis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nodosa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39662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Infectious</a:t>
            </a:r>
            <a:r>
              <a:rPr spc="-80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69" y="1560829"/>
            <a:ext cx="114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269" y="1861819"/>
            <a:ext cx="107950" cy="94741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409" dirty="0">
                <a:latin typeface="Symbol"/>
                <a:cs typeface="Symbol"/>
              </a:rPr>
              <a:t>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-409" dirty="0">
                <a:latin typeface="Symbol"/>
                <a:cs typeface="Symbol"/>
              </a:rPr>
              <a:t>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-409" dirty="0">
                <a:latin typeface="Symbol"/>
                <a:cs typeface="Symbol"/>
              </a:rPr>
              <a:t>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0019" y="1929129"/>
            <a:ext cx="5014595" cy="1187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550285">
              <a:lnSpc>
                <a:spcPct val="100400"/>
              </a:lnSpc>
              <a:spcBef>
                <a:spcPts val="90"/>
              </a:spcBef>
            </a:pPr>
            <a:r>
              <a:rPr sz="2000" spc="-5" dirty="0">
                <a:latin typeface="Arial"/>
                <a:cs typeface="Arial"/>
              </a:rPr>
              <a:t>Syphilis  T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Chronic </a:t>
            </a:r>
            <a:r>
              <a:rPr sz="2000" spc="-5" dirty="0">
                <a:latin typeface="Arial"/>
                <a:cs typeface="Arial"/>
              </a:rPr>
              <a:t>post-operative endophthalmitis from  </a:t>
            </a:r>
            <a:r>
              <a:rPr sz="2000" dirty="0">
                <a:latin typeface="Arial"/>
                <a:cs typeface="Arial"/>
              </a:rPr>
              <a:t>propionobacterium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069" y="3093720"/>
            <a:ext cx="1040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4269" y="3397250"/>
            <a:ext cx="107950" cy="6375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409" dirty="0">
                <a:latin typeface="Symbol"/>
                <a:cs typeface="Symbol"/>
              </a:rPr>
              <a:t>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-409" dirty="0">
                <a:latin typeface="Symbol"/>
                <a:cs typeface="Symbol"/>
              </a:rPr>
              <a:t>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0019" y="3462020"/>
            <a:ext cx="1779270" cy="6375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000" dirty="0">
                <a:latin typeface="Arial"/>
                <a:cs typeface="Arial"/>
              </a:rPr>
              <a:t>Herpes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simplex  Varicella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zoster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069" y="4076700"/>
            <a:ext cx="124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oa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269" y="4377690"/>
            <a:ext cx="107950" cy="64008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409" dirty="0">
                <a:latin typeface="Symbol"/>
                <a:cs typeface="Symbol"/>
              </a:rPr>
              <a:t>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-409" dirty="0">
                <a:latin typeface="Symbol"/>
                <a:cs typeface="Symbol"/>
              </a:rPr>
              <a:t>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0019" y="4443729"/>
            <a:ext cx="1721485" cy="6375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  </a:t>
            </a:r>
            <a:r>
              <a:rPr sz="2000" spc="-5" dirty="0">
                <a:latin typeface="Arial"/>
                <a:cs typeface="Arial"/>
              </a:rPr>
              <a:t>Toxocariasis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069" y="5058409"/>
            <a:ext cx="786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Fun</a:t>
            </a:r>
            <a:r>
              <a:rPr sz="2400" dirty="0">
                <a:latin typeface="Arial"/>
                <a:cs typeface="Arial"/>
              </a:rPr>
              <a:t>gi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4269" y="5454650"/>
            <a:ext cx="107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9" dirty="0">
                <a:latin typeface="Symbol"/>
                <a:cs typeface="Symbol"/>
              </a:rPr>
              <a:t>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0019" y="5426709"/>
            <a:ext cx="973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16256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Uvei</a:t>
            </a:r>
            <a:r>
              <a:rPr spc="-10" dirty="0"/>
              <a:t>t</a:t>
            </a:r>
            <a:r>
              <a:rPr spc="-5" dirty="0"/>
              <a:t>i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34160"/>
            <a:ext cx="7224395" cy="227838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90"/>
              </a:spcBef>
            </a:pPr>
            <a:r>
              <a:rPr sz="3825" spc="322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215" dirty="0">
                <a:latin typeface="Arial"/>
                <a:cs typeface="Arial"/>
              </a:rPr>
              <a:t>Acute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chronic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3825" spc="172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114" dirty="0">
                <a:latin typeface="Arial"/>
                <a:cs typeface="Arial"/>
              </a:rPr>
              <a:t>Unilateral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bilateral</a:t>
            </a:r>
            <a:endParaRPr sz="3200">
              <a:latin typeface="Arial"/>
              <a:cs typeface="Arial"/>
            </a:endParaRPr>
          </a:p>
          <a:p>
            <a:pPr marL="380365" marR="30480" indent="-342900">
              <a:lnSpc>
                <a:spcPct val="100000"/>
              </a:lnSpc>
              <a:spcBef>
                <a:spcPts val="800"/>
              </a:spcBef>
            </a:pPr>
            <a:r>
              <a:rPr sz="3825" spc="644" baseline="10893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r>
              <a:rPr sz="3200" spc="43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50% of cases no cause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-4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identified 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it is </a:t>
            </a:r>
            <a:r>
              <a:rPr sz="3200" dirty="0">
                <a:latin typeface="Arial"/>
                <a:cs typeface="Arial"/>
              </a:rPr>
              <a:t>presumed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autoimmune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50025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Acute anterior</a:t>
            </a:r>
            <a:r>
              <a:rPr spc="-75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34341"/>
            <a:ext cx="6849745" cy="429260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85"/>
              </a:spcBef>
              <a:buSzPct val="79687"/>
              <a:buFont typeface="Symbol"/>
              <a:buChar char=""/>
              <a:tabLst>
                <a:tab pos="380365" algn="l"/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Symptoms</a:t>
            </a:r>
            <a:endParaRPr sz="32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690"/>
              </a:spcBef>
              <a:buSzPct val="69642"/>
              <a:buFont typeface="Symbol"/>
              <a:buChar char="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Pain, redness, photophobia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SzPct val="79687"/>
              <a:buFont typeface="Symbol"/>
              <a:buChar char=""/>
              <a:tabLst>
                <a:tab pos="380365" algn="l"/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Signs</a:t>
            </a:r>
            <a:endParaRPr sz="32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700"/>
              </a:spcBef>
              <a:buSzPct val="69642"/>
              <a:buFont typeface="Symbol"/>
              <a:buChar char="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Circumcorneal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hyperaemia/injection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690"/>
              </a:spcBef>
              <a:buSzPct val="69642"/>
              <a:buFont typeface="Symbol"/>
              <a:buChar char="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Miosis, posterior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synechiae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700"/>
              </a:spcBef>
              <a:buSzPct val="69642"/>
              <a:buFont typeface="Symbol"/>
              <a:buChar char="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Cells and flare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the anterior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chamber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690"/>
              </a:spcBef>
              <a:buSzPct val="69642"/>
              <a:buFont typeface="Symbol"/>
              <a:buChar char="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Keratic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precipitates</a:t>
            </a:r>
            <a:endParaRPr sz="280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700"/>
              </a:spcBef>
              <a:buSzPct val="69642"/>
              <a:buFont typeface="Symbol"/>
              <a:buChar char=""/>
              <a:tabLst>
                <a:tab pos="780415" algn="l"/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Sometimes high intraocular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pressure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353059"/>
            <a:ext cx="50025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Acute anterior</a:t>
            </a:r>
            <a:r>
              <a:rPr spc="-75" dirty="0"/>
              <a:t> </a:t>
            </a:r>
            <a:r>
              <a:rPr spc="-5" dirty="0"/>
              <a:t>uveitis</a:t>
            </a:r>
          </a:p>
        </p:txBody>
      </p:sp>
      <p:sp>
        <p:nvSpPr>
          <p:cNvPr id="3" name="object 3"/>
          <p:cNvSpPr/>
          <p:nvPr/>
        </p:nvSpPr>
        <p:spPr>
          <a:xfrm>
            <a:off x="826769" y="1557019"/>
            <a:ext cx="7128509" cy="4676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99739" y="5046979"/>
            <a:ext cx="409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Conjunctival and </a:t>
            </a:r>
            <a:r>
              <a:rPr sz="1800" spc="-5" dirty="0">
                <a:latin typeface="Arial"/>
                <a:cs typeface="Arial"/>
              </a:rPr>
              <a:t>circumcorneal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injection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854</Words>
  <Application>Microsoft Office PowerPoint</Application>
  <PresentationFormat>On-screen Show (4:3)</PresentationFormat>
  <Paragraphs>249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UVEITIS</vt:lpstr>
      <vt:lpstr>Uveitis classification</vt:lpstr>
      <vt:lpstr>Uveitis aetiology</vt:lpstr>
      <vt:lpstr>Autoimmune uveitis</vt:lpstr>
      <vt:lpstr>Infectious uveitis</vt:lpstr>
      <vt:lpstr>Uveitis</vt:lpstr>
      <vt:lpstr>Acute anterior uveitis</vt:lpstr>
      <vt:lpstr>Acute anterior uveitis</vt:lpstr>
      <vt:lpstr>Acute anterior uveitis</vt:lpstr>
      <vt:lpstr>Acute anterior uveitis</vt:lpstr>
      <vt:lpstr>Acute anterior uveitis</vt:lpstr>
      <vt:lpstr>Intermediate uveitis</vt:lpstr>
      <vt:lpstr>Posterior and pan-uveitis</vt:lpstr>
      <vt:lpstr>Posterior uveitis</vt:lpstr>
      <vt:lpstr>Assessing patients with uveitis</vt:lpstr>
      <vt:lpstr>Investigating uveitis</vt:lpstr>
      <vt:lpstr>Treatment of acute anterior uveitis</vt:lpstr>
      <vt:lpstr>Treatment of posterior uveitis</vt:lpstr>
      <vt:lpstr>Complications of uveitis</vt:lpstr>
      <vt:lpstr>Ankylosing spondylitis</vt:lpstr>
      <vt:lpstr>Fuch’s heterochromic cyclitis</vt:lpstr>
      <vt:lpstr>Sarcoid uveitis</vt:lpstr>
      <vt:lpstr>Toxoplasma chorioretinitis</vt:lpstr>
      <vt:lpstr>Toxoplasma chorioretinitis</vt:lpstr>
      <vt:lpstr>Behcet’s disease</vt:lpstr>
      <vt:lpstr>Sympathetic ophthalmia</vt:lpstr>
      <vt:lpstr>Uveitis in children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NAVY SEALs</dc:creator>
  <cp:lastModifiedBy>DELL</cp:lastModifiedBy>
  <cp:revision>1</cp:revision>
  <dcterms:created xsi:type="dcterms:W3CDTF">2020-08-15T06:26:44Z</dcterms:created>
  <dcterms:modified xsi:type="dcterms:W3CDTF">2020-08-15T06:28:53Z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2020-08-15T00:00:00Z</vt:filetime>
  </property>
</Properties>
</file>