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58" r:id="rId5"/>
    <p:sldId id="259" r:id="rId6"/>
    <p:sldId id="260" r:id="rId7"/>
    <p:sldId id="261" r:id="rId8"/>
    <p:sldId id="262" r:id="rId9"/>
    <p:sldId id="274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smtClean="0"/>
              <a:t>Maitri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skeletal traction:</a:t>
            </a:r>
          </a:p>
          <a:p>
            <a:r>
              <a:rPr lang="en-US" dirty="0" smtClean="0"/>
              <a:t>The traction is applied directly on the bone by inserting a K- wire or Steinmann pin through the bone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sony\Desktop\sumandeep vidhyapeeth\saraswati -lectures\2nd yr bpt et 2\traction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743200"/>
            <a:ext cx="4740193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Comparison between skin and skeletal traction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53400" cy="48768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17800"/>
                <a:gridCol w="2717800"/>
                <a:gridCol w="2717800"/>
              </a:tblGrid>
              <a:tr h="7350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point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Skin traction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Skeletal traction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Required for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Mild-moderate force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Moderate-severe force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Children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Adults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Applied with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Adhesive plasters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Steinmann pin, K-wire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Applied 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On</a:t>
                      </a:r>
                      <a:r>
                        <a:rPr lang="en-US" sz="2000" baseline="0" dirty="0" smtClean="0"/>
                        <a:t> skin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Through bone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Common site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Below knee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Upper tibial pin traction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Weight permitted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Up</a:t>
                      </a:r>
                      <a:r>
                        <a:rPr lang="en-US" sz="2000" baseline="0" dirty="0" smtClean="0"/>
                        <a:t> to 3-4 kg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Up to 20 kg</a:t>
                      </a:r>
                      <a:endParaRPr lang="en-US" sz="2000" dirty="0"/>
                    </a:p>
                  </a:txBody>
                  <a:tcPr/>
                </a:tc>
              </a:tr>
              <a:tr h="59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Used for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Short duration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Long duration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Daily care of a patient in traction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Should be as comfortable as possible</a:t>
            </a:r>
          </a:p>
          <a:p>
            <a:pPr marL="514350" indent="-514350">
              <a:buAutoNum type="arabicPeriod"/>
            </a:pPr>
            <a:r>
              <a:rPr lang="en-US" dirty="0" smtClean="0"/>
              <a:t>Proper functioning of traction unit must be ensured. </a:t>
            </a:r>
          </a:p>
          <a:p>
            <a:pPr marL="514350" indent="-514350"/>
            <a:r>
              <a:rPr lang="en-US" dirty="0" smtClean="0"/>
              <a:t>Traction weight should not be touching the grounds</a:t>
            </a:r>
          </a:p>
          <a:p>
            <a:pPr marL="514350" indent="-514350"/>
            <a:r>
              <a:rPr lang="en-US" dirty="0" smtClean="0"/>
              <a:t> see the ropes are in the groves of the pulleys</a:t>
            </a:r>
          </a:p>
          <a:p>
            <a:pPr marL="514350" indent="-514350"/>
            <a:r>
              <a:rPr lang="en-US" dirty="0" smtClean="0"/>
              <a:t>the foot of the patient or end of the traction device should not be touching the pulley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Terminal part of the limb in traction is warm and of normal colour, sensations over toes and fingers should be normal, any numbness or tingling may point to a traction palsy of the nerve</a:t>
            </a:r>
          </a:p>
          <a:p>
            <a:pPr>
              <a:buNone/>
            </a:pPr>
            <a:r>
              <a:rPr lang="en-US" dirty="0" smtClean="0"/>
              <a:t>4. Swelling over fingers and toes: tight bandage or slipped skin traction</a:t>
            </a:r>
          </a:p>
          <a:p>
            <a:pPr>
              <a:buNone/>
            </a:pPr>
            <a:r>
              <a:rPr lang="en-US" dirty="0" smtClean="0"/>
              <a:t>5. A pin tract infection: detected by gentle tapping at the site of the pin insertion</a:t>
            </a:r>
          </a:p>
          <a:p>
            <a:pPr>
              <a:buNone/>
            </a:pPr>
            <a:r>
              <a:rPr lang="en-US" dirty="0" smtClean="0"/>
              <a:t>6. X- rays in traction: proper position of the #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7. Physiotherapy of the limb in traction should be continued to minimize muscle wasting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8.General complications: bed sores, chest congestion, UTI, Constipation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9. Diversion therapy: suggesting the patient to do something he likes: reading, craft, games etc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b="1" dirty="0" smtClean="0"/>
          </a:p>
          <a:p>
            <a:pPr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P: patients with mechanical neck pain </a:t>
            </a:r>
          </a:p>
          <a:p>
            <a:r>
              <a:rPr lang="en-US" dirty="0" smtClean="0"/>
              <a:t>I:  Studies using mechanical traction techniques, whether combined with other therapies or not</a:t>
            </a:r>
          </a:p>
          <a:p>
            <a:r>
              <a:rPr lang="en-US" dirty="0" smtClean="0"/>
              <a:t>C: conventional treatment </a:t>
            </a:r>
          </a:p>
          <a:p>
            <a:r>
              <a:rPr lang="en-US" dirty="0" smtClean="0"/>
              <a:t>O: pain relief, disability/function, patient satisfaction, and global perceived effect.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80999"/>
          <a:ext cx="8915400" cy="6045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1139483">
                <a:tc>
                  <a:txBody>
                    <a:bodyPr/>
                    <a:lstStyle/>
                    <a:p>
                      <a:r>
                        <a:rPr lang="en-US" dirty="0" smtClean="0"/>
                        <a:t>Title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MECHANICAL TRACTION FOR MECHANICAL NECK DISORDERS: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SYSTEMATIC REVIEW</a:t>
                      </a:r>
                      <a:endParaRPr lang="en-US" dirty="0"/>
                    </a:p>
                  </a:txBody>
                  <a:tcPr/>
                </a:tc>
              </a:tr>
              <a:tr h="797638">
                <a:tc>
                  <a:txBody>
                    <a:bodyPr/>
                    <a:lstStyle/>
                    <a:p>
                      <a:r>
                        <a:rPr lang="en-US" dirty="0" smtClean="0"/>
                        <a:t>Author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Nadine Graham BA,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BHScPT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Anita R. Gross,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BScPT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MSc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Charlie Goldsmith, PhD </a:t>
                      </a:r>
                    </a:p>
                  </a:txBody>
                  <a:tcPr/>
                </a:tc>
              </a:tr>
              <a:tr h="797638">
                <a:tc>
                  <a:txBody>
                    <a:bodyPr/>
                    <a:lstStyle/>
                    <a:p>
                      <a:r>
                        <a:rPr lang="en-US" dirty="0" smtClean="0"/>
                        <a:t>Journal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Rehabil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 2006; 38: 145/152</a:t>
                      </a:r>
                    </a:p>
                  </a:txBody>
                  <a:tcPr/>
                </a:tc>
              </a:tr>
              <a:tr h="2848708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assess whether mechanical traction, either alone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in combination with other treatments, improves pain,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function/disability, patient satisfaction and global perceived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 in adults with mechanical neck disorders.</a:t>
                      </a:r>
                      <a:endParaRPr lang="en-US" dirty="0"/>
                    </a:p>
                  </a:txBody>
                  <a:tcPr/>
                </a:tc>
              </a:tr>
              <a:tr h="4621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609601"/>
          <a:ext cx="8229600" cy="563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91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 smtClean="0"/>
                    </a:p>
                  </a:txBody>
                  <a:tcPr/>
                </a:tc>
              </a:tr>
              <a:tr h="20938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Results: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the 10 selected trials, one study was of high quality. Our review revealed low-quality trials for mechanical neck disorders, showing evidence of benefit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favouring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intermittent traction for pain reduction</a:t>
                      </a:r>
                      <a:endParaRPr lang="en-US" dirty="0"/>
                    </a:p>
                  </a:txBody>
                  <a:tcPr/>
                </a:tc>
              </a:tr>
              <a:tr h="3085728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Conclusion: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Inconclusive evidence for continuous and intermittent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traction exists due to trial methodological quality.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clinical conclusions may be drawn, one favoring the use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intermittent traction and the other not supporting the use of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continuous traction.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the end of the session students should be able to: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Enumerate </a:t>
            </a:r>
            <a:r>
              <a:rPr lang="en-US" dirty="0" smtClean="0"/>
              <a:t>indications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List out types of traction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Methods of applying traction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Difference between skin and skeletal traction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Traction/: “process of drawing or pulling”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Indications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Reduction of fractures and dislocations and their maintenance </a:t>
            </a:r>
          </a:p>
          <a:p>
            <a:pPr>
              <a:buNone/>
            </a:pPr>
            <a:r>
              <a:rPr lang="en-US" dirty="0" smtClean="0"/>
              <a:t>2. For immobilising a painful, inflamed joint</a:t>
            </a:r>
          </a:p>
          <a:p>
            <a:pPr>
              <a:buNone/>
            </a:pPr>
            <a:r>
              <a:rPr lang="en-US" dirty="0" smtClean="0"/>
              <a:t>3. For prevention of deformity by counteracting the muscle spasm associated with painful joint contracture</a:t>
            </a:r>
          </a:p>
          <a:p>
            <a:pPr>
              <a:buNone/>
            </a:pPr>
            <a:r>
              <a:rPr lang="en-US" dirty="0" smtClean="0"/>
              <a:t>4. For the correction of soft tissue contractures by pulling them out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effectiveness of any traction, a counter traction is necessary.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Depending upon what act as counter traction,  a traction can be fixed or sliding traction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Fixed traction</a:t>
            </a:r>
            <a:r>
              <a:rPr lang="en-US" dirty="0" smtClean="0"/>
              <a:t>: counter traction is provided by part of the body</a:t>
            </a:r>
          </a:p>
          <a:p>
            <a:r>
              <a:rPr lang="en-US" dirty="0" smtClean="0"/>
              <a:t>E.g. Thomas splint fixed traction, the ring of the splint comes to lie against the ischial tuberosity and provide the counter traction</a:t>
            </a:r>
            <a:endParaRPr lang="en-US" dirty="0"/>
          </a:p>
        </p:txBody>
      </p:sp>
      <p:pic>
        <p:nvPicPr>
          <p:cNvPr id="1026" name="Picture 2" descr="C:\Users\sony\Desktop\sumandeep vidhyapeeth\saraswati -lectures\2nd yr bpt et 2\traction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495800"/>
            <a:ext cx="27432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dirty="0" smtClean="0"/>
              <a:t>Sliding traction</a:t>
            </a:r>
            <a:r>
              <a:rPr lang="en-US" dirty="0" smtClean="0"/>
              <a:t>: the weight of the body act as a counter traction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E.g. traction given for a pelvic fracture, where the weight of the body act as counter traction; made effective by elevating the foot end of the bed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Method of applying traction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Skin traction:</a:t>
            </a:r>
          </a:p>
          <a:p>
            <a:pPr marL="514350" indent="-514350"/>
            <a:r>
              <a:rPr lang="en-US" dirty="0" smtClean="0"/>
              <a:t> An adhesive straps is applied on the skin and traction applied.</a:t>
            </a:r>
          </a:p>
          <a:p>
            <a:r>
              <a:rPr lang="en-US" dirty="0" smtClean="0"/>
              <a:t>Traction force is transmitted from the skin through the deep fascia and intermuscular septae to the bone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ny\Desktop\sumandeep vidhyapeeth\saraswati -lectures\2nd yr bpt et 2\traction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505200"/>
            <a:ext cx="4267200" cy="3155439"/>
          </a:xfrm>
          <a:prstGeom prst="rect">
            <a:avLst/>
          </a:prstGeom>
          <a:noFill/>
        </p:spPr>
      </p:pic>
      <p:pic>
        <p:nvPicPr>
          <p:cNvPr id="2051" name="Picture 3" descr="C:\Users\sony\Desktop\sumandeep vidhyapeeth\saraswati -lectures\2nd yr bpt et 2\traction\FOOT-SKIN-TRACTION-K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066800"/>
            <a:ext cx="4410163" cy="353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703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TRACTION</vt:lpstr>
      <vt:lpstr>Objectives</vt:lpstr>
      <vt:lpstr>Traction </vt:lpstr>
      <vt:lpstr>Indications </vt:lpstr>
      <vt:lpstr> </vt:lpstr>
      <vt:lpstr>Types</vt:lpstr>
      <vt:lpstr>Slide 7</vt:lpstr>
      <vt:lpstr>Method of applying traction</vt:lpstr>
      <vt:lpstr>Slide 9</vt:lpstr>
      <vt:lpstr>Slide 10</vt:lpstr>
      <vt:lpstr>Comparison between skin and skeletal traction</vt:lpstr>
      <vt:lpstr>Daily care of a patient in traction</vt:lpstr>
      <vt:lpstr>Slide 13</vt:lpstr>
      <vt:lpstr>Slide 14</vt:lpstr>
      <vt:lpstr>Slide 15</vt:lpstr>
      <vt:lpstr>Evidence 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TRACTION</dc:title>
  <dc:creator>sony</dc:creator>
  <cp:lastModifiedBy>Dr. Krina Ved</cp:lastModifiedBy>
  <cp:revision>57</cp:revision>
  <dcterms:created xsi:type="dcterms:W3CDTF">2006-08-16T00:00:00Z</dcterms:created>
  <dcterms:modified xsi:type="dcterms:W3CDTF">2020-08-16T19:00:30Z</dcterms:modified>
</cp:coreProperties>
</file>