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91" r:id="rId3"/>
    <p:sldId id="292" r:id="rId4"/>
    <p:sldId id="293" r:id="rId5"/>
    <p:sldId id="294" r:id="rId6"/>
    <p:sldId id="257" r:id="rId7"/>
    <p:sldId id="287" r:id="rId8"/>
    <p:sldId id="258" r:id="rId9"/>
    <p:sldId id="260" r:id="rId10"/>
    <p:sldId id="261" r:id="rId11"/>
    <p:sldId id="300" r:id="rId12"/>
    <p:sldId id="263" r:id="rId13"/>
    <p:sldId id="264" r:id="rId14"/>
    <p:sldId id="265" r:id="rId15"/>
    <p:sldId id="266" r:id="rId16"/>
    <p:sldId id="267" r:id="rId17"/>
    <p:sldId id="268" r:id="rId18"/>
    <p:sldId id="269" r:id="rId19"/>
    <p:sldId id="270" r:id="rId20"/>
    <p:sldId id="271" r:id="rId21"/>
    <p:sldId id="272" r:id="rId22"/>
    <p:sldId id="295" r:id="rId23"/>
    <p:sldId id="273" r:id="rId24"/>
    <p:sldId id="301" r:id="rId25"/>
    <p:sldId id="302" r:id="rId26"/>
    <p:sldId id="303" r:id="rId27"/>
    <p:sldId id="304" r:id="rId28"/>
    <p:sldId id="274" r:id="rId29"/>
    <p:sldId id="275" r:id="rId30"/>
    <p:sldId id="276" r:id="rId31"/>
    <p:sldId id="286" r:id="rId32"/>
    <p:sldId id="277" r:id="rId33"/>
    <p:sldId id="279" r:id="rId34"/>
    <p:sldId id="280" r:id="rId35"/>
    <p:sldId id="281" r:id="rId36"/>
    <p:sldId id="288" r:id="rId37"/>
    <p:sldId id="290" r:id="rId38"/>
    <p:sldId id="282" r:id="rId39"/>
    <p:sldId id="289" r:id="rId40"/>
    <p:sldId id="284" r:id="rId41"/>
    <p:sldId id="285" r:id="rId42"/>
    <p:sldId id="296" r:id="rId43"/>
    <p:sldId id="297" r:id="rId44"/>
    <p:sldId id="298" r:id="rId45"/>
    <p:sldId id="306" r:id="rId46"/>
    <p:sldId id="30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308B5-E344-41ED-89B4-EBF1F2176AB4}" type="datetimeFigureOut">
              <a:rPr lang="en-US" smtClean="0"/>
              <a:pPr/>
              <a:t>17-Aug-20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8FCCF-52FD-4175-BAC8-B41BA890CE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u="sng" dirty="0" smtClean="0">
                <a:latin typeface="Calibri" pitchFamily="34" charset="0"/>
              </a:rPr>
              <a:t>Phase II block (desensitization):</a:t>
            </a:r>
          </a:p>
          <a:p>
            <a:pPr algn="just">
              <a:buNone/>
            </a:pPr>
            <a:r>
              <a:rPr lang="en-US" sz="1200" dirty="0" smtClean="0">
                <a:latin typeface="Times New Roman" pitchFamily="18" charset="0"/>
                <a:cs typeface="Times New Roman" pitchFamily="18" charset="0"/>
              </a:rPr>
              <a:t> End-plate eventually repolarizes, but because succinycholine is not metabolized like ACh it continues to occupy the AChRs to “desensitize” the end-plate.</a:t>
            </a:r>
          </a:p>
          <a:p>
            <a:pPr algn="just">
              <a:buNone/>
            </a:pPr>
            <a:endParaRPr lang="en-US" sz="1200" dirty="0" smtClean="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Because of the mechanism of action of depolazing drugs is similar to ACh, their blocking effects are augmented by AChE inhibitors.</a:t>
            </a:r>
          </a:p>
          <a:p>
            <a:pPr algn="just">
              <a:buNone/>
            </a:pP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BF28FCCF-52FD-4175-BAC8-B41BA890CED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5331A4A-B7AE-48D0-B32C-576E91E8A50C}" type="datetimeFigureOut">
              <a:rPr lang="en-US" smtClean="0"/>
              <a:pPr/>
              <a:t>17-Aug-20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987719A-7D41-4553-A6D5-54EA5BA348A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31A4A-B7AE-48D0-B32C-576E91E8A50C}" type="datetimeFigureOut">
              <a:rPr lang="en-US" smtClean="0"/>
              <a:pPr/>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7719A-7D41-4553-A6D5-54EA5BA348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31A4A-B7AE-48D0-B32C-576E91E8A50C}" type="datetimeFigureOut">
              <a:rPr lang="en-US" smtClean="0"/>
              <a:pPr/>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7719A-7D41-4553-A6D5-54EA5BA348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31A4A-B7AE-48D0-B32C-576E91E8A50C}" type="datetimeFigureOut">
              <a:rPr lang="en-US" smtClean="0"/>
              <a:pPr/>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7719A-7D41-4553-A6D5-54EA5BA348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331A4A-B7AE-48D0-B32C-576E91E8A50C}" type="datetimeFigureOut">
              <a:rPr lang="en-US" smtClean="0"/>
              <a:pPr/>
              <a:t>17-Aug-20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987719A-7D41-4553-A6D5-54EA5BA348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331A4A-B7AE-48D0-B32C-576E91E8A50C}" type="datetimeFigureOut">
              <a:rPr lang="en-US" smtClean="0"/>
              <a:pPr/>
              <a:t>17-Aug-20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7719A-7D41-4553-A6D5-54EA5BA348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331A4A-B7AE-48D0-B32C-576E91E8A50C}" type="datetimeFigureOut">
              <a:rPr lang="en-US" smtClean="0"/>
              <a:pPr/>
              <a:t>17-Aug-20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87719A-7D41-4553-A6D5-54EA5BA348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331A4A-B7AE-48D0-B32C-576E91E8A50C}" type="datetimeFigureOut">
              <a:rPr lang="en-US" smtClean="0"/>
              <a:pPr/>
              <a:t>17-Aug-20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87719A-7D41-4553-A6D5-54EA5BA348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31A4A-B7AE-48D0-B32C-576E91E8A50C}" type="datetimeFigureOut">
              <a:rPr lang="en-US" smtClean="0"/>
              <a:pPr/>
              <a:t>17-Aug-20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87719A-7D41-4553-A6D5-54EA5BA348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331A4A-B7AE-48D0-B32C-576E91E8A50C}" type="datetimeFigureOut">
              <a:rPr lang="en-US" smtClean="0"/>
              <a:pPr/>
              <a:t>17-Aug-20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7719A-7D41-4553-A6D5-54EA5BA348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331A4A-B7AE-48D0-B32C-576E91E8A50C}" type="datetimeFigureOut">
              <a:rPr lang="en-US" smtClean="0"/>
              <a:pPr/>
              <a:t>17-Aug-20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7719A-7D41-4553-A6D5-54EA5BA348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5331A4A-B7AE-48D0-B32C-576E91E8A50C}" type="datetimeFigureOut">
              <a:rPr lang="en-US" smtClean="0"/>
              <a:pPr/>
              <a:t>17-Aug-20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987719A-7D41-4553-A6D5-54EA5BA348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ncbi.nlm.nih.gov/pubmed/24445637" TargetMode="External"/><Relationship Id="rId2" Type="http://schemas.openxmlformats.org/officeDocument/2006/relationships/hyperlink" Target="http://www.ncbi.nlm.nih.gov/pubmed/?term=Visoiu%20M%5bAuthor%5d&amp;cauthor=true&amp;cauthor_uid=2444563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763000" cy="2514600"/>
          </a:xfrm>
        </p:spPr>
        <p:txBody>
          <a:bodyPr>
            <a:normAutofit fontScale="90000"/>
          </a:bodyPr>
          <a:lstStyle/>
          <a:p>
            <a:pPr algn="l"/>
            <a:r>
              <a:rPr lang="en-US" b="1" dirty="0" smtClean="0">
                <a:effectLst/>
                <a:latin typeface="Times New Roman" pitchFamily="18" charset="0"/>
                <a:cs typeface="Times New Roman" pitchFamily="18" charset="0"/>
              </a:rPr>
              <a:t>Drugs Acting on Neuromuscular Junnction</a:t>
            </a:r>
            <a:br>
              <a:rPr lang="en-US" b="1" dirty="0" smtClean="0">
                <a:effectLst/>
                <a:latin typeface="Times New Roman" pitchFamily="18" charset="0"/>
                <a:cs typeface="Times New Roman" pitchFamily="18" charset="0"/>
              </a:rPr>
            </a:br>
            <a:r>
              <a:rPr lang="en-US" b="1" dirty="0" smtClean="0">
                <a:effectLst/>
                <a:latin typeface="Times New Roman" pitchFamily="18" charset="0"/>
                <a:cs typeface="Times New Roman" pitchFamily="18" charset="0"/>
              </a:rPr>
              <a:t>Muscle Relaxants</a:t>
            </a:r>
            <a:endParaRPr lang="en-US" b="1" dirty="0">
              <a:effectLst/>
              <a:latin typeface="Times New Roman" pitchFamily="18" charset="0"/>
              <a:cs typeface="Times New Roman" pitchFamily="18" charset="0"/>
            </a:endParaRPr>
          </a:p>
        </p:txBody>
      </p:sp>
      <p:sp>
        <p:nvSpPr>
          <p:cNvPr id="3" name="TextBox 2"/>
          <p:cNvSpPr txBox="1"/>
          <p:nvPr/>
        </p:nvSpPr>
        <p:spPr>
          <a:xfrm>
            <a:off x="4495800" y="4572000"/>
            <a:ext cx="3733800" cy="1938992"/>
          </a:xfrm>
          <a:prstGeom prst="rect">
            <a:avLst/>
          </a:prstGeom>
          <a:noFill/>
        </p:spPr>
        <p:txBody>
          <a:bodyPr wrap="square" rtlCol="0">
            <a:spAutoFit/>
          </a:bodyPr>
          <a:lstStyle/>
          <a:p>
            <a:r>
              <a:rPr lang="en-US" sz="2400" b="1" spc="-50" dirty="0" err="1" smtClean="0">
                <a:solidFill>
                  <a:schemeClr val="accent1">
                    <a:lumMod val="75000"/>
                  </a:schemeClr>
                </a:solidFill>
                <a:latin typeface="Calibri Light"/>
                <a:cs typeface="Calibri Light"/>
              </a:rPr>
              <a:t>Dr.Akhilesh</a:t>
            </a:r>
            <a:r>
              <a:rPr lang="en-US" sz="2400" b="1" spc="-50" dirty="0" smtClean="0">
                <a:solidFill>
                  <a:schemeClr val="accent1">
                    <a:lumMod val="75000"/>
                  </a:schemeClr>
                </a:solidFill>
                <a:latin typeface="Calibri Light"/>
                <a:cs typeface="Calibri Light"/>
              </a:rPr>
              <a:t> </a:t>
            </a:r>
            <a:r>
              <a:rPr lang="en-US" sz="2400" b="1" spc="-50" dirty="0" err="1" smtClean="0">
                <a:solidFill>
                  <a:schemeClr val="accent1">
                    <a:lumMod val="75000"/>
                  </a:schemeClr>
                </a:solidFill>
                <a:latin typeface="Calibri Light"/>
                <a:cs typeface="Calibri Light"/>
              </a:rPr>
              <a:t>Chhaya</a:t>
            </a:r>
            <a:r>
              <a:rPr lang="en-US" sz="2400" b="1" spc="-50" dirty="0" smtClean="0">
                <a:solidFill>
                  <a:schemeClr val="accent1">
                    <a:lumMod val="75000"/>
                  </a:schemeClr>
                </a:solidFill>
                <a:latin typeface="Calibri Light"/>
                <a:cs typeface="Calibri Light"/>
              </a:rPr>
              <a:t>,</a:t>
            </a:r>
            <a:br>
              <a:rPr lang="en-US" sz="2400" b="1" spc="-50" dirty="0" smtClean="0">
                <a:solidFill>
                  <a:schemeClr val="accent1">
                    <a:lumMod val="75000"/>
                  </a:schemeClr>
                </a:solidFill>
                <a:latin typeface="Calibri Light"/>
                <a:cs typeface="Calibri Light"/>
              </a:rPr>
            </a:br>
            <a:r>
              <a:rPr lang="en-US" sz="2400" b="1" spc="-50" dirty="0" err="1" smtClean="0">
                <a:solidFill>
                  <a:schemeClr val="accent1">
                    <a:lumMod val="75000"/>
                  </a:schemeClr>
                </a:solidFill>
                <a:latin typeface="Calibri Light"/>
                <a:cs typeface="Calibri Light"/>
              </a:rPr>
              <a:t>Aso</a:t>
            </a:r>
            <a:r>
              <a:rPr lang="en-US" sz="2400" b="1" spc="-50" dirty="0" smtClean="0">
                <a:solidFill>
                  <a:schemeClr val="accent1">
                    <a:lumMod val="75000"/>
                  </a:schemeClr>
                </a:solidFill>
                <a:latin typeface="Calibri Light"/>
                <a:cs typeface="Calibri Light"/>
              </a:rPr>
              <a:t>. Professor</a:t>
            </a:r>
            <a:r>
              <a:rPr lang="en-US" sz="2400" b="1" spc="-50" dirty="0" smtClean="0">
                <a:solidFill>
                  <a:schemeClr val="accent1">
                    <a:lumMod val="75000"/>
                  </a:schemeClr>
                </a:solidFill>
                <a:latin typeface="Calibri Light"/>
                <a:cs typeface="Calibri Light"/>
              </a:rPr>
              <a:t>,</a:t>
            </a:r>
            <a:br>
              <a:rPr lang="en-US" sz="2400" b="1" spc="-50" dirty="0" smtClean="0">
                <a:solidFill>
                  <a:schemeClr val="accent1">
                    <a:lumMod val="75000"/>
                  </a:schemeClr>
                </a:solidFill>
                <a:latin typeface="Calibri Light"/>
                <a:cs typeface="Calibri Light"/>
              </a:rPr>
            </a:br>
            <a:r>
              <a:rPr lang="en-US" sz="2400" b="1" spc="-50" dirty="0" smtClean="0">
                <a:solidFill>
                  <a:schemeClr val="accent1">
                    <a:lumMod val="75000"/>
                  </a:schemeClr>
                </a:solidFill>
                <a:latin typeface="Calibri Light"/>
                <a:cs typeface="Calibri Light"/>
              </a:rPr>
              <a:t>Dept. of </a:t>
            </a:r>
            <a:r>
              <a:rPr lang="en-US" sz="2400" b="1" spc="-50" dirty="0" err="1" smtClean="0">
                <a:solidFill>
                  <a:schemeClr val="accent1">
                    <a:lumMod val="75000"/>
                  </a:schemeClr>
                </a:solidFill>
                <a:latin typeface="Calibri Light"/>
                <a:cs typeface="Calibri Light"/>
              </a:rPr>
              <a:t>Anaesthesia</a:t>
            </a:r>
            <a:r>
              <a:rPr lang="en-US" sz="2400" b="1" spc="-50" dirty="0" smtClean="0">
                <a:solidFill>
                  <a:schemeClr val="accent1">
                    <a:lumMod val="75000"/>
                  </a:schemeClr>
                </a:solidFill>
                <a:latin typeface="Calibri Light"/>
                <a:cs typeface="Calibri Light"/>
              </a:rPr>
              <a:t>,</a:t>
            </a:r>
            <a:br>
              <a:rPr lang="en-US" sz="2400" b="1" spc="-50" dirty="0" smtClean="0">
                <a:solidFill>
                  <a:schemeClr val="accent1">
                    <a:lumMod val="75000"/>
                  </a:schemeClr>
                </a:solidFill>
                <a:latin typeface="Calibri Light"/>
                <a:cs typeface="Calibri Light"/>
              </a:rPr>
            </a:br>
            <a:r>
              <a:rPr lang="en-US" sz="2400" b="1" spc="-50" dirty="0" smtClean="0">
                <a:solidFill>
                  <a:schemeClr val="accent1">
                    <a:lumMod val="75000"/>
                  </a:schemeClr>
                </a:solidFill>
                <a:latin typeface="Calibri Light"/>
                <a:cs typeface="Calibri Light"/>
              </a:rPr>
              <a:t>S.B.K.S.M.I.R.C.,</a:t>
            </a:r>
            <a:br>
              <a:rPr lang="en-US" sz="2400" b="1" spc="-50" dirty="0" smtClean="0">
                <a:solidFill>
                  <a:schemeClr val="accent1">
                    <a:lumMod val="75000"/>
                  </a:schemeClr>
                </a:solidFill>
                <a:latin typeface="Calibri Light"/>
                <a:cs typeface="Calibri Light"/>
              </a:rPr>
            </a:br>
            <a:r>
              <a:rPr lang="en-US" sz="2400" b="1" spc="-50" dirty="0" err="1" smtClean="0">
                <a:solidFill>
                  <a:schemeClr val="accent1">
                    <a:lumMod val="75000"/>
                  </a:schemeClr>
                </a:solidFill>
                <a:latin typeface="Calibri Light"/>
                <a:cs typeface="Calibri Light"/>
              </a:rPr>
              <a:t>Piparia</a:t>
            </a:r>
            <a:endParaRPr lang="en-US" sz="2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88008"/>
          </a:xfrm>
        </p:spPr>
        <p:txBody>
          <a:bodyPr>
            <a:normAutofit/>
          </a:bodyPr>
          <a:lstStyle/>
          <a:p>
            <a:pPr algn="just"/>
            <a:r>
              <a:rPr lang="en-US" sz="2800" dirty="0" smtClean="0">
                <a:latin typeface="Times New Roman" pitchFamily="18" charset="0"/>
                <a:cs typeface="Times New Roman" pitchFamily="18" charset="0"/>
              </a:rPr>
              <a:t>ACh diffuses across the synaptic cleft and binds to post-synaptic ACh receptor (AChR) located on the muscle fiber  at the motor end-plate.</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Binding of ACh to the receptor opens the membrane channels causing an influx of Na and outflux of K leading to depolarization of the end plate membrane. This change in voltage is termed as the motor end plate potential. </a:t>
            </a:r>
          </a:p>
          <a:p>
            <a:pPr algn="just"/>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30808"/>
          </a:xfrm>
        </p:spPr>
        <p:txBody>
          <a:bodyPr>
            <a:normAutofit/>
          </a:bodyPr>
          <a:lstStyle/>
          <a:p>
            <a:pPr algn="just"/>
            <a:r>
              <a:rPr lang="en-US" sz="2800" dirty="0" smtClean="0">
                <a:latin typeface="Times New Roman" pitchFamily="18" charset="0"/>
                <a:cs typeface="Times New Roman" pitchFamily="18" charset="0"/>
              </a:rPr>
              <a:t>Once threshold has been reached, a post synaptic action potential is generated and is propagated over the entire muscle cell membrane.</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Unbound ACh in synaptic cleft defuses away or is hydrolyzed (inactivated) by acetylcholinesterase (AChE). </a:t>
            </a:r>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Picture 5" descr="figure7m"/>
          <p:cNvPicPr>
            <a:picLocks noChangeAspect="1" noChangeArrowheads="1"/>
          </p:cNvPicPr>
          <p:nvPr/>
        </p:nvPicPr>
        <p:blipFill>
          <a:blip r:embed="rId2"/>
          <a:srcRec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Picture 5" descr="16FF1"/>
          <p:cNvPicPr>
            <a:picLocks noChangeAspect="1" noChangeArrowheads="1"/>
          </p:cNvPicPr>
          <p:nvPr/>
        </p:nvPicPr>
        <p:blipFill>
          <a:blip r:embed="rId2"/>
          <a:srcRect b="1994"/>
          <a:stretch>
            <a:fillRect/>
          </a:stretch>
        </p:blipFill>
        <p:spPr bwMode="auto">
          <a:xfrm>
            <a:off x="0" y="0"/>
            <a:ext cx="9144000" cy="6019800"/>
          </a:xfrm>
          <a:prstGeom prst="rect">
            <a:avLst/>
          </a:prstGeom>
          <a:noFill/>
          <a:ln w="9525">
            <a:noFill/>
            <a:miter lim="800000"/>
            <a:headEnd/>
            <a:tailEnd/>
          </a:ln>
        </p:spPr>
      </p:pic>
      <p:sp>
        <p:nvSpPr>
          <p:cNvPr id="5" name="TextBox 4"/>
          <p:cNvSpPr txBox="1"/>
          <p:nvPr/>
        </p:nvSpPr>
        <p:spPr>
          <a:xfrm>
            <a:off x="914400" y="6172200"/>
            <a:ext cx="6858000"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The depolarization-repolarization cycle of the motor end-plate and muscle membrane.</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latin typeface="Times New Roman" pitchFamily="18" charset="0"/>
                <a:cs typeface="Times New Roman" pitchFamily="18" charset="0"/>
              </a:rPr>
              <a:t>Neuromuscular Blockers</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US" sz="2800" dirty="0" smtClean="0">
                <a:latin typeface="Times New Roman" pitchFamily="18" charset="0"/>
                <a:cs typeface="Times New Roman" pitchFamily="18" charset="0"/>
              </a:rPr>
              <a:t>Drugs which relax skeletal muscles by acting at the neuromuscular junction.</a:t>
            </a:r>
          </a:p>
          <a:p>
            <a:pPr algn="just">
              <a:buNone/>
            </a:pPr>
            <a:endParaRPr lang="en-US" sz="2800" dirty="0" smtClean="0">
              <a:latin typeface="Times New Roman" pitchFamily="18" charset="0"/>
              <a:cs typeface="Times New Roman" pitchFamily="18" charset="0"/>
            </a:endParaRPr>
          </a:p>
          <a:p>
            <a:pPr algn="just">
              <a:buNone/>
            </a:pPr>
            <a:r>
              <a:rPr lang="en-US" sz="3200" b="1" dirty="0" smtClean="0">
                <a:latin typeface="Times New Roman" pitchFamily="18" charset="0"/>
                <a:cs typeface="Times New Roman" pitchFamily="18" charset="0"/>
              </a:rPr>
              <a:t>Types:</a:t>
            </a:r>
          </a:p>
          <a:p>
            <a:pPr algn="just"/>
            <a:r>
              <a:rPr lang="en-US" sz="2800" dirty="0" smtClean="0">
                <a:latin typeface="Times New Roman" pitchFamily="18" charset="0"/>
                <a:cs typeface="Times New Roman" pitchFamily="18" charset="0"/>
              </a:rPr>
              <a:t>Non Depolarizing</a:t>
            </a:r>
          </a:p>
          <a:p>
            <a:pPr algn="just"/>
            <a:r>
              <a:rPr lang="en-US" sz="2800" dirty="0" smtClean="0">
                <a:latin typeface="Times New Roman" pitchFamily="18" charset="0"/>
                <a:cs typeface="Times New Roman" pitchFamily="18" charset="0"/>
              </a:rPr>
              <a:t>Depolarizing</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637506"/>
          </a:xfrm>
        </p:spPr>
        <p:txBody>
          <a:bodyPr>
            <a:normAutofit/>
          </a:bodyPr>
          <a:lstStyle/>
          <a:p>
            <a:r>
              <a:rPr lang="en-US" sz="4000" b="1" dirty="0" smtClean="0">
                <a:effectLst/>
                <a:latin typeface="Times New Roman" pitchFamily="18" charset="0"/>
                <a:cs typeface="Times New Roman" pitchFamily="18" charset="0"/>
              </a:rPr>
              <a:t>Non Depolarizing Agents</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286000"/>
            <a:ext cx="8229600" cy="4168808"/>
          </a:xfrm>
        </p:spPr>
        <p:txBody>
          <a:bodyPr>
            <a:normAutofit/>
          </a:bodyPr>
          <a:lstStyle/>
          <a:p>
            <a:pPr algn="just">
              <a:buNone/>
            </a:pPr>
            <a:r>
              <a:rPr lang="en-US" sz="2800" dirty="0" smtClean="0">
                <a:latin typeface="Times New Roman" pitchFamily="18" charset="0"/>
                <a:cs typeface="Times New Roman" pitchFamily="18" charset="0"/>
              </a:rPr>
              <a:t>They work by competitive blockade of the neuromuscular junction by limiting the access of acetylcholine to its NM receptor and prevent depolarization of the motor end plate.</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latin typeface="Times New Roman" pitchFamily="18" charset="0"/>
                <a:cs typeface="Times New Roman" pitchFamily="18" charset="0"/>
              </a:rPr>
              <a:t>Mechanism of Action</a:t>
            </a:r>
            <a:endParaRPr lang="en-US" dirty="0">
              <a:effectLst/>
              <a:latin typeface="Times New Roman" pitchFamily="18" charset="0"/>
              <a:cs typeface="Times New Roman" pitchFamily="18" charset="0"/>
            </a:endParaRPr>
          </a:p>
        </p:txBody>
      </p:sp>
      <p:graphicFrame>
        <p:nvGraphicFramePr>
          <p:cNvPr id="1026" name="Object 2"/>
          <p:cNvGraphicFramePr>
            <a:graphicFrameLocks noChangeAspect="1"/>
          </p:cNvGraphicFramePr>
          <p:nvPr>
            <p:ph idx="1"/>
          </p:nvPr>
        </p:nvGraphicFramePr>
        <p:xfrm>
          <a:off x="792163" y="1739900"/>
          <a:ext cx="7710487" cy="4737100"/>
        </p:xfrm>
        <a:graphic>
          <a:graphicData uri="http://schemas.openxmlformats.org/presentationml/2006/ole">
            <p:oleObj spid="_x0000_s1026" name="Image" r:id="rId3" imgW="2700991" imgH="1658537"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40408"/>
          </a:xfrm>
        </p:spPr>
        <p:txBody>
          <a:bodyPr/>
          <a:lstStyle/>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Because of the competitive nature of the postsynaptic blockade, transient relief of the block can be achieved by  increasing ACh levels at the synaptic cleft (i.e. use cholinesterase inhibitors such as neostigmine).</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Prototype of Non-depolarizing is Tubocurarine (new generation: pancuronium and gallamine). Others are Mivacurium, Atracurium, Rocuronium and Pipecuronium.</a:t>
            </a:r>
          </a:p>
          <a:p>
            <a:pPr algn="just"/>
            <a:endParaRPr lang="en-US" sz="2800" dirty="0" smtClean="0"/>
          </a:p>
          <a:p>
            <a:pPr algn="just"/>
            <a:endParaRPr lang="en-US" sz="28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21408"/>
          </a:xfrm>
        </p:spPr>
        <p:txBody>
          <a:bodyPr>
            <a:normAutofit/>
          </a:bodyPr>
          <a:lstStyle/>
          <a:p>
            <a:pPr algn="just"/>
            <a:r>
              <a:rPr lang="en-US" sz="2800" b="1" dirty="0" smtClean="0">
                <a:latin typeface="Times New Roman" pitchFamily="18" charset="0"/>
                <a:cs typeface="Times New Roman" pitchFamily="18" charset="0"/>
              </a:rPr>
              <a:t>Therapeutic Use: </a:t>
            </a:r>
            <a:r>
              <a:rPr lang="en-US" sz="2800" dirty="0" smtClean="0">
                <a:latin typeface="Times New Roman" pitchFamily="18" charset="0"/>
                <a:cs typeface="Times New Roman" pitchFamily="18" charset="0"/>
              </a:rPr>
              <a:t>Adjuvant drugs in surgical anesthesia.</a:t>
            </a:r>
          </a:p>
          <a:p>
            <a:pPr algn="just">
              <a:buNone/>
            </a:pPr>
            <a:endParaRPr lang="en-US" sz="2800"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Pharmacokinetics: </a:t>
            </a:r>
            <a:r>
              <a:rPr lang="en-US" sz="2800" dirty="0" smtClean="0">
                <a:latin typeface="Times New Roman" pitchFamily="18" charset="0"/>
                <a:cs typeface="Times New Roman" pitchFamily="18" charset="0"/>
              </a:rPr>
              <a:t>Must be given by injection because they are poorly absorbed orally.  Do not cross the BBB except Atracurium that cross BBB and may cause seizure. </a:t>
            </a:r>
          </a:p>
          <a:p>
            <a:pPr algn="just">
              <a:buNone/>
            </a:pPr>
            <a:endParaRPr lang="en-US" sz="2800"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Adverse Effects:</a:t>
            </a:r>
            <a:r>
              <a:rPr lang="en-US" sz="2800" dirty="0" smtClean="0">
                <a:latin typeface="Times New Roman" pitchFamily="18" charset="0"/>
                <a:cs typeface="Times New Roman" pitchFamily="18" charset="0"/>
              </a:rPr>
              <a:t>  Tubocurarine causes release of histamine from mast cells – decrease in blood pressure, bronchospasms, skin wheals.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256506"/>
          </a:xfrm>
        </p:spPr>
        <p:txBody>
          <a:bodyPr>
            <a:normAutofit/>
          </a:bodyPr>
          <a:lstStyle/>
          <a:p>
            <a:r>
              <a:rPr lang="en-US" sz="4000" b="1" dirty="0" smtClean="0">
                <a:effectLst/>
                <a:latin typeface="Times New Roman" pitchFamily="18" charset="0"/>
                <a:cs typeface="Times New Roman" pitchFamily="18" charset="0"/>
              </a:rPr>
              <a:t>Depolarising Agents</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US" sz="2800" dirty="0" smtClean="0">
                <a:latin typeface="Times New Roman" pitchFamily="18" charset="0"/>
                <a:cs typeface="Times New Roman" pitchFamily="18" charset="0"/>
              </a:rPr>
              <a:t>Depolarizers mimic the effect of acetylcholine at the neuromuscular junction, first causing muscle contractions (excessive depolarization of the motor end plate by causing excessive stimulation of the NM receptor) and then paralysing.</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Succinylcholine, the only depolarizer in use, has the advantage of acting within 60 seconds.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latin typeface="Times New Roman" pitchFamily="18" charset="0"/>
                <a:cs typeface="Times New Roman" pitchFamily="18" charset="0"/>
              </a:rPr>
              <a:t>Neuromuscular Junction</a:t>
            </a:r>
            <a:endParaRPr lang="en-US"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152400" y="1882808"/>
            <a:ext cx="8534400" cy="4572000"/>
          </a:xfrm>
        </p:spPr>
        <p:txBody>
          <a:bodyPr>
            <a:normAutofit/>
          </a:bodyPr>
          <a:lstStyle/>
          <a:p>
            <a:pPr algn="just">
              <a:buNone/>
            </a:pPr>
            <a:r>
              <a:rPr lang="en-US" sz="2800" dirty="0" smtClean="0">
                <a:latin typeface="Times New Roman" pitchFamily="18" charset="0"/>
                <a:cs typeface="Times New Roman" pitchFamily="18" charset="0"/>
              </a:rPr>
              <a:t>The neuromuscular junction connects the nervous system to the muscular system via synapses between efferent nerve fibers and muscle fibers.</a:t>
            </a:r>
          </a:p>
          <a:p>
            <a:pPr algn="just">
              <a:buNone/>
            </a:pP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The neuromuscular junction </a:t>
            </a:r>
            <a:r>
              <a:rPr lang="en-US" dirty="0" smtClean="0">
                <a:latin typeface="Times New Roman" pitchFamily="18" charset="0"/>
                <a:cs typeface="Times New Roman" pitchFamily="18" charset="0"/>
              </a:rPr>
              <a:t>comprised</a:t>
            </a:r>
            <a:r>
              <a:rPr lang="en-US" sz="2800" dirty="0" smtClean="0">
                <a:latin typeface="Times New Roman" pitchFamily="18" charset="0"/>
                <a:cs typeface="Times New Roman" pitchFamily="18" charset="0"/>
              </a:rPr>
              <a:t> of a motor neuron and a motor endplate with a synaptic cleft or junctional gap dividing them .</a:t>
            </a:r>
          </a:p>
          <a:p>
            <a:pPr>
              <a:buNone/>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a:bodyPr>
          <a:lstStyle/>
          <a:p>
            <a:r>
              <a:rPr lang="en-US" sz="4000" b="1" dirty="0" smtClean="0">
                <a:effectLst/>
                <a:latin typeface="Times New Roman" pitchFamily="18" charset="0"/>
                <a:cs typeface="Times New Roman" pitchFamily="18" charset="0"/>
              </a:rPr>
              <a:t>Mechanism of Action</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083208"/>
          </a:xfrm>
        </p:spPr>
        <p:txBody>
          <a:bodyPr>
            <a:normAutofit/>
          </a:bodyPr>
          <a:lstStyle/>
          <a:p>
            <a:pPr>
              <a:buNone/>
            </a:pPr>
            <a:r>
              <a:rPr lang="en-US" b="1" u="sng" dirty="0" smtClean="0">
                <a:latin typeface="Calibri" pitchFamily="34" charset="0"/>
              </a:rPr>
              <a:t>Phase I block:</a:t>
            </a:r>
          </a:p>
          <a:p>
            <a:pPr>
              <a:buNone/>
            </a:pPr>
            <a:r>
              <a:rPr lang="en-US" sz="2800" dirty="0" smtClean="0">
                <a:latin typeface="Times New Roman" pitchFamily="18" charset="0"/>
                <a:cs typeface="Times New Roman" pitchFamily="18" charset="0"/>
              </a:rPr>
              <a:t>Succinylcholine causes opening of the channels by :</a:t>
            </a:r>
          </a:p>
          <a:p>
            <a:pPr algn="just"/>
            <a:r>
              <a:rPr lang="en-US" sz="2800" dirty="0" smtClean="0">
                <a:latin typeface="Times New Roman" pitchFamily="18" charset="0"/>
                <a:cs typeface="Times New Roman" pitchFamily="18" charset="0"/>
              </a:rPr>
              <a:t>Reacting with the nicotinic receptors (NM)</a:t>
            </a:r>
          </a:p>
          <a:p>
            <a:pPr algn="just"/>
            <a:r>
              <a:rPr lang="en-US" dirty="0" smtClean="0">
                <a:latin typeface="Times New Roman" pitchFamily="18" charset="0"/>
                <a:cs typeface="Times New Roman" pitchFamily="18" charset="0"/>
              </a:rPr>
              <a:t>Open</a:t>
            </a:r>
            <a:r>
              <a:rPr lang="en-US" sz="2800" dirty="0" smtClean="0">
                <a:latin typeface="Times New Roman" pitchFamily="18" charset="0"/>
                <a:cs typeface="Times New Roman" pitchFamily="18" charset="0"/>
              </a:rPr>
              <a:t>ing the channel and increasing ionic conductance</a:t>
            </a:r>
          </a:p>
          <a:p>
            <a:pPr algn="just"/>
            <a:r>
              <a:rPr lang="en-US" sz="2800" dirty="0" smtClean="0">
                <a:latin typeface="Times New Roman" pitchFamily="18" charset="0"/>
                <a:cs typeface="Times New Roman" pitchFamily="18" charset="0"/>
              </a:rPr>
              <a:t>This causes depolarization of the motor end plate which causes contraction. Because succinylcholine is not metabolized at the synapse, depolarization persists and the depolarized membranes remain unresponsive to subsequent impulses.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64208"/>
          </a:xfrm>
        </p:spPr>
        <p:txBody>
          <a:bodyPr/>
          <a:lstStyle/>
          <a:p>
            <a:pPr>
              <a:buNone/>
            </a:pPr>
            <a:r>
              <a:rPr lang="en-US" b="1" u="sng" dirty="0" smtClean="0">
                <a:latin typeface="Calibri" pitchFamily="34" charset="0"/>
              </a:rPr>
              <a:t>Phase II block (desensitization):</a:t>
            </a:r>
          </a:p>
          <a:p>
            <a:pPr algn="just">
              <a:buNone/>
            </a:pPr>
            <a:r>
              <a:rPr lang="en-US" sz="2800" dirty="0" smtClean="0">
                <a:latin typeface="Times New Roman" pitchFamily="18" charset="0"/>
                <a:cs typeface="Times New Roman" pitchFamily="18" charset="0"/>
              </a:rPr>
              <a:t> End-plate eventually repolarizes, but because succinycholine is not metabolized like ACh it continues to occupy the AChRs to “desensitize” the end-plate.</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Because the mechanism of action of depolarizing drugs is similar to ACh, their blocking effects are augmented by AChE inhibitors.</a:t>
            </a:r>
          </a:p>
          <a:p>
            <a:pPr algn="just">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vc\Downloads\depolar.jpg"/>
          <p:cNvPicPr>
            <a:picLocks noGrp="1" noChangeAspect="1" noChangeArrowheads="1"/>
          </p:cNvPicPr>
          <p:nvPr>
            <p:ph idx="1"/>
          </p:nvPr>
        </p:nvPicPr>
        <p:blipFill>
          <a:blip r:embed="rId2"/>
          <a:srcRect/>
          <a:stretch>
            <a:fillRect/>
          </a:stretch>
        </p:blipFill>
        <p:spPr bwMode="auto">
          <a:xfrm>
            <a:off x="1143000" y="457200"/>
            <a:ext cx="6934199" cy="59975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21408"/>
          </a:xfrm>
        </p:spPr>
        <p:txBody>
          <a:bodyPr>
            <a:normAutofit/>
          </a:bodyPr>
          <a:lstStyle/>
          <a:p>
            <a:pPr algn="just">
              <a:lnSpc>
                <a:spcPct val="90000"/>
              </a:lnSpc>
            </a:pPr>
            <a:r>
              <a:rPr lang="en-US" sz="2800" b="1" dirty="0" smtClean="0">
                <a:latin typeface="Times New Roman" pitchFamily="18" charset="0"/>
                <a:cs typeface="Times New Roman" pitchFamily="18" charset="0"/>
              </a:rPr>
              <a:t>Therapeutic Use: </a:t>
            </a:r>
            <a:r>
              <a:rPr lang="en-US" sz="2800" dirty="0" smtClean="0">
                <a:latin typeface="Times New Roman" pitchFamily="18" charset="0"/>
                <a:cs typeface="Times New Roman" pitchFamily="18" charset="0"/>
              </a:rPr>
              <a:t>Adjuvant drugs in surgical anesthesia</a:t>
            </a:r>
          </a:p>
          <a:p>
            <a:pPr algn="just">
              <a:lnSpc>
                <a:spcPct val="90000"/>
              </a:lnSpc>
            </a:pPr>
            <a:endParaRPr lang="en-US" sz="2800" dirty="0" smtClean="0">
              <a:latin typeface="Times New Roman" pitchFamily="18" charset="0"/>
              <a:cs typeface="Times New Roman" pitchFamily="18" charset="0"/>
            </a:endParaRPr>
          </a:p>
          <a:p>
            <a:pPr algn="just">
              <a:lnSpc>
                <a:spcPct val="90000"/>
              </a:lnSpc>
            </a:pPr>
            <a:r>
              <a:rPr lang="en-US" sz="2800" b="1" dirty="0" smtClean="0">
                <a:latin typeface="Times New Roman" pitchFamily="18" charset="0"/>
                <a:cs typeface="Times New Roman" pitchFamily="18" charset="0"/>
              </a:rPr>
              <a:t>Pharmacokinetics: </a:t>
            </a:r>
            <a:r>
              <a:rPr lang="en-US" sz="2800" dirty="0" smtClean="0">
                <a:latin typeface="Times New Roman" pitchFamily="18" charset="0"/>
                <a:cs typeface="Times New Roman" pitchFamily="18" charset="0"/>
              </a:rPr>
              <a:t>Duration of action is short  because it is rapidly broken down by plasma cholinesterases (must be administered by continuous infusion) </a:t>
            </a:r>
          </a:p>
          <a:p>
            <a:pPr algn="just">
              <a:lnSpc>
                <a:spcPct val="90000"/>
              </a:lnSpc>
              <a:buNone/>
            </a:pPr>
            <a:endParaRPr lang="en-US" sz="2800" dirty="0" smtClean="0">
              <a:latin typeface="Times New Roman" pitchFamily="18" charset="0"/>
              <a:cs typeface="Times New Roman" pitchFamily="18" charset="0"/>
            </a:endParaRPr>
          </a:p>
          <a:p>
            <a:pPr algn="just">
              <a:lnSpc>
                <a:spcPct val="90000"/>
              </a:lnSpc>
            </a:pPr>
            <a:r>
              <a:rPr lang="en-US" sz="2800" b="1" dirty="0" smtClean="0">
                <a:latin typeface="Times New Roman" pitchFamily="18" charset="0"/>
                <a:cs typeface="Times New Roman" pitchFamily="18" charset="0"/>
              </a:rPr>
              <a:t>Adverse Effects: </a:t>
            </a:r>
            <a:r>
              <a:rPr lang="en-US" sz="2800" dirty="0" smtClean="0">
                <a:latin typeface="Times New Roman" pitchFamily="18" charset="0"/>
                <a:cs typeface="Times New Roman" pitchFamily="18" charset="0"/>
              </a:rPr>
              <a:t>When administered with halothane some genetically susceptible people experience malignant hyperthermia.  Others include increased intraocular pressure, Increased Intragastric Pressure (causing emesis) and muscle pain.</a:t>
            </a:r>
          </a:p>
          <a:p>
            <a:pPr algn="just">
              <a:lnSpc>
                <a:spcPct val="90000"/>
              </a:lnSpc>
            </a:pPr>
            <a:endParaRPr lang="en-US" sz="2800" dirty="0" smtClean="0">
              <a:latin typeface="Times New Roman" pitchFamily="18" charset="0"/>
              <a:cs typeface="Times New Roman" pitchFamily="18" charset="0"/>
            </a:endParaRPr>
          </a:p>
          <a:p>
            <a:pPr algn="just">
              <a:lnSpc>
                <a:spcPct val="90000"/>
              </a:lnSpc>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latin typeface="Times New Roman" pitchFamily="18" charset="0"/>
                <a:cs typeface="Times New Roman" pitchFamily="18" charset="0"/>
              </a:rPr>
              <a:t>Malignant Hyperthermia</a:t>
            </a:r>
            <a:endParaRPr lang="en-US" sz="4000"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Malignant hyperthermia (MH) is a life-threatening clinical syndrome of hypermetabolism involving the skeletal muscle. </a:t>
            </a:r>
          </a:p>
          <a:p>
            <a:pPr algn="just"/>
            <a:r>
              <a:rPr lang="en-US" dirty="0" smtClean="0">
                <a:latin typeface="Times New Roman" pitchFamily="18" charset="0"/>
                <a:cs typeface="Times New Roman" pitchFamily="18" charset="0"/>
              </a:rPr>
              <a:t>It is triggered in susceptible individuals primarily by the volatile inhalational anesthetic agents (Halothane) and the muscle relaxant succinylcholine. </a:t>
            </a:r>
          </a:p>
          <a:p>
            <a:pPr algn="just"/>
            <a:r>
              <a:rPr lang="en-US" dirty="0" smtClean="0">
                <a:latin typeface="Times New Roman" pitchFamily="18" charset="0"/>
                <a:cs typeface="Times New Roman" pitchFamily="18" charset="0"/>
              </a:rPr>
              <a:t>MH is not an allergy but an inherited disorder that is found both in humans and in swine.</a:t>
            </a: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sz="4000" dirty="0" smtClean="0">
                <a:effectLst/>
                <a:latin typeface="Times New Roman" pitchFamily="18" charset="0"/>
                <a:cs typeface="Times New Roman" pitchFamily="18" charset="0"/>
              </a:rPr>
              <a:t>Mechanism </a:t>
            </a:r>
            <a:endParaRPr lang="en-US" sz="4000"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8229600" cy="4404360"/>
          </a:xfrm>
        </p:spPr>
        <p:txBody>
          <a:bodyPr/>
          <a:lstStyle/>
          <a:p>
            <a:pPr algn="just"/>
            <a:r>
              <a:rPr lang="en-US" dirty="0" smtClean="0">
                <a:latin typeface="Times New Roman" pitchFamily="18" charset="0"/>
                <a:cs typeface="Times New Roman" pitchFamily="18" charset="0"/>
              </a:rPr>
              <a:t>In persons susceptible to MH, the ryanodine receptor in skeletal muscle is abnormal,</a:t>
            </a:r>
            <a:r>
              <a:rPr lang="en-US"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this abnormality interferes with regulation of calcium in the muscle. An abnormal ryanodine receptor that controls calcium release causes a buildup of calcium in skeletal muscle, resulting in a massive metabolic reaction.</a:t>
            </a:r>
          </a:p>
          <a:p>
            <a:pPr algn="just"/>
            <a:endParaRPr lang="en-US"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42560"/>
          </a:xfrm>
        </p:spPr>
        <p:txBody>
          <a:bodyPr/>
          <a:lstStyle/>
          <a:p>
            <a:pPr>
              <a:buNone/>
            </a:pPr>
            <a:r>
              <a:rPr lang="en-US" dirty="0" smtClean="0">
                <a:latin typeface="Times New Roman" pitchFamily="18" charset="0"/>
                <a:cs typeface="Times New Roman" pitchFamily="18" charset="0"/>
              </a:rPr>
              <a:t>This hypermetabolism causes increased:</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carbon dioxide production </a:t>
            </a:r>
          </a:p>
          <a:p>
            <a:r>
              <a:rPr lang="en-US" dirty="0" smtClean="0">
                <a:latin typeface="Times New Roman" pitchFamily="18" charset="0"/>
                <a:cs typeface="Times New Roman" pitchFamily="18" charset="0"/>
              </a:rPr>
              <a:t>accelerated oxygen consumption </a:t>
            </a:r>
          </a:p>
          <a:p>
            <a:r>
              <a:rPr lang="en-US" dirty="0" smtClean="0">
                <a:latin typeface="Times New Roman" pitchFamily="18" charset="0"/>
                <a:cs typeface="Times New Roman" pitchFamily="18" charset="0"/>
              </a:rPr>
              <a:t>heat production</a:t>
            </a:r>
          </a:p>
          <a:p>
            <a:r>
              <a:rPr lang="en-US" dirty="0" smtClean="0">
                <a:latin typeface="Times New Roman" pitchFamily="18" charset="0"/>
                <a:cs typeface="Times New Roman" pitchFamily="18" charset="0"/>
              </a:rPr>
              <a:t>activation of the sympathetic nervous system </a:t>
            </a:r>
          </a:p>
          <a:p>
            <a:r>
              <a:rPr lang="en-US" dirty="0" smtClean="0">
                <a:latin typeface="Times New Roman" pitchFamily="18" charset="0"/>
                <a:cs typeface="Times New Roman" pitchFamily="18" charset="0"/>
              </a:rPr>
              <a:t>and multiorgan dysfunction and failure</a:t>
            </a: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latin typeface="Times New Roman" pitchFamily="18" charset="0"/>
                <a:cs typeface="Times New Roman" pitchFamily="18" charset="0"/>
              </a:rPr>
              <a:t>Treatment</a:t>
            </a:r>
            <a:endParaRPr lang="en-US" sz="4000"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During an episode of malignant hyperthermia, wrapping the patient in a cooling blanket can help reduce fever and the risk of serious complications.</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current treatment of choice is the intravenous administration of Dantrolene, the only known antidote, and supportive therapy directed at correcting hyperthermia, and organ dysfunction.</a:t>
            </a:r>
            <a:endParaRPr lang="en-US"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latin typeface="Times New Roman" pitchFamily="18" charset="0"/>
                <a:cs typeface="Times New Roman" pitchFamily="18" charset="0"/>
              </a:rPr>
              <a:t>Cholinesterase Inhibitors</a:t>
            </a:r>
            <a:endParaRPr lang="en-US" sz="4000" b="1" dirty="0">
              <a:effectLst/>
              <a:latin typeface="Times New Roman" pitchFamily="18" charset="0"/>
              <a:cs typeface="Times New Roman" pitchFamily="18" charset="0"/>
            </a:endParaRPr>
          </a:p>
        </p:txBody>
      </p:sp>
      <p:graphicFrame>
        <p:nvGraphicFramePr>
          <p:cNvPr id="2050" name="Object 2"/>
          <p:cNvGraphicFramePr>
            <a:graphicFrameLocks noChangeAspect="1"/>
          </p:cNvGraphicFramePr>
          <p:nvPr>
            <p:ph idx="1"/>
          </p:nvPr>
        </p:nvGraphicFramePr>
        <p:xfrm>
          <a:off x="4495800" y="1295400"/>
          <a:ext cx="4054287" cy="5181600"/>
        </p:xfrm>
        <a:graphic>
          <a:graphicData uri="http://schemas.openxmlformats.org/presentationml/2006/ole">
            <p:oleObj spid="_x0000_s2050" name="Image" r:id="rId3" imgW="2353260" imgH="3219512" progId="">
              <p:embed/>
            </p:oleObj>
          </a:graphicData>
        </a:graphic>
      </p:graphicFrame>
      <p:sp>
        <p:nvSpPr>
          <p:cNvPr id="4" name="TextBox 3"/>
          <p:cNvSpPr txBox="1"/>
          <p:nvPr/>
        </p:nvSpPr>
        <p:spPr>
          <a:xfrm>
            <a:off x="381000" y="1600200"/>
            <a:ext cx="3886200" cy="353943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They inhibit the Acetylcholinesterase enzyme from breaking down Ach, thereby increasing the level and duration of action of neurotransmitter Acetylcholine.</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59408"/>
          </a:xfrm>
        </p:spPr>
        <p:txBody>
          <a:bodyPr>
            <a:normAutofit/>
          </a:bodyPr>
          <a:lstStyle/>
          <a:p>
            <a:pPr algn="just">
              <a:buNone/>
            </a:pPr>
            <a:r>
              <a:rPr lang="en-US" sz="2800" b="1" dirty="0" smtClean="0">
                <a:latin typeface="Times New Roman" pitchFamily="18" charset="0"/>
                <a:cs typeface="Times New Roman" pitchFamily="18" charset="0"/>
              </a:rPr>
              <a:t>Examples:   </a:t>
            </a:r>
            <a:r>
              <a:rPr lang="en-US" sz="2800" dirty="0" smtClean="0">
                <a:latin typeface="Times New Roman" pitchFamily="18" charset="0"/>
                <a:cs typeface="Times New Roman" pitchFamily="18" charset="0"/>
              </a:rPr>
              <a:t>Neostigmine, edrophonium.</a:t>
            </a:r>
          </a:p>
          <a:p>
            <a:pPr algn="just">
              <a:buNone/>
            </a:pPr>
            <a:r>
              <a:rPr lang="en-US" sz="2800" b="1" dirty="0" smtClean="0">
                <a:latin typeface="Times New Roman" pitchFamily="18" charset="0"/>
                <a:cs typeface="Times New Roman" pitchFamily="18" charset="0"/>
              </a:rPr>
              <a:t>Mechanism of Action</a:t>
            </a:r>
            <a:r>
              <a:rPr lang="en-US" sz="2800" dirty="0" smtClean="0">
                <a:latin typeface="Times New Roman" pitchFamily="18" charset="0"/>
                <a:cs typeface="Times New Roman" pitchFamily="18" charset="0"/>
              </a:rPr>
              <a:t>: </a:t>
            </a:r>
            <a:r>
              <a:rPr lang="en-US" sz="2800" smtClean="0">
                <a:latin typeface="Times New Roman" pitchFamily="18" charset="0"/>
                <a:cs typeface="Times New Roman" pitchFamily="18" charset="0"/>
              </a:rPr>
              <a:t>Inhibit </a:t>
            </a:r>
            <a:r>
              <a:rPr lang="en-US" smtClean="0">
                <a:latin typeface="Times New Roman" pitchFamily="18" charset="0"/>
                <a:cs typeface="Times New Roman" pitchFamily="18" charset="0"/>
              </a:rPr>
              <a:t>cholinesterase</a:t>
            </a:r>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buNone/>
            </a:pPr>
            <a:r>
              <a:rPr lang="en-US" sz="2800" b="1" dirty="0" smtClean="0">
                <a:latin typeface="Times New Roman" pitchFamily="18" charset="0"/>
                <a:cs typeface="Times New Roman" pitchFamily="18" charset="0"/>
              </a:rPr>
              <a:t>Therapeutic Use:</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Antidote for nondepolarizing  blockers</a:t>
            </a:r>
          </a:p>
          <a:p>
            <a:pPr algn="just"/>
            <a:r>
              <a:rPr lang="en-US" sz="2800" dirty="0" smtClean="0">
                <a:latin typeface="Times New Roman" pitchFamily="18" charset="0"/>
                <a:cs typeface="Times New Roman" pitchFamily="18" charset="0"/>
              </a:rPr>
              <a:t>Treatment of myasthenia gravis (neostigmine)</a:t>
            </a:r>
          </a:p>
          <a:p>
            <a:pPr algn="just"/>
            <a:r>
              <a:rPr lang="en-US" sz="2800" dirty="0" smtClean="0">
                <a:latin typeface="Times New Roman" pitchFamily="18" charset="0"/>
                <a:cs typeface="Times New Roman" pitchFamily="18" charset="0"/>
              </a:rPr>
              <a:t>Diagnosis of myasthenia gravis (edrophonium)</a:t>
            </a:r>
          </a:p>
          <a:p>
            <a:endParaRPr lang="en-US" sz="3200" u="sng"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latin typeface="Times New Roman" pitchFamily="18" charset="0"/>
                <a:cs typeface="Times New Roman" pitchFamily="18" charset="0"/>
              </a:rPr>
              <a:t>The Motor Neuron</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778408"/>
          </a:xfrm>
        </p:spPr>
        <p:txBody>
          <a:bodyPr>
            <a:normAutofit/>
          </a:bodyPr>
          <a:lstStyle/>
          <a:p>
            <a:pPr algn="just">
              <a:lnSpc>
                <a:spcPct val="90000"/>
              </a:lnSpc>
            </a:pPr>
            <a:r>
              <a:rPr lang="en-US" sz="2800" dirty="0" smtClean="0">
                <a:latin typeface="Times New Roman" pitchFamily="18" charset="0"/>
                <a:cs typeface="Times New Roman" pitchFamily="18" charset="0"/>
              </a:rPr>
              <a:t>Motor neuron Control skeletal muscle activity. </a:t>
            </a:r>
          </a:p>
          <a:p>
            <a:pPr algn="just">
              <a:lnSpc>
                <a:spcPct val="90000"/>
              </a:lnSpc>
              <a:buNone/>
            </a:pPr>
            <a:endParaRPr lang="en-US" sz="2800" dirty="0" smtClean="0">
              <a:latin typeface="Times New Roman" pitchFamily="18" charset="0"/>
              <a:cs typeface="Times New Roman" pitchFamily="18" charset="0"/>
            </a:endParaRPr>
          </a:p>
          <a:p>
            <a:pPr algn="just">
              <a:lnSpc>
                <a:spcPct val="90000"/>
              </a:lnSpc>
            </a:pPr>
            <a:r>
              <a:rPr lang="en-US" sz="2800" dirty="0" smtClean="0">
                <a:latin typeface="Times New Roman" pitchFamily="18" charset="0"/>
                <a:cs typeface="Times New Roman" pitchFamily="18" charset="0"/>
              </a:rPr>
              <a:t>Originate in the ventral horn of the spinal cord  </a:t>
            </a:r>
          </a:p>
          <a:p>
            <a:pPr algn="just">
              <a:lnSpc>
                <a:spcPct val="90000"/>
              </a:lnSpc>
              <a:buNone/>
            </a:pPr>
            <a:r>
              <a:rPr lang="en-US" sz="2800" dirty="0" smtClean="0">
                <a:latin typeface="Times New Roman" pitchFamily="18" charset="0"/>
                <a:cs typeface="Times New Roman" pitchFamily="18" charset="0"/>
              </a:rPr>
              <a:t>                          </a:t>
            </a:r>
          </a:p>
          <a:p>
            <a:pPr algn="just">
              <a:lnSpc>
                <a:spcPct val="90000"/>
              </a:lnSpc>
            </a:pPr>
            <a:r>
              <a:rPr lang="en-US" sz="2800" dirty="0" smtClean="0">
                <a:latin typeface="Times New Roman" pitchFamily="18" charset="0"/>
                <a:cs typeface="Times New Roman" pitchFamily="18" charset="0"/>
              </a:rPr>
              <a:t>Axons are surrounded by a </a:t>
            </a:r>
            <a:r>
              <a:rPr lang="en-US" sz="2800" dirty="0" smtClean="0">
                <a:solidFill>
                  <a:schemeClr val="tx1">
                    <a:lumMod val="85000"/>
                    <a:lumOff val="15000"/>
                  </a:schemeClr>
                </a:solidFill>
                <a:latin typeface="Times New Roman" pitchFamily="18" charset="0"/>
                <a:cs typeface="Times New Roman" pitchFamily="18" charset="0"/>
              </a:rPr>
              <a:t>myelin sheath</a:t>
            </a:r>
          </a:p>
          <a:p>
            <a:pPr algn="just">
              <a:lnSpc>
                <a:spcPct val="90000"/>
              </a:lnSpc>
              <a:buNone/>
            </a:pPr>
            <a:endParaRPr lang="en-US" sz="2800" dirty="0" smtClean="0">
              <a:latin typeface="Times New Roman" pitchFamily="18" charset="0"/>
              <a:cs typeface="Times New Roman" pitchFamily="18" charset="0"/>
            </a:endParaRPr>
          </a:p>
          <a:p>
            <a:pPr algn="just">
              <a:lnSpc>
                <a:spcPct val="90000"/>
              </a:lnSpc>
            </a:pPr>
            <a:r>
              <a:rPr lang="en-US" sz="2800" dirty="0" smtClean="0">
                <a:latin typeface="Times New Roman" pitchFamily="18" charset="0"/>
                <a:cs typeface="Times New Roman" pitchFamily="18" charset="0"/>
              </a:rPr>
              <a:t>Each motor neuron connects to several skeletal muscle fibers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2286000"/>
          </a:xfrm>
          <a:noFill/>
          <a:ln>
            <a:solidFill>
              <a:schemeClr val="accent1"/>
            </a:solidFill>
          </a:ln>
        </p:spPr>
        <p:txBody>
          <a:bodyPr>
            <a:normAutofit/>
          </a:bodyPr>
          <a:lstStyle/>
          <a:p>
            <a:pPr algn="ctr"/>
            <a:r>
              <a:rPr lang="en-US" sz="5400" b="1" dirty="0" smtClean="0">
                <a:latin typeface="Times New Roman" pitchFamily="18" charset="0"/>
                <a:cs typeface="Times New Roman" pitchFamily="18" charset="0"/>
              </a:rPr>
              <a:t>Muscle Relaxants</a:t>
            </a:r>
            <a:endParaRPr lang="en-US" sz="5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latin typeface="Times New Roman" pitchFamily="18" charset="0"/>
                <a:cs typeface="Times New Roman" pitchFamily="18" charset="0"/>
              </a:rPr>
              <a:t>Muscle Relaxants</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930808"/>
          </a:xfrm>
        </p:spPr>
        <p:txBody>
          <a:bodyPr>
            <a:normAutofit/>
          </a:bodyPr>
          <a:lstStyle/>
          <a:p>
            <a:pPr algn="just" fontAlgn="base">
              <a:buNone/>
            </a:pPr>
            <a:r>
              <a:rPr lang="en-US" sz="2800" dirty="0" smtClean="0">
                <a:latin typeface="Times New Roman" pitchFamily="18" charset="0"/>
                <a:cs typeface="Times New Roman" pitchFamily="18" charset="0"/>
              </a:rPr>
              <a:t>Muscle relaxants are not really a class of drugs, but rather a group of different drugs that each has an overall sedative effect on the body. These drugs do not act directly on the muscles; rather they act centrally in the brain.</a:t>
            </a:r>
          </a:p>
          <a:p>
            <a:pPr algn="just" fontAlgn="base">
              <a:buNone/>
            </a:pPr>
            <a:r>
              <a:rPr lang="en-US" sz="2800" dirty="0" smtClean="0">
                <a:latin typeface="Times New Roman" pitchFamily="18" charset="0"/>
                <a:cs typeface="Times New Roman" pitchFamily="18" charset="0"/>
              </a:rPr>
              <a:t>Typically, muscle relaxants are prescribed early in a course of back pain, on a short-term basis, to relieve  back pain associated with muscle spasms.</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pPr algn="ctr"/>
            <a:r>
              <a:rPr lang="en-US" sz="4000" b="1" dirty="0" smtClean="0">
                <a:effectLst/>
                <a:latin typeface="Times New Roman" pitchFamily="18" charset="0"/>
                <a:cs typeface="Times New Roman" pitchFamily="18" charset="0"/>
              </a:rPr>
              <a:t>Types of skeletal muscle relaxants</a:t>
            </a:r>
            <a:br>
              <a:rPr lang="en-US" sz="4000" b="1" dirty="0" smtClean="0">
                <a:effectLst/>
                <a:latin typeface="Times New Roman" pitchFamily="18" charset="0"/>
                <a:cs typeface="Times New Roman" pitchFamily="18" charset="0"/>
              </a:rPr>
            </a:br>
            <a:r>
              <a:rPr lang="en-US" sz="4000" b="1" dirty="0" smtClean="0">
                <a:effectLst/>
                <a:latin typeface="Times New Roman" pitchFamily="18" charset="0"/>
                <a:cs typeface="Times New Roman" pitchFamily="18" charset="0"/>
              </a:rPr>
              <a:t>2 groups</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5181600"/>
          </a:xfrm>
        </p:spPr>
        <p:txBody>
          <a:bodyPr numCol="2" spcCol="0">
            <a:normAutofit/>
          </a:bodyPr>
          <a:lstStyle/>
          <a:p>
            <a:pPr>
              <a:buNone/>
            </a:pPr>
            <a:r>
              <a:rPr lang="en-US" sz="2800" b="1" dirty="0" smtClean="0">
                <a:latin typeface="Times New Roman" pitchFamily="18" charset="0"/>
                <a:cs typeface="Times New Roman" pitchFamily="18" charset="0"/>
              </a:rPr>
              <a:t> Neuromuscular Blocker</a:t>
            </a:r>
          </a:p>
          <a:p>
            <a:r>
              <a:rPr lang="en-US" sz="2800" dirty="0" smtClean="0">
                <a:latin typeface="Times New Roman" pitchFamily="18" charset="0"/>
                <a:cs typeface="Times New Roman" pitchFamily="18" charset="0"/>
              </a:rPr>
              <a:t>Relax normal muscles </a:t>
            </a:r>
          </a:p>
          <a:p>
            <a:r>
              <a:rPr lang="en-US" sz="2800" dirty="0" smtClean="0">
                <a:latin typeface="Times New Roman" pitchFamily="18" charset="0"/>
                <a:cs typeface="Times New Roman" pitchFamily="18" charset="0"/>
              </a:rPr>
              <a:t>Interfere with transmission at the motor end plate </a:t>
            </a:r>
          </a:p>
          <a:p>
            <a:r>
              <a:rPr lang="en-US" sz="2800" dirty="0" smtClean="0">
                <a:latin typeface="Times New Roman" pitchFamily="18" charset="0"/>
                <a:cs typeface="Times New Roman" pitchFamily="18" charset="0"/>
              </a:rPr>
              <a:t>No central nervous system activity.</a:t>
            </a:r>
          </a:p>
          <a:p>
            <a:r>
              <a:rPr lang="en-US" sz="2800" dirty="0" smtClean="0">
                <a:latin typeface="Times New Roman" pitchFamily="18" charset="0"/>
                <a:cs typeface="Times New Roman" pitchFamily="18" charset="0"/>
              </a:rPr>
              <a:t>Used primarily as a part of general anesthesia.</a:t>
            </a:r>
          </a:p>
          <a:p>
            <a:pPr algn="ctr">
              <a:buNone/>
            </a:pPr>
            <a:endParaRPr lang="en-US"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Spasmolytics</a:t>
            </a:r>
          </a:p>
          <a:p>
            <a:r>
              <a:rPr lang="en-US" sz="2800" dirty="0" smtClean="0">
                <a:latin typeface="Times New Roman" pitchFamily="18" charset="0"/>
                <a:cs typeface="Times New Roman" pitchFamily="18" charset="0"/>
              </a:rPr>
              <a:t>Reduce spasticity</a:t>
            </a:r>
          </a:p>
          <a:p>
            <a:r>
              <a:rPr lang="en-US" sz="2800" dirty="0" smtClean="0">
                <a:latin typeface="Times New Roman" pitchFamily="18" charset="0"/>
                <a:cs typeface="Times New Roman" pitchFamily="18" charset="0"/>
              </a:rPr>
              <a:t>Centrally acting (except dantrolene which act on the skeletal muscle peripherally)</a:t>
            </a:r>
          </a:p>
          <a:p>
            <a:r>
              <a:rPr lang="en-US" sz="2800" dirty="0" smtClean="0">
                <a:latin typeface="Times New Roman" pitchFamily="18" charset="0"/>
                <a:cs typeface="Times New Roman" pitchFamily="18" charset="0"/>
              </a:rPr>
              <a:t>Used in a variety of neurologic conditions</a:t>
            </a:r>
          </a:p>
          <a:p>
            <a:pPr algn="ctr">
              <a:buNone/>
            </a:pP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80306"/>
          </a:xfrm>
        </p:spPr>
        <p:txBody>
          <a:bodyPr>
            <a:normAutofit/>
          </a:bodyPr>
          <a:lstStyle/>
          <a:p>
            <a:r>
              <a:rPr lang="en-US" sz="4000" b="1" dirty="0" smtClean="0">
                <a:effectLst/>
                <a:latin typeface="Times New Roman" pitchFamily="18" charset="0"/>
                <a:cs typeface="Times New Roman" pitchFamily="18" charset="0"/>
              </a:rPr>
              <a:t>Types</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159408"/>
          </a:xfrm>
        </p:spPr>
        <p:txBody>
          <a:bodyPr>
            <a:normAutofit/>
          </a:bodyPr>
          <a:lstStyle/>
          <a:p>
            <a:pPr>
              <a:buNone/>
            </a:pPr>
            <a:r>
              <a:rPr lang="en-US" sz="2800" b="1" dirty="0" smtClean="0">
                <a:latin typeface="Times New Roman" pitchFamily="18" charset="0"/>
                <a:cs typeface="Times New Roman" pitchFamily="18" charset="0"/>
              </a:rPr>
              <a:t>Centrally Acting Spasmolytics</a:t>
            </a:r>
          </a:p>
          <a:p>
            <a:pPr fontAlgn="t"/>
            <a:r>
              <a:rPr lang="en-US" sz="2800" dirty="0" smtClean="0">
                <a:latin typeface="Times New Roman" pitchFamily="18" charset="0"/>
                <a:cs typeface="Times New Roman" pitchFamily="18" charset="0"/>
              </a:rPr>
              <a:t>Diazepam</a:t>
            </a:r>
          </a:p>
          <a:p>
            <a:pPr fontAlgn="t"/>
            <a:r>
              <a:rPr lang="en-US" sz="2800" dirty="0" smtClean="0">
                <a:latin typeface="Times New Roman" pitchFamily="18" charset="0"/>
                <a:cs typeface="Times New Roman" pitchFamily="18" charset="0"/>
              </a:rPr>
              <a:t>Baclophen</a:t>
            </a:r>
          </a:p>
          <a:p>
            <a:pPr fontAlgn="t"/>
            <a:r>
              <a:rPr lang="en-US" sz="2800" dirty="0" smtClean="0">
                <a:latin typeface="Times New Roman" pitchFamily="18" charset="0"/>
                <a:cs typeface="Times New Roman" pitchFamily="18" charset="0"/>
              </a:rPr>
              <a:t>Tizanidine</a:t>
            </a:r>
          </a:p>
          <a:p>
            <a:pPr fontAlgn="t"/>
            <a:r>
              <a:rPr lang="en-US" sz="2800" dirty="0" smtClean="0">
                <a:latin typeface="Times New Roman" pitchFamily="18" charset="0"/>
                <a:cs typeface="Times New Roman" pitchFamily="18" charset="0"/>
              </a:rPr>
              <a:t>Gabapentin</a:t>
            </a:r>
          </a:p>
          <a:p>
            <a:pPr fontAlgn="t"/>
            <a:r>
              <a:rPr lang="en-US" sz="2800" dirty="0" smtClean="0">
                <a:latin typeface="Times New Roman" pitchFamily="18" charset="0"/>
                <a:cs typeface="Times New Roman" pitchFamily="18" charset="0"/>
              </a:rPr>
              <a:t>Methocarbamol</a:t>
            </a:r>
          </a:p>
          <a:p>
            <a:pPr fontAlgn="t">
              <a:buNone/>
            </a:pPr>
            <a:r>
              <a:rPr lang="en-US" sz="2800" b="1" dirty="0" smtClean="0">
                <a:latin typeface="Times New Roman" pitchFamily="18" charset="0"/>
                <a:cs typeface="Times New Roman" pitchFamily="18" charset="0"/>
              </a:rPr>
              <a:t>Peripheral Acting Spasmolytics</a:t>
            </a:r>
          </a:p>
          <a:p>
            <a:r>
              <a:rPr lang="en-US" sz="2800" dirty="0" smtClean="0">
                <a:latin typeface="Times New Roman" pitchFamily="18" charset="0"/>
                <a:cs typeface="Times New Roman" pitchFamily="18" charset="0"/>
              </a:rPr>
              <a:t>Dantrolene</a:t>
            </a:r>
          </a:p>
          <a:p>
            <a:r>
              <a:rPr lang="en-US" sz="2800" dirty="0" smtClean="0">
                <a:latin typeface="Times New Roman" pitchFamily="18" charset="0"/>
                <a:cs typeface="Times New Roman" pitchFamily="18" charset="0"/>
              </a:rPr>
              <a:t>Botulinum Toxins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80306"/>
          </a:xfrm>
        </p:spPr>
        <p:txBody>
          <a:bodyPr>
            <a:normAutofit/>
          </a:bodyPr>
          <a:lstStyle/>
          <a:p>
            <a:r>
              <a:rPr lang="en-US" sz="4000" b="1" dirty="0" smtClean="0">
                <a:effectLst/>
                <a:latin typeface="Times New Roman" pitchFamily="18" charset="0"/>
                <a:cs typeface="Times New Roman" pitchFamily="18" charset="0"/>
              </a:rPr>
              <a:t>Diazepam</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930808"/>
          </a:xfrm>
        </p:spPr>
        <p:txBody>
          <a:bodyPr/>
          <a:lstStyle/>
          <a:p>
            <a:pPr algn="just">
              <a:buNone/>
            </a:pPr>
            <a:endParaRPr lang="en-US" sz="2800" b="1"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Centrally acting Benzodiazepine that facilitate GABA action on Spinal Cord and CNS.</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Because of its sedative effect and physical dependence, abuse potential, and likelihood for multiple drug interactions, diazepam is usually not a first-line agent.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80306"/>
          </a:xfrm>
        </p:spPr>
        <p:txBody>
          <a:bodyPr>
            <a:normAutofit/>
          </a:bodyPr>
          <a:lstStyle/>
          <a:p>
            <a:r>
              <a:rPr lang="en-US" sz="4000" b="1" dirty="0" smtClean="0">
                <a:effectLst/>
                <a:latin typeface="Times New Roman" pitchFamily="18" charset="0"/>
                <a:cs typeface="Times New Roman" pitchFamily="18" charset="0"/>
              </a:rPr>
              <a:t>Baclofen</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930808"/>
          </a:xfrm>
        </p:spPr>
        <p:txBody>
          <a:bodyPr>
            <a:normAutofit/>
          </a:bodyPr>
          <a:lstStyle/>
          <a:p>
            <a:pPr algn="just">
              <a:spcBef>
                <a:spcPct val="50000"/>
              </a:spcBef>
              <a:buNone/>
            </a:pPr>
            <a:r>
              <a:rPr lang="en-US" sz="2800" dirty="0" smtClean="0">
                <a:latin typeface="Times New Roman" pitchFamily="18" charset="0"/>
                <a:cs typeface="Times New Roman" pitchFamily="18" charset="0"/>
              </a:rPr>
              <a:t>Baclofen is a gamma-amino butyric acid (GABA) derivative that acts as an agonist of the GABA receptor thereby activating potassium channels leading to hypotonia and muscle relaxation. Baclofen acts primarily at the level of the spinal cord, inhibiting synaptic reflexes.</a:t>
            </a:r>
          </a:p>
          <a:p>
            <a:pPr algn="just">
              <a:spcBef>
                <a:spcPct val="50000"/>
              </a:spcBef>
            </a:pPr>
            <a:r>
              <a:rPr lang="en-US" sz="2800" dirty="0" smtClean="0">
                <a:latin typeface="Times New Roman" pitchFamily="18" charset="0"/>
                <a:cs typeface="Times New Roman" pitchFamily="18" charset="0"/>
              </a:rPr>
              <a:t>Baclofen reduces the number and severity of muscle spasms and relieves pain, clonus and muscle rigidity due to spasticity.</a:t>
            </a:r>
          </a:p>
          <a:p>
            <a:pPr>
              <a:spcBef>
                <a:spcPct val="50000"/>
              </a:spcBef>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778408"/>
          </a:xfrm>
        </p:spPr>
        <p:txBody>
          <a:bodyPr/>
          <a:lstStyle/>
          <a:p>
            <a:pPr algn="just"/>
            <a:r>
              <a:rPr lang="en-US" sz="2800" dirty="0" smtClean="0">
                <a:latin typeface="Times New Roman" pitchFamily="18" charset="0"/>
                <a:cs typeface="Times New Roman" pitchFamily="18" charset="0"/>
              </a:rPr>
              <a:t>Baclofen is indicated primarily for treatment of spasticity from spinal cord injuries and multiple sclerosis. </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most common side effects of baclofen are nausea, drowsiness, confusion, dizziness and fatigue.</a:t>
            </a:r>
          </a:p>
          <a:p>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a:bodyPr>
          <a:lstStyle/>
          <a:p>
            <a:r>
              <a:rPr lang="en-US" sz="4000" b="1" dirty="0" smtClean="0">
                <a:effectLst/>
                <a:latin typeface="Times New Roman" pitchFamily="18" charset="0"/>
                <a:cs typeface="Times New Roman" pitchFamily="18" charset="0"/>
              </a:rPr>
              <a:t>Gabapentin</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778408"/>
          </a:xfrm>
        </p:spPr>
        <p:txBody>
          <a:bodyPr>
            <a:normAutofit/>
          </a:bodyPr>
          <a:lstStyle/>
          <a:p>
            <a:pPr algn="just"/>
            <a:r>
              <a:rPr lang="en-US" sz="2800" dirty="0" smtClean="0">
                <a:latin typeface="Times New Roman" pitchFamily="18" charset="0"/>
                <a:cs typeface="Times New Roman" pitchFamily="18" charset="0"/>
              </a:rPr>
              <a:t>Gabapentin is basically an antiepileptic drug that shows spasmolytic effect by enhancing the inhibitory effect of GABA in SC.</a:t>
            </a:r>
          </a:p>
          <a:p>
            <a:pPr algn="just"/>
            <a:endParaRPr lang="en-US" sz="2800" dirty="0" smtClean="0">
              <a:latin typeface="Times New Roman" pitchFamily="18" charset="0"/>
              <a:cs typeface="Times New Roman" pitchFamily="18" charset="0"/>
            </a:endParaRPr>
          </a:p>
          <a:p>
            <a:pPr lvl="0" algn="just"/>
            <a:r>
              <a:rPr lang="en-US" sz="2800" dirty="0" smtClean="0">
                <a:latin typeface="Times New Roman" pitchFamily="18" charset="0"/>
                <a:cs typeface="Times New Roman" pitchFamily="18" charset="0"/>
              </a:rPr>
              <a:t>Use in combination with other antispasticity agents. Combination of Gabapentin with Baclofen may produce better results than either drug alone.</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r>
              <a:rPr lang="en-US" sz="4000" b="1" dirty="0" smtClean="0">
                <a:effectLst/>
                <a:latin typeface="Times New Roman" pitchFamily="18" charset="0"/>
                <a:cs typeface="Times New Roman" pitchFamily="18" charset="0"/>
              </a:rPr>
              <a:t>Tizanidine</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778408"/>
          </a:xfrm>
        </p:spPr>
        <p:txBody>
          <a:bodyPr/>
          <a:lstStyle/>
          <a:p>
            <a:pPr lvl="0" algn="just"/>
            <a:r>
              <a:rPr lang="en-US" sz="2800" dirty="0" smtClean="0">
                <a:latin typeface="Times New Roman" pitchFamily="18" charset="0"/>
                <a:cs typeface="Times New Roman" pitchFamily="18" charset="0"/>
              </a:rPr>
              <a:t>Alpha-2 adrenergic agonist</a:t>
            </a:r>
          </a:p>
          <a:p>
            <a:pPr lvl="0" algn="just"/>
            <a:r>
              <a:rPr lang="en-US" sz="2800" dirty="0" smtClean="0">
                <a:latin typeface="Times New Roman" pitchFamily="18" charset="0"/>
                <a:cs typeface="Times New Roman" pitchFamily="18" charset="0"/>
              </a:rPr>
              <a:t>Drug binds selectively to alpha-2 receptor in the CNS and SC.</a:t>
            </a:r>
          </a:p>
          <a:p>
            <a:pPr lvl="0" algn="just"/>
            <a:r>
              <a:rPr lang="en-US" sz="2800" dirty="0" smtClean="0">
                <a:latin typeface="Times New Roman" pitchFamily="18" charset="0"/>
                <a:cs typeface="Times New Roman" pitchFamily="18" charset="0"/>
              </a:rPr>
              <a:t>Stimulation of alpha-2 receptors inhibits firing of the interneurons that relay information to alpha motor neurons</a:t>
            </a:r>
          </a:p>
          <a:p>
            <a:pPr lvl="0" algn="just"/>
            <a:r>
              <a:rPr lang="en-US" sz="2800" dirty="0" smtClean="0">
                <a:latin typeface="Times New Roman" pitchFamily="18" charset="0"/>
                <a:cs typeface="Times New Roman" pitchFamily="18" charset="0"/>
              </a:rPr>
              <a:t>Tizanidine decreases excitability by both pre and post synaptic inhibition</a:t>
            </a:r>
          </a:p>
          <a:p>
            <a:pPr lvl="0" algn="just"/>
            <a:endParaRPr lang="en-US" sz="2800"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r>
              <a:rPr lang="en-US" sz="4000" b="1" dirty="0" smtClean="0">
                <a:effectLst/>
                <a:latin typeface="Times New Roman" pitchFamily="18" charset="0"/>
                <a:cs typeface="Times New Roman" pitchFamily="18" charset="0"/>
              </a:rPr>
              <a:t>Methocarbamol</a:t>
            </a:r>
            <a:r>
              <a:rPr lang="en-US" dirty="0" smtClean="0"/>
              <a:t> </a:t>
            </a:r>
            <a:endParaRPr lang="en-US" dirty="0"/>
          </a:p>
        </p:txBody>
      </p:sp>
      <p:sp>
        <p:nvSpPr>
          <p:cNvPr id="3" name="Content Placeholder 2"/>
          <p:cNvSpPr>
            <a:spLocks noGrp="1"/>
          </p:cNvSpPr>
          <p:nvPr>
            <p:ph idx="1"/>
          </p:nvPr>
        </p:nvSpPr>
        <p:spPr>
          <a:xfrm>
            <a:off x="457200" y="1752600"/>
            <a:ext cx="8229600" cy="4702208"/>
          </a:xfrm>
        </p:spPr>
        <p:txBody>
          <a:bodyPr>
            <a:normAutofit/>
          </a:bodyPr>
          <a:lstStyle/>
          <a:p>
            <a:pPr algn="just"/>
            <a:r>
              <a:rPr lang="en-US" sz="2800" dirty="0" smtClean="0">
                <a:latin typeface="Times New Roman" pitchFamily="18" charset="0"/>
                <a:cs typeface="Times New Roman" pitchFamily="18" charset="0"/>
              </a:rPr>
              <a:t>Methocarbamol is a centrally acting muscle relaxant. Its exact mechanism of action is unknown.</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In dogs, cats, and horses, methocarbamol is indicated as adjunct therapy of acute inflammatory and traumatic conditions of skeletal muscle and to reduce muscle spasms.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92808"/>
          </a:xfrm>
        </p:spPr>
        <p:txBody>
          <a:bodyPr>
            <a:normAutofit/>
          </a:bodyPr>
          <a:lstStyle/>
          <a:p>
            <a:pPr algn="just">
              <a:buNone/>
            </a:pPr>
            <a:endParaRPr lang="en-US" sz="2800" b="1"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As the motor neuron enters a muscle, the axon divides into telodendria, the ends of which, the terminal buttons, synapse with the motor endplate.</a:t>
            </a:r>
          </a:p>
          <a:p>
            <a:pPr algn="just">
              <a:buNone/>
            </a:pPr>
            <a:endParaRPr lang="en-US" sz="2800" b="1" dirty="0" smtClean="0">
              <a:latin typeface="Times New Roman" pitchFamily="18" charset="0"/>
              <a:cs typeface="Times New Roman" pitchFamily="18" charset="0"/>
            </a:endParaRPr>
          </a:p>
          <a:p>
            <a:pPr algn="just">
              <a:buNone/>
            </a:pPr>
            <a:r>
              <a:rPr lang="en-US" sz="2800" b="1" dirty="0" smtClean="0">
                <a:latin typeface="Times New Roman" pitchFamily="18" charset="0"/>
                <a:cs typeface="Times New Roman" pitchFamily="18" charset="0"/>
              </a:rPr>
              <a:t>In the junctional gap, </a:t>
            </a:r>
            <a:r>
              <a:rPr lang="en-US" sz="2800" dirty="0" smtClean="0">
                <a:latin typeface="Times New Roman" pitchFamily="18" charset="0"/>
                <a:cs typeface="Times New Roman" pitchFamily="18" charset="0"/>
              </a:rPr>
              <a:t> release of the neurotransmitter acetylcholine occurs with consequent binding to the receptors that is nicotinic acetylcholine receptors.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80306"/>
          </a:xfrm>
        </p:spPr>
        <p:txBody>
          <a:bodyPr>
            <a:normAutofit/>
          </a:bodyPr>
          <a:lstStyle/>
          <a:p>
            <a:r>
              <a:rPr lang="en-US" sz="4000" b="1" dirty="0" smtClean="0">
                <a:effectLst/>
                <a:latin typeface="Times New Roman" pitchFamily="18" charset="0"/>
                <a:cs typeface="Times New Roman" pitchFamily="18" charset="0"/>
              </a:rPr>
              <a:t>Dantrolene</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5007008"/>
          </a:xfrm>
        </p:spPr>
        <p:txBody>
          <a:bodyPr>
            <a:normAutofit/>
          </a:bodyPr>
          <a:lstStyle/>
          <a:p>
            <a:pPr algn="just" fontAlgn="auto">
              <a:spcAft>
                <a:spcPts val="0"/>
              </a:spcAft>
              <a:buFont typeface="Arial" pitchFamily="34" charset="0"/>
              <a:buNone/>
              <a:defRPr/>
            </a:pPr>
            <a:r>
              <a:rPr lang="en-US" sz="2800" b="1" u="sng" dirty="0" smtClean="0">
                <a:latin typeface="Times New Roman" pitchFamily="18" charset="0"/>
                <a:cs typeface="Times New Roman" pitchFamily="18" charset="0"/>
              </a:rPr>
              <a:t>Mechanism of action</a:t>
            </a:r>
            <a:r>
              <a:rPr lang="en-US" sz="2800" dirty="0" smtClean="0">
                <a:latin typeface="Times New Roman" pitchFamily="18" charset="0"/>
                <a:cs typeface="Times New Roman" pitchFamily="18" charset="0"/>
              </a:rPr>
              <a:t>:</a:t>
            </a:r>
          </a:p>
          <a:p>
            <a:pPr algn="just">
              <a:buNone/>
              <a:defRPr/>
            </a:pPr>
            <a:r>
              <a:rPr lang="en-US" sz="2800" dirty="0" smtClean="0">
                <a:latin typeface="Times New Roman" pitchFamily="18" charset="0"/>
                <a:cs typeface="Times New Roman" pitchFamily="18" charset="0"/>
              </a:rPr>
              <a:t>Dantrolene inhibits muscle contractions by decreasing the release of calcium from the sarcoplasmic reticulum in target tissue. </a:t>
            </a:r>
          </a:p>
          <a:p>
            <a:pPr algn="just">
              <a:buNone/>
              <a:defRPr/>
            </a:pPr>
            <a:r>
              <a:rPr lang="en-US" sz="2800" dirty="0" smtClean="0">
                <a:latin typeface="Times New Roman" pitchFamily="18" charset="0"/>
                <a:cs typeface="Times New Roman" pitchFamily="18" charset="0"/>
              </a:rPr>
              <a:t>Dantrolene is used for the treatment of chronic spasticity and treatment for and prophylaxis against malignant hyperthermia (based upon its ability to block calcium release, which is the initiating event in malignant hyperthermia).</a:t>
            </a:r>
          </a:p>
          <a:p>
            <a:pPr algn="just" fontAlgn="auto">
              <a:spcAft>
                <a:spcPts val="0"/>
              </a:spcAft>
              <a:buFont typeface="Arial" pitchFamily="34" charset="0"/>
              <a:buNone/>
              <a:defRPr/>
            </a:pPr>
            <a:endParaRPr lang="en-US" sz="2800" dirty="0" smtClean="0">
              <a:latin typeface="Times New Roman" pitchFamily="18" charset="0"/>
              <a:cs typeface="Times New Roman" pitchFamily="18" charset="0"/>
            </a:endParaRPr>
          </a:p>
          <a:p>
            <a:pPr algn="just" fontAlgn="auto">
              <a:spcAft>
                <a:spcPts val="0"/>
              </a:spcAft>
              <a:buFont typeface="Arial" pitchFamily="34" charset="0"/>
              <a:buNone/>
              <a:defRPr/>
            </a:pP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normAutofit/>
          </a:bodyPr>
          <a:lstStyle/>
          <a:p>
            <a:pPr fontAlgn="auto">
              <a:spcAft>
                <a:spcPts val="0"/>
              </a:spcAft>
              <a:buNone/>
              <a:defRPr/>
            </a:pPr>
            <a:r>
              <a:rPr lang="en-US" b="1" u="sng" dirty="0" smtClean="0">
                <a:latin typeface="Times New Roman" pitchFamily="18" charset="0"/>
                <a:cs typeface="Times New Roman" pitchFamily="18" charset="0"/>
              </a:rPr>
              <a:t>Indications</a:t>
            </a:r>
            <a:r>
              <a:rPr lang="en-US" b="1" u="sng" dirty="0" smtClean="0"/>
              <a:t>:</a:t>
            </a:r>
          </a:p>
          <a:p>
            <a:pPr algn="just">
              <a:defRPr/>
            </a:pPr>
            <a:r>
              <a:rPr lang="en-US" sz="2800" dirty="0" smtClean="0">
                <a:latin typeface="Times New Roman" pitchFamily="18" charset="0"/>
                <a:cs typeface="Times New Roman" pitchFamily="18" charset="0"/>
              </a:rPr>
              <a:t>Muscle spasticity</a:t>
            </a:r>
          </a:p>
          <a:p>
            <a:pPr algn="just">
              <a:defRPr/>
            </a:pPr>
            <a:r>
              <a:rPr lang="en-US" sz="2800" dirty="0" smtClean="0">
                <a:latin typeface="Times New Roman" pitchFamily="18" charset="0"/>
                <a:cs typeface="Times New Roman" pitchFamily="18" charset="0"/>
              </a:rPr>
              <a:t>Malignant hyperthermia:</a:t>
            </a:r>
          </a:p>
          <a:p>
            <a:pPr algn="just" fontAlgn="auto">
              <a:spcAft>
                <a:spcPts val="0"/>
              </a:spcAft>
              <a:buNone/>
              <a:defRPr/>
            </a:pPr>
            <a:r>
              <a:rPr lang="en-US" sz="2800" dirty="0" smtClean="0">
                <a:latin typeface="Times New Roman" pitchFamily="18" charset="0"/>
                <a:cs typeface="Times New Roman" pitchFamily="18" charset="0"/>
              </a:rPr>
              <a:t>Following administration of one of the triggering agents (general anesthetics or succinylcholine) there is a sudden and prolonged release of calcium, with massive muscle contraction, lactic acid production, and increased body temperature. </a:t>
            </a:r>
          </a:p>
          <a:p>
            <a:pPr algn="just"/>
            <a:r>
              <a:rPr lang="en-US" sz="2800" dirty="0" smtClean="0">
                <a:latin typeface="Times New Roman" pitchFamily="18" charset="0"/>
                <a:cs typeface="Times New Roman" pitchFamily="18" charset="0"/>
              </a:rPr>
              <a:t>Common side effects include weakness, nausea, drowsiness, fatigue and dizziness.</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80306"/>
          </a:xfrm>
        </p:spPr>
        <p:txBody>
          <a:bodyPr>
            <a:normAutofit/>
          </a:bodyPr>
          <a:lstStyle/>
          <a:p>
            <a:r>
              <a:rPr lang="en-US" sz="4000" b="1" dirty="0" smtClean="0">
                <a:effectLst/>
                <a:latin typeface="Times New Roman" pitchFamily="18" charset="0"/>
                <a:cs typeface="Times New Roman" pitchFamily="18" charset="0"/>
              </a:rPr>
              <a:t>Botulinum Toxins</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5007008"/>
          </a:xfrm>
        </p:spPr>
        <p:txBody>
          <a:bodyPr>
            <a:normAutofit/>
          </a:bodyPr>
          <a:lstStyle/>
          <a:p>
            <a:pPr lvl="0" algn="just">
              <a:buNone/>
            </a:pPr>
            <a:r>
              <a:rPr lang="en-US" sz="2800" dirty="0" smtClean="0">
                <a:latin typeface="Times New Roman" pitchFamily="18" charset="0"/>
                <a:cs typeface="Times New Roman" pitchFamily="18" charset="0"/>
              </a:rPr>
              <a:t>Injection of Botulinum toxin used to control localized hyperexcitability of muscle. </a:t>
            </a:r>
          </a:p>
          <a:p>
            <a:pPr lvl="0" algn="just"/>
            <a:r>
              <a:rPr lang="en-US" sz="2800" dirty="0" smtClean="0">
                <a:latin typeface="Times New Roman" pitchFamily="18" charset="0"/>
                <a:cs typeface="Times New Roman" pitchFamily="18" charset="0"/>
              </a:rPr>
              <a:t>Toxin enters presynaptic terminal at skeletal neuromuscular junction and binds strongly to presynaptic acetylcholine vesicles</a:t>
            </a:r>
          </a:p>
          <a:p>
            <a:pPr lvl="0" algn="just"/>
            <a:r>
              <a:rPr lang="en-US" sz="2800" dirty="0" smtClean="0">
                <a:latin typeface="Times New Roman" pitchFamily="18" charset="0"/>
                <a:cs typeface="Times New Roman" pitchFamily="18" charset="0"/>
              </a:rPr>
              <a:t>Once bound by toxin, Vesicles are unable to release acetylcholine from the synaptic cleft</a:t>
            </a:r>
          </a:p>
          <a:p>
            <a:pPr lvl="0" algn="just"/>
            <a:r>
              <a:rPr lang="en-US" sz="2800" dirty="0" smtClean="0">
                <a:latin typeface="Times New Roman" pitchFamily="18" charset="0"/>
                <a:cs typeface="Times New Roman" pitchFamily="18" charset="0"/>
              </a:rPr>
              <a:t>Decrease muscle excitation by disrupting synaptic transmission at neuromuscular junction </a:t>
            </a:r>
          </a:p>
          <a:p>
            <a:pPr lvl="0" algn="just">
              <a:buNone/>
            </a:pPr>
            <a:endParaRPr lang="en-US" sz="2800"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69008"/>
          </a:xfrm>
        </p:spPr>
        <p:txBody>
          <a:bodyPr>
            <a:normAutofit/>
          </a:bodyPr>
          <a:lstStyle/>
          <a:p>
            <a:pPr>
              <a:buNone/>
            </a:pPr>
            <a:endParaRPr lang="en-US" sz="2800" b="1" dirty="0" smtClean="0">
              <a:latin typeface="Times New Roman" pitchFamily="18" charset="0"/>
              <a:cs typeface="Times New Roman" pitchFamily="18" charset="0"/>
            </a:endParaRPr>
          </a:p>
          <a:p>
            <a:pPr>
              <a:buNone/>
            </a:pPr>
            <a:endParaRPr lang="en-US" sz="2800" b="1"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Indications:</a:t>
            </a:r>
          </a:p>
          <a:p>
            <a:r>
              <a:rPr lang="en-US" sz="2800" dirty="0" smtClean="0">
                <a:latin typeface="Times New Roman" pitchFamily="18" charset="0"/>
                <a:cs typeface="Times New Roman" pitchFamily="18" charset="0"/>
              </a:rPr>
              <a:t>Upper motor neuron syndrome</a:t>
            </a:r>
          </a:p>
          <a:p>
            <a:r>
              <a:rPr lang="en-US" sz="2800" dirty="0" smtClean="0">
                <a:latin typeface="Times New Roman" pitchFamily="18" charset="0"/>
                <a:cs typeface="Times New Roman" pitchFamily="18" charset="0"/>
              </a:rPr>
              <a:t>Migraine</a:t>
            </a:r>
          </a:p>
          <a:p>
            <a:r>
              <a:rPr lang="en-US" sz="2800" dirty="0" smtClean="0">
                <a:latin typeface="Times New Roman" pitchFamily="18" charset="0"/>
                <a:cs typeface="Times New Roman" pitchFamily="18" charset="0"/>
              </a:rPr>
              <a:t>Cosmetics</a:t>
            </a:r>
          </a:p>
          <a:p>
            <a:r>
              <a:rPr lang="en-US" sz="2800" dirty="0" smtClean="0">
                <a:latin typeface="Times New Roman" pitchFamily="18" charset="0"/>
                <a:cs typeface="Times New Roman" pitchFamily="18" charset="0"/>
              </a:rPr>
              <a:t>Cervical dystonia</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32706"/>
          </a:xfrm>
        </p:spPr>
        <p:txBody>
          <a:bodyPr/>
          <a:lstStyle/>
          <a:p>
            <a:r>
              <a:rPr lang="en-US" b="1" dirty="0" smtClean="0">
                <a:effectLst/>
                <a:latin typeface="Times New Roman" pitchFamily="18" charset="0"/>
                <a:cs typeface="Times New Roman" pitchFamily="18" charset="0"/>
              </a:rPr>
              <a:t>References</a:t>
            </a:r>
            <a:endParaRPr lang="en-US"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626008"/>
          </a:xfrm>
        </p:spPr>
        <p:txBody>
          <a:bodyPr>
            <a:normAutofit/>
          </a:bodyPr>
          <a:lstStyle/>
          <a:p>
            <a:r>
              <a:rPr lang="en-US" sz="2400" dirty="0" smtClean="0">
                <a:latin typeface="Times New Roman" pitchFamily="18" charset="0"/>
                <a:cs typeface="Times New Roman" pitchFamily="18" charset="0"/>
              </a:rPr>
              <a:t>Lipincot Pharmacology, 5</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Edition</a:t>
            </a:r>
          </a:p>
          <a:p>
            <a:r>
              <a:rPr lang="en-US" sz="2400" dirty="0" smtClean="0">
                <a:latin typeface="Times New Roman" pitchFamily="18" charset="0"/>
                <a:cs typeface="Times New Roman" pitchFamily="18" charset="0"/>
              </a:rPr>
              <a:t>The Goodman Gillman Pharmacology, 11</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Edition</a:t>
            </a:r>
          </a:p>
          <a:p>
            <a:r>
              <a:rPr lang="en-US" sz="2400" dirty="0" smtClean="0">
                <a:latin typeface="Times New Roman" pitchFamily="18" charset="0"/>
                <a:cs typeface="Times New Roman" pitchFamily="18" charset="0"/>
              </a:rPr>
              <a:t>www.ncbi.nlm.nih.gov › ... › Indian J Dermatol › v.55(1); Jan-Mar 2010.</a:t>
            </a:r>
          </a:p>
          <a:p>
            <a:r>
              <a:rPr lang="en-US" sz="2400" dirty="0" smtClean="0">
                <a:latin typeface="Times New Roman" pitchFamily="18" charset="0"/>
                <a:cs typeface="Times New Roman" pitchFamily="18" charset="0"/>
              </a:rPr>
              <a:t>J R Soc Med. Jul 2002; 95(7): 363–367.</a:t>
            </a:r>
          </a:p>
          <a:p>
            <a:r>
              <a:rPr lang="en-US" sz="2400" dirty="0" smtClean="0">
                <a:latin typeface="Times New Roman" pitchFamily="18" charset="0"/>
                <a:cs typeface="Times New Roman" pitchFamily="18" charset="0"/>
              </a:rPr>
              <a:t>ceaccp.oxfordjournals.org</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7351261"/>
        </p:xfrm>
        <a:graphic>
          <a:graphicData uri="http://schemas.openxmlformats.org/drawingml/2006/table">
            <a:tbl>
              <a:tblPr firstRow="1" bandRow="1">
                <a:tableStyleId>{91EBBBCC-DAD2-459C-BE2E-F6DE35CF9A28}</a:tableStyleId>
              </a:tblPr>
              <a:tblGrid>
                <a:gridCol w="1524000"/>
                <a:gridCol w="1524000"/>
                <a:gridCol w="1524000"/>
                <a:gridCol w="1524000"/>
                <a:gridCol w="1524000"/>
                <a:gridCol w="1524000"/>
              </a:tblGrid>
              <a:tr h="676141">
                <a:tc>
                  <a:txBody>
                    <a:bodyPr/>
                    <a:lstStyle/>
                    <a:p>
                      <a:r>
                        <a:rPr lang="en-US" dirty="0" smtClean="0"/>
                        <a:t>Author</a:t>
                      </a:r>
                      <a:endParaRPr lang="en-IN" dirty="0"/>
                    </a:p>
                  </a:txBody>
                  <a:tcPr/>
                </a:tc>
                <a:tc>
                  <a:txBody>
                    <a:bodyPr/>
                    <a:lstStyle/>
                    <a:p>
                      <a:r>
                        <a:rPr lang="en-US" dirty="0" smtClean="0"/>
                        <a:t>Title </a:t>
                      </a:r>
                      <a:endParaRPr lang="en-IN" dirty="0"/>
                    </a:p>
                  </a:txBody>
                  <a:tcPr/>
                </a:tc>
                <a:tc>
                  <a:txBody>
                    <a:bodyPr/>
                    <a:lstStyle/>
                    <a:p>
                      <a:r>
                        <a:rPr lang="en-US" dirty="0" smtClean="0"/>
                        <a:t>Journal details</a:t>
                      </a:r>
                      <a:endParaRPr lang="en-IN" dirty="0"/>
                    </a:p>
                  </a:txBody>
                  <a:tcPr/>
                </a:tc>
                <a:tc>
                  <a:txBody>
                    <a:bodyPr/>
                    <a:lstStyle/>
                    <a:p>
                      <a:r>
                        <a:rPr lang="en-US" dirty="0" err="1" smtClean="0"/>
                        <a:t>Absract</a:t>
                      </a:r>
                      <a:endParaRPr lang="en-IN" dirty="0"/>
                    </a:p>
                  </a:txBody>
                  <a:tcPr/>
                </a:tc>
                <a:tc>
                  <a:txBody>
                    <a:bodyPr/>
                    <a:lstStyle/>
                    <a:p>
                      <a:r>
                        <a:rPr lang="en-US" dirty="0" smtClean="0"/>
                        <a:t>Level of</a:t>
                      </a:r>
                      <a:r>
                        <a:rPr lang="en-US" baseline="0" dirty="0" smtClean="0"/>
                        <a:t> evidence</a:t>
                      </a:r>
                      <a:endParaRPr lang="en-IN" dirty="0"/>
                    </a:p>
                  </a:txBody>
                  <a:tcPr/>
                </a:tc>
                <a:tc>
                  <a:txBody>
                    <a:bodyPr/>
                    <a:lstStyle/>
                    <a:p>
                      <a:r>
                        <a:rPr lang="en-US" dirty="0" smtClean="0"/>
                        <a:t>Conclusion</a:t>
                      </a:r>
                      <a:endParaRPr lang="en-IN" dirty="0"/>
                    </a:p>
                  </a:txBody>
                  <a:tcPr/>
                </a:tc>
              </a:tr>
              <a:tr h="6181859">
                <a:tc>
                  <a:txBody>
                    <a:bodyPr/>
                    <a:lstStyle/>
                    <a:p>
                      <a:r>
                        <a:rPr lang="en-US" dirty="0" err="1" smtClean="0">
                          <a:hlinkClick r:id="rId2"/>
                        </a:rPr>
                        <a:t>Visoiu</a:t>
                      </a:r>
                      <a:r>
                        <a:rPr lang="en-US" smtClean="0">
                          <a:hlinkClick r:id="rId2"/>
                        </a:rPr>
                        <a:t> M</a:t>
                      </a:r>
                      <a:r>
                        <a:rPr lang="en-US" smtClean="0"/>
                        <a:t> et al</a:t>
                      </a:r>
                      <a:endParaRPr lang="en-IN" dirty="0"/>
                    </a:p>
                  </a:txBody>
                  <a:tcPr/>
                </a:tc>
                <a:tc>
                  <a:txBody>
                    <a:bodyPr/>
                    <a:lstStyle/>
                    <a:p>
                      <a:r>
                        <a:rPr lang="en-US" b="1" dirty="0" smtClean="0"/>
                        <a:t>Anesthetic drugs and onset of malignant hyperthermia</a:t>
                      </a:r>
                      <a:endParaRPr lang="en-IN" dirty="0"/>
                    </a:p>
                  </a:txBody>
                  <a:tcPr/>
                </a:tc>
                <a:tc>
                  <a:txBody>
                    <a:bodyPr/>
                    <a:lstStyle/>
                    <a:p>
                      <a:r>
                        <a:rPr lang="en-US" dirty="0" err="1" smtClean="0">
                          <a:hlinkClick r:id="rId3" tooltip="Anesthesia and analgesia."/>
                        </a:rPr>
                        <a:t>Anesth</a:t>
                      </a:r>
                      <a:r>
                        <a:rPr lang="en-US" dirty="0" smtClean="0">
                          <a:hlinkClick r:id="rId3" tooltip="Anesthesia and analgesia."/>
                        </a:rPr>
                        <a:t> </a:t>
                      </a:r>
                      <a:r>
                        <a:rPr lang="en-US" dirty="0" err="1" smtClean="0">
                          <a:hlinkClick r:id="rId3" tooltip="Anesthesia and analgesia."/>
                        </a:rPr>
                        <a:t>Analg</a:t>
                      </a:r>
                      <a:r>
                        <a:rPr lang="en-US" dirty="0" smtClean="0">
                          <a:hlinkClick r:id="rId3" tooltip="Anesthesia and analgesia."/>
                        </a:rPr>
                        <a:t>.</a:t>
                      </a:r>
                      <a:r>
                        <a:rPr lang="en-US" dirty="0" smtClean="0"/>
                        <a:t> 2014 Feb;118(2):388-96. </a:t>
                      </a:r>
                      <a:r>
                        <a:rPr lang="en-US" dirty="0" err="1" smtClean="0"/>
                        <a:t>doi</a:t>
                      </a:r>
                      <a:r>
                        <a:rPr lang="en-US" dirty="0" smtClean="0"/>
                        <a:t>: 10.1213/ANE.0000000000000062.</a:t>
                      </a:r>
                      <a:endParaRPr lang="en-IN" dirty="0"/>
                    </a:p>
                  </a:txBody>
                  <a:tcPr/>
                </a:tc>
                <a:tc>
                  <a:txBody>
                    <a:bodyPr/>
                    <a:lstStyle/>
                    <a:p>
                      <a:r>
                        <a:rPr lang="en-US" dirty="0" smtClean="0"/>
                        <a:t>The time between the beginning of anesthetic administration and recognition of the first sign of malignant hyperthermia (MH) (MH onset time) could differ among anesthetic drugs.</a:t>
                      </a:r>
                    </a:p>
                    <a:p>
                      <a:endParaRPr lang="en-IN" dirty="0"/>
                    </a:p>
                  </a:txBody>
                  <a:tcPr/>
                </a:tc>
                <a:tc>
                  <a:txBody>
                    <a:bodyPr/>
                    <a:lstStyle/>
                    <a:p>
                      <a:r>
                        <a:rPr lang="en-IN" dirty="0" smtClean="0"/>
                        <a:t>1B</a:t>
                      </a:r>
                      <a:endParaRPr lang="en-IN" dirty="0"/>
                    </a:p>
                  </a:txBody>
                  <a:tcPr/>
                </a:tc>
                <a:tc>
                  <a:txBody>
                    <a:bodyPr/>
                    <a:lstStyle/>
                    <a:p>
                      <a:r>
                        <a:rPr lang="en-US" dirty="0" smtClean="0"/>
                        <a:t>The onset of MH has been observed later during </a:t>
                      </a:r>
                      <a:r>
                        <a:rPr lang="en-US" dirty="0" err="1" smtClean="0"/>
                        <a:t>desflurane</a:t>
                      </a:r>
                      <a:r>
                        <a:rPr lang="en-US" dirty="0" smtClean="0"/>
                        <a:t> and </a:t>
                      </a:r>
                      <a:r>
                        <a:rPr lang="en-US" dirty="0" err="1" smtClean="0"/>
                        <a:t>isoflurane</a:t>
                      </a:r>
                      <a:r>
                        <a:rPr lang="en-US" dirty="0" smtClean="0"/>
                        <a:t> anesthesia than during exposure to </a:t>
                      </a:r>
                      <a:r>
                        <a:rPr lang="en-US" dirty="0" err="1" smtClean="0"/>
                        <a:t>sevoflurane</a:t>
                      </a:r>
                      <a:r>
                        <a:rPr lang="en-US" dirty="0" smtClean="0"/>
                        <a:t>. Since 1998, MH signs have more often appeared later, in the second or third hour of anesthesia, than they did before 1998.</a:t>
                      </a:r>
                      <a:endParaRPr lang="en-IN"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Q1. Malignant hyperthermia is associated with?</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a:t>
            </a: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propofol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thiopentone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atracurium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succinylcholine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Q2. Drug used to reverse the effect of non-depolarizing agent?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propofol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thiopentone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neostigmine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succinylcholine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Q3. Which of the following is not neuromuscular blocking agent?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atracurium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vecarunium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succinylcholine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acetylcholine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Q4. Which of the following is depolarizing blocking agent?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atracurium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vecarunium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succinylcholine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acetylcholine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Q5. Which of the following is non-depolarizing agent?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propofol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thiopentone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atracurium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succinylcholine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vc\Downloads\neuromuscular_junction.jpg"/>
          <p:cNvPicPr>
            <a:picLocks noGrp="1" noChangeAspect="1" noChangeArrowheads="1"/>
          </p:cNvPicPr>
          <p:nvPr>
            <p:ph idx="1"/>
          </p:nvPr>
        </p:nvPicPr>
        <p:blipFill>
          <a:blip r:embed="rId2"/>
          <a:srcRect/>
          <a:stretch>
            <a:fillRect/>
          </a:stretch>
        </p:blipFill>
        <p:spPr bwMode="auto">
          <a:xfrm>
            <a:off x="304800" y="304800"/>
            <a:ext cx="8458200" cy="6019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latin typeface="Times New Roman" pitchFamily="18" charset="0"/>
                <a:cs typeface="Times New Roman" pitchFamily="18" charset="0"/>
              </a:rPr>
              <a:t>Nicotinic Acetylcholine Receptor</a:t>
            </a:r>
            <a:endParaRPr lang="en-US" sz="4000" b="1" dirty="0">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None/>
            </a:pPr>
            <a:r>
              <a:rPr lang="en-US" sz="2800" dirty="0" smtClean="0">
                <a:latin typeface="Times New Roman" pitchFamily="18" charset="0"/>
                <a:cs typeface="Times New Roman" pitchFamily="18" charset="0"/>
              </a:rPr>
              <a:t> The nicotinic acetylcholine (ACh) receptor mediates neurotransmission postsynaptically at the neuromuscular junction.</a:t>
            </a:r>
          </a:p>
          <a:p>
            <a:pPr algn="just">
              <a:buNone/>
            </a:pP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The receptor is called nicotinic acetylcholine receptor because it is stimulated by both the neurotransmitter ACh and the alkaloid nicotine</a:t>
            </a:r>
            <a:r>
              <a:rPr lang="en-US" sz="2800"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endParaRPr lang="en-US" dirty="0"/>
          </a:p>
        </p:txBody>
      </p:sp>
      <p:pic>
        <p:nvPicPr>
          <p:cNvPr id="32770" name="Picture 2" descr="C:\Users\vc\Downloads\DA2C5FF2jpg.pn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Picture 3"/>
          <p:cNvPicPr>
            <a:picLocks noChangeAspect="1"/>
          </p:cNvPicPr>
          <p:nvPr/>
        </p:nvPicPr>
        <p:blipFill rotWithShape="1">
          <a:blip r:embed="rId2"/>
          <a:srcRect b="7100"/>
          <a:stretch/>
        </p:blipFill>
        <p:spPr>
          <a:xfrm>
            <a:off x="990601" y="990600"/>
            <a:ext cx="6705600" cy="464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610600" cy="1399032"/>
          </a:xfrm>
        </p:spPr>
        <p:txBody>
          <a:bodyPr>
            <a:normAutofit fontScale="90000"/>
          </a:bodyPr>
          <a:lstStyle/>
          <a:p>
            <a:r>
              <a:rPr lang="en-US" sz="4400" b="1" dirty="0" smtClean="0">
                <a:effectLst/>
                <a:latin typeface="Times New Roman" pitchFamily="18" charset="0"/>
                <a:cs typeface="Times New Roman" pitchFamily="18" charset="0"/>
              </a:rPr>
              <a:t>Transmission At the Neuromuscular Junction</a:t>
            </a:r>
            <a:endParaRPr lang="en-US" b="1"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057400"/>
            <a:ext cx="8229600" cy="4397408"/>
          </a:xfrm>
        </p:spPr>
        <p:txBody>
          <a:bodyPr>
            <a:normAutofit/>
          </a:bodyPr>
          <a:lstStyle/>
          <a:p>
            <a:pPr algn="just"/>
            <a:r>
              <a:rPr lang="en-US" sz="2800" dirty="0" smtClean="0">
                <a:latin typeface="Times New Roman" pitchFamily="18" charset="0"/>
                <a:cs typeface="Times New Roman" pitchFamily="18" charset="0"/>
              </a:rPr>
              <a:t>Motor neuron depolarization causes action potential to travel down the nerve fiber to the neuromuscular junction</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Depolarization of the axon terminal causes an influx of Ca</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which triggers fusion of the synaptic vesicles  and release of neurotransmitter (Acetylcholine; ACh)</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1081</TotalTime>
  <Words>1811</Words>
  <Application>Microsoft Office PowerPoint</Application>
  <PresentationFormat>On-screen Show (4:3)</PresentationFormat>
  <Paragraphs>219</Paragraphs>
  <Slides>46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Apex</vt:lpstr>
      <vt:lpstr>Image</vt:lpstr>
      <vt:lpstr>Drugs Acting on Neuromuscular Junnction Muscle Relaxants</vt:lpstr>
      <vt:lpstr>Neuromuscular Junction</vt:lpstr>
      <vt:lpstr>The Motor Neuron</vt:lpstr>
      <vt:lpstr>Slide 4</vt:lpstr>
      <vt:lpstr>Slide 5</vt:lpstr>
      <vt:lpstr>Nicotinic Acetylcholine Receptor</vt:lpstr>
      <vt:lpstr>Slide 7</vt:lpstr>
      <vt:lpstr>Slide 8</vt:lpstr>
      <vt:lpstr>Transmission At the Neuromuscular Junction</vt:lpstr>
      <vt:lpstr>Slide 10</vt:lpstr>
      <vt:lpstr>Slide 11</vt:lpstr>
      <vt:lpstr>Slide 12</vt:lpstr>
      <vt:lpstr>Slide 13</vt:lpstr>
      <vt:lpstr>Neuromuscular Blockers</vt:lpstr>
      <vt:lpstr>Non Depolarizing Agents</vt:lpstr>
      <vt:lpstr>Mechanism of Action</vt:lpstr>
      <vt:lpstr>Slide 17</vt:lpstr>
      <vt:lpstr>Slide 18</vt:lpstr>
      <vt:lpstr>Depolarising Agents</vt:lpstr>
      <vt:lpstr>Mechanism of Action</vt:lpstr>
      <vt:lpstr>Slide 21</vt:lpstr>
      <vt:lpstr>Slide 22</vt:lpstr>
      <vt:lpstr>Slide 23</vt:lpstr>
      <vt:lpstr>Malignant Hyperthermia</vt:lpstr>
      <vt:lpstr>Mechanism </vt:lpstr>
      <vt:lpstr>Slide 26</vt:lpstr>
      <vt:lpstr>Treatment</vt:lpstr>
      <vt:lpstr>Cholinesterase Inhibitors</vt:lpstr>
      <vt:lpstr>Slide 29</vt:lpstr>
      <vt:lpstr>Muscle Relaxants</vt:lpstr>
      <vt:lpstr>Muscle Relaxants</vt:lpstr>
      <vt:lpstr>Types of skeletal muscle relaxants 2 groups</vt:lpstr>
      <vt:lpstr>Types</vt:lpstr>
      <vt:lpstr>Diazepam</vt:lpstr>
      <vt:lpstr>Baclofen</vt:lpstr>
      <vt:lpstr>Slide 36</vt:lpstr>
      <vt:lpstr>Gabapentin</vt:lpstr>
      <vt:lpstr>Tizanidine</vt:lpstr>
      <vt:lpstr>Methocarbamol </vt:lpstr>
      <vt:lpstr>Dantrolene</vt:lpstr>
      <vt:lpstr>Slide 41</vt:lpstr>
      <vt:lpstr>Botulinum Toxins</vt:lpstr>
      <vt:lpstr>Slide 43</vt:lpstr>
      <vt:lpstr>References</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Acting on Neuromuscular Junnction Muscle Relaxants</dc:title>
  <dc:creator>vc</dc:creator>
  <cp:lastModifiedBy>user</cp:lastModifiedBy>
  <cp:revision>128</cp:revision>
  <dcterms:created xsi:type="dcterms:W3CDTF">2014-05-22T15:35:16Z</dcterms:created>
  <dcterms:modified xsi:type="dcterms:W3CDTF">2020-08-17T06:50:37Z</dcterms:modified>
</cp:coreProperties>
</file>