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3" r:id="rId3"/>
    <p:sldId id="285" r:id="rId4"/>
    <p:sldId id="258" r:id="rId5"/>
    <p:sldId id="288" r:id="rId6"/>
    <p:sldId id="289" r:id="rId7"/>
    <p:sldId id="304" r:id="rId8"/>
    <p:sldId id="259" r:id="rId9"/>
    <p:sldId id="261" r:id="rId10"/>
    <p:sldId id="278" r:id="rId11"/>
    <p:sldId id="277" r:id="rId12"/>
    <p:sldId id="262" r:id="rId13"/>
    <p:sldId id="265" r:id="rId14"/>
    <p:sldId id="279" r:id="rId15"/>
    <p:sldId id="287" r:id="rId16"/>
    <p:sldId id="286" r:id="rId17"/>
    <p:sldId id="266" r:id="rId18"/>
    <p:sldId id="280" r:id="rId19"/>
    <p:sldId id="264" r:id="rId20"/>
    <p:sldId id="267" r:id="rId21"/>
    <p:sldId id="281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2" r:id="rId30"/>
    <p:sldId id="300" r:id="rId31"/>
    <p:sldId id="291" r:id="rId32"/>
    <p:sldId id="29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97" autoAdjust="0"/>
    <p:restoredTop sz="94660"/>
  </p:normalViewPr>
  <p:slideViewPr>
    <p:cSldViewPr>
      <p:cViewPr>
        <p:scale>
          <a:sx n="66" d="100"/>
          <a:sy n="66" d="100"/>
        </p:scale>
        <p:origin x="-146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FFA7-3A95-48CA-8588-879A96B40D7A}" type="datetimeFigureOut">
              <a:rPr lang="en-US" smtClean="0"/>
              <a:pPr/>
              <a:t>8/2/2017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FFA7-3A95-48CA-8588-879A96B40D7A}" type="datetimeFigureOut">
              <a:rPr lang="en-US" smtClean="0"/>
              <a:pPr/>
              <a:t>8/2/2017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FFA7-3A95-48CA-8588-879A96B40D7A}" type="datetimeFigureOut">
              <a:rPr lang="en-US" smtClean="0"/>
              <a:pPr/>
              <a:t>8/2/2017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FFA7-3A95-48CA-8588-879A96B40D7A}" type="datetimeFigureOut">
              <a:rPr lang="en-US" smtClean="0"/>
              <a:pPr/>
              <a:t>8/2/2017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FFA7-3A95-48CA-8588-879A96B40D7A}" type="datetimeFigureOut">
              <a:rPr lang="en-US" smtClean="0"/>
              <a:pPr/>
              <a:t>8/2/2017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FFA7-3A95-48CA-8588-879A96B40D7A}" type="datetimeFigureOut">
              <a:rPr lang="en-US" smtClean="0"/>
              <a:pPr/>
              <a:t>8/2/2017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FFA7-3A95-48CA-8588-879A96B40D7A}" type="datetimeFigureOut">
              <a:rPr lang="en-US" smtClean="0"/>
              <a:pPr/>
              <a:t>8/2/2017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FFA7-3A95-48CA-8588-879A96B40D7A}" type="datetimeFigureOut">
              <a:rPr lang="en-US" smtClean="0"/>
              <a:pPr/>
              <a:t>8/2/2017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FFA7-3A95-48CA-8588-879A96B40D7A}" type="datetimeFigureOut">
              <a:rPr lang="en-US" smtClean="0"/>
              <a:pPr/>
              <a:t>8/2/2017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FFA7-3A95-48CA-8588-879A96B40D7A}" type="datetimeFigureOut">
              <a:rPr lang="en-US" smtClean="0"/>
              <a:pPr/>
              <a:t>8/2/2017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FFA7-3A95-48CA-8588-879A96B40D7A}" type="datetimeFigureOut">
              <a:rPr lang="en-US" smtClean="0"/>
              <a:pPr/>
              <a:t>8/2/2017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8FFA7-3A95-48CA-8588-879A96B40D7A}" type="datetimeFigureOut">
              <a:rPr lang="en-US" smtClean="0"/>
              <a:pPr/>
              <a:t>8/2/2017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Peripheral Joint Mobilization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Conducted by </a:t>
            </a:r>
          </a:p>
          <a:p>
            <a:r>
              <a:rPr lang="en-IN" dirty="0" smtClean="0"/>
              <a:t>Dr. Noel (PT)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Roll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62187" y="2401094"/>
            <a:ext cx="461962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Roll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	Characteristics :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surfaces are incongruent.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points on one surface meet new points on the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opposing surface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Rolling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results in angular motion of the bone (swing).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Rolling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is always in the same direction as the swinging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bone motion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whether the surface is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convex or concave.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Roll contd.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9325" y="1781969"/>
            <a:ext cx="4705350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Sliding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214554"/>
            <a:ext cx="5943609" cy="3662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For a pure slide, the surfaces must be congruent, either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flat (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Fig. 5.4 A) or curved (Fig. 5.4 B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same point on one surface comes into contact with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new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points on the opposing surface.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Pure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sliding does not occur in joints, because the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surfaces are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not completely congruent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Concave Convex Rule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direction in which sliding occurs depends on whether the moving surface is concave or convex. 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Sliding is in the opposite direction of the angular movement of the bone if the moving joint surface is convex (Fig. 5.5 A). </a:t>
            </a:r>
            <a:endParaRPr lang="en-IN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smtClean="0">
                <a:latin typeface="Times New Roman" pitchFamily="18" charset="0"/>
                <a:cs typeface="Times New Roman" pitchFamily="18" charset="0"/>
              </a:rPr>
              <a:t>Sliding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is in the same direction as the angular movement of the bone if the moving surface is concave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Concave Convex Rule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83286" y="1600200"/>
            <a:ext cx="437742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Spin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096294"/>
            <a:ext cx="472440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Spin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There is rotation of a segment about a stationary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mechanical axis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(Fig. 5.6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same point on the moving surface creates an arc of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 circle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as the bone spins.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Spinning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rarely occurs alone in joints but in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combination with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rolling and sliding.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Three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examples of spin occurring in joints of the body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are the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shoulder with flexion/extension, the hip with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flexion/extension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, and the 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radiohumeral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joint with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pronation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supination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(Fig. 5.7).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Joint spin in the Body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71612"/>
            <a:ext cx="7337406" cy="4352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At the end of the session the student would be able to 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Define about Peripheral Joint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Mobilzation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Enumerate Limitations of Range of Motion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List down different joint shapes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Explain about different types of Motion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Describe about Indications, Contraindications Limitations and Precautions of Peripheral Joint Mobilization.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List down grades of Mobilization</a:t>
            </a:r>
          </a:p>
          <a:p>
            <a:pPr>
              <a:buFont typeface="Wingdings" pitchFamily="2" charset="2"/>
              <a:buChar char="Ø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Other Accessory Motions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Compression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is the decrease in the joint space between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bony partners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Compression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normally occurs in the extremity and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spinal joints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when weight bearing.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compression occurs as muscles contract,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which provides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stability to the joints.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one bone rolls on the other (see Fig. 5.3), some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compression also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occurs on the side to which the bone is 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angulating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Normal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intermittent compressive loads help move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synovial fluid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and, thus, help maintain cartilage health.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Abnormally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high compression loads may lead to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articular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cartilage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changes and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deterioration.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Other Accessory Motions Contd.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Traction/Distraction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Whenever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there is pulling on the long axis of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 bone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, the term long-axis traction is used. 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Whenever the surfaces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are to be separated, the term distraction,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joint traction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, or joint separation is used.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Indication 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Pain, Muscle Guarding, and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Spasm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Reversible Joint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Hypomobility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Positional Faults/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Subluxations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Progressive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Limitation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Functional Immobility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Limitation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It cannot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change the disease process of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disorders such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as rheumatoid arthritis or the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inflammatory process of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injury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skill of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therapist affects the outcome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If the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maneuvers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are applied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too vigorously for the condition, joint trauma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hypermobility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may result.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Contra indication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only true contraindications to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mobilization/manipulation stretching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techniques are 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hypermobility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, joint effusion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inflammation.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Precaution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Mobilization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may be used with </a:t>
            </a:r>
            <a:r>
              <a:rPr lang="en-IN" sz="2400" i="1" dirty="0">
                <a:latin typeface="Times New Roman" pitchFamily="18" charset="0"/>
                <a:cs typeface="Times New Roman" pitchFamily="18" charset="0"/>
              </a:rPr>
              <a:t>extreme care in the following conditions </a:t>
            </a:r>
            <a:r>
              <a:rPr lang="en-IN" sz="2400" i="1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signs and the patient’s response are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favorable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Malignancy.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Bone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disease detectable on radiographs.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Unhealed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fracture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Excessive pain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Hypermobility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in associated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joints.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Total joint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replacements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Newly formed or weakened connective tissue such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as immediately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after injury, surgery, or disuse or when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patient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is taking certain medications such as corticosteroids.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Systemic connective tissue diseases such as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rheumatoid arthritis,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in which the disease weakens the connective tissue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Elderly individuals with weakened connective tissue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and diminished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circulation.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latin typeface="Times New Roman" pitchFamily="18" charset="0"/>
                <a:cs typeface="Times New Roman" pitchFamily="18" charset="0"/>
              </a:rPr>
              <a:t>Grades or Dosages of Movement for</a:t>
            </a:r>
            <a:br>
              <a:rPr lang="en-IN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en-IN" sz="3200" b="1" dirty="0">
                <a:latin typeface="Times New Roman" pitchFamily="18" charset="0"/>
                <a:cs typeface="Times New Roman" pitchFamily="18" charset="0"/>
              </a:rPr>
              <a:t>Non-Thrust 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Oscillation Techniques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785926"/>
            <a:ext cx="5033988" cy="463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400" b="1" i="1" dirty="0">
                <a:latin typeface="Times New Roman" pitchFamily="18" charset="0"/>
                <a:cs typeface="Times New Roman" pitchFamily="18" charset="0"/>
              </a:rPr>
              <a:t>Grade I. Small-amplitude rhythmic oscillations are </a:t>
            </a:r>
            <a:r>
              <a:rPr lang="en-IN" sz="2400" b="1" i="1" dirty="0" smtClean="0">
                <a:latin typeface="Times New Roman" pitchFamily="18" charset="0"/>
                <a:cs typeface="Times New Roman" pitchFamily="18" charset="0"/>
              </a:rPr>
              <a:t>performed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beginning of the range. They are usually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rapid oscillations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, like manual vibrations.</a:t>
            </a:r>
          </a:p>
          <a:p>
            <a:r>
              <a:rPr lang="en-IN" sz="2400" b="1" i="1" dirty="0">
                <a:latin typeface="Times New Roman" pitchFamily="18" charset="0"/>
                <a:cs typeface="Times New Roman" pitchFamily="18" charset="0"/>
              </a:rPr>
              <a:t>Grade II. Large-amplitude rhythmic oscillations are </a:t>
            </a:r>
            <a:r>
              <a:rPr lang="en-IN" sz="2400" b="1" i="1" dirty="0" smtClean="0">
                <a:latin typeface="Times New Roman" pitchFamily="18" charset="0"/>
                <a:cs typeface="Times New Roman" pitchFamily="18" charset="0"/>
              </a:rPr>
              <a:t>performed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within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range, not reaching the limit. They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are usually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performed at 2 or 3 per second for 1 to 2 minutes.</a:t>
            </a:r>
          </a:p>
          <a:p>
            <a:r>
              <a:rPr lang="en-IN" sz="2400" b="1" i="1" dirty="0">
                <a:latin typeface="Times New Roman" pitchFamily="18" charset="0"/>
                <a:cs typeface="Times New Roman" pitchFamily="18" charset="0"/>
              </a:rPr>
              <a:t>Grade III. Large-amplitude rhythmic oscillations are </a:t>
            </a:r>
            <a:r>
              <a:rPr lang="en-IN" sz="2400" b="1" i="1" dirty="0" smtClean="0">
                <a:latin typeface="Times New Roman" pitchFamily="18" charset="0"/>
                <a:cs typeface="Times New Roman" pitchFamily="18" charset="0"/>
              </a:rPr>
              <a:t>performed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up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to the limit of the available motion and are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stressed into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tissue resistance. They are usually performed at 2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or 3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per second for 1 to 2 minutes.</a:t>
            </a:r>
          </a:p>
          <a:p>
            <a:r>
              <a:rPr lang="en-IN" sz="2400" b="1" i="1" dirty="0">
                <a:latin typeface="Times New Roman" pitchFamily="18" charset="0"/>
                <a:cs typeface="Times New Roman" pitchFamily="18" charset="0"/>
              </a:rPr>
              <a:t>Grade IV. Small-amplitude rhythmic oscillations are </a:t>
            </a:r>
            <a:r>
              <a:rPr lang="en-IN" sz="2400" b="1" i="1" dirty="0" smtClean="0">
                <a:latin typeface="Times New Roman" pitchFamily="18" charset="0"/>
                <a:cs typeface="Times New Roman" pitchFamily="18" charset="0"/>
              </a:rPr>
              <a:t>performed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limit of the available motion and stressed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into the </a:t>
            </a:r>
            <a:r>
              <a:rPr lang="en-IN" sz="2400" smtClean="0">
                <a:latin typeface="Times New Roman" pitchFamily="18" charset="0"/>
                <a:cs typeface="Times New Roman" pitchFamily="18" charset="0"/>
              </a:rPr>
              <a:t>anatomic limit.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0"/>
            <a:ext cx="6512511" cy="1143000"/>
          </a:xfrm>
        </p:spPr>
        <p:txBody>
          <a:bodyPr/>
          <a:lstStyle/>
          <a:p>
            <a:pPr algn="ctr"/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Comparision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of Manual Therapy Techniques with Therapeutic Exercise in the treatment of Shoulder Impingement: A RCT</a:t>
            </a:r>
            <a:br>
              <a:rPr lang="en-IN" sz="2000" dirty="0" smtClean="0">
                <a:latin typeface="Times New Roman" pitchFamily="18" charset="0"/>
                <a:cs typeface="Times New Roman" pitchFamily="18" charset="0"/>
              </a:rPr>
            </a:b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4294967295"/>
          </p:nvPr>
        </p:nvGraphicFramePr>
        <p:xfrm>
          <a:off x="285721" y="857233"/>
          <a:ext cx="857256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80"/>
                <a:gridCol w="1143008"/>
                <a:gridCol w="3929089"/>
                <a:gridCol w="1000132"/>
                <a:gridCol w="1071570"/>
                <a:gridCol w="714381"/>
              </a:tblGrid>
              <a:tr h="1760114">
                <a:tc>
                  <a:txBody>
                    <a:bodyPr/>
                    <a:lstStyle/>
                    <a:p>
                      <a:r>
                        <a:rPr lang="en-IN" dirty="0" smtClean="0"/>
                        <a:t>Author &amp; Year of Publication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PICO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Methodology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Results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Conclusion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Level</a:t>
                      </a:r>
                      <a:r>
                        <a:rPr lang="en-IN" baseline="0" dirty="0" smtClean="0"/>
                        <a:t> of Evidence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</a:tr>
              <a:tr h="3883488"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Kachingwe</a:t>
                      </a:r>
                      <a:r>
                        <a:rPr lang="en-IN" dirty="0" smtClean="0"/>
                        <a:t> et al. 2008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</a:t>
                      </a:r>
                      <a:r>
                        <a:rPr lang="en-IN" baseline="0" dirty="0" smtClean="0"/>
                        <a:t>- Shoulder Impingement </a:t>
                      </a:r>
                      <a:endParaRPr lang="en-IN" dirty="0" smtClean="0"/>
                    </a:p>
                    <a:p>
                      <a:r>
                        <a:rPr lang="en-IN" dirty="0" smtClean="0"/>
                        <a:t>I- Manual therapy</a:t>
                      </a:r>
                      <a:r>
                        <a:rPr lang="en-IN" baseline="0" dirty="0" smtClean="0"/>
                        <a:t> </a:t>
                      </a:r>
                      <a:r>
                        <a:rPr lang="en-IN" baseline="0" dirty="0" err="1" smtClean="0"/>
                        <a:t>Techni</a:t>
                      </a:r>
                      <a:endParaRPr lang="en-IN" dirty="0" smtClean="0"/>
                    </a:p>
                    <a:p>
                      <a:r>
                        <a:rPr lang="en-IN" dirty="0" smtClean="0"/>
                        <a:t>C-Therapeutic Ex</a:t>
                      </a:r>
                    </a:p>
                    <a:p>
                      <a:r>
                        <a:rPr lang="en-IN" dirty="0" smtClean="0"/>
                        <a:t>O-ROM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 Subjects were included  who were 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diagnosed with primary shoulder impingement were randomly assigned to one of these four groups</a:t>
                      </a: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supervised exercise only, 2) supervised exercise with </a:t>
                      </a:r>
                      <a:r>
                        <a:rPr lang="en-IN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glenohumeral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mobilizations, 3) supervised exercise with a mobilization-with-movement (MWM) technique, or 4) a control group receiving only physician advice.  Outcome</a:t>
                      </a:r>
                      <a:r>
                        <a:rPr lang="en-IN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Measures: 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(VAS), pain with the </a:t>
                      </a:r>
                      <a:r>
                        <a:rPr lang="en-IN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Neer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Hawkins-Kennedy tests, shoulder</a:t>
                      </a:r>
                      <a:r>
                        <a:rPr lang="en-IN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(AROM), and shoulder function (SPADI)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The 3 </a:t>
                      </a:r>
                      <a:r>
                        <a:rPr lang="en-IN" dirty="0" err="1" smtClean="0"/>
                        <a:t>interverntion</a:t>
                      </a:r>
                      <a:r>
                        <a:rPr lang="en-IN" dirty="0" smtClean="0"/>
                        <a:t> group</a:t>
                      </a:r>
                      <a:r>
                        <a:rPr lang="en-IN" baseline="0" dirty="0" smtClean="0"/>
                        <a:t> had higher degree of improvement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Performing</a:t>
                      </a:r>
                      <a:r>
                        <a:rPr lang="en-IN" baseline="0" dirty="0" smtClean="0"/>
                        <a:t> GH Mobilization with MWM in combination with a Supervised exercise program result in better ROM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2b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Contents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Limitations of Motions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Joint Shapes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Types of Motion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Indication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Limitations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Contra indication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Precautions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Grades or Dosages</a:t>
            </a: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Questions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Q 1.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Peripheral Joint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Mobilization is which type of technique?</a:t>
            </a:r>
          </a:p>
          <a:p>
            <a:pPr marL="457200" indent="-457200">
              <a:buFont typeface="+mj-lt"/>
              <a:buAutoNum type="alphaU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Active</a:t>
            </a:r>
          </a:p>
          <a:p>
            <a:pPr marL="457200" indent="-457200">
              <a:buFont typeface="+mj-lt"/>
              <a:buAutoNum type="alphaU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Passive</a:t>
            </a:r>
          </a:p>
          <a:p>
            <a:pPr marL="457200" indent="-457200">
              <a:buFont typeface="+mj-lt"/>
              <a:buAutoNum type="alphaU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Resisted</a:t>
            </a:r>
          </a:p>
          <a:p>
            <a:pPr marL="457200" indent="-457200">
              <a:buFont typeface="+mj-lt"/>
              <a:buAutoNum type="alphaU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None of the Above</a:t>
            </a:r>
          </a:p>
          <a:p>
            <a:pPr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Q 2.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Which is not a reason for Limitation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of Range of Joint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Motion?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Pain</a:t>
            </a:r>
          </a:p>
          <a:p>
            <a:pPr marL="457200" indent="-457200">
              <a:buFont typeface="+mj-lt"/>
              <a:buAutoNum type="alphaU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Tightness of Skin</a:t>
            </a:r>
          </a:p>
          <a:p>
            <a:pPr marL="457200" indent="-457200">
              <a:buFont typeface="+mj-lt"/>
              <a:buAutoNum type="alphaU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Contracture and Adhesions</a:t>
            </a:r>
          </a:p>
          <a:p>
            <a:pPr marL="457200" indent="-457200">
              <a:buFont typeface="+mj-lt"/>
              <a:buAutoNum type="alphaU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Ligament Laxity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Q 3. Which one is not the Indications of Peripheral Joint Mobilization?</a:t>
            </a:r>
          </a:p>
          <a:p>
            <a:pPr marL="457200" indent="-457200">
              <a:buFont typeface="+mj-lt"/>
              <a:buAutoNum type="alphaU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Pain</a:t>
            </a:r>
          </a:p>
          <a:p>
            <a:pPr marL="457200" indent="-457200">
              <a:buFont typeface="+mj-lt"/>
              <a:buAutoNum type="alphaU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Reversible Joint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Hypomobility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Functional Immobility</a:t>
            </a:r>
          </a:p>
          <a:p>
            <a:pPr marL="457200" indent="-457200">
              <a:buFont typeface="+mj-lt"/>
              <a:buAutoNum type="alphaU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Joint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Effussion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Q 4. Which statement is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True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Sliding?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surfaces are incongruent.</a:t>
            </a:r>
          </a:p>
          <a:p>
            <a:pPr marL="457200" indent="-457200">
              <a:buFont typeface="+mj-lt"/>
              <a:buAutoNum type="alphaU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Same point on one surface meet new points on the opposing surface.</a:t>
            </a:r>
          </a:p>
          <a:p>
            <a:pPr marL="457200" indent="-457200">
              <a:buFont typeface="+mj-lt"/>
              <a:buAutoNum type="alphaU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Sliding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results in angular motion of the bone (swing).</a:t>
            </a:r>
          </a:p>
          <a:p>
            <a:pPr marL="457200" indent="-457200">
              <a:buFont typeface="+mj-lt"/>
              <a:buAutoNum type="alphaU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Sliding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is always in the same direction as the swinging bone motion whether the surface is convex or concave.</a:t>
            </a: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Q 5. Concave Convex rule is applicable in ?</a:t>
            </a:r>
          </a:p>
          <a:p>
            <a:pPr marL="457200" indent="-457200">
              <a:buFont typeface="+mj-lt"/>
              <a:buAutoNum type="alphaU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Ovoid Joint</a:t>
            </a:r>
          </a:p>
          <a:p>
            <a:pPr marL="457200" indent="-457200">
              <a:buFont typeface="+mj-lt"/>
              <a:buAutoNum type="alphaUcPeriod"/>
            </a:pP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Sellar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or Saddle Joint</a:t>
            </a:r>
          </a:p>
          <a:p>
            <a:pPr marL="457200" indent="-457200">
              <a:buFont typeface="+mj-lt"/>
              <a:buAutoNum type="alphaU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Both A and B</a:t>
            </a:r>
          </a:p>
          <a:p>
            <a:pPr marL="457200" indent="-457200">
              <a:buFont typeface="+mj-lt"/>
              <a:buAutoNum type="alphaU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None of the Above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Also known as manipulation.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Manual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therapy techniques that are used to modulate pain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and treat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joint impairments that limit range of motion (ROM)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by specifically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addressing the altered mechanics of the joint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Limitation of Range of Joint Motion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Does any one knows about them?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Limitation of Range of Joint Motion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altered joint mechanics may be due to :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Pain and muscle guarding, 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Joint effusion, 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Contractures or adhesions in the joint capsules or supporting ligaments, 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Tightness of skin, superficial fascia or scar tissue,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Muscular weakness or inefficiency,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Displacement or tearing of an intra capsular fibro cartilage or presence of foreign body in joint,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Cartilaginous or bony destruction,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Unknown/ Idiopathic cause of Joint Limitation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Joint shapes Contd.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428736"/>
            <a:ext cx="6277002" cy="5245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Joint shapes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type of motion occurring between bony partners in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 joint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is influenced by the shape of the joint surfaces.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shape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may be described as ovoid or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sellar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In ovoid joints one surface is convex, and the other is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concave.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sellar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(saddle) joints, one surface is concave in one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direction and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convex in the other, with the opposing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surface convex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and concave, respectively—similar to a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horseback rider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being in complementary opposition to the shape of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 saddle.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Types of Motion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movement of the bony lever is called </a:t>
            </a:r>
            <a:r>
              <a:rPr lang="en-IN" sz="2400" i="1" dirty="0" smtClean="0">
                <a:latin typeface="Times New Roman" pitchFamily="18" charset="0"/>
                <a:cs typeface="Times New Roman" pitchFamily="18" charset="0"/>
              </a:rPr>
              <a:t>swing and is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classically described as flexion, extension, abduction, adduction, and rotation. 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amount of movement can be measured in degrees with a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Goniometer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and is called ROM.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Motion of the bone surfaces in the joint is a variable combination of </a:t>
            </a:r>
            <a:r>
              <a:rPr lang="en-IN" sz="2400" i="1" dirty="0" smtClean="0">
                <a:latin typeface="Times New Roman" pitchFamily="18" charset="0"/>
                <a:cs typeface="Times New Roman" pitchFamily="18" charset="0"/>
              </a:rPr>
              <a:t>rolling and sliding, or spinning.</a:t>
            </a:r>
          </a:p>
          <a:p>
            <a:r>
              <a:rPr lang="en-IN" sz="2400" i="1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accessory motions allow greater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angulation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of the bone as it swings. 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For the rolling, sliding, or spinning to occur, there must be adequate capsule laxity or joint play.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1357</Words>
  <Application>Microsoft Office PowerPoint</Application>
  <PresentationFormat>On-screen Show (4:3)</PresentationFormat>
  <Paragraphs>155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Peripheral Joint Mobilization</vt:lpstr>
      <vt:lpstr>OBJECTIVES</vt:lpstr>
      <vt:lpstr>Contents</vt:lpstr>
      <vt:lpstr>Introduction</vt:lpstr>
      <vt:lpstr>Limitation of Range of Joint Motion</vt:lpstr>
      <vt:lpstr>Limitation of Range of Joint Motion</vt:lpstr>
      <vt:lpstr>Joint shapes Contd.</vt:lpstr>
      <vt:lpstr>Joint shapes</vt:lpstr>
      <vt:lpstr>Types of Motion</vt:lpstr>
      <vt:lpstr>Roll</vt:lpstr>
      <vt:lpstr>Roll</vt:lpstr>
      <vt:lpstr>Roll contd.</vt:lpstr>
      <vt:lpstr>Sliding</vt:lpstr>
      <vt:lpstr>Slide 14</vt:lpstr>
      <vt:lpstr>Concave Convex Rule</vt:lpstr>
      <vt:lpstr>Concave Convex Rule</vt:lpstr>
      <vt:lpstr>Spin</vt:lpstr>
      <vt:lpstr>Spin</vt:lpstr>
      <vt:lpstr>Joint spin in the Body</vt:lpstr>
      <vt:lpstr>Other Accessory Motions</vt:lpstr>
      <vt:lpstr>Other Accessory Motions Contd.</vt:lpstr>
      <vt:lpstr>Indication </vt:lpstr>
      <vt:lpstr>Limitation</vt:lpstr>
      <vt:lpstr>Contra indication</vt:lpstr>
      <vt:lpstr>Precaution</vt:lpstr>
      <vt:lpstr>Slide 26</vt:lpstr>
      <vt:lpstr>Grades or Dosages of Movement for Non-Thrust Oscillation Techniques</vt:lpstr>
      <vt:lpstr>Slide 28</vt:lpstr>
      <vt:lpstr>Comparision of Manual Therapy Techniques with Therapeutic Exercise in the treatment of Shoulder Impingement: A RCT </vt:lpstr>
      <vt:lpstr>Questions</vt:lpstr>
      <vt:lpstr>Slide 31</vt:lpstr>
      <vt:lpstr>Slide 32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Peripheral Joint Mobilization</dc:title>
  <dc:creator>admin</dc:creator>
  <cp:lastModifiedBy>HP</cp:lastModifiedBy>
  <cp:revision>45</cp:revision>
  <dcterms:created xsi:type="dcterms:W3CDTF">2015-07-23T08:39:53Z</dcterms:created>
  <dcterms:modified xsi:type="dcterms:W3CDTF">2017-08-02T07:53:50Z</dcterms:modified>
</cp:coreProperties>
</file>