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Default Extension="mkv" ContentType="video/unknown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5"/>
  </p:notesMasterIdLst>
  <p:sldIdLst>
    <p:sldId id="256" r:id="rId2"/>
    <p:sldId id="273" r:id="rId3"/>
    <p:sldId id="259" r:id="rId4"/>
    <p:sldId id="260" r:id="rId5"/>
    <p:sldId id="261" r:id="rId6"/>
    <p:sldId id="262" r:id="rId7"/>
    <p:sldId id="376" r:id="rId8"/>
    <p:sldId id="263" r:id="rId9"/>
    <p:sldId id="405" r:id="rId10"/>
    <p:sldId id="406" r:id="rId11"/>
    <p:sldId id="377" r:id="rId12"/>
    <p:sldId id="304" r:id="rId13"/>
    <p:sldId id="379" r:id="rId14"/>
    <p:sldId id="305" r:id="rId15"/>
    <p:sldId id="375" r:id="rId16"/>
    <p:sldId id="306" r:id="rId17"/>
    <p:sldId id="307" r:id="rId18"/>
    <p:sldId id="310" r:id="rId19"/>
    <p:sldId id="311" r:id="rId20"/>
    <p:sldId id="380" r:id="rId21"/>
    <p:sldId id="312" r:id="rId22"/>
    <p:sldId id="313" r:id="rId23"/>
    <p:sldId id="314" r:id="rId24"/>
    <p:sldId id="381" r:id="rId25"/>
    <p:sldId id="315" r:id="rId26"/>
    <p:sldId id="316" r:id="rId27"/>
    <p:sldId id="317" r:id="rId28"/>
    <p:sldId id="319" r:id="rId29"/>
    <p:sldId id="382" r:id="rId30"/>
    <p:sldId id="321" r:id="rId31"/>
    <p:sldId id="322" r:id="rId32"/>
    <p:sldId id="323" r:id="rId33"/>
    <p:sldId id="386" r:id="rId34"/>
    <p:sldId id="325" r:id="rId35"/>
    <p:sldId id="384" r:id="rId36"/>
    <p:sldId id="383" r:id="rId37"/>
    <p:sldId id="327" r:id="rId38"/>
    <p:sldId id="326" r:id="rId39"/>
    <p:sldId id="328" r:id="rId40"/>
    <p:sldId id="329" r:id="rId41"/>
    <p:sldId id="387" r:id="rId42"/>
    <p:sldId id="330" r:id="rId43"/>
    <p:sldId id="331" r:id="rId44"/>
    <p:sldId id="333" r:id="rId45"/>
    <p:sldId id="334" r:id="rId46"/>
    <p:sldId id="407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88" r:id="rId57"/>
    <p:sldId id="346" r:id="rId58"/>
    <p:sldId id="389" r:id="rId59"/>
    <p:sldId id="348" r:id="rId60"/>
    <p:sldId id="410" r:id="rId61"/>
    <p:sldId id="408" r:id="rId62"/>
    <p:sldId id="411" r:id="rId63"/>
    <p:sldId id="409" r:id="rId64"/>
    <p:sldId id="349" r:id="rId65"/>
    <p:sldId id="350" r:id="rId66"/>
    <p:sldId id="351" r:id="rId67"/>
    <p:sldId id="352" r:id="rId68"/>
    <p:sldId id="353" r:id="rId69"/>
    <p:sldId id="354" r:id="rId70"/>
    <p:sldId id="355" r:id="rId71"/>
    <p:sldId id="356" r:id="rId72"/>
    <p:sldId id="357" r:id="rId73"/>
    <p:sldId id="358" r:id="rId74"/>
    <p:sldId id="359" r:id="rId75"/>
    <p:sldId id="360" r:id="rId76"/>
    <p:sldId id="361" r:id="rId77"/>
    <p:sldId id="362" r:id="rId78"/>
    <p:sldId id="363" r:id="rId79"/>
    <p:sldId id="364" r:id="rId80"/>
    <p:sldId id="390" r:id="rId81"/>
    <p:sldId id="392" r:id="rId82"/>
    <p:sldId id="365" r:id="rId83"/>
    <p:sldId id="391" r:id="rId84"/>
    <p:sldId id="366" r:id="rId85"/>
    <p:sldId id="393" r:id="rId86"/>
    <p:sldId id="394" r:id="rId87"/>
    <p:sldId id="395" r:id="rId88"/>
    <p:sldId id="396" r:id="rId89"/>
    <p:sldId id="397" r:id="rId90"/>
    <p:sldId id="398" r:id="rId91"/>
    <p:sldId id="399" r:id="rId92"/>
    <p:sldId id="400" r:id="rId93"/>
    <p:sldId id="402" r:id="rId94"/>
    <p:sldId id="403" r:id="rId95"/>
    <p:sldId id="412" r:id="rId96"/>
    <p:sldId id="413" r:id="rId97"/>
    <p:sldId id="404" r:id="rId98"/>
    <p:sldId id="414" r:id="rId99"/>
    <p:sldId id="415" r:id="rId100"/>
    <p:sldId id="423" r:id="rId101"/>
    <p:sldId id="416" r:id="rId102"/>
    <p:sldId id="417" r:id="rId103"/>
    <p:sldId id="424" r:id="rId104"/>
    <p:sldId id="419" r:id="rId105"/>
    <p:sldId id="418" r:id="rId106"/>
    <p:sldId id="422" r:id="rId107"/>
    <p:sldId id="420" r:id="rId108"/>
    <p:sldId id="421" r:id="rId109"/>
    <p:sldId id="425" r:id="rId110"/>
    <p:sldId id="426" r:id="rId111"/>
    <p:sldId id="428" r:id="rId112"/>
    <p:sldId id="427" r:id="rId113"/>
    <p:sldId id="401" r:id="rId1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13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CB5B2-31CA-488C-9556-B1CD94E646BD}" type="datetimeFigureOut">
              <a:rPr lang="en-IN" smtClean="0"/>
              <a:pPr/>
              <a:t>15-08-2020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2A302-C46B-41FD-80F9-6DEACEEA0A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57059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15/08/2020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media" Target="../media/media2.mk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09452" y="-130630"/>
            <a:ext cx="12540343" cy="203780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Comic Sans MS" panose="030F0702030302020204" pitchFamily="66" charset="0"/>
              </a:rPr>
              <a:t> :~Pupillary reflexes &amp;pathways</a:t>
            </a:r>
            <a:endParaRPr lang="en-IN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22273" y="2970901"/>
            <a:ext cx="7569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By:- Dr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Amisha</a:t>
            </a:r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Jain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98617"/>
            <a:ext cx="4859383" cy="48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3143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971" y="346808"/>
            <a:ext cx="9591596" cy="6210746"/>
          </a:xfrm>
        </p:spPr>
      </p:pic>
    </p:spTree>
    <p:extLst>
      <p:ext uri="{BB962C8B-B14F-4D97-AF65-F5344CB8AC3E}">
        <p14:creationId xmlns:p14="http://schemas.microsoft.com/office/powerpoint/2010/main" xmlns="" val="13000255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1972"/>
            <a:ext cx="11582400" cy="1293028"/>
          </a:xfrm>
        </p:spPr>
        <p:txBody>
          <a:bodyPr>
            <a:normAutofit/>
          </a:bodyPr>
          <a:lstStyle/>
          <a:p>
            <a:r>
              <a:rPr lang="en-IN" sz="4400" dirty="0" err="1"/>
              <a:t>Hemianopic</a:t>
            </a:r>
            <a:r>
              <a:rPr lang="en-IN" sz="4400" dirty="0"/>
              <a:t> pupil ( Wernicke’s pupil 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11506200" cy="5124450"/>
          </a:xfrm>
        </p:spPr>
        <p:txBody>
          <a:bodyPr>
            <a:normAutofit/>
          </a:bodyPr>
          <a:lstStyle/>
          <a:p>
            <a:r>
              <a:rPr lang="en-IN" sz="3600" dirty="0"/>
              <a:t>Seen in optic tract lesions with </a:t>
            </a:r>
            <a:r>
              <a:rPr lang="en-IN" sz="4000" b="1" i="1" cap="all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hemianopia</a:t>
            </a:r>
            <a:r>
              <a:rPr lang="en-IN" sz="3600" b="1" i="1" dirty="0">
                <a:solidFill>
                  <a:srgbClr val="FFFF00"/>
                </a:solidFill>
              </a:rPr>
              <a:t>. </a:t>
            </a:r>
            <a:r>
              <a:rPr lang="en-IN" sz="3600" dirty="0"/>
              <a:t>Stimulating the blind(non functioning) half of retina pupil shows no reaction. </a:t>
            </a:r>
          </a:p>
          <a:p>
            <a:r>
              <a:rPr lang="en-IN" sz="3600" dirty="0"/>
              <a:t>Stimulating seeing (functioning) half of retina pupil shows reaction. </a:t>
            </a:r>
          </a:p>
          <a:p>
            <a:r>
              <a:rPr lang="en-IN" sz="3600" dirty="0"/>
              <a:t>Difficult to elicit – due to scattering &amp; diffusion of light. </a:t>
            </a:r>
          </a:p>
          <a:p>
            <a:r>
              <a:rPr lang="en-IN" sz="3600" dirty="0"/>
              <a:t>Use a narrow streak of light</a:t>
            </a:r>
            <a:r>
              <a:rPr lang="en-IN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251583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8498"/>
            <a:ext cx="11506200" cy="5640188"/>
          </a:xfrm>
        </p:spPr>
        <p:txBody>
          <a:bodyPr>
            <a:noAutofit/>
          </a:bodyPr>
          <a:lstStyle/>
          <a:p>
            <a:r>
              <a:rPr lang="en-US" sz="4400" dirty="0"/>
              <a:t>                                      </a:t>
            </a:r>
            <a:r>
              <a:rPr lang="en-US" sz="4800" b="1" dirty="0"/>
              <a:t>Adie’s Tonic Pupil </a:t>
            </a:r>
          </a:p>
          <a:p>
            <a:endParaRPr lang="en-US" sz="4000" dirty="0"/>
          </a:p>
          <a:p>
            <a:endParaRPr lang="en-US" sz="4400" dirty="0"/>
          </a:p>
          <a:p>
            <a:r>
              <a:rPr lang="en-US" sz="4000" dirty="0"/>
              <a:t>This describes a unilateral ( 80% of the cases ) </a:t>
            </a:r>
            <a:r>
              <a:rPr lang="en-US" sz="4000" dirty="0" err="1"/>
              <a:t>mydriatic</a:t>
            </a:r>
            <a:r>
              <a:rPr lang="en-US" sz="4000" dirty="0"/>
              <a:t> pupil in otherwise healthy patients ( typically young adults, especially women )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xmlns="" val="17919023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0932"/>
            <a:ext cx="11506200" cy="4837754"/>
          </a:xfrm>
        </p:spPr>
        <p:txBody>
          <a:bodyPr>
            <a:normAutofit/>
          </a:bodyPr>
          <a:lstStyle/>
          <a:p>
            <a:r>
              <a:rPr lang="en-US" sz="4000" dirty="0"/>
              <a:t>Cause – Denervation of the postganglionic supply to the sphincter </a:t>
            </a:r>
            <a:r>
              <a:rPr lang="en-US" sz="4000" dirty="0" err="1"/>
              <a:t>pupillae</a:t>
            </a:r>
            <a:r>
              <a:rPr lang="en-US" sz="4000" dirty="0"/>
              <a:t> and the ciliary muscle, which may follow a viral illness (</a:t>
            </a:r>
            <a:r>
              <a:rPr lang="en-US" sz="4000" dirty="0" err="1"/>
              <a:t>eg</a:t>
            </a:r>
            <a:r>
              <a:rPr lang="en-US" sz="4000" dirty="0"/>
              <a:t>., herpes zoster).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xmlns="" val="24645328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Pupil in Diabetes</a:t>
            </a:r>
            <a:endParaRPr lang="en-IN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3528"/>
            <a:ext cx="11506200" cy="4595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-Constricted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-Sluggishly reactive due to Glycogen infiltration of sphincter. </a:t>
            </a:r>
          </a:p>
          <a:p>
            <a:pPr marL="0" indent="0">
              <a:buNone/>
            </a:pPr>
            <a:r>
              <a:rPr lang="en-US" sz="4000" dirty="0"/>
              <a:t>-Autonomic denervation. </a:t>
            </a:r>
          </a:p>
          <a:p>
            <a:pPr marL="0" indent="0">
              <a:buNone/>
            </a:pPr>
            <a:r>
              <a:rPr lang="en-US" sz="4000" dirty="0"/>
              <a:t>-Arteriosclerosis of radial iris vessels.</a:t>
            </a:r>
          </a:p>
          <a:p>
            <a:pPr marL="0" indent="0">
              <a:buNone/>
            </a:pPr>
            <a:endParaRPr lang="en-IN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520175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6700" y="2971800"/>
            <a:ext cx="12992100" cy="5189985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pupils in the Emergency Room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xmlns="" val="36437861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73" y="466532"/>
            <a:ext cx="11300927" cy="575215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r"/>
            <a:r>
              <a:rPr lang="en-US" dirty="0"/>
              <a:t> </a:t>
            </a:r>
            <a:r>
              <a:rPr lang="en-US" sz="4800" dirty="0"/>
              <a:t>Head injury / In an unconscious patient 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4000" b="1" i="1" dirty="0"/>
              <a:t>Normally reacting equal pupils </a:t>
            </a:r>
            <a:r>
              <a:rPr lang="en-US" sz="4000" dirty="0"/>
              <a:t>– Reassuring sign, No intracranial catastrophe.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7005285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7300"/>
            <a:ext cx="11506200" cy="5742435"/>
          </a:xfrm>
        </p:spPr>
        <p:txBody>
          <a:bodyPr/>
          <a:lstStyle/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Unequal pupils – Single most important physical sign indicating that a herniated temporal lobe is stretching the III C.N on that side and prompt treatment is necessary.</a:t>
            </a:r>
          </a:p>
          <a:p>
            <a:endParaRPr lang="en-US" sz="40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37018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51747"/>
            <a:ext cx="11753850" cy="5551935"/>
          </a:xfrm>
        </p:spPr>
        <p:txBody>
          <a:bodyPr>
            <a:noAutofit/>
          </a:bodyPr>
          <a:lstStyle/>
          <a:p>
            <a:r>
              <a:rPr lang="en-US" sz="4400" dirty="0"/>
              <a:t>Bilateral dilated pupils – The final stage of progressive tentorial herniation. The chances of patient recovering at this stage are very poor. </a:t>
            </a:r>
          </a:p>
          <a:p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xmlns="" val="16406386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2898"/>
            <a:ext cx="11506200" cy="4725787"/>
          </a:xfrm>
        </p:spPr>
        <p:txBody>
          <a:bodyPr/>
          <a:lstStyle/>
          <a:p>
            <a:r>
              <a:rPr lang="en-US" sz="4000" dirty="0"/>
              <a:t>Bilateral pinpoint pupils - Indicates a massive </a:t>
            </a:r>
            <a:r>
              <a:rPr lang="en-US" sz="4000" b="1" dirty="0">
                <a:solidFill>
                  <a:srgbClr val="FFFF00"/>
                </a:solidFill>
              </a:rPr>
              <a:t>intra pontine hemorrhage</a:t>
            </a:r>
            <a:r>
              <a:rPr lang="en-US" sz="4000" dirty="0"/>
              <a:t>. </a:t>
            </a:r>
          </a:p>
          <a:p>
            <a:endParaRPr lang="en-US" sz="4000" dirty="0"/>
          </a:p>
          <a:p>
            <a:r>
              <a:rPr lang="en-US" sz="4000" dirty="0"/>
              <a:t>Opiates produce similar pupillary abnormalities but cause depressed reflexes.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4748200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7870"/>
            <a:ext cx="1179389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u="sng" dirty="0"/>
              <a:t>Hutchinson’s pupil </a:t>
            </a:r>
            <a:endParaRPr lang="en-US" sz="3600" b="1" u="sng" dirty="0"/>
          </a:p>
          <a:p>
            <a:endParaRPr lang="en-US" sz="3600" dirty="0"/>
          </a:p>
          <a:p>
            <a:r>
              <a:rPr lang="en-US" sz="3600" dirty="0"/>
              <a:t>Hutchinson's pupil is a clinical sign in which the pupil on the side of an intracranial mass lesion is </a:t>
            </a:r>
            <a:r>
              <a:rPr lang="en-US" sz="3600" dirty="0">
                <a:solidFill>
                  <a:srgbClr val="FFFF00"/>
                </a:solidFill>
              </a:rPr>
              <a:t>dilated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FFFF00"/>
                </a:solidFill>
              </a:rPr>
              <a:t>unreactive to light</a:t>
            </a:r>
            <a:r>
              <a:rPr lang="en-US" sz="3600" dirty="0"/>
              <a:t>, due to compression of the oculomotor nerve on that side. </a:t>
            </a:r>
          </a:p>
          <a:p>
            <a:endParaRPr lang="en-US" sz="3600" dirty="0"/>
          </a:p>
          <a:p>
            <a:r>
              <a:rPr lang="en-US" sz="3600" dirty="0"/>
              <a:t>These can be due to concussion injury to the brain and is associated with subdural hemorrhage and unconsciousness.</a:t>
            </a:r>
          </a:p>
        </p:txBody>
      </p:sp>
    </p:spTree>
    <p:extLst>
      <p:ext uri="{BB962C8B-B14F-4D97-AF65-F5344CB8AC3E}">
        <p14:creationId xmlns:p14="http://schemas.microsoft.com/office/powerpoint/2010/main" xmlns="" val="138764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52697"/>
            <a:ext cx="11506200" cy="5865989"/>
          </a:xfrm>
        </p:spPr>
        <p:txBody>
          <a:bodyPr>
            <a:normAutofit/>
          </a:bodyPr>
          <a:lstStyle/>
          <a:p>
            <a:r>
              <a:rPr lang="en-US" sz="6000" dirty="0"/>
              <a:t>NORMAL PUPILLARY RELXES</a:t>
            </a:r>
          </a:p>
          <a:p>
            <a:endParaRPr lang="en-US" sz="4400" dirty="0"/>
          </a:p>
          <a:p>
            <a:endParaRPr lang="en-US" sz="4400" dirty="0"/>
          </a:p>
          <a:p>
            <a:pPr marL="0" indent="0">
              <a:buNone/>
            </a:pPr>
            <a:r>
              <a:rPr lang="en-US" sz="4400" dirty="0"/>
              <a:t>~ </a:t>
            </a:r>
            <a:r>
              <a:rPr lang="en-US" sz="4000" dirty="0"/>
              <a:t>Light reflex</a:t>
            </a:r>
          </a:p>
          <a:p>
            <a:pPr marL="0" indent="0">
              <a:buNone/>
            </a:pPr>
            <a:r>
              <a:rPr lang="en-US" sz="4000" dirty="0"/>
              <a:t>~ Near reflex</a:t>
            </a:r>
          </a:p>
          <a:p>
            <a:pPr marL="0" indent="0">
              <a:buNone/>
            </a:pPr>
            <a:r>
              <a:rPr lang="en-US" sz="4000" dirty="0"/>
              <a:t>~ Darkness reflex</a:t>
            </a:r>
          </a:p>
          <a:p>
            <a:pPr marL="0" indent="0">
              <a:buNone/>
            </a:pPr>
            <a:r>
              <a:rPr lang="en-US" sz="4000" dirty="0"/>
              <a:t>~ </a:t>
            </a:r>
            <a:r>
              <a:rPr lang="en-US" sz="4000" dirty="0" err="1"/>
              <a:t>psychosenosry</a:t>
            </a:r>
            <a:r>
              <a:rPr lang="en-US" sz="4000" dirty="0"/>
              <a:t> reflex</a:t>
            </a:r>
          </a:p>
          <a:p>
            <a:endParaRPr lang="en-US" sz="4000" dirty="0"/>
          </a:p>
          <a:p>
            <a:pPr marL="0" indent="0">
              <a:buNone/>
            </a:pP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xmlns="" val="132105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Hutchinson’s pupil - Stages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1"/>
            <a:ext cx="11506200" cy="4024125"/>
          </a:xfrm>
        </p:spPr>
        <p:txBody>
          <a:bodyPr>
            <a:noAutofit/>
          </a:bodyPr>
          <a:lstStyle/>
          <a:p>
            <a:endParaRPr lang="en-US" sz="3200" dirty="0"/>
          </a:p>
          <a:p>
            <a:endParaRPr lang="en-US" sz="3200" dirty="0"/>
          </a:p>
          <a:p>
            <a:r>
              <a:rPr lang="en-US" sz="3600" dirty="0"/>
              <a:t>Stage 1, the parasympathetic fibers on the side of injury are irritated, leading to constriction of pupil on that side.  </a:t>
            </a:r>
          </a:p>
        </p:txBody>
      </p:sp>
    </p:spTree>
    <p:extLst>
      <p:ext uri="{BB962C8B-B14F-4D97-AF65-F5344CB8AC3E}">
        <p14:creationId xmlns:p14="http://schemas.microsoft.com/office/powerpoint/2010/main" xmlns="" val="3540321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2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2194560"/>
            <a:ext cx="11317941" cy="4024125"/>
          </a:xfrm>
        </p:spPr>
        <p:txBody>
          <a:bodyPr>
            <a:normAutofit/>
          </a:bodyPr>
          <a:lstStyle/>
          <a:p>
            <a:r>
              <a:rPr lang="en-US" sz="3200" dirty="0"/>
              <a:t>The parasympathetic fibers on the side of injury are </a:t>
            </a:r>
            <a:r>
              <a:rPr lang="en-US" sz="3200" dirty="0" err="1"/>
              <a:t>paralysed</a:t>
            </a:r>
            <a:r>
              <a:rPr lang="en-US" sz="3200" dirty="0"/>
              <a:t>, leading to dilatation of pupil. The fibers on the opposite oculomotor nerve are irritated, leading to constriction on opposite side. </a:t>
            </a:r>
          </a:p>
          <a:p>
            <a:endParaRPr lang="en-IN" sz="3200" dirty="0"/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8599586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3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15154" y="2254640"/>
            <a:ext cx="112910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parasympathetic fibers on both sides are </a:t>
            </a:r>
            <a:r>
              <a:rPr lang="en-US" sz="3200" dirty="0" err="1"/>
              <a:t>paralysed</a:t>
            </a:r>
            <a:r>
              <a:rPr lang="en-US" sz="3200" dirty="0"/>
              <a:t>  leading to bilateral pupillary dilatation. Pupils become fixed. This indicates grave prognosis.</a:t>
            </a:r>
          </a:p>
        </p:txBody>
      </p:sp>
    </p:spTree>
    <p:extLst>
      <p:ext uri="{BB962C8B-B14F-4D97-AF65-F5344CB8AC3E}">
        <p14:creationId xmlns:p14="http://schemas.microsoft.com/office/powerpoint/2010/main" xmlns="" val="22479777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383" y="328464"/>
            <a:ext cx="10803988" cy="61989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xmlns="" val="364029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73271D-B123-4A15-95C6-331687C05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118" y="222263"/>
            <a:ext cx="8610600" cy="1293028"/>
          </a:xfrm>
        </p:spPr>
        <p:txBody>
          <a:bodyPr>
            <a:normAutofit/>
          </a:bodyPr>
          <a:lstStyle/>
          <a:p>
            <a:r>
              <a:rPr lang="en-IN" sz="4400" b="1" i="1" u="sng" dirty="0"/>
              <a:t>THE LIGHT REFLEX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9DE1E5-5820-4621-8519-2B176C27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5291"/>
            <a:ext cx="7955280" cy="4703395"/>
          </a:xfrm>
        </p:spPr>
        <p:txBody>
          <a:bodyPr>
            <a:noAutofit/>
          </a:bodyPr>
          <a:lstStyle/>
          <a:p>
            <a:r>
              <a:rPr lang="en-IN" sz="4000" dirty="0"/>
              <a:t>When light is shown in 1 eye, both pupils constrict-</a:t>
            </a:r>
          </a:p>
          <a:p>
            <a:endParaRPr lang="en-IN" sz="3200" dirty="0"/>
          </a:p>
          <a:p>
            <a:pPr marL="0" indent="0">
              <a:buNone/>
            </a:pPr>
            <a:r>
              <a:rPr lang="en-IN" sz="4000" i="1" dirty="0"/>
              <a:t>Direct light reflex –</a:t>
            </a:r>
            <a:r>
              <a:rPr lang="en-IN" sz="4000" dirty="0"/>
              <a:t> constriction of the ipsilateral pupil when the ipsilateral eye is stimulated by light.</a:t>
            </a:r>
          </a:p>
          <a:p>
            <a:pPr marL="0" indent="0">
              <a:buNone/>
            </a:pPr>
            <a:endParaRPr lang="en-IN" sz="4000" dirty="0"/>
          </a:p>
          <a:p>
            <a:pPr marL="0" indent="0">
              <a:buNone/>
            </a:pPr>
            <a:endParaRPr lang="en-IN" sz="3200" i="1" dirty="0"/>
          </a:p>
          <a:p>
            <a:pPr marL="0" indent="0">
              <a:buNone/>
            </a:pPr>
            <a:r>
              <a:rPr lang="en-IN" sz="3200" i="1" dirty="0"/>
              <a:t>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1365" y="1963271"/>
            <a:ext cx="3715268" cy="29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413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2" y="489157"/>
            <a:ext cx="11025051" cy="4925462"/>
          </a:xfrm>
        </p:spPr>
        <p:txBody>
          <a:bodyPr>
            <a:normAutofit/>
          </a:bodyPr>
          <a:lstStyle/>
          <a:p>
            <a:r>
              <a:rPr lang="en-IN" sz="4000" i="1" dirty="0"/>
              <a:t>consensual (indirect) light reflex –</a:t>
            </a:r>
            <a:r>
              <a:rPr lang="en-IN" sz="4000" dirty="0"/>
              <a:t> constriction of the contralateral  pupil when the ipsilateral eye is stimulated by light.</a:t>
            </a:r>
          </a:p>
          <a:p>
            <a:endParaRPr lang="en-IN" sz="4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7951" y="2573066"/>
            <a:ext cx="7512312" cy="39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9305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519" y="447870"/>
            <a:ext cx="11384360" cy="6027575"/>
          </a:xfrm>
        </p:spPr>
      </p:pic>
    </p:spTree>
    <p:extLst>
      <p:ext uri="{BB962C8B-B14F-4D97-AF65-F5344CB8AC3E}">
        <p14:creationId xmlns:p14="http://schemas.microsoft.com/office/powerpoint/2010/main" xmlns="" val="2041950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uroexam.com - Pupillary Responses (CN II, III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075" y="0"/>
            <a:ext cx="10698480" cy="6348549"/>
          </a:xfrm>
        </p:spPr>
      </p:pic>
    </p:spTree>
    <p:extLst>
      <p:ext uri="{BB962C8B-B14F-4D97-AF65-F5344CB8AC3E}">
        <p14:creationId xmlns:p14="http://schemas.microsoft.com/office/powerpoint/2010/main" xmlns="" val="284771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D7E05-FBCD-41B3-9875-B08DB60B0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82" y="1345948"/>
            <a:ext cx="11196918" cy="4900873"/>
          </a:xfrm>
        </p:spPr>
        <p:txBody>
          <a:bodyPr>
            <a:normAutofit lnSpcReduction="10000"/>
          </a:bodyPr>
          <a:lstStyle/>
          <a:p>
            <a:r>
              <a:rPr lang="en-IN" sz="4000" dirty="0"/>
              <a:t>Normally , the direct and consensual reactions are almost always identical in time , course and magnitude.</a:t>
            </a:r>
          </a:p>
          <a:p>
            <a:endParaRPr lang="en-IN" sz="3200" dirty="0"/>
          </a:p>
          <a:p>
            <a:r>
              <a:rPr lang="en-IN" sz="4000" dirty="0"/>
              <a:t>If both the pupils are illuminated simultaneously , the response summates, </a:t>
            </a:r>
            <a:r>
              <a:rPr lang="en-IN" sz="4000" dirty="0" err="1"/>
              <a:t>i</a:t>
            </a:r>
            <a:r>
              <a:rPr lang="en-IN" sz="4000" dirty="0"/>
              <a:t> .e . The constriction of each pupil is greater than the </a:t>
            </a:r>
            <a:r>
              <a:rPr lang="en-IN" sz="4000" dirty="0" err="1"/>
              <a:t>the</a:t>
            </a:r>
            <a:r>
              <a:rPr lang="en-IN" sz="4000" dirty="0"/>
              <a:t> constriction noted when only one pupil is illuminated.</a:t>
            </a:r>
          </a:p>
        </p:txBody>
      </p:sp>
    </p:spTree>
    <p:extLst>
      <p:ext uri="{BB962C8B-B14F-4D97-AF65-F5344CB8AC3E}">
        <p14:creationId xmlns:p14="http://schemas.microsoft.com/office/powerpoint/2010/main" xmlns="" val="3222339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F9B62D-A466-4CDF-9773-B5B655612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5" y="860612"/>
            <a:ext cx="11210365" cy="5358073"/>
          </a:xfrm>
        </p:spPr>
        <p:txBody>
          <a:bodyPr/>
          <a:lstStyle/>
          <a:p>
            <a:r>
              <a:rPr lang="en-US" sz="4000" dirty="0"/>
              <a:t>The pupil light reflex consists of three major divisions of neurons that integrate the light stimulus to produce a pupil contraction-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1. Afferent division.</a:t>
            </a:r>
          </a:p>
          <a:p>
            <a:pPr marL="0" indent="0">
              <a:buNone/>
            </a:pPr>
            <a:r>
              <a:rPr lang="en-US" sz="4000" dirty="0"/>
              <a:t>2. An interneuron division.</a:t>
            </a:r>
          </a:p>
          <a:p>
            <a:pPr marL="0" indent="0">
              <a:buNone/>
            </a:pPr>
            <a:r>
              <a:rPr lang="en-US" sz="4000" dirty="0"/>
              <a:t>3. Efferent division.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413477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0" t="9715" r="210"/>
          <a:stretch/>
        </p:blipFill>
        <p:spPr>
          <a:xfrm>
            <a:off x="-313507" y="545409"/>
            <a:ext cx="11194867" cy="618195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4088582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E356B2-AF60-4BFE-B037-F7E3343EF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79" y="662650"/>
            <a:ext cx="10931762" cy="5590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The </a:t>
            </a:r>
            <a:r>
              <a:rPr lang="en-US" sz="3200" b="1" dirty="0"/>
              <a:t>Afferent pupillary pathway </a:t>
            </a:r>
            <a:r>
              <a:rPr lang="en-US" sz="3200" dirty="0"/>
              <a:t>is made up of-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 Retina</a:t>
            </a:r>
          </a:p>
          <a:p>
            <a:r>
              <a:rPr lang="en-US" sz="3200" dirty="0"/>
              <a:t>Optic nerve</a:t>
            </a:r>
          </a:p>
          <a:p>
            <a:r>
              <a:rPr lang="en-US" sz="3200" dirty="0"/>
              <a:t>Optic chiasm</a:t>
            </a:r>
          </a:p>
          <a:p>
            <a:r>
              <a:rPr lang="en-US" sz="3200" dirty="0"/>
              <a:t>Optic tract</a:t>
            </a:r>
          </a:p>
          <a:p>
            <a:r>
              <a:rPr lang="en-US" sz="3200" dirty="0"/>
              <a:t>Pretectal nucleus</a:t>
            </a:r>
          </a:p>
          <a:p>
            <a:r>
              <a:rPr lang="en-US" sz="3200" dirty="0"/>
              <a:t>Edinger-Westphal nucleus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4107499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DE7E3A-4EFB-4661-8BA0-A3FCD81A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03" y="795311"/>
            <a:ext cx="10515600" cy="824483"/>
          </a:xfrm>
        </p:spPr>
        <p:txBody>
          <a:bodyPr>
            <a:noAutofit/>
          </a:bodyPr>
          <a:lstStyle/>
          <a:p>
            <a:pPr algn="l"/>
            <a:r>
              <a:rPr lang="en-US" sz="5400" b="1" u="sng" dirty="0"/>
              <a:t>BIBLIOGRAPHY</a:t>
            </a:r>
            <a:endParaRPr lang="en-IN" sz="5400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DBEFA7-0F0B-42E7-B7AB-AB722B3C8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4" y="1881051"/>
            <a:ext cx="10839994" cy="4598891"/>
          </a:xfrm>
        </p:spPr>
        <p:txBody>
          <a:bodyPr/>
          <a:lstStyle/>
          <a:p>
            <a:r>
              <a:rPr lang="en-US" sz="3200" dirty="0"/>
              <a:t>Neuro ophthalmology by </a:t>
            </a:r>
            <a:r>
              <a:rPr lang="en-US" sz="3200" dirty="0" err="1"/>
              <a:t>Bajandas</a:t>
            </a:r>
            <a:r>
              <a:rPr lang="en-US" sz="3200" dirty="0"/>
              <a:t> 5</a:t>
            </a:r>
            <a:r>
              <a:rPr lang="en-US" sz="3200" baseline="30000" dirty="0"/>
              <a:t>th</a:t>
            </a:r>
            <a:r>
              <a:rPr lang="en-US" sz="3200" dirty="0"/>
              <a:t> edition.</a:t>
            </a:r>
          </a:p>
          <a:p>
            <a:r>
              <a:rPr lang="en-US" sz="3200" dirty="0"/>
              <a:t>Kanski’s clinical ophthalmology 8</a:t>
            </a:r>
            <a:r>
              <a:rPr lang="en-US" sz="3200" baseline="30000" dirty="0"/>
              <a:t>th</a:t>
            </a:r>
            <a:r>
              <a:rPr lang="en-US" sz="3200" dirty="0"/>
              <a:t> edition.</a:t>
            </a:r>
          </a:p>
          <a:p>
            <a:r>
              <a:rPr lang="en-US" sz="3200" dirty="0"/>
              <a:t>Wolff’s anatomy of the eye and orbit 8</a:t>
            </a:r>
            <a:r>
              <a:rPr lang="en-US" sz="3200" baseline="30000" dirty="0"/>
              <a:t>th</a:t>
            </a:r>
            <a:r>
              <a:rPr lang="en-US" sz="3200" dirty="0"/>
              <a:t> edition.</a:t>
            </a:r>
          </a:p>
          <a:p>
            <a:r>
              <a:rPr lang="en-US" sz="3200" dirty="0"/>
              <a:t>Oxford Handbook of Ophthalmology 3</a:t>
            </a:r>
            <a:r>
              <a:rPr lang="en-US" sz="3200" baseline="30000" dirty="0"/>
              <a:t>rd</a:t>
            </a:r>
            <a:r>
              <a:rPr lang="en-US" sz="3200" dirty="0"/>
              <a:t> edition.</a:t>
            </a:r>
          </a:p>
          <a:p>
            <a:r>
              <a:rPr lang="en-US" sz="3200" dirty="0"/>
              <a:t>Manual of Ocular Diagnosis and Therapy sixth edition by Deborah </a:t>
            </a:r>
            <a:r>
              <a:rPr lang="en-US" sz="3200" dirty="0" err="1"/>
              <a:t>pavan</a:t>
            </a:r>
            <a:r>
              <a:rPr lang="en-US" sz="3200" dirty="0"/>
              <a:t>-Langston</a:t>
            </a:r>
          </a:p>
          <a:p>
            <a:r>
              <a:rPr lang="en-US" sz="3200" dirty="0"/>
              <a:t>INTERNET SOURCES.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154923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50317E2-B1ED-4F52-B6D3-EF6550671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336176"/>
            <a:ext cx="11246224" cy="5940799"/>
          </a:xfrm>
        </p:spPr>
        <p:txBody>
          <a:bodyPr/>
          <a:lstStyle/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The</a:t>
            </a:r>
            <a:r>
              <a:rPr lang="en-US" sz="3200" b="1" dirty="0"/>
              <a:t> Efferent pupillary pathway </a:t>
            </a:r>
            <a:r>
              <a:rPr lang="en-US" sz="3200" dirty="0"/>
              <a:t>is made up of-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Edinger - </a:t>
            </a:r>
            <a:r>
              <a:rPr lang="en-US" sz="3200" dirty="0" err="1"/>
              <a:t>westphal</a:t>
            </a:r>
            <a:r>
              <a:rPr lang="en-US" sz="3200" dirty="0"/>
              <a:t> Nucleus(accessory </a:t>
            </a:r>
            <a:r>
              <a:rPr lang="en-US" sz="3200" dirty="0" err="1"/>
              <a:t>lll</a:t>
            </a:r>
            <a:r>
              <a:rPr lang="en-US" sz="3200" dirty="0"/>
              <a:t> CN Nucleus)</a:t>
            </a:r>
          </a:p>
          <a:p>
            <a:r>
              <a:rPr lang="en-US" sz="3200" dirty="0"/>
              <a:t>III cranial nerve</a:t>
            </a:r>
          </a:p>
          <a:p>
            <a:r>
              <a:rPr lang="en-US" sz="3200" dirty="0"/>
              <a:t>Ciliary  ganglion leading to the short ciliary nerves</a:t>
            </a:r>
          </a:p>
          <a:p>
            <a:r>
              <a:rPr lang="en-US" sz="3200" dirty="0"/>
              <a:t>Iris sphincter muscle</a:t>
            </a:r>
          </a:p>
          <a:p>
            <a:pPr marL="0" indent="0">
              <a:buNone/>
            </a:pP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700426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7C443E-B59B-473D-9696-1C825F8E6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9894"/>
            <a:ext cx="12062012" cy="5914016"/>
          </a:xfrm>
        </p:spPr>
        <p:txBody>
          <a:bodyPr>
            <a:normAutofit/>
          </a:bodyPr>
          <a:lstStyle/>
          <a:p>
            <a:pPr algn="r"/>
            <a:endParaRPr lang="en-US" sz="4800" dirty="0"/>
          </a:p>
          <a:p>
            <a:pPr marL="0" indent="0">
              <a:buNone/>
            </a:pPr>
            <a:r>
              <a:rPr lang="en-US" sz="4300" dirty="0"/>
              <a:t>Light enters the pupil and stimulates the retina.</a:t>
            </a:r>
          </a:p>
          <a:p>
            <a:pPr marL="0" indent="0">
              <a:buNone/>
            </a:pPr>
            <a:endParaRPr lang="en-US" sz="4300" dirty="0"/>
          </a:p>
          <a:p>
            <a:pPr marL="0" indent="0">
              <a:buNone/>
            </a:pPr>
            <a:r>
              <a:rPr lang="en-US" sz="4300" dirty="0"/>
              <a:t>The Afferent neurons carry sensory </a:t>
            </a:r>
            <a:r>
              <a:rPr lang="en-US" sz="4300" dirty="0">
                <a:solidFill>
                  <a:srgbClr val="FF0000"/>
                </a:solidFill>
              </a:rPr>
              <a:t> </a:t>
            </a:r>
            <a:r>
              <a:rPr lang="en-US" sz="4300" dirty="0"/>
              <a:t>signals     to the brain.</a:t>
            </a:r>
            <a:endParaRPr lang="en-IN" sz="4300" dirty="0"/>
          </a:p>
          <a:p>
            <a:pPr marL="0" indent="0">
              <a:buNone/>
            </a:pPr>
            <a:endParaRPr lang="en-US" sz="4300" dirty="0"/>
          </a:p>
          <a:p>
            <a:pPr algn="r"/>
            <a:endParaRPr lang="en-IN" sz="4800" dirty="0"/>
          </a:p>
          <a:p>
            <a:pPr algn="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530710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8F8D85-DFF6-4733-98F1-65E360ED6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95082"/>
            <a:ext cx="11506200" cy="5223603"/>
          </a:xfrm>
        </p:spPr>
        <p:txBody>
          <a:bodyPr>
            <a:normAutofit lnSpcReduction="10000"/>
          </a:bodyPr>
          <a:lstStyle/>
          <a:p>
            <a:endParaRPr lang="en-US" sz="4000" dirty="0"/>
          </a:p>
          <a:p>
            <a:endParaRPr lang="en-US" sz="4000" dirty="0"/>
          </a:p>
          <a:p>
            <a:r>
              <a:rPr lang="en-IN" sz="4000" dirty="0"/>
              <a:t>Pupillary light reflex begins in the retina with the photoreceptor cells(Rods and Cones) ,to the Bipolar cells and to the Retinal Ganglion cells.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Retinal ganglion cells transmit the light signal to the optic nerve.</a:t>
            </a:r>
          </a:p>
          <a:p>
            <a:endParaRPr lang="en-IN" sz="4000" dirty="0"/>
          </a:p>
          <a:p>
            <a:pPr marL="0" indent="0">
              <a:buNone/>
            </a:pPr>
            <a:endParaRPr lang="en-IN" sz="3600" b="1" i="1" u="sng" dirty="0">
              <a:solidFill>
                <a:srgbClr val="FFC000"/>
              </a:solidFill>
            </a:endParaRPr>
          </a:p>
          <a:p>
            <a:endParaRPr lang="en-IN" sz="3600" i="1" dirty="0"/>
          </a:p>
          <a:p>
            <a:endParaRPr lang="en-IN" sz="3200" dirty="0"/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3759329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2EA502-9754-4576-8F3D-893B230BE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2638" y="1617784"/>
            <a:ext cx="7166484" cy="711423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</a:t>
            </a:r>
            <a:r>
              <a:rPr lang="en-US" sz="4000" dirty="0" err="1"/>
              <a:t>fibres</a:t>
            </a:r>
            <a:r>
              <a:rPr lang="en-US" sz="4000" dirty="0"/>
              <a:t> from the nasal retina decussate and travel along the opposite optic tract to terminate in the contralateral pretectal nucleus.</a:t>
            </a:r>
          </a:p>
          <a:p>
            <a:endParaRPr lang="en-US" sz="3600" dirty="0"/>
          </a:p>
          <a:p>
            <a:endParaRPr lang="en-IN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4398268-B427-4D60-8421-E1DB8462D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9716"/>
                    </a14:imgEffect>
                    <a14:imgEffect>
                      <a14:saturation sat="123000"/>
                    </a14:imgEffect>
                    <a14:imgEffect>
                      <a14:brightnessContrast bright="-7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3846" y="336620"/>
            <a:ext cx="4951828" cy="6160290"/>
          </a:xfrm>
          <a:prstGeom prst="rect">
            <a:avLst/>
          </a:prstGeom>
          <a:effectLst>
            <a:outerShdw dist="50800" dir="5400000" sx="200000" sy="200000" algn="ctr" rotWithShape="0">
              <a:schemeClr val="tx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12284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6771"/>
            <a:ext cx="68509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While the </a:t>
            </a:r>
            <a:r>
              <a:rPr lang="en-US" sz="4000" dirty="0" err="1"/>
              <a:t>fibres</a:t>
            </a:r>
            <a:r>
              <a:rPr lang="en-US" sz="4000" dirty="0"/>
              <a:t> from the temporal retina remain uncrossed and travel along the optic tract of the same side to terminate in the ipsilateral </a:t>
            </a:r>
            <a:r>
              <a:rPr lang="en-US" sz="4000" dirty="0" err="1"/>
              <a:t>pretectal</a:t>
            </a:r>
            <a:r>
              <a:rPr lang="en-US" sz="4000" dirty="0"/>
              <a:t> nucleus.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64398268-B427-4D60-8421-E1DB8462D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9716"/>
                    </a14:imgEffect>
                    <a14:imgEffect>
                      <a14:saturation sat="123000"/>
                    </a14:imgEffect>
                    <a14:imgEffect>
                      <a14:brightnessContrast bright="-7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0289" y="450166"/>
            <a:ext cx="5275385" cy="6046744"/>
          </a:xfrm>
          <a:prstGeom prst="rect">
            <a:avLst/>
          </a:prstGeom>
          <a:effectLst>
            <a:outerShdw dist="50800" dir="5400000" sx="200000" sy="200000" algn="ctr" rotWithShape="0">
              <a:schemeClr val="tx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99805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48BC10-46C1-4274-BDB7-5B7275FC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u="sng" dirty="0"/>
              <a:t>Few points about the decussation of nasal retinal fibres: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EB9223-98BA-4D58-9D16-40468BB69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2057401"/>
            <a:ext cx="10573526" cy="4375817"/>
          </a:xfrm>
        </p:spPr>
        <p:txBody>
          <a:bodyPr>
            <a:normAutofit/>
          </a:bodyPr>
          <a:lstStyle/>
          <a:p>
            <a:r>
              <a:rPr lang="en-IN" sz="3200" dirty="0"/>
              <a:t>Fibres from each eye decussate at the chiasm with 53% of the fibres crossing and 47% remaining ipsilateral.</a:t>
            </a:r>
          </a:p>
          <a:p>
            <a:endParaRPr lang="en-IN" sz="3200" dirty="0"/>
          </a:p>
          <a:p>
            <a:r>
              <a:rPr lang="en-IN" sz="3200" b="1" dirty="0"/>
              <a:t>Inferior peripheral nasal fibres  </a:t>
            </a:r>
            <a:r>
              <a:rPr lang="en-IN" sz="3200" dirty="0"/>
              <a:t>cross in the </a:t>
            </a:r>
            <a:r>
              <a:rPr lang="en-IN" sz="3200" i="1" dirty="0" err="1"/>
              <a:t>infero</a:t>
            </a:r>
            <a:r>
              <a:rPr lang="en-IN" sz="3200" i="1" dirty="0"/>
              <a:t>- anterior </a:t>
            </a:r>
            <a:r>
              <a:rPr lang="en-IN" sz="3200" dirty="0"/>
              <a:t>part of the chiasm and arch into the medial aspect of the opposite optic nerve for a short distance. This loop is called the </a:t>
            </a:r>
            <a:r>
              <a:rPr lang="en-IN" sz="3200" b="1" dirty="0"/>
              <a:t>anterior knee of von Willebrand.</a:t>
            </a:r>
          </a:p>
          <a:p>
            <a:pPr marL="0" indent="0">
              <a:buNone/>
            </a:pPr>
            <a:endParaRPr lang="en-IN" sz="3200" b="1" i="1" dirty="0"/>
          </a:p>
          <a:p>
            <a:endParaRPr lang="en-IN" sz="3200" dirty="0"/>
          </a:p>
          <a:p>
            <a:endParaRPr lang="en-US" sz="3200" dirty="0"/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2605011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AD59EB-2094-43FE-AAD5-4D181E740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9936"/>
            <a:ext cx="5082318" cy="6489560"/>
          </a:xfrm>
        </p:spPr>
        <p:txBody>
          <a:bodyPr>
            <a:normAutofit/>
          </a:bodyPr>
          <a:lstStyle/>
          <a:p>
            <a:r>
              <a:rPr lang="en-IN" sz="3200" b="1" dirty="0"/>
              <a:t>Superior peripheral nasal fibres</a:t>
            </a:r>
            <a:r>
              <a:rPr lang="en-IN" sz="3200" dirty="0"/>
              <a:t> cross to the opposite optic tract in the </a:t>
            </a:r>
            <a:r>
              <a:rPr lang="en-IN" sz="3200" i="1" dirty="0" err="1"/>
              <a:t>superoposterior</a:t>
            </a:r>
            <a:r>
              <a:rPr lang="en-IN" sz="3200" i="1" dirty="0"/>
              <a:t> </a:t>
            </a:r>
            <a:r>
              <a:rPr lang="en-IN" sz="3200" dirty="0"/>
              <a:t> part of the chiasm,</a:t>
            </a:r>
          </a:p>
          <a:p>
            <a:r>
              <a:rPr lang="en-IN" sz="3200" dirty="0"/>
              <a:t> but arch first for a short distance into the optic tract of the same side. This loop  is called the  </a:t>
            </a:r>
            <a:r>
              <a:rPr lang="en-IN" sz="3200" b="1" dirty="0"/>
              <a:t>posterior knee of von Willebrand.</a:t>
            </a:r>
          </a:p>
          <a:p>
            <a:endParaRPr lang="en-IN" sz="3200" b="1" dirty="0"/>
          </a:p>
          <a:p>
            <a:endParaRPr lang="en-IN" sz="3200" b="1" dirty="0"/>
          </a:p>
          <a:p>
            <a:pPr marL="0" indent="0">
              <a:buNone/>
            </a:pPr>
            <a:endParaRPr lang="en-IN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0F771C-442F-4D2B-A923-417DA90CD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2318" y="872089"/>
            <a:ext cx="6813147" cy="55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9614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7761AD-104B-4746-B097-A75F6B898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1041009"/>
            <a:ext cx="11301321" cy="5345723"/>
          </a:xfrm>
        </p:spPr>
        <p:txBody>
          <a:bodyPr>
            <a:normAutofit/>
          </a:bodyPr>
          <a:lstStyle/>
          <a:p>
            <a:endParaRPr lang="en-US" sz="3200" i="1" dirty="0"/>
          </a:p>
          <a:p>
            <a:endParaRPr lang="en-US" sz="3200" i="1" dirty="0"/>
          </a:p>
          <a:p>
            <a:r>
              <a:rPr lang="en-US" sz="3200" i="1" dirty="0"/>
              <a:t>As Pupillary </a:t>
            </a:r>
            <a:r>
              <a:rPr lang="en-US" sz="3200" i="1" dirty="0" err="1"/>
              <a:t>fibres</a:t>
            </a:r>
            <a:r>
              <a:rPr lang="en-US" sz="3200" i="1" dirty="0"/>
              <a:t> are crossed in the chiasma damage to one </a:t>
            </a:r>
            <a:r>
              <a:rPr lang="en-US" sz="3600" i="1" dirty="0">
                <a:solidFill>
                  <a:srgbClr val="FFC000"/>
                </a:solidFill>
              </a:rPr>
              <a:t>optic tract </a:t>
            </a:r>
            <a:r>
              <a:rPr lang="en-US" sz="3200" i="1" dirty="0">
                <a:solidFill>
                  <a:srgbClr val="FFC000"/>
                </a:solidFill>
              </a:rPr>
              <a:t> </a:t>
            </a:r>
            <a:r>
              <a:rPr lang="en-US" sz="3200" i="1" dirty="0"/>
              <a:t>will abolish </a:t>
            </a:r>
            <a:r>
              <a:rPr lang="en-US" sz="3600" b="1" i="1" dirty="0">
                <a:solidFill>
                  <a:srgbClr val="FFC000"/>
                </a:solidFill>
              </a:rPr>
              <a:t>neither</a:t>
            </a:r>
            <a:r>
              <a:rPr lang="en-US" sz="3200" i="1" dirty="0"/>
              <a:t> the direct nor the consensual light  reflex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IN" sz="3200" dirty="0"/>
              <a:t>Damage to the </a:t>
            </a:r>
            <a:r>
              <a:rPr lang="en-IN" sz="3200" b="1" i="1" u="sng" dirty="0">
                <a:solidFill>
                  <a:srgbClr val="FFC000"/>
                </a:solidFill>
              </a:rPr>
              <a:t>Optic Nerve </a:t>
            </a:r>
            <a:r>
              <a:rPr lang="en-IN" sz="3200" dirty="0"/>
              <a:t>abolishes </a:t>
            </a:r>
            <a:r>
              <a:rPr lang="en-IN" sz="3200" b="1" i="1" u="sng" dirty="0">
                <a:solidFill>
                  <a:srgbClr val="FFC000"/>
                </a:solidFill>
              </a:rPr>
              <a:t>both</a:t>
            </a:r>
            <a:r>
              <a:rPr lang="en-IN" sz="3200" b="1" i="1" u="sng" dirty="0"/>
              <a:t>, </a:t>
            </a:r>
            <a:r>
              <a:rPr lang="en-IN" sz="3200" i="1" dirty="0"/>
              <a:t>the direct as well as consensual light reflex</a:t>
            </a:r>
            <a:endParaRPr lang="en-US" sz="3200" dirty="0"/>
          </a:p>
          <a:p>
            <a:endParaRPr lang="en-US" sz="3200" dirty="0"/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3972727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16C574-A75A-4C31-96FC-3DAC0002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INTERNUNCIAL </a:t>
            </a:r>
            <a:br>
              <a:rPr lang="en-US" dirty="0"/>
            </a:br>
            <a:r>
              <a:rPr lang="en-US" dirty="0"/>
              <a:t>(INTERNUCLEAR) FIBRES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8676BC-58A1-4DF7-BEF4-77B528582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They connect each pretectal nucleus with </a:t>
            </a:r>
            <a:r>
              <a:rPr lang="en-US" sz="3600" dirty="0" err="1"/>
              <a:t>Edinger-westphal</a:t>
            </a:r>
            <a:r>
              <a:rPr lang="en-US" sz="3600" dirty="0"/>
              <a:t> nuclei of both sides.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Half of the postsynaptic </a:t>
            </a:r>
            <a:r>
              <a:rPr lang="en-US" sz="3600" dirty="0" err="1"/>
              <a:t>fibres</a:t>
            </a:r>
            <a:r>
              <a:rPr lang="en-US" sz="3600" dirty="0"/>
              <a:t> from the pretectal area curve around the periaqueductal grey matter to terminate in the Edinger-Westphal  nucleus of the </a:t>
            </a:r>
            <a:r>
              <a:rPr lang="en-US" sz="3600" b="1" dirty="0"/>
              <a:t>same side</a:t>
            </a:r>
            <a:r>
              <a:rPr lang="en-US" sz="3600" dirty="0"/>
              <a:t>.</a:t>
            </a:r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525049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64398268-B427-4D60-8421-E1DB8462D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colorTemperature colorTemp="9716"/>
                    </a14:imgEffect>
                    <a14:imgEffect>
                      <a14:saturation sat="123000"/>
                    </a14:imgEffect>
                    <a14:imgEffect>
                      <a14:brightnessContrast bright="-7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2332" y="323555"/>
            <a:ext cx="6597748" cy="6160290"/>
          </a:xfrm>
          <a:prstGeom prst="rect">
            <a:avLst/>
          </a:prstGeom>
          <a:effectLst>
            <a:outerShdw dist="50800" dir="5400000" sx="200000" sy="200000" algn="ctr" rotWithShape="0">
              <a:schemeClr val="tx1">
                <a:alpha val="0"/>
              </a:scheme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913089"/>
            <a:ext cx="506436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200" dirty="0"/>
              <a:t>The other half cross via the posterior commissure to the </a:t>
            </a:r>
            <a:r>
              <a:rPr lang="en-IN" sz="3600" dirty="0"/>
              <a:t>Edinger-Westphal</a:t>
            </a:r>
            <a:r>
              <a:rPr lang="en-IN" sz="3200" dirty="0"/>
              <a:t>  nucleus of the </a:t>
            </a:r>
            <a:r>
              <a:rPr lang="en-IN" sz="3200" b="1" dirty="0"/>
              <a:t>opposite side.</a:t>
            </a:r>
          </a:p>
          <a:p>
            <a:pPr algn="ctr"/>
            <a:endParaRPr lang="en-IN" sz="3200" b="1" dirty="0"/>
          </a:p>
          <a:p>
            <a:pPr algn="ctr"/>
            <a:endParaRPr lang="en-IN" sz="3200" b="1" dirty="0"/>
          </a:p>
          <a:p>
            <a:pPr algn="ctr"/>
            <a:r>
              <a:rPr lang="en-IN" sz="3200" i="1" dirty="0"/>
              <a:t>This  connection forms the basis of </a:t>
            </a:r>
            <a:r>
              <a:rPr lang="en-IN" sz="3200" b="1" i="1" dirty="0"/>
              <a:t>consensual light reflex</a:t>
            </a:r>
            <a:r>
              <a:rPr lang="en-IN" sz="32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569531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pPr algn="l"/>
            <a:r>
              <a:rPr lang="en-US" dirty="0">
                <a:latin typeface="Cooper Black" panose="0208090404030B020404" pitchFamily="18" charset="0"/>
              </a:rPr>
              <a:t>What is pupil </a:t>
            </a:r>
            <a:r>
              <a:rPr lang="en-US" dirty="0">
                <a:latin typeface="+mn-lt"/>
              </a:rPr>
              <a:t>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750424"/>
            <a:ext cx="5995850" cy="4468262"/>
          </a:xfrm>
        </p:spPr>
        <p:txBody>
          <a:bodyPr>
            <a:normAutofit/>
          </a:bodyPr>
          <a:lstStyle/>
          <a:p>
            <a:r>
              <a:rPr lang="en-US" sz="3200" dirty="0"/>
              <a:t>Pupil Is an aperture present in </a:t>
            </a:r>
            <a:r>
              <a:rPr lang="en-US" sz="3200" dirty="0" err="1"/>
              <a:t>centre</a:t>
            </a:r>
            <a:r>
              <a:rPr lang="en-US" sz="3200" dirty="0"/>
              <a:t> of the iris.</a:t>
            </a:r>
          </a:p>
          <a:p>
            <a:endParaRPr lang="en-US" sz="3200" dirty="0"/>
          </a:p>
          <a:p>
            <a:r>
              <a:rPr lang="en-US" sz="3200" dirty="0"/>
              <a:t>Light enters the eye through the pupil, and the iris regulates the amount of light by controlling the size of the pupil.</a:t>
            </a:r>
          </a:p>
          <a:p>
            <a:endParaRPr lang="en-US" sz="3600" dirty="0"/>
          </a:p>
          <a:p>
            <a:endParaRPr lang="en-US" sz="36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854927"/>
            <a:ext cx="5965371" cy="431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4752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47F16B-ABC8-46A9-A1A2-E3D8CF26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899" y="956796"/>
            <a:ext cx="10515600" cy="886626"/>
          </a:xfrm>
        </p:spPr>
        <p:txBody>
          <a:bodyPr>
            <a:normAutofit/>
          </a:bodyPr>
          <a:lstStyle/>
          <a:p>
            <a:r>
              <a:rPr lang="en-US" sz="4400" dirty="0"/>
              <a:t>THE EFFERENT PUPILLARY PATHWAY</a:t>
            </a:r>
            <a:endParaRPr lang="en-IN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0A3866-0BFE-44BA-9DD1-FA3A5108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64" y="2194560"/>
            <a:ext cx="11141612" cy="4375051"/>
          </a:xfrm>
        </p:spPr>
        <p:txBody>
          <a:bodyPr>
            <a:normAutofit/>
          </a:bodyPr>
          <a:lstStyle/>
          <a:p>
            <a:endParaRPr lang="en-US" sz="4000" dirty="0"/>
          </a:p>
          <a:p>
            <a:r>
              <a:rPr lang="en-US" sz="4000" dirty="0"/>
              <a:t>Once the brain receives the afferent (sensory) signal and interprets it, it sends out an efferent (</a:t>
            </a:r>
            <a:r>
              <a:rPr lang="en-US" sz="4000" b="1" i="1" u="sng" dirty="0"/>
              <a:t>motor</a:t>
            </a:r>
            <a:r>
              <a:rPr lang="en-US" sz="4000" b="1" dirty="0"/>
              <a:t>) </a:t>
            </a:r>
            <a:r>
              <a:rPr lang="en-US" sz="4000" dirty="0"/>
              <a:t>message to adjust the pupil’s size.</a:t>
            </a:r>
          </a:p>
          <a:p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xmlns="" val="1352071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50317E2-B1ED-4F52-B6D3-EF6550671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8" y="414338"/>
            <a:ext cx="11100582" cy="5862637"/>
          </a:xfrm>
        </p:spPr>
        <p:txBody>
          <a:bodyPr/>
          <a:lstStyle/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The</a:t>
            </a:r>
            <a:r>
              <a:rPr lang="en-US" sz="3200" b="1" dirty="0"/>
              <a:t> Efferent pupillary pathway </a:t>
            </a:r>
            <a:r>
              <a:rPr lang="en-US" sz="3200" dirty="0"/>
              <a:t>is made up of-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3200" dirty="0"/>
              <a:t>Edinger - </a:t>
            </a:r>
            <a:r>
              <a:rPr lang="en-US" sz="3200" dirty="0" err="1"/>
              <a:t>westphal</a:t>
            </a:r>
            <a:r>
              <a:rPr lang="en-US" sz="3200" dirty="0"/>
              <a:t> Nucleus(accessory </a:t>
            </a:r>
            <a:r>
              <a:rPr lang="en-US" sz="3200" dirty="0" err="1"/>
              <a:t>lll</a:t>
            </a:r>
            <a:r>
              <a:rPr lang="en-US" sz="3200" dirty="0"/>
              <a:t> CN Nucleus)</a:t>
            </a:r>
          </a:p>
          <a:p>
            <a:r>
              <a:rPr lang="en-US" sz="3200" dirty="0"/>
              <a:t>III cranial nerve</a:t>
            </a:r>
          </a:p>
          <a:p>
            <a:r>
              <a:rPr lang="en-US" sz="3200" dirty="0"/>
              <a:t>Ciliary  ganglion leading to the short ciliary nerves</a:t>
            </a:r>
          </a:p>
          <a:p>
            <a:r>
              <a:rPr lang="en-US" sz="3200" dirty="0"/>
              <a:t>Iris sphincter muscle</a:t>
            </a:r>
          </a:p>
          <a:p>
            <a:pPr marL="0" indent="0">
              <a:buNone/>
            </a:pP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247577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87187E-B340-4126-9F8F-F7A64249F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35" y="703385"/>
            <a:ext cx="10522633" cy="3488787"/>
          </a:xfrm>
        </p:spPr>
        <p:txBody>
          <a:bodyPr>
            <a:normAutofit/>
          </a:bodyPr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The sphincter pupillae is supplied by cholinergic nerves of the parasympathetic system through the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cranial nerve.</a:t>
            </a:r>
          </a:p>
          <a:p>
            <a:pPr algn="ctr"/>
            <a:endParaRPr lang="en-US" sz="32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" r="-8865" b="-8865"/>
          <a:stretch/>
        </p:blipFill>
        <p:spPr>
          <a:xfrm>
            <a:off x="3762080" y="2920243"/>
            <a:ext cx="5677342" cy="369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8711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8DE17B6-FB56-4AE5-9EA9-885E37B99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0" y="1252025"/>
            <a:ext cx="11859066" cy="5178132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sz="3900" dirty="0"/>
          </a:p>
          <a:p>
            <a:r>
              <a:rPr lang="en-US" sz="4000" dirty="0"/>
              <a:t>The </a:t>
            </a:r>
            <a:r>
              <a:rPr lang="en-US" sz="4000" dirty="0" err="1"/>
              <a:t>fibres</a:t>
            </a:r>
            <a:r>
              <a:rPr lang="en-US" sz="4000" dirty="0"/>
              <a:t> start in the </a:t>
            </a:r>
            <a:r>
              <a:rPr lang="en-US" sz="4000" dirty="0" err="1"/>
              <a:t>Edinger</a:t>
            </a:r>
            <a:r>
              <a:rPr lang="en-US" sz="4000" dirty="0"/>
              <a:t> </a:t>
            </a:r>
            <a:r>
              <a:rPr lang="en-US" sz="4000" dirty="0" err="1"/>
              <a:t>Westphal</a:t>
            </a:r>
            <a:r>
              <a:rPr lang="en-US" sz="4000" dirty="0"/>
              <a:t> nucleus near the third nerve nucleus in the floor of the aqueduct of </a:t>
            </a:r>
            <a:r>
              <a:rPr lang="en-US" sz="4000" dirty="0" err="1"/>
              <a:t>sylvius</a:t>
            </a:r>
            <a:r>
              <a:rPr lang="en-US" sz="4000" dirty="0"/>
              <a:t>.</a:t>
            </a:r>
          </a:p>
          <a:p>
            <a:endParaRPr lang="en-IN" sz="4000" dirty="0"/>
          </a:p>
          <a:p>
            <a:r>
              <a:rPr lang="en-US" sz="3900" dirty="0"/>
              <a:t>This nucleus has connections with the dilator </a:t>
            </a:r>
            <a:r>
              <a:rPr lang="en-US" sz="3900" dirty="0" err="1"/>
              <a:t>centre</a:t>
            </a:r>
            <a:r>
              <a:rPr lang="en-US" sz="3900" dirty="0"/>
              <a:t> as well as with the frontal and occipital cortex.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900" dirty="0"/>
              <a:t>The </a:t>
            </a:r>
            <a:r>
              <a:rPr lang="en-US" sz="3900" dirty="0" err="1"/>
              <a:t>fibres</a:t>
            </a:r>
            <a:r>
              <a:rPr lang="en-US" sz="3900" dirty="0"/>
              <a:t> emerge from it and pass out of the mid brain to run in the main trunk of the third nerve as far as the orbit.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220084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A845B5-65B1-4AFA-995F-E92E3429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49" y="1561514"/>
            <a:ext cx="10396024" cy="4657171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Here the </a:t>
            </a:r>
            <a:r>
              <a:rPr lang="en-US" sz="3200" dirty="0" err="1"/>
              <a:t>fibres</a:t>
            </a:r>
            <a:r>
              <a:rPr lang="en-US" sz="3200" dirty="0"/>
              <a:t> pass into the branch which supplies the inferior oblique muscle, leaving it by the short root of the ciliary ganglion.</a:t>
            </a:r>
          </a:p>
          <a:p>
            <a:endParaRPr lang="en-US" sz="3200" dirty="0"/>
          </a:p>
          <a:p>
            <a:r>
              <a:rPr lang="en-US" sz="3200" dirty="0"/>
              <a:t>ciliary ganglion the </a:t>
            </a:r>
            <a:r>
              <a:rPr lang="en-US" sz="3200" dirty="0" err="1"/>
              <a:t>fibres</a:t>
            </a:r>
            <a:r>
              <a:rPr lang="en-US" sz="3200" dirty="0"/>
              <a:t> pass by the short ciliary nerves to the eye, piercing the sclera around the optic nerve accompanied by the short posterior ciliary arteries.</a:t>
            </a:r>
          </a:p>
          <a:p>
            <a:r>
              <a:rPr lang="en-US" sz="3200" dirty="0"/>
              <a:t>then pass forward in the choroid and ciliary body to the iris.</a:t>
            </a:r>
          </a:p>
          <a:p>
            <a:endParaRPr lang="en-US" sz="32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476920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3466"/>
            <a:ext cx="5866228" cy="657244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0973" y="142090"/>
            <a:ext cx="6044418" cy="657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147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60000"/>
                    </a14:imgEffect>
                    <a14:imgEffect>
                      <a14:saturation sat="399000"/>
                    </a14:imgEffect>
                    <a14:imgEffect>
                      <a14:brightnessContrast bright="-3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51" y="4811151"/>
            <a:ext cx="12047249" cy="1941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436" b="14666"/>
          <a:stretch/>
        </p:blipFill>
        <p:spPr>
          <a:xfrm>
            <a:off x="717451" y="593488"/>
            <a:ext cx="11265569" cy="379563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876797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rkness reflex&#10;Dilatation has 2 causes:&#10;• Simply abolition of light reflex with consequent&#10;relaxation of the sphincter pu...">
            <a:extLst>
              <a:ext uri="{FF2B5EF4-FFF2-40B4-BE49-F238E27FC236}">
                <a16:creationId xmlns:a16="http://schemas.microsoft.com/office/drawing/2014/main" xmlns="" id="{C9A723FE-A2D2-42BD-BCE8-33150D5028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71" y="-94652"/>
            <a:ext cx="10636363" cy="7164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3549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A9C9FD-2F25-43F7-9C8F-970E8E87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2" y="815926"/>
            <a:ext cx="11393658" cy="5402760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4400" dirty="0">
                <a:solidFill>
                  <a:srgbClr val="F5F13D"/>
                </a:solidFill>
              </a:rPr>
              <a:t>Why pupil constricts during sleep ?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4400" i="1" dirty="0"/>
              <a:t>Normally , there is a tonic inhibitory input from  the cerebral cortex to the Edinger-Westphal nucleus. </a:t>
            </a:r>
            <a:r>
              <a:rPr lang="en-US" sz="4400" i="1" dirty="0" err="1"/>
              <a:t>Diminision</a:t>
            </a:r>
            <a:r>
              <a:rPr lang="en-US" sz="4400" i="1" dirty="0"/>
              <a:t> of this input results in pupillary constriction during sleep.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846469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FCC5D-103F-4CD6-A622-A98372ED8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789" y="903008"/>
            <a:ext cx="10515600" cy="797849"/>
          </a:xfrm>
        </p:spPr>
        <p:txBody>
          <a:bodyPr/>
          <a:lstStyle/>
          <a:p>
            <a:r>
              <a:rPr lang="en-US" dirty="0"/>
              <a:t>SYMPATHETIC  PUPILLARY  PATHWAY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AD2146-C7EE-4A09-89D3-4EC4B579B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29" y="1162975"/>
            <a:ext cx="11259671" cy="50139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1.CENTRAL</a:t>
            </a:r>
          </a:p>
          <a:p>
            <a:pPr marL="0" indent="0">
              <a:buNone/>
            </a:pPr>
            <a:r>
              <a:rPr lang="en-US" sz="3200" dirty="0"/>
              <a:t>2.PRE GANGLIONIC SYMPATHETIC</a:t>
            </a:r>
          </a:p>
          <a:p>
            <a:pPr marL="0" indent="0">
              <a:buNone/>
            </a:pPr>
            <a:r>
              <a:rPr lang="en-US" sz="3200" dirty="0"/>
              <a:t>3.POST GANGLIONIC SYMPATHETIC</a:t>
            </a:r>
          </a:p>
          <a:p>
            <a:pPr marL="0" indent="0">
              <a:buNone/>
            </a:pP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336407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86" y="1162595"/>
            <a:ext cx="6923315" cy="5695405"/>
          </a:xfrm>
        </p:spPr>
        <p:txBody>
          <a:bodyPr>
            <a:normAutofit fontScale="55000" lnSpcReduction="20000"/>
          </a:bodyPr>
          <a:lstStyle/>
          <a:p>
            <a:r>
              <a:rPr lang="en-US" sz="5800" dirty="0">
                <a:solidFill>
                  <a:schemeClr val="tx1">
                    <a:lumMod val="95000"/>
                  </a:schemeClr>
                </a:solidFill>
              </a:rPr>
              <a:t>Pupil is formed by the muscles and pigmented stroma of  anterior uveal tract.</a:t>
            </a:r>
          </a:p>
          <a:p>
            <a:pPr marL="0" indent="0">
              <a:buNone/>
            </a:pPr>
            <a:endParaRPr lang="en-US" sz="58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5800" dirty="0">
                <a:solidFill>
                  <a:schemeClr val="tx1">
                    <a:lumMod val="95000"/>
                  </a:schemeClr>
                </a:solidFill>
              </a:rPr>
              <a:t>Two groups of smooth muscles- a circular group called the sphincter </a:t>
            </a:r>
            <a:r>
              <a:rPr lang="en-US" sz="5800" dirty="0" err="1">
                <a:solidFill>
                  <a:schemeClr val="tx1">
                    <a:lumMod val="95000"/>
                  </a:schemeClr>
                </a:solidFill>
              </a:rPr>
              <a:t>pupillae</a:t>
            </a:r>
            <a:r>
              <a:rPr lang="en-US" sz="5800" dirty="0">
                <a:solidFill>
                  <a:schemeClr val="tx1">
                    <a:lumMod val="95000"/>
                  </a:schemeClr>
                </a:solidFill>
              </a:rPr>
              <a:t> found in the margin of iris  and a radial group, which runs from the iris margins to the root of iris  called the dilator </a:t>
            </a:r>
            <a:r>
              <a:rPr lang="en-US" sz="5800" dirty="0" err="1">
                <a:solidFill>
                  <a:schemeClr val="tx1">
                    <a:lumMod val="95000"/>
                  </a:schemeClr>
                </a:solidFill>
              </a:rPr>
              <a:t>pupillae</a:t>
            </a:r>
            <a:endParaRPr lang="en-US" sz="58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58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5800" dirty="0">
                <a:solidFill>
                  <a:schemeClr val="tx1">
                    <a:lumMod val="95000"/>
                  </a:schemeClr>
                </a:solidFill>
              </a:rPr>
              <a:t>These muscles control the size of the pupil.</a:t>
            </a:r>
          </a:p>
          <a:p>
            <a:endParaRPr lang="en-IN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2429" y="1437680"/>
            <a:ext cx="4781006" cy="478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1704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9983CF-2DDB-47ED-B3E2-51C449FF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CENTRAL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842ECE-48C5-4BAD-9138-077F4ED58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42556"/>
            <a:ext cx="11323320" cy="4460223"/>
          </a:xfrm>
        </p:spPr>
        <p:txBody>
          <a:bodyPr>
            <a:noAutofit/>
          </a:bodyPr>
          <a:lstStyle/>
          <a:p>
            <a:r>
              <a:rPr lang="en-US" sz="4000" dirty="0"/>
              <a:t>From the hypothalamic centers , the dilatory </a:t>
            </a:r>
            <a:r>
              <a:rPr lang="en-US" sz="4000" dirty="0" err="1"/>
              <a:t>fibres</a:t>
            </a:r>
            <a:r>
              <a:rPr lang="en-US" sz="4000" dirty="0"/>
              <a:t> pass downwards through the medulla oblongata into the lateral columns of the spinal cord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624487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672.jp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2000"/>
                    </a14:imgEffect>
                    <a14:imgEffect>
                      <a14:saturation sat="254000"/>
                    </a14:imgEffect>
                    <a14:imgEffect>
                      <a14:brightnessContrast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837336" y="793369"/>
            <a:ext cx="6410936" cy="5697415"/>
          </a:xfr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-57813" y="1412471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/>
              <a:t>From the Hypothalamic spinal tract the </a:t>
            </a:r>
            <a:r>
              <a:rPr lang="en-US" sz="3600" dirty="0" err="1"/>
              <a:t>fibres</a:t>
            </a:r>
            <a:r>
              <a:rPr lang="en-US" sz="3600" dirty="0"/>
              <a:t> proceed ahead with a partial decussation in the mid brain so that each hypothalamic </a:t>
            </a:r>
            <a:r>
              <a:rPr lang="en-US" sz="3600" dirty="0" err="1"/>
              <a:t>centre</a:t>
            </a:r>
            <a:r>
              <a:rPr lang="en-US" sz="3600" dirty="0"/>
              <a:t> supplies each </a:t>
            </a:r>
            <a:r>
              <a:rPr lang="en-US" sz="3600" dirty="0" err="1"/>
              <a:t>ciliospinal</a:t>
            </a:r>
            <a:r>
              <a:rPr lang="en-US" sz="3600" dirty="0"/>
              <a:t>- </a:t>
            </a:r>
            <a:r>
              <a:rPr lang="en-US" sz="3600" dirty="0" err="1"/>
              <a:t>centre</a:t>
            </a:r>
            <a:r>
              <a:rPr lang="en-US" sz="3600" dirty="0"/>
              <a:t> ,especially the contralateral.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xmlns="" val="279635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956128-DA20-4EFE-BADF-14B0877E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3259"/>
          </a:xfrm>
        </p:spPr>
        <p:txBody>
          <a:bodyPr/>
          <a:lstStyle/>
          <a:p>
            <a:r>
              <a:rPr lang="en-US" dirty="0"/>
              <a:t>PRE GANGLIONIC SYMPATHETIC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463E15-2920-4E7A-93B8-5C0048149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4562"/>
            <a:ext cx="5536474" cy="5476889"/>
          </a:xfrm>
        </p:spPr>
        <p:txBody>
          <a:bodyPr>
            <a:normAutofit fontScale="77500" lnSpcReduction="20000"/>
          </a:bodyPr>
          <a:lstStyle/>
          <a:p>
            <a:endParaRPr lang="en-US" sz="3200" dirty="0"/>
          </a:p>
          <a:p>
            <a:pPr marL="0" indent="0">
              <a:buNone/>
            </a:pPr>
            <a:r>
              <a:rPr lang="en-US" sz="4600" dirty="0"/>
              <a:t>A synapse is formed at the </a:t>
            </a:r>
            <a:r>
              <a:rPr lang="en-US" sz="4600" dirty="0" err="1"/>
              <a:t>Ciliospinal</a:t>
            </a:r>
            <a:r>
              <a:rPr lang="en-US" sz="4600" dirty="0"/>
              <a:t> </a:t>
            </a:r>
            <a:r>
              <a:rPr lang="en-US" sz="4600" dirty="0" err="1"/>
              <a:t>centre</a:t>
            </a:r>
            <a:r>
              <a:rPr lang="en-US" sz="4600" dirty="0"/>
              <a:t> of budge in the intermediolateral tract of the grey matter of the spinal cord.</a:t>
            </a:r>
          </a:p>
          <a:p>
            <a:pPr marL="0" indent="0" algn="ctr">
              <a:buNone/>
            </a:pPr>
            <a:endParaRPr lang="en-US" sz="4600" dirty="0"/>
          </a:p>
          <a:p>
            <a:pPr marL="0" indent="0">
              <a:buNone/>
            </a:pPr>
            <a:r>
              <a:rPr lang="en-US" sz="4600" dirty="0"/>
              <a:t>These post-synaptic </a:t>
            </a:r>
            <a:r>
              <a:rPr lang="en-US" sz="4600" dirty="0" err="1"/>
              <a:t>fibres</a:t>
            </a:r>
            <a:r>
              <a:rPr lang="en-US" sz="4600" dirty="0"/>
              <a:t> leave the cord by the ventral roots of the last 2 cervical and the first 3 thoracic nerves.</a:t>
            </a:r>
          </a:p>
          <a:p>
            <a:endParaRPr lang="en-IN" sz="4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2000"/>
                    </a14:imgEffect>
                    <a14:imgEffect>
                      <a14:saturation sat="88000"/>
                    </a14:imgEffect>
                    <a14:imgEffect>
                      <a14:brightnessContrast bright="-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212231" y="700469"/>
            <a:ext cx="5306061" cy="64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3699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127E98-021D-47DA-966B-975992AF9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852" y="613954"/>
            <a:ext cx="6838405" cy="5696171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sz="3500" dirty="0"/>
          </a:p>
          <a:p>
            <a:pPr algn="ctr"/>
            <a:endParaRPr lang="en-US" sz="3500" dirty="0"/>
          </a:p>
          <a:p>
            <a:r>
              <a:rPr lang="en-US" sz="3500" dirty="0"/>
              <a:t>They enter the rami </a:t>
            </a:r>
            <a:r>
              <a:rPr lang="en-US" sz="3500" dirty="0" err="1"/>
              <a:t>communicantes</a:t>
            </a:r>
            <a:r>
              <a:rPr lang="en-US" sz="3500" dirty="0"/>
              <a:t> and run to the first thoracic or stellate ganglion, to the Cervical sympathetic chain in which the </a:t>
            </a:r>
            <a:r>
              <a:rPr lang="en-US" sz="3500" dirty="0" err="1"/>
              <a:t>fibres</a:t>
            </a:r>
            <a:r>
              <a:rPr lang="en-US" sz="3500" dirty="0"/>
              <a:t> traverse the inferior cervical ganglion and the anterior subclavian loop (</a:t>
            </a:r>
            <a:r>
              <a:rPr lang="en-US" sz="3500" dirty="0" err="1"/>
              <a:t>ansa</a:t>
            </a:r>
            <a:r>
              <a:rPr lang="en-US" sz="3500" dirty="0"/>
              <a:t> of </a:t>
            </a:r>
            <a:r>
              <a:rPr lang="en-US" sz="3500" dirty="0" err="1"/>
              <a:t>vieussens</a:t>
            </a:r>
            <a:r>
              <a:rPr lang="en-US" sz="3500" dirty="0"/>
              <a:t>)</a:t>
            </a:r>
          </a:p>
          <a:p>
            <a:endParaRPr lang="en-US" sz="3500" dirty="0"/>
          </a:p>
          <a:p>
            <a:r>
              <a:rPr lang="en-US" sz="3500" dirty="0"/>
              <a:t>They run up the neck to the superior cervical ganglion.</a:t>
            </a:r>
          </a:p>
          <a:p>
            <a:endParaRPr lang="en-US" sz="3500" dirty="0"/>
          </a:p>
          <a:p>
            <a:pPr algn="ctr"/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E6424F6-79E7-4339-A6F3-86A2D559B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418"/>
          <a:stretch/>
        </p:blipFill>
        <p:spPr>
          <a:xfrm>
            <a:off x="7119257" y="613954"/>
            <a:ext cx="4911635" cy="598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6867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79CCFB-6FEA-4D75-8168-B9B61B5D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3259"/>
          </a:xfrm>
        </p:spPr>
        <p:txBody>
          <a:bodyPr/>
          <a:lstStyle/>
          <a:p>
            <a:r>
              <a:rPr lang="en-US" dirty="0"/>
              <a:t>POST GANGLIONIC SYMPATHETIC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AA1D6B-C537-430E-9951-DAEA37AA9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5" y="1278384"/>
            <a:ext cx="6099265" cy="494030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After terminating in the superior cervical ganglion ,enter the skull with the carotid plexus and cavernous plexus.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They run over the anterior part of the </a:t>
            </a:r>
            <a:r>
              <a:rPr lang="en-US" sz="3200" dirty="0" err="1"/>
              <a:t>Gasserian</a:t>
            </a:r>
            <a:r>
              <a:rPr lang="en-US" sz="3200" dirty="0"/>
              <a:t> ganglion(Trigeminal ganglion) and pass into the Ophthalmic division(V1) of the  Trigeminal nerve(CN V)  to the </a:t>
            </a:r>
            <a:r>
              <a:rPr lang="en-US" sz="3200" dirty="0" err="1"/>
              <a:t>nasociliary</a:t>
            </a:r>
            <a:r>
              <a:rPr lang="en-US" sz="3200" dirty="0"/>
              <a:t> nerve.</a:t>
            </a:r>
          </a:p>
          <a:p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10" t="34815" r="7424" b="1"/>
          <a:stretch/>
        </p:blipFill>
        <p:spPr>
          <a:xfrm rot="16200000">
            <a:off x="7210803" y="1022493"/>
            <a:ext cx="4037414" cy="523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6872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518021-12A1-4EEA-8B22-E2098D91E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95" y="718458"/>
            <a:ext cx="10820400" cy="2325188"/>
          </a:xfrm>
        </p:spPr>
        <p:txBody>
          <a:bodyPr/>
          <a:lstStyle/>
          <a:p>
            <a:endParaRPr lang="en-US" sz="3200" dirty="0"/>
          </a:p>
          <a:p>
            <a:r>
              <a:rPr lang="en-US" sz="3200" dirty="0"/>
              <a:t>The long ciliary nerves ,run forward between the choroid and sclera ,enter the ciliary body reach the iris and terminate in the dilator muscle.</a:t>
            </a: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21" t="46316" r="21224" b="8912"/>
          <a:stretch/>
        </p:blipFill>
        <p:spPr>
          <a:xfrm rot="16200000">
            <a:off x="3670664" y="339631"/>
            <a:ext cx="3735978" cy="87521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9940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67000"/>
                    </a14:imgEffect>
                    <a14:imgEffect>
                      <a14:brightnessContrast bright="-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913" y="279918"/>
            <a:ext cx="11589440" cy="6008915"/>
          </a:xfrm>
        </p:spPr>
      </p:pic>
    </p:spTree>
    <p:extLst>
      <p:ext uri="{BB962C8B-B14F-4D97-AF65-F5344CB8AC3E}">
        <p14:creationId xmlns:p14="http://schemas.microsoft.com/office/powerpoint/2010/main" xmlns="" val="650675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714A0-1B76-4F4F-8466-8F6C451FC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7143"/>
          </a:xfrm>
        </p:spPr>
        <p:txBody>
          <a:bodyPr/>
          <a:lstStyle/>
          <a:p>
            <a:r>
              <a:rPr lang="en-US" dirty="0"/>
              <a:t>NEAR REFLEX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94D1CB-67CD-4669-A405-84CFB2E01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9978"/>
            <a:ext cx="10820400" cy="4768708"/>
          </a:xfrm>
        </p:spPr>
        <p:txBody>
          <a:bodyPr/>
          <a:lstStyle/>
          <a:p>
            <a:r>
              <a:rPr lang="en-US" sz="3200" dirty="0"/>
              <a:t>Consists of 2 components-</a:t>
            </a:r>
          </a:p>
          <a:p>
            <a:endParaRPr lang="en-US" sz="3200" dirty="0"/>
          </a:p>
          <a:p>
            <a:r>
              <a:rPr lang="en-US" sz="3200" b="1" dirty="0"/>
              <a:t>1.Convergence Reflex: </a:t>
            </a:r>
            <a:r>
              <a:rPr lang="en-US" sz="3200" dirty="0"/>
              <a:t>convergence of visual axis and associated constriction of pupil.</a:t>
            </a:r>
          </a:p>
          <a:p>
            <a:endParaRPr lang="en-US" sz="3200" b="1" dirty="0"/>
          </a:p>
          <a:p>
            <a:r>
              <a:rPr lang="en-US" sz="3200" b="1" dirty="0"/>
              <a:t>2.Accmmodation Reflex: </a:t>
            </a:r>
            <a:r>
              <a:rPr lang="en-US" sz="3200" dirty="0"/>
              <a:t>Increased </a:t>
            </a:r>
            <a:r>
              <a:rPr lang="en-US" sz="3200" dirty="0" err="1"/>
              <a:t>accomodation</a:t>
            </a:r>
            <a:r>
              <a:rPr lang="en-US" sz="3200" dirty="0"/>
              <a:t> and associated constriction of pupil.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3223984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4C9B45-9851-47F0-B43E-83EF40E70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500" b="1" dirty="0"/>
              <a:t>The Near Reflex Triad consists of-</a:t>
            </a:r>
          </a:p>
          <a:p>
            <a:endParaRPr lang="en-US" sz="3500" dirty="0"/>
          </a:p>
          <a:p>
            <a:pPr marL="0" indent="0">
              <a:buNone/>
            </a:pPr>
            <a:r>
              <a:rPr lang="en-US" sz="3500" dirty="0"/>
              <a:t>1.Accomodation</a:t>
            </a:r>
          </a:p>
          <a:p>
            <a:pPr marL="0" indent="0">
              <a:buNone/>
            </a:pPr>
            <a:r>
              <a:rPr lang="en-US" sz="3500" dirty="0"/>
              <a:t>2. Convergence</a:t>
            </a:r>
          </a:p>
          <a:p>
            <a:pPr marL="0" indent="0">
              <a:buNone/>
            </a:pPr>
            <a:r>
              <a:rPr lang="en-US" sz="3500" dirty="0"/>
              <a:t>3.Miosis</a:t>
            </a:r>
          </a:p>
          <a:p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.</a:t>
            </a:r>
          </a:p>
          <a:p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1731" y="2103287"/>
            <a:ext cx="3916037" cy="41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2382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7701A5-0609-40D1-877D-AF27D24B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951"/>
          </a:xfrm>
        </p:spPr>
        <p:txBody>
          <a:bodyPr/>
          <a:lstStyle/>
          <a:p>
            <a:r>
              <a:rPr lang="en-IN" dirty="0"/>
              <a:t>PATHWAY OF CONVERGENCE REFLEX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6239FA-13FE-4174-B799-5884B6658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It is initiated mainly by </a:t>
            </a:r>
            <a:r>
              <a:rPr lang="en-US" sz="3200" dirty="0" err="1"/>
              <a:t>fibres</a:t>
            </a:r>
            <a:r>
              <a:rPr lang="en-US" sz="3200" dirty="0"/>
              <a:t> from the medial rectus muscle which contract on convergence.</a:t>
            </a:r>
          </a:p>
          <a:p>
            <a:endParaRPr lang="en-US" sz="3200" dirty="0"/>
          </a:p>
          <a:p>
            <a:r>
              <a:rPr lang="en-US" sz="3200" dirty="0"/>
              <a:t>It is assumed that the afferents from the medial recti travel via the oculomotor nerve to the </a:t>
            </a:r>
            <a:r>
              <a:rPr lang="en-US" sz="3200" b="1" i="1" u="sng" dirty="0">
                <a:solidFill>
                  <a:srgbClr val="FFC000"/>
                </a:solidFill>
              </a:rPr>
              <a:t>mesencephalic nucleus </a:t>
            </a:r>
            <a:r>
              <a:rPr lang="en-US" sz="3200" dirty="0"/>
              <a:t>of the </a:t>
            </a:r>
            <a:r>
              <a:rPr lang="en-US" sz="3200" b="1" i="1" dirty="0">
                <a:solidFill>
                  <a:srgbClr val="FFC000"/>
                </a:solidFill>
              </a:rPr>
              <a:t>CN V</a:t>
            </a:r>
            <a:r>
              <a:rPr lang="en-US" sz="3200" dirty="0"/>
              <a:t>, to a presumptive convergence </a:t>
            </a:r>
            <a:r>
              <a:rPr lang="en-US" sz="3200" dirty="0" err="1"/>
              <a:t>centre</a:t>
            </a:r>
            <a:r>
              <a:rPr lang="en-US" sz="3200" dirty="0"/>
              <a:t> in the </a:t>
            </a:r>
            <a:r>
              <a:rPr lang="en-US" sz="3200" dirty="0" err="1"/>
              <a:t>tectal</a:t>
            </a:r>
            <a:r>
              <a:rPr lang="en-US" sz="3200" dirty="0"/>
              <a:t> or pretectal region</a:t>
            </a:r>
            <a:r>
              <a:rPr lang="en-US" dirty="0"/>
              <a:t>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80395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" r="-8865" b="-8865"/>
          <a:stretch/>
        </p:blipFill>
        <p:spPr>
          <a:xfrm>
            <a:off x="6611773" y="500599"/>
            <a:ext cx="4883541" cy="36925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714" y="500600"/>
            <a:ext cx="4851491" cy="34372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48597" y="4193175"/>
            <a:ext cx="49467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Sphincter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puppilae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(circular muscles) are innervated by Parasympathetic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Nerveous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system.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5029" y="4193175"/>
            <a:ext cx="3004457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Dilator  </a:t>
            </a:r>
            <a:r>
              <a:rPr lang="en-US" sz="24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puppilae</a:t>
            </a:r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(radial  muscles) are innervated by sympathetic </a:t>
            </a:r>
            <a:r>
              <a:rPr lang="en-US" sz="240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Nerveous</a:t>
            </a:r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system.</a:t>
            </a:r>
          </a:p>
          <a:p>
            <a:pPr algn="ctr"/>
            <a:endParaRPr lang="en-US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800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BDA303-6D40-44E1-9D6C-6470EC27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33" y="1528354"/>
            <a:ext cx="11031583" cy="4297680"/>
          </a:xfrm>
        </p:spPr>
        <p:txBody>
          <a:bodyPr>
            <a:noAutofit/>
          </a:bodyPr>
          <a:lstStyle/>
          <a:p>
            <a:r>
              <a:rPr lang="en-IN" sz="2800" dirty="0"/>
              <a:t> </a:t>
            </a:r>
            <a:r>
              <a:rPr lang="en-IN" sz="3200" dirty="0"/>
              <a:t>From this convergence centre they go to the </a:t>
            </a:r>
            <a:r>
              <a:rPr lang="en-IN" sz="3600" b="1" dirty="0"/>
              <a:t>Edinger-Westphal nucleus.</a:t>
            </a:r>
          </a:p>
          <a:p>
            <a:pPr marL="0" indent="0">
              <a:buNone/>
            </a:pPr>
            <a:endParaRPr lang="en-IN" sz="2800" dirty="0"/>
          </a:p>
          <a:p>
            <a:r>
              <a:rPr lang="en-IN" sz="3200" dirty="0"/>
              <a:t>Efferent pathway of the convergence reflex is along the third nerve similar to that of the light reflex.</a:t>
            </a:r>
          </a:p>
          <a:p>
            <a:endParaRPr lang="en-IN" sz="3200" dirty="0"/>
          </a:p>
          <a:p>
            <a:pPr marL="0" indent="0">
              <a:buNone/>
            </a:pPr>
            <a:r>
              <a:rPr lang="en-IN" sz="3200" dirty="0"/>
              <a:t>From the CN III  the fibres relay in the </a:t>
            </a:r>
            <a:r>
              <a:rPr lang="en-IN" sz="3200" b="1" dirty="0"/>
              <a:t>accessory ganglion </a:t>
            </a:r>
            <a:r>
              <a:rPr lang="en-IN" sz="3200" dirty="0"/>
              <a:t>and there reach the sphincter pupillae</a:t>
            </a:r>
            <a:r>
              <a:rPr lang="en-IN" sz="2800" dirty="0"/>
              <a:t>.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xmlns="" val="4181512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45F1AA7-4AAE-4C8D-B5DE-A9BB252B5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6587" y="284086"/>
            <a:ext cx="8213756" cy="6470770"/>
          </a:xfrm>
        </p:spPr>
      </p:pic>
    </p:spTree>
    <p:extLst>
      <p:ext uri="{BB962C8B-B14F-4D97-AF65-F5344CB8AC3E}">
        <p14:creationId xmlns:p14="http://schemas.microsoft.com/office/powerpoint/2010/main" xmlns="" val="2327136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36A9C8-7635-4A16-8D44-4CDBA39FB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281"/>
          </a:xfrm>
        </p:spPr>
        <p:txBody>
          <a:bodyPr/>
          <a:lstStyle/>
          <a:p>
            <a:r>
              <a:rPr lang="en-IN" dirty="0"/>
              <a:t>PATHWAY OF ACCOMODATION  REFLEX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D01FEA-36BE-4617-9F2D-66C315A1B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24" y="1426129"/>
            <a:ext cx="11232776" cy="475951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4000" dirty="0"/>
              <a:t>Three regions make up the accommodation  neural circuit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4000" dirty="0"/>
              <a:t>1.The </a:t>
            </a:r>
            <a:r>
              <a:rPr lang="en-US" sz="4000" dirty="0" err="1"/>
              <a:t>affrent</a:t>
            </a:r>
            <a:r>
              <a:rPr lang="en-US" sz="4000" dirty="0"/>
              <a:t> </a:t>
            </a:r>
            <a:r>
              <a:rPr lang="en-US" sz="4000" dirty="0" err="1"/>
              <a:t>fibres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r>
              <a:rPr lang="en-US" sz="4000" dirty="0"/>
              <a:t>2.The </a:t>
            </a:r>
            <a:r>
              <a:rPr lang="en-US" sz="4000" dirty="0" err="1"/>
              <a:t>internuncial</a:t>
            </a:r>
            <a:r>
              <a:rPr lang="en-US" sz="4000" dirty="0"/>
              <a:t> </a:t>
            </a:r>
            <a:r>
              <a:rPr lang="en-US" sz="4000" dirty="0" err="1"/>
              <a:t>fibres</a:t>
            </a:r>
            <a:r>
              <a:rPr lang="en-US" sz="4000" dirty="0"/>
              <a:t>.</a:t>
            </a:r>
            <a:endParaRPr lang="en-US" sz="4000" u="sng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sz="4000" dirty="0"/>
              <a:t>3. The efferent limb.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xmlns="" val="2539395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27C031-E7B3-45FE-910D-7036E70C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Afferent limb of the circuit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A03299-332C-4C19-B077-5D3745071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23852"/>
            <a:ext cx="11506200" cy="4794834"/>
          </a:xfrm>
        </p:spPr>
        <p:txBody>
          <a:bodyPr/>
          <a:lstStyle/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sz="3600" dirty="0"/>
              <a:t>This contains the main structures- </a:t>
            </a:r>
          </a:p>
          <a:p>
            <a:pPr algn="r"/>
            <a:r>
              <a:rPr lang="en-US" sz="3600" dirty="0"/>
              <a:t>The retina that contains the retinal ganglion axons, </a:t>
            </a:r>
          </a:p>
          <a:p>
            <a:pPr algn="r"/>
            <a:r>
              <a:rPr lang="en-US" sz="3600" dirty="0"/>
              <a:t>optic nerve , chiasm and optic tract, </a:t>
            </a:r>
          </a:p>
          <a:p>
            <a:pPr algn="r"/>
            <a:r>
              <a:rPr lang="en-US" sz="3600" dirty="0"/>
              <a:t>lateral geniculate body, and </a:t>
            </a:r>
          </a:p>
          <a:p>
            <a:pPr algn="r"/>
            <a:r>
              <a:rPr lang="en-US" sz="3600" dirty="0"/>
              <a:t> visual cortex.</a:t>
            </a:r>
          </a:p>
          <a:p>
            <a:pPr algn="r"/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xmlns="" val="3622775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B3511F-4760-4D80-9F6A-B134E317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Internuncial fibres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A6C6EF-FBE8-4F55-8FC9-91502760A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sz="3200" dirty="0"/>
          </a:p>
          <a:p>
            <a:r>
              <a:rPr lang="en-IN" sz="3600" dirty="0"/>
              <a:t>They relay the impulses from the parastriate cortex to the Edinger-Westphal  Nucleus of both sides via  the  </a:t>
            </a:r>
            <a:r>
              <a:rPr lang="en-IN" sz="3600" u="sng" dirty="0" err="1"/>
              <a:t>occipito</a:t>
            </a:r>
            <a:r>
              <a:rPr lang="en-IN" sz="3600" u="sng" dirty="0"/>
              <a:t>-mesencephalic</a:t>
            </a:r>
            <a:r>
              <a:rPr lang="en-IN" sz="3600" dirty="0"/>
              <a:t> tract and the pontine centre.</a:t>
            </a:r>
          </a:p>
          <a:p>
            <a:pPr marL="0" indent="0">
              <a:buNone/>
            </a:pP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xmlns="" val="38403033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3119E5-CD3F-4309-AD95-7521C1A0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Efferent limb of the circuit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E5671C-A9FE-4ACB-A781-4A01E4561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This limb includes </a:t>
            </a:r>
            <a:r>
              <a:rPr lang="en-US" sz="3200" dirty="0">
                <a:solidFill>
                  <a:srgbClr val="FFFF00"/>
                </a:solidFill>
              </a:rPr>
              <a:t>Edinger-Westphal nucleus </a:t>
            </a:r>
            <a:r>
              <a:rPr lang="en-US" sz="3200" dirty="0"/>
              <a:t>and the oculomotor neurons. </a:t>
            </a:r>
          </a:p>
          <a:p>
            <a:r>
              <a:rPr lang="en-US" sz="3200" dirty="0"/>
              <a:t>The main function of the Edinger-Westphal nucleus is to send axons in the oculomotor nerve to control the </a:t>
            </a:r>
            <a:r>
              <a:rPr lang="en-US" sz="3200" dirty="0">
                <a:solidFill>
                  <a:srgbClr val="FFFF00"/>
                </a:solidFill>
              </a:rPr>
              <a:t>ciliary ganglion</a:t>
            </a:r>
            <a:r>
              <a:rPr lang="en-US" sz="3200" dirty="0"/>
              <a:t> which in turn, sends its </a:t>
            </a:r>
            <a:r>
              <a:rPr lang="en-US" sz="3200" dirty="0">
                <a:solidFill>
                  <a:srgbClr val="FFFF00"/>
                </a:solidFill>
              </a:rPr>
              <a:t>axons</a:t>
            </a:r>
            <a:r>
              <a:rPr lang="en-US" sz="3200" dirty="0"/>
              <a:t> in the short ciliary nerve to control the </a:t>
            </a:r>
            <a:r>
              <a:rPr lang="en-US" sz="3200" dirty="0">
                <a:solidFill>
                  <a:srgbClr val="FFFF00"/>
                </a:solidFill>
              </a:rPr>
              <a:t>iris</a:t>
            </a:r>
            <a:r>
              <a:rPr lang="en-US" sz="3200" dirty="0"/>
              <a:t>  and the ciliary muscle of the eye.</a:t>
            </a: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1224638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531" y="2671550"/>
            <a:ext cx="11486606" cy="1293028"/>
          </a:xfrm>
        </p:spPr>
        <p:txBody>
          <a:bodyPr>
            <a:normAutofit/>
          </a:bodyPr>
          <a:lstStyle/>
          <a:p>
            <a:pPr algn="ctr"/>
            <a:r>
              <a:rPr lang="en-IN" sz="6600" dirty="0"/>
              <a:t>THE DARKNESS REFLEX</a:t>
            </a:r>
          </a:p>
        </p:txBody>
      </p:sp>
    </p:spTree>
    <p:extLst>
      <p:ext uri="{BB962C8B-B14F-4D97-AF65-F5344CB8AC3E}">
        <p14:creationId xmlns:p14="http://schemas.microsoft.com/office/powerpoint/2010/main" xmlns="" val="10913075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E5A7B4-9322-4203-AAFC-EE4BC158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7" y="365956"/>
            <a:ext cx="8610600" cy="1293028"/>
          </a:xfrm>
        </p:spPr>
        <p:txBody>
          <a:bodyPr/>
          <a:lstStyle/>
          <a:p>
            <a:r>
              <a:rPr lang="en-IN" dirty="0"/>
              <a:t>THE DARKNESS REFLEX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7B79FB-BCC8-46C1-AF3D-D67FBCC9D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1" y="1290918"/>
            <a:ext cx="11632986" cy="4829895"/>
          </a:xfrm>
        </p:spPr>
        <p:txBody>
          <a:bodyPr>
            <a:noAutofit/>
          </a:bodyPr>
          <a:lstStyle/>
          <a:p>
            <a:r>
              <a:rPr lang="en-IN" sz="2800" dirty="0"/>
              <a:t>If we go from a lighted environment to darkness , the pupils dilate.</a:t>
            </a:r>
          </a:p>
          <a:p>
            <a:pPr marL="0" indent="0">
              <a:buNone/>
            </a:pPr>
            <a:endParaRPr lang="en-IN" sz="2800" dirty="0"/>
          </a:p>
          <a:p>
            <a:r>
              <a:rPr lang="en-IN" sz="2800" dirty="0"/>
              <a:t>Two causes for dilatation:</a:t>
            </a:r>
          </a:p>
          <a:p>
            <a:pPr marL="0" indent="0">
              <a:buNone/>
            </a:pPr>
            <a:r>
              <a:rPr lang="en-IN" sz="2800" dirty="0"/>
              <a:t>1.Abolition of light reflex with consequent relaxation of the sphincter pupillae.</a:t>
            </a:r>
          </a:p>
          <a:p>
            <a:pPr marL="0" indent="0">
              <a:buNone/>
            </a:pPr>
            <a:endParaRPr lang="en-IN" sz="2800" dirty="0"/>
          </a:p>
          <a:p>
            <a:pPr marL="0" indent="0">
              <a:buNone/>
            </a:pPr>
            <a:r>
              <a:rPr lang="en-IN" sz="2800" dirty="0"/>
              <a:t>2. Contraction of the dilator pupillae supplied by sympathetic nervous system.</a:t>
            </a:r>
          </a:p>
          <a:p>
            <a:pPr marL="0" indent="0">
              <a:buNone/>
            </a:pPr>
            <a:r>
              <a:rPr lang="en-IN" sz="2800" dirty="0"/>
              <a:t> The pathways involved in the dark reflex are presumably the same as those of light reflex.</a:t>
            </a:r>
          </a:p>
          <a:p>
            <a:pPr marL="0" indent="0">
              <a:buNone/>
            </a:pPr>
            <a:endParaRPr lang="en-IN" sz="28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3992660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235" y="2821578"/>
            <a:ext cx="10820400" cy="1280160"/>
          </a:xfrm>
        </p:spPr>
        <p:txBody>
          <a:bodyPr>
            <a:noAutofit/>
          </a:bodyPr>
          <a:lstStyle/>
          <a:p>
            <a:pPr algn="ctr"/>
            <a:r>
              <a:rPr lang="en-IN" sz="6600" dirty="0"/>
              <a:t>PSYCHOSENSORY REFLEX</a:t>
            </a:r>
          </a:p>
        </p:txBody>
      </p:sp>
    </p:spTree>
    <p:extLst>
      <p:ext uri="{BB962C8B-B14F-4D97-AF65-F5344CB8AC3E}">
        <p14:creationId xmlns:p14="http://schemas.microsoft.com/office/powerpoint/2010/main" xmlns="" val="12745946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5E1DED-347B-4CDD-9DF7-175485B9B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281"/>
          </a:xfrm>
        </p:spPr>
        <p:txBody>
          <a:bodyPr>
            <a:normAutofit fontScale="90000"/>
          </a:bodyPr>
          <a:lstStyle/>
          <a:p>
            <a:r>
              <a:rPr lang="en-IN" dirty="0"/>
              <a:t>PSYCHOSENSORY REFLEX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65B56C-174B-4B39-9AA2-BA4068390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83" y="1349405"/>
            <a:ext cx="11066417" cy="4827557"/>
          </a:xfrm>
        </p:spPr>
        <p:txBody>
          <a:bodyPr>
            <a:normAutofit lnSpcReduction="10000"/>
          </a:bodyPr>
          <a:lstStyle/>
          <a:p>
            <a:r>
              <a:rPr lang="en-IN" sz="3200" dirty="0"/>
              <a:t>They refer to the dilatation of the pupil in response to sensory and psychic stimuli.</a:t>
            </a:r>
          </a:p>
          <a:p>
            <a:endParaRPr lang="en-IN" sz="3200" dirty="0"/>
          </a:p>
          <a:p>
            <a:r>
              <a:rPr lang="en-IN" sz="3200" dirty="0"/>
              <a:t>Their mechanism is complex and their pathways have not been elucidated.</a:t>
            </a:r>
          </a:p>
          <a:p>
            <a:endParaRPr lang="en-IN" sz="3200" dirty="0"/>
          </a:p>
          <a:p>
            <a:r>
              <a:rPr lang="en-IN" sz="3200" dirty="0"/>
              <a:t>It is believed  that the mechanism is a cortical one and is made up of 2 components-sympathetic discharge  to the dilator pupillae and inhibition of the parasympathetic discharge to the sphincter pupillae</a:t>
            </a:r>
            <a:r>
              <a:rPr lang="en-IN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9759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7" y="849085"/>
            <a:ext cx="11062063" cy="1208315"/>
          </a:xfrm>
        </p:spPr>
        <p:txBody>
          <a:bodyPr>
            <a:normAutofit/>
          </a:bodyPr>
          <a:lstStyle/>
          <a:p>
            <a:pPr algn="l"/>
            <a:r>
              <a:rPr lang="en-US" sz="5400" b="1" u="sng" dirty="0">
                <a:latin typeface="Bodoni MT" panose="02070603080606020203" pitchFamily="18" charset="0"/>
              </a:rPr>
              <a:t>Size of pupil*</a:t>
            </a:r>
            <a:endParaRPr lang="en-IN" sz="5400" b="1" u="sng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447" y="1815738"/>
            <a:ext cx="11205754" cy="4402948"/>
          </a:xfrm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sz="3200" dirty="0"/>
              <a:t>Normal pupil size varies from </a:t>
            </a:r>
            <a:r>
              <a:rPr lang="en-US" sz="3200" b="1" i="1" u="sng" dirty="0"/>
              <a:t>3 to 4 mm </a:t>
            </a:r>
            <a:r>
              <a:rPr lang="en-US" sz="3200" dirty="0"/>
              <a:t>depending upon illumination </a:t>
            </a:r>
          </a:p>
          <a:p>
            <a:r>
              <a:rPr lang="en-US" sz="3200" dirty="0" err="1"/>
              <a:t>Miotic</a:t>
            </a:r>
            <a:r>
              <a:rPr lang="en-US" sz="3200" dirty="0"/>
              <a:t> pupils are less then </a:t>
            </a:r>
            <a:r>
              <a:rPr lang="en-US" sz="3200" b="1" i="1" u="sng" dirty="0"/>
              <a:t>2 mm.</a:t>
            </a:r>
          </a:p>
          <a:p>
            <a:r>
              <a:rPr lang="en-US" sz="3200" dirty="0" err="1"/>
              <a:t>Mydriatic</a:t>
            </a:r>
            <a:r>
              <a:rPr lang="en-US" sz="3200" dirty="0"/>
              <a:t> pupils are greater then </a:t>
            </a:r>
            <a:r>
              <a:rPr lang="en-US" sz="3200" b="1" i="1" u="sng" dirty="0"/>
              <a:t>7 mm</a:t>
            </a:r>
            <a:r>
              <a:rPr lang="en-US" sz="3200" dirty="0"/>
              <a:t>.</a:t>
            </a:r>
          </a:p>
          <a:p>
            <a:r>
              <a:rPr lang="en-US" sz="3200" dirty="0"/>
              <a:t>Pupil size also varies with age </a:t>
            </a:r>
          </a:p>
          <a:p>
            <a:pPr>
              <a:buFontTx/>
              <a:buChar char="-"/>
            </a:pPr>
            <a:r>
              <a:rPr lang="en-US" sz="3200" dirty="0"/>
              <a:t>Relatively small at birth</a:t>
            </a:r>
          </a:p>
          <a:p>
            <a:pPr>
              <a:buFontTx/>
              <a:buChar char="-"/>
            </a:pPr>
            <a:r>
              <a:rPr lang="en-US" sz="3200" dirty="0"/>
              <a:t>Largest at adolescence, </a:t>
            </a:r>
          </a:p>
          <a:p>
            <a:pPr>
              <a:buFontTx/>
              <a:buChar char="-"/>
            </a:pPr>
            <a:r>
              <a:rPr lang="en-US" sz="3200" dirty="0"/>
              <a:t> slowly becomes smaller with increasing age </a:t>
            </a:r>
          </a:p>
          <a:p>
            <a:endParaRPr lang="en-US" sz="3200" dirty="0"/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3241726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241" y="2537927"/>
            <a:ext cx="11495314" cy="1175657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+mj-lt"/>
              </a:rPr>
              <a:t>Other pupillary reflexes </a:t>
            </a:r>
          </a:p>
          <a:p>
            <a:endParaRPr lang="en-IN" sz="6600" dirty="0"/>
          </a:p>
        </p:txBody>
      </p:sp>
    </p:spTree>
    <p:extLst>
      <p:ext uri="{BB962C8B-B14F-4D97-AF65-F5344CB8AC3E}">
        <p14:creationId xmlns:p14="http://schemas.microsoft.com/office/powerpoint/2010/main" xmlns="" val="39858904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9" y="1772817"/>
            <a:ext cx="11420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Helvetica Neue"/>
              </a:rPr>
              <a:t>~ </a:t>
            </a:r>
            <a:r>
              <a:rPr lang="en-US" sz="4000" dirty="0">
                <a:latin typeface="+mj-lt"/>
              </a:rPr>
              <a:t>CILIOSPINAL REFLEX </a:t>
            </a:r>
            <a:endParaRPr lang="en-US" sz="36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2767" y="277198"/>
            <a:ext cx="6456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Helvetica Neue"/>
              </a:rPr>
              <a:t>Other pupillary reflexes </a:t>
            </a:r>
          </a:p>
        </p:txBody>
      </p:sp>
    </p:spTree>
    <p:extLst>
      <p:ext uri="{BB962C8B-B14F-4D97-AF65-F5344CB8AC3E}">
        <p14:creationId xmlns:p14="http://schemas.microsoft.com/office/powerpoint/2010/main" xmlns="" val="3635026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902" y="1250302"/>
            <a:ext cx="11170298" cy="496838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j-lt"/>
              </a:rPr>
              <a:t>The </a:t>
            </a:r>
            <a:r>
              <a:rPr lang="en-US" sz="4000" dirty="0" err="1">
                <a:latin typeface="+mj-lt"/>
              </a:rPr>
              <a:t>ciliospinal</a:t>
            </a:r>
            <a:r>
              <a:rPr lang="en-US" sz="4000" dirty="0">
                <a:latin typeface="+mj-lt"/>
              </a:rPr>
              <a:t> reflex (pupillary-skin reflex) consists of dilation of the ipsilateral pupil in response to pain applied to the neck, face, and upper trunk. </a:t>
            </a:r>
          </a:p>
          <a:p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If the right side of the neck is subjected to a painful stimulus, the right pupil dilates (increases in size 1-2mm from baseline). </a:t>
            </a:r>
            <a:endParaRPr lang="en-IN" sz="4000" dirty="0">
              <a:latin typeface="+mj-lt"/>
            </a:endParaRPr>
          </a:p>
          <a:p>
            <a:endParaRPr lang="en-I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2419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9518"/>
            <a:ext cx="11506200" cy="4699167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Helvetica Neue"/>
              </a:rPr>
              <a:t> </a:t>
            </a:r>
            <a:r>
              <a:rPr lang="en-US" sz="4000" dirty="0" err="1">
                <a:latin typeface="+mj-lt"/>
              </a:rPr>
              <a:t>ciliospinal</a:t>
            </a:r>
            <a:r>
              <a:rPr lang="en-US" sz="4000" dirty="0">
                <a:latin typeface="+mj-lt"/>
              </a:rPr>
              <a:t> reflex is absent in Horner's syndrome and lesions involving the cervical sympathetic fibers</a:t>
            </a:r>
            <a:r>
              <a:rPr lang="en-US" sz="4400" dirty="0">
                <a:latin typeface="Helvetica Neue"/>
              </a:rPr>
              <a:t>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xmlns="" val="2785541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36F9E-8AD2-4EEA-8446-E1F7E19B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94" y="15448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IN" sz="4800" b="1" dirty="0">
                <a:latin typeface="Bahnschrift SemiBold" panose="020B0502040204020203" pitchFamily="34" charset="0"/>
              </a:rPr>
              <a:t/>
            </a:r>
            <a:br>
              <a:rPr lang="en-IN" sz="4800" b="1" dirty="0">
                <a:latin typeface="Bahnschrift SemiBold" panose="020B0502040204020203" pitchFamily="34" charset="0"/>
              </a:rPr>
            </a:br>
            <a:r>
              <a:rPr lang="en-IN" sz="4800" b="1" dirty="0">
                <a:latin typeface="Bahnschrift SemiBold" panose="020B0502040204020203" pitchFamily="34" charset="0"/>
              </a:rPr>
              <a:t/>
            </a:r>
            <a:br>
              <a:rPr lang="en-IN" sz="4800" b="1" dirty="0">
                <a:latin typeface="Bahnschrift SemiBold" panose="020B0502040204020203" pitchFamily="34" charset="0"/>
              </a:rPr>
            </a:br>
            <a:r>
              <a:rPr lang="en-IN" sz="4800" b="1" dirty="0">
                <a:latin typeface="Bahnschrift SemiBold" panose="020B0502040204020203" pitchFamily="34" charset="0"/>
              </a:rPr>
              <a:t/>
            </a:r>
            <a:br>
              <a:rPr lang="en-IN" sz="4800" b="1" dirty="0">
                <a:latin typeface="Bahnschrift SemiBold" panose="020B0502040204020203" pitchFamily="34" charset="0"/>
              </a:rPr>
            </a:br>
            <a:r>
              <a:rPr lang="en-IN" sz="7200" b="1" dirty="0">
                <a:latin typeface="Bahnschrift SemiBold" panose="020B0502040204020203" pitchFamily="34" charset="0"/>
              </a:rPr>
              <a:t>AFFERENT PATHWAY DEFECTS</a:t>
            </a:r>
          </a:p>
        </p:txBody>
      </p:sp>
    </p:spTree>
    <p:extLst>
      <p:ext uri="{BB962C8B-B14F-4D97-AF65-F5344CB8AC3E}">
        <p14:creationId xmlns:p14="http://schemas.microsoft.com/office/powerpoint/2010/main" xmlns="" val="9195647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20B1F8-8A92-4345-89EB-C7C09EC9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64819"/>
            <a:ext cx="10820400" cy="1293028"/>
          </a:xfrm>
        </p:spPr>
        <p:txBody>
          <a:bodyPr>
            <a:normAutofit fontScale="90000"/>
          </a:bodyPr>
          <a:lstStyle/>
          <a:p>
            <a:r>
              <a:rPr lang="en-IN" sz="4400" b="1" u="sng" dirty="0"/>
              <a:t>TOTAL AFFERANT PATHWAY DEFECT(TAPD) OR AMAUROTIC PUPIL</a:t>
            </a:r>
            <a:r>
              <a:rPr lang="en-IN" b="1" u="sng" dirty="0"/>
              <a:t/>
            </a:r>
            <a:br>
              <a:rPr lang="en-IN" b="1" u="sng" dirty="0"/>
            </a:b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E0A54-B3AC-4ECA-B4B8-2CD18F52D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23" y="2573383"/>
            <a:ext cx="10820400" cy="402412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Caused by a </a:t>
            </a:r>
            <a:r>
              <a:rPr lang="en-US" sz="3200" b="1" dirty="0"/>
              <a:t>complete</a:t>
            </a:r>
            <a:r>
              <a:rPr lang="en-US" sz="2800" dirty="0"/>
              <a:t> optic nerve or </a:t>
            </a:r>
            <a:r>
              <a:rPr lang="en-US" sz="3200" b="1" dirty="0"/>
              <a:t>retinal lesion </a:t>
            </a:r>
            <a:r>
              <a:rPr lang="en-US" sz="2800" dirty="0"/>
              <a:t>leading to total blindness on the affected side.</a:t>
            </a:r>
          </a:p>
          <a:p>
            <a:endParaRPr lang="en-US" sz="2800" dirty="0"/>
          </a:p>
          <a:p>
            <a:r>
              <a:rPr lang="en-US" sz="2400" dirty="0"/>
              <a:t>Characterized by the following:</a:t>
            </a:r>
          </a:p>
          <a:p>
            <a:pPr marL="0" indent="0">
              <a:buNone/>
            </a:pPr>
            <a:r>
              <a:rPr lang="en-US" dirty="0"/>
              <a:t>~</a:t>
            </a:r>
            <a:r>
              <a:rPr lang="en-US" sz="3200" dirty="0"/>
              <a:t>The involved eye is completely blind </a:t>
            </a:r>
            <a:r>
              <a:rPr lang="en-US" sz="3200" b="1" dirty="0">
                <a:solidFill>
                  <a:srgbClr val="FFFF00"/>
                </a:solidFill>
              </a:rPr>
              <a:t>(no light perception)</a:t>
            </a:r>
          </a:p>
          <a:p>
            <a:r>
              <a:rPr lang="en-IN" sz="3200" dirty="0"/>
              <a:t>Absence of </a:t>
            </a:r>
            <a:r>
              <a:rPr lang="en-IN" sz="3200" i="1" dirty="0">
                <a:solidFill>
                  <a:srgbClr val="FFFF00"/>
                </a:solidFill>
              </a:rPr>
              <a:t>direct</a:t>
            </a:r>
            <a:r>
              <a:rPr lang="en-IN" sz="3200" dirty="0"/>
              <a:t> light reflex on the </a:t>
            </a:r>
            <a:r>
              <a:rPr lang="en-IN" sz="3200" i="1" dirty="0">
                <a:solidFill>
                  <a:srgbClr val="FFFF00"/>
                </a:solidFill>
              </a:rPr>
              <a:t>affected</a:t>
            </a:r>
            <a:r>
              <a:rPr lang="en-IN" sz="3200" dirty="0"/>
              <a:t> side and absence of </a:t>
            </a:r>
            <a:r>
              <a:rPr lang="en-IN" sz="3200" i="1" dirty="0">
                <a:solidFill>
                  <a:srgbClr val="FFFF00"/>
                </a:solidFill>
              </a:rPr>
              <a:t>consensual</a:t>
            </a:r>
            <a:r>
              <a:rPr lang="en-IN" sz="3200" dirty="0"/>
              <a:t> light reflex on the </a:t>
            </a:r>
            <a:r>
              <a:rPr lang="en-IN" sz="3200" i="1" dirty="0">
                <a:solidFill>
                  <a:srgbClr val="FFFF00"/>
                </a:solidFill>
              </a:rPr>
              <a:t>normal</a:t>
            </a:r>
            <a:r>
              <a:rPr lang="en-IN" sz="3200" dirty="0"/>
              <a:t> side.</a:t>
            </a:r>
          </a:p>
        </p:txBody>
      </p:sp>
    </p:spTree>
    <p:extLst>
      <p:ext uri="{BB962C8B-B14F-4D97-AF65-F5344CB8AC3E}">
        <p14:creationId xmlns:p14="http://schemas.microsoft.com/office/powerpoint/2010/main" xmlns="" val="10548012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AF65BD-0894-4301-A7DF-1C8560DF8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35" y="1698172"/>
            <a:ext cx="11282265" cy="4520514"/>
          </a:xfrm>
        </p:spPr>
        <p:txBody>
          <a:bodyPr/>
          <a:lstStyle/>
          <a:p>
            <a:endParaRPr lang="en-IN" dirty="0"/>
          </a:p>
          <a:p>
            <a:r>
              <a:rPr lang="en-IN" sz="4000" dirty="0"/>
              <a:t>When the normal eye is stimulated both pupils react normally.</a:t>
            </a:r>
          </a:p>
          <a:p>
            <a:endParaRPr lang="en-IN" sz="4000" dirty="0"/>
          </a:p>
          <a:p>
            <a:r>
              <a:rPr lang="en-US" sz="4400" dirty="0"/>
              <a:t>The near reflex is normal in both eyes</a:t>
            </a:r>
            <a:r>
              <a:rPr lang="en-US" sz="2800" dirty="0"/>
              <a:t>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4820850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D851AD0-67AF-4F73-AEE7-D40B5C1DC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993" y="0"/>
            <a:ext cx="6363148" cy="6708750"/>
          </a:xfrm>
        </p:spPr>
      </p:pic>
    </p:spTree>
    <p:extLst>
      <p:ext uri="{BB962C8B-B14F-4D97-AF65-F5344CB8AC3E}">
        <p14:creationId xmlns:p14="http://schemas.microsoft.com/office/powerpoint/2010/main" xmlns="" val="29161275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F47EAE-B45C-45C7-AB0B-BA45D0D2D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03111"/>
            <a:ext cx="12001500" cy="4351338"/>
          </a:xfrm>
        </p:spPr>
        <p:txBody>
          <a:bodyPr/>
          <a:lstStyle/>
          <a:p>
            <a:endParaRPr lang="en-US" sz="4400" dirty="0"/>
          </a:p>
          <a:p>
            <a:endParaRPr lang="en-US" sz="4400" dirty="0"/>
          </a:p>
          <a:p>
            <a:r>
              <a:rPr lang="en-US" sz="5400" dirty="0"/>
              <a:t>RELATIVE AFFERENT PUPILLARY DEFECT(RAPD)</a:t>
            </a:r>
            <a:endParaRPr lang="en-IN" sz="54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32319561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EA632D-9C4C-4DD0-8C69-EFF6AC309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9" y="1162594"/>
            <a:ext cx="11192691" cy="5056091"/>
          </a:xfrm>
        </p:spPr>
        <p:txBody>
          <a:bodyPr>
            <a:normAutofit/>
          </a:bodyPr>
          <a:lstStyle/>
          <a:p>
            <a:r>
              <a:rPr lang="en-US" sz="3600" dirty="0"/>
              <a:t>It is the paradoxical response of a pupil to light in the presence of a relative afferent pathway defect.</a:t>
            </a:r>
          </a:p>
          <a:p>
            <a:endParaRPr lang="en-US" sz="3600" dirty="0"/>
          </a:p>
          <a:p>
            <a:r>
              <a:rPr lang="en-US" sz="3600" dirty="0"/>
              <a:t>Caused by an incomplete optic nerve lesion or a severe retinal disease.</a:t>
            </a:r>
          </a:p>
          <a:p>
            <a:pPr>
              <a:buNone/>
            </a:pPr>
            <a:endParaRPr lang="en-US" sz="3600" dirty="0"/>
          </a:p>
          <a:p>
            <a:r>
              <a:rPr lang="en-US" sz="3600" dirty="0"/>
              <a:t>It is best tested by </a:t>
            </a:r>
            <a:r>
              <a:rPr lang="en-US" sz="4400" b="1" i="1" u="sng" dirty="0">
                <a:solidFill>
                  <a:srgbClr val="FFFF00"/>
                </a:solidFill>
              </a:rPr>
              <a:t>“swinging flashlight test”.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1271683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147918"/>
            <a:ext cx="7395883" cy="6488013"/>
          </a:xfrm>
        </p:spPr>
        <p:txBody>
          <a:bodyPr>
            <a:normAutofit lnSpcReduction="10000"/>
          </a:bodyPr>
          <a:lstStyle/>
          <a:p>
            <a:endParaRPr lang="en-US" sz="4000" dirty="0"/>
          </a:p>
          <a:p>
            <a:endParaRPr lang="en-US" sz="4000" dirty="0"/>
          </a:p>
          <a:p>
            <a:r>
              <a:rPr lang="en-US" sz="4000" dirty="0" err="1"/>
              <a:t>Isocoria</a:t>
            </a:r>
            <a:r>
              <a:rPr lang="en-US" sz="4000" dirty="0"/>
              <a:t>: This is the term that defines equal size of both pupils. </a:t>
            </a:r>
          </a:p>
          <a:p>
            <a:endParaRPr lang="en-US" sz="4000" dirty="0"/>
          </a:p>
          <a:p>
            <a:r>
              <a:rPr lang="en-US" sz="4000" dirty="0"/>
              <a:t>Difference in size of pupil of both eye of same individual if </a:t>
            </a:r>
            <a:r>
              <a:rPr lang="en-US" sz="4000" b="1" i="1" u="sng" dirty="0"/>
              <a:t>more than 0.3 mm </a:t>
            </a:r>
            <a:r>
              <a:rPr lang="en-US" sz="4000" dirty="0"/>
              <a:t>then it is known as </a:t>
            </a:r>
            <a:r>
              <a:rPr lang="en-US" sz="4000" dirty="0" err="1"/>
              <a:t>Anisocoria</a:t>
            </a:r>
            <a:r>
              <a:rPr lang="en-US" sz="4000" dirty="0"/>
              <a:t>.</a:t>
            </a:r>
          </a:p>
          <a:p>
            <a:r>
              <a:rPr lang="en-US" sz="4000" dirty="0"/>
              <a:t>.</a:t>
            </a:r>
            <a:endParaRPr lang="en-IN" sz="4000" dirty="0"/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4824" y="1936377"/>
            <a:ext cx="4344992" cy="38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89391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CD349E-3513-4764-ACAB-F2924566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SWINGING FLASHLIGHT TEST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9E685C-F695-444F-9C69-D624EC096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77440"/>
            <a:ext cx="11506200" cy="3841245"/>
          </a:xfrm>
        </p:spPr>
        <p:txBody>
          <a:bodyPr>
            <a:normAutofit/>
          </a:bodyPr>
          <a:lstStyle/>
          <a:p>
            <a:r>
              <a:rPr lang="en-US" sz="2800" dirty="0"/>
              <a:t>Use a bright torch which can be focused to give a narrow, even beam of light. </a:t>
            </a:r>
          </a:p>
          <a:p>
            <a:endParaRPr lang="en-US" sz="2800" dirty="0"/>
          </a:p>
          <a:p>
            <a:r>
              <a:rPr lang="en-US" sz="2800" dirty="0"/>
              <a:t>Perform the test in a semi-darkened room.</a:t>
            </a:r>
          </a:p>
          <a:p>
            <a:endParaRPr lang="en-US" sz="2800" dirty="0"/>
          </a:p>
          <a:p>
            <a:r>
              <a:rPr lang="en-US" sz="2800" dirty="0"/>
              <a:t>If the room is too dark it will be difficult to observe the pupil responses, particularly in heavily pigmented eyes.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2434645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F1D37E-CA96-4123-850E-5CFA195ED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47844"/>
            <a:ext cx="12192000" cy="5304285"/>
          </a:xfrm>
        </p:spPr>
        <p:txBody>
          <a:bodyPr/>
          <a:lstStyle/>
          <a:p>
            <a:r>
              <a:rPr lang="en-US" sz="3600" dirty="0"/>
              <a:t>Ask the patient to look at a distant object, and to keep looking at it. </a:t>
            </a:r>
          </a:p>
          <a:p>
            <a:endParaRPr lang="en-US" sz="3600" dirty="0"/>
          </a:p>
          <a:p>
            <a:r>
              <a:rPr lang="en-US" sz="3600" dirty="0"/>
              <a:t>This is to prevent the Near reflex </a:t>
            </a:r>
          </a:p>
          <a:p>
            <a:endParaRPr lang="en-US" sz="3600" dirty="0"/>
          </a:p>
          <a:p>
            <a:r>
              <a:rPr lang="en-US" sz="3600" dirty="0"/>
              <a:t>(a constriction in pupil size when moving focus from a distant to a near object). While performing the test, take care not to get In the way of the fixation target.</a:t>
            </a:r>
          </a:p>
          <a:p>
            <a:endParaRPr lang="en-US" sz="36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671722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AFE341-1976-4585-9522-43FA6DEC6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645920"/>
            <a:ext cx="11244943" cy="4572765"/>
          </a:xfrm>
        </p:spPr>
        <p:txBody>
          <a:bodyPr>
            <a:normAutofit/>
          </a:bodyPr>
          <a:lstStyle/>
          <a:p>
            <a:r>
              <a:rPr lang="en-US" sz="3200" b="1" dirty="0"/>
              <a:t>Move</a:t>
            </a:r>
            <a:r>
              <a:rPr lang="en-US" sz="3200" dirty="0"/>
              <a:t> the whole torch deliberately from side to side so that the beam of light is directed directly into each eye.</a:t>
            </a:r>
          </a:p>
          <a:p>
            <a:endParaRPr lang="en-US" sz="3200" b="1" dirty="0"/>
          </a:p>
          <a:p>
            <a:r>
              <a:rPr lang="en-US" sz="3200" b="1" dirty="0"/>
              <a:t>Do not swing</a:t>
            </a:r>
            <a:r>
              <a:rPr lang="en-US" sz="3200" dirty="0"/>
              <a:t> the beam from side to side around a central axis (e.g. by holding it in front of the person's nose) as this can also stimulate the near response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8782549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578295-7B26-46A2-BCB1-4983A3E3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446" y="1985554"/>
            <a:ext cx="11205754" cy="4233131"/>
          </a:xfrm>
        </p:spPr>
        <p:txBody>
          <a:bodyPr>
            <a:normAutofit/>
          </a:bodyPr>
          <a:lstStyle/>
          <a:p>
            <a:r>
              <a:rPr lang="en-US" sz="3200" dirty="0"/>
              <a:t>Keep the light source at the same distance from each eye to ensure that the light stimulus is equally bright in both.</a:t>
            </a:r>
          </a:p>
          <a:p>
            <a:endParaRPr lang="en-US" sz="3200" dirty="0"/>
          </a:p>
          <a:p>
            <a:r>
              <a:rPr lang="en-US" sz="3200" dirty="0"/>
              <a:t>Keep the beam of light steadily on the first eye for at least </a:t>
            </a:r>
            <a:r>
              <a:rPr lang="en-US" sz="3200" b="1" dirty="0"/>
              <a:t>3 seconds</a:t>
            </a:r>
            <a:r>
              <a:rPr lang="en-US" sz="3200" dirty="0"/>
              <a:t>. This allows the pupil size to stabilize. Note whether the pupil of the eye being illuminated reacts briskly and constricts fully to the light.</a:t>
            </a: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4586620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C5ADCD4-0943-4C18-A501-9E2F45337438}"/>
              </a:ext>
            </a:extLst>
          </p:cNvPr>
          <p:cNvSpPr/>
          <p:nvPr/>
        </p:nvSpPr>
        <p:spPr>
          <a:xfrm>
            <a:off x="455407" y="1683385"/>
            <a:ext cx="11049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Move the light quickly to shine in the other eye. Again, hold the light steady for 3 seconds. Note whether the pupil being illuminated stays the same size, or whether It gets bigger. Note also what happens to the other eye.</a:t>
            </a:r>
          </a:p>
          <a:p>
            <a:endParaRPr lang="en-US" sz="3200" dirty="0"/>
          </a:p>
          <a:p>
            <a:r>
              <a:rPr lang="en-US" sz="3200" dirty="0"/>
              <a:t>As there is a lot to look at, repeat the test, observing what happens to the pupils of both eyes when one and then the other eye is illuminated.</a:t>
            </a:r>
          </a:p>
        </p:txBody>
      </p:sp>
    </p:spTree>
    <p:extLst>
      <p:ext uri="{BB962C8B-B14F-4D97-AF65-F5344CB8AC3E}">
        <p14:creationId xmlns:p14="http://schemas.microsoft.com/office/powerpoint/2010/main" xmlns="" val="6048649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22640B-72ED-486C-B9CF-87811A44D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24" y="2194560"/>
            <a:ext cx="10820400" cy="4024125"/>
          </a:xfrm>
        </p:spPr>
        <p:txBody>
          <a:bodyPr>
            <a:normAutofit/>
          </a:bodyPr>
          <a:lstStyle/>
          <a:p>
            <a:r>
              <a:rPr lang="en-US" sz="3600" dirty="0"/>
              <a:t>Then the flashlight is quickly moved to the contralateral pupil and response is noted.</a:t>
            </a:r>
          </a:p>
          <a:p>
            <a:endParaRPr lang="en-US" sz="3600" dirty="0"/>
          </a:p>
          <a:p>
            <a:r>
              <a:rPr lang="en-US" sz="3600" dirty="0"/>
              <a:t>Normally, both pupils constrict equally .</a:t>
            </a:r>
          </a:p>
          <a:p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xmlns="" val="25613532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8E0247-1364-48FA-AE21-8CF7F4376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6104"/>
            <a:ext cx="11049000" cy="4742582"/>
          </a:xfrm>
        </p:spPr>
        <p:txBody>
          <a:bodyPr>
            <a:normAutofit/>
          </a:bodyPr>
          <a:lstStyle/>
          <a:p>
            <a:r>
              <a:rPr lang="en-US" sz="3200" dirty="0"/>
              <a:t>The pupil to which light is transferred remains tightly constricted.</a:t>
            </a:r>
          </a:p>
          <a:p>
            <a:endParaRPr lang="en-US" sz="3200" dirty="0"/>
          </a:p>
          <a:p>
            <a:r>
              <a:rPr lang="en-US" sz="3200" dirty="0"/>
              <a:t>In the presence of RAPD in one eye, the affected pupil will dilate when the flashlight is moved from the normal eye to the abnormal eye.</a:t>
            </a: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19096044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D3BEBB6-694C-43AB-A384-796E3F3AE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2466" y="391852"/>
            <a:ext cx="5575511" cy="6296331"/>
          </a:xfrm>
        </p:spPr>
      </p:pic>
    </p:spTree>
    <p:extLst>
      <p:ext uri="{BB962C8B-B14F-4D97-AF65-F5344CB8AC3E}">
        <p14:creationId xmlns:p14="http://schemas.microsoft.com/office/powerpoint/2010/main" xmlns="" val="6209575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D602F2-7400-4CE4-8381-7A44EA27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698172"/>
            <a:ext cx="11140440" cy="4337634"/>
          </a:xfrm>
        </p:spPr>
        <p:txBody>
          <a:bodyPr>
            <a:noAutofit/>
          </a:bodyPr>
          <a:lstStyle/>
          <a:p>
            <a:r>
              <a:rPr lang="en-US" sz="3600" dirty="0"/>
              <a:t>It usually takes less than a second to swing the light source from one eye to another.</a:t>
            </a:r>
          </a:p>
          <a:p>
            <a:endParaRPr lang="en-US" sz="3600" dirty="0"/>
          </a:p>
          <a:p>
            <a:r>
              <a:rPr lang="en-US" sz="3600" dirty="0"/>
              <a:t>Too great a time interval between stimulation of the eyes results in pupil dilatation in the intervening ‘dark period ’ causing a false negative test in eyes with mild optic nerve disease.</a:t>
            </a:r>
          </a:p>
          <a:p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xmlns="" val="24182304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80AE65-F902-4DFF-966C-E1E8AAECD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Significant cataract in one eye causes the stimulating light to scatter and increase the pupillomotor effectiveness of the stimulus in that eye.</a:t>
            </a:r>
          </a:p>
          <a:p>
            <a:endParaRPr lang="en-US" sz="3200" dirty="0"/>
          </a:p>
          <a:p>
            <a:r>
              <a:rPr lang="en-US" sz="3200" dirty="0"/>
              <a:t>This may induce an apparent RAPD in the opposite eye</a:t>
            </a:r>
            <a:r>
              <a:rPr lang="en-US" dirty="0"/>
              <a:t>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4082790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24" y="336176"/>
            <a:ext cx="10878670" cy="6105731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4000" dirty="0"/>
              <a:t>Slight </a:t>
            </a:r>
            <a:r>
              <a:rPr lang="en-US" sz="4000" dirty="0" err="1"/>
              <a:t>Anisocoria</a:t>
            </a:r>
            <a:r>
              <a:rPr lang="en-US" sz="4000" dirty="0"/>
              <a:t> (1/10</a:t>
            </a:r>
            <a:r>
              <a:rPr lang="en-US" sz="4000" baseline="30000" dirty="0"/>
              <a:t>th</a:t>
            </a:r>
            <a:r>
              <a:rPr lang="en-US" sz="4000" dirty="0"/>
              <a:t> of mm) is present in significant percentage of normal pupil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Physiological changes in size ~ Pupil tends to dilate during emotional stress and constrict during sleep.</a:t>
            </a:r>
          </a:p>
        </p:txBody>
      </p:sp>
    </p:spTree>
    <p:extLst>
      <p:ext uri="{BB962C8B-B14F-4D97-AF65-F5344CB8AC3E}">
        <p14:creationId xmlns:p14="http://schemas.microsoft.com/office/powerpoint/2010/main" xmlns="" val="30304366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lative Afferent Pupillary Defect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7017"/>
            <a:ext cx="12195739" cy="5826034"/>
          </a:xfrm>
        </p:spPr>
      </p:pic>
    </p:spTree>
    <p:extLst>
      <p:ext uri="{BB962C8B-B14F-4D97-AF65-F5344CB8AC3E}">
        <p14:creationId xmlns:p14="http://schemas.microsoft.com/office/powerpoint/2010/main" xmlns="" val="272444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83325" y="1580606"/>
            <a:ext cx="129583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 clinical Grading of </a:t>
            </a:r>
          </a:p>
          <a:p>
            <a:pPr algn="ctr"/>
            <a:r>
              <a:rPr lang="en-US" sz="7200" b="1" dirty="0"/>
              <a:t>Relative afferent pupillary  defect:-</a:t>
            </a:r>
          </a:p>
        </p:txBody>
      </p:sp>
    </p:spTree>
    <p:extLst>
      <p:ext uri="{BB962C8B-B14F-4D97-AF65-F5344CB8AC3E}">
        <p14:creationId xmlns:p14="http://schemas.microsoft.com/office/powerpoint/2010/main" xmlns="" val="29114109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3BEFAD-26F4-4E61-AD15-6C1B22A4D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97654"/>
            <a:ext cx="11035937" cy="6649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Grading Scale:</a:t>
            </a:r>
          </a:p>
          <a:p>
            <a:endParaRPr lang="en-US" sz="3200" b="1" dirty="0"/>
          </a:p>
          <a:p>
            <a:r>
              <a:rPr lang="en-US" sz="4000" b="1" dirty="0"/>
              <a:t>RAPD Grade I: </a:t>
            </a:r>
            <a:r>
              <a:rPr lang="en-US" sz="4000" dirty="0"/>
              <a:t>A weak initial pupillary constriction followed by greater </a:t>
            </a:r>
            <a:r>
              <a:rPr lang="en-US" sz="4000" dirty="0" err="1"/>
              <a:t>redilatation</a:t>
            </a:r>
            <a:r>
              <a:rPr lang="en-US" sz="4000" dirty="0"/>
              <a:t>.</a:t>
            </a:r>
            <a:endParaRPr lang="en-US" sz="4000" b="1" dirty="0"/>
          </a:p>
          <a:p>
            <a:pPr marL="0" indent="0">
              <a:buNone/>
            </a:pPr>
            <a:endParaRPr lang="en-US" sz="4000" b="1" dirty="0"/>
          </a:p>
          <a:p>
            <a:r>
              <a:rPr lang="en-US" sz="4000" b="1" dirty="0"/>
              <a:t>Grade II: </a:t>
            </a:r>
            <a:r>
              <a:rPr lang="en-US" sz="4000" dirty="0"/>
              <a:t>An initial pupillary stall followed by greater </a:t>
            </a:r>
            <a:r>
              <a:rPr lang="en-US" sz="4000" dirty="0" err="1"/>
              <a:t>redilatation</a:t>
            </a:r>
            <a:r>
              <a:rPr lang="en-US" sz="4000" dirty="0"/>
              <a:t>.</a:t>
            </a:r>
          </a:p>
          <a:p>
            <a:r>
              <a:rPr lang="en-US" sz="4000" b="1" dirty="0"/>
              <a:t>Grade III: </a:t>
            </a:r>
            <a:r>
              <a:rPr lang="en-US" sz="4000" dirty="0"/>
              <a:t>An immediate pupillary dilatation</a:t>
            </a:r>
            <a:r>
              <a:rPr lang="en-US" sz="4000" b="1" dirty="0"/>
              <a:t>.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6755896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6732"/>
            <a:ext cx="11678194" cy="4611954"/>
          </a:xfrm>
        </p:spPr>
        <p:txBody>
          <a:bodyPr/>
          <a:lstStyle/>
          <a:p>
            <a:r>
              <a:rPr lang="en-US" sz="3600" b="1" dirty="0"/>
              <a:t>Grade IV: </a:t>
            </a:r>
            <a:r>
              <a:rPr lang="en-US" sz="3600" dirty="0"/>
              <a:t>An immediate pupillary dilatation following prolonged illumination of the good eye for 6 seconds.</a:t>
            </a:r>
          </a:p>
          <a:p>
            <a:endParaRPr lang="en-US" sz="3600" b="1" dirty="0"/>
          </a:p>
          <a:p>
            <a:r>
              <a:rPr lang="en-US" sz="3600" b="1" dirty="0"/>
              <a:t>Grade V: </a:t>
            </a:r>
            <a:r>
              <a:rPr lang="en-US" sz="3600" dirty="0"/>
              <a:t>Immediate pupillary dilatation with no constriction at all.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0239152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D8EFA-0387-4DB8-8C87-725D812B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6703"/>
            <a:ext cx="12344400" cy="405582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Conditions Leading to </a:t>
            </a:r>
            <a:br>
              <a:rPr lang="en-US" sz="6600" b="1" dirty="0"/>
            </a:br>
            <a:r>
              <a:rPr lang="en-US" sz="6600" b="1" dirty="0"/>
              <a:t>a RAPD</a:t>
            </a:r>
            <a:endParaRPr lang="en-IN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F92FA-04E0-4708-A289-DC1EDA7E3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1933304"/>
            <a:ext cx="11179629" cy="4285382"/>
          </a:xfrm>
        </p:spPr>
        <p:txBody>
          <a:bodyPr>
            <a:normAutofit/>
          </a:bodyPr>
          <a:lstStyle/>
          <a:p>
            <a:r>
              <a:rPr lang="en-US" sz="3200" dirty="0"/>
              <a:t>.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32541134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D8EFA-0387-4DB8-8C87-725D812B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79182"/>
            <a:ext cx="8610600" cy="1293028"/>
          </a:xfrm>
        </p:spPr>
        <p:txBody>
          <a:bodyPr/>
          <a:lstStyle/>
          <a:p>
            <a:r>
              <a:rPr lang="en-US" b="1" dirty="0"/>
              <a:t>Conditions Leading to a RAPD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F92FA-04E0-4708-A289-DC1EDA7E3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95" y="1735494"/>
            <a:ext cx="11625943" cy="4483191"/>
          </a:xfrm>
        </p:spPr>
        <p:txBody>
          <a:bodyPr>
            <a:normAutofit/>
          </a:bodyPr>
          <a:lstStyle/>
          <a:p>
            <a:r>
              <a:rPr lang="en-US" sz="3600" dirty="0"/>
              <a:t>Optic nerve disorders: Unilateral optic neuropathies are common causes of an RAPD. If a condition is bilaterally symmetrical, there will not be an RAPD.</a:t>
            </a:r>
          </a:p>
          <a:p>
            <a:pPr>
              <a:buNone/>
            </a:pPr>
            <a:endParaRPr lang="en-US" sz="2800" dirty="0"/>
          </a:p>
          <a:p>
            <a:r>
              <a:rPr lang="en-US" sz="3600" dirty="0"/>
              <a:t>Optic neuritis: Even very mild optic neuritis with a minimal loss of vision can lead to a very strong RAPD</a:t>
            </a:r>
            <a:r>
              <a:rPr lang="en-US" sz="2800" dirty="0"/>
              <a:t>.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7081104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4A715E-0EE6-4B28-B4E6-A007EF705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3715"/>
            <a:ext cx="11681927" cy="5304285"/>
          </a:xfrm>
        </p:spPr>
        <p:txBody>
          <a:bodyPr>
            <a:normAutofit/>
          </a:bodyPr>
          <a:lstStyle/>
          <a:p>
            <a:r>
              <a:rPr lang="en-US" sz="3600" dirty="0"/>
              <a:t>Ischemic optic neuropathies: These include </a:t>
            </a:r>
            <a:r>
              <a:rPr lang="en-US" sz="3600" dirty="0" err="1"/>
              <a:t>arteritic</a:t>
            </a:r>
            <a:r>
              <a:rPr lang="en-US" sz="3600" dirty="0"/>
              <a:t> (</a:t>
            </a:r>
            <a:r>
              <a:rPr lang="en-US" sz="3600" dirty="0">
                <a:solidFill>
                  <a:srgbClr val="FFFF00"/>
                </a:solidFill>
              </a:rPr>
              <a:t>Giant Cell Arteritis</a:t>
            </a:r>
            <a:r>
              <a:rPr lang="en-US" sz="3600" dirty="0"/>
              <a:t>) and non-</a:t>
            </a:r>
            <a:r>
              <a:rPr lang="en-US" sz="3600" dirty="0" err="1"/>
              <a:t>arteritic</a:t>
            </a:r>
            <a:r>
              <a:rPr lang="en-US" sz="3600" dirty="0"/>
              <a:t> causes. Usually there will be a loss of vision or a horizontal cut in the visual field.</a:t>
            </a:r>
          </a:p>
          <a:p>
            <a:pPr>
              <a:buNone/>
            </a:pPr>
            <a:endParaRPr lang="en-US" sz="3600" dirty="0"/>
          </a:p>
          <a:p>
            <a:r>
              <a:rPr lang="en-US" sz="3600" dirty="0"/>
              <a:t>Glaucoma: While glaucoma normally is a bilateral disease, if one optic nerve has particularly severe damage, an RAPD can be seen.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41653649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2BEB97-B2AF-46F8-82EE-92103A71F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95" y="1866123"/>
            <a:ext cx="11244943" cy="448319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Traumatic optic neuropathy</a:t>
            </a:r>
            <a:r>
              <a:rPr lang="en-US" sz="3600" dirty="0"/>
              <a:t>: This includes direct ocular trauma, orbital trauma, and even more remote head injuries which can damage the optic nerve as it passes through the optic canal into the cranial vault.</a:t>
            </a:r>
          </a:p>
          <a:p>
            <a:endParaRPr lang="en-US" sz="3600" dirty="0"/>
          </a:p>
          <a:p>
            <a:r>
              <a:rPr lang="en-US" sz="3600" dirty="0"/>
              <a:t>Radiation optic nerve damage</a:t>
            </a:r>
          </a:p>
          <a:p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xmlns="" val="22215851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 nerve tumor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26DB85-6401-4B20-825E-DEAE3373B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2106"/>
            <a:ext cx="11506200" cy="4296579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: </a:t>
            </a:r>
            <a:r>
              <a:rPr lang="en-US" sz="4400" dirty="0"/>
              <a:t>This is a rare cause</a:t>
            </a:r>
            <a:r>
              <a:rPr lang="en-US" sz="4000" dirty="0"/>
              <a:t> </a:t>
            </a:r>
          </a:p>
          <a:p>
            <a:r>
              <a:rPr lang="en-US" sz="4000" dirty="0"/>
              <a:t> </a:t>
            </a:r>
          </a:p>
          <a:p>
            <a:r>
              <a:rPr lang="en-US" sz="4000" dirty="0"/>
              <a:t>Includes primary tumors of the optic nerve (glioma, meningioma) or </a:t>
            </a:r>
          </a:p>
          <a:p>
            <a:r>
              <a:rPr lang="en-US" sz="4000" dirty="0"/>
              <a:t>Tumors compressing the optic nerve (sphenoid wing meningioma, pituitary lesions, etc.).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xmlns="" val="26603249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Orbital disease</a:t>
            </a:r>
            <a:r>
              <a:rPr lang="en-US" dirty="0"/>
              <a:t>: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F2A0D0-C457-4540-8FF0-35DCEC59C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7401"/>
            <a:ext cx="11506200" cy="4352563"/>
          </a:xfrm>
        </p:spPr>
        <p:txBody>
          <a:bodyPr>
            <a:normAutofit/>
          </a:bodyPr>
          <a:lstStyle/>
          <a:p>
            <a:r>
              <a:rPr lang="en-US" sz="4000" dirty="0"/>
              <a:t>This could include compressive damage to the optic nerve from </a:t>
            </a:r>
          </a:p>
          <a:p>
            <a:r>
              <a:rPr lang="en-US" sz="4000" dirty="0"/>
              <a:t>thyroid related orbitopathy (compression from enlarged extraocular muscles in the orbit), orbital tumors, &amp; </a:t>
            </a:r>
          </a:p>
          <a:p>
            <a:r>
              <a:rPr lang="en-US" sz="4000" dirty="0"/>
              <a:t>vascular malformations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603324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96"/>
          <a:stretch/>
        </p:blipFill>
        <p:spPr>
          <a:xfrm>
            <a:off x="6217920" y="1690769"/>
            <a:ext cx="5780420" cy="3364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4502" y="955509"/>
            <a:ext cx="632242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  <a:p>
            <a:endParaRPr lang="en-US" sz="3600" dirty="0"/>
          </a:p>
          <a:p>
            <a:r>
              <a:rPr lang="en-US" sz="4000" dirty="0"/>
              <a:t>Normally there is one pupil. </a:t>
            </a:r>
          </a:p>
          <a:p>
            <a:r>
              <a:rPr lang="en-US" sz="4000" dirty="0"/>
              <a:t>If there more than one termed as </a:t>
            </a:r>
            <a:r>
              <a:rPr lang="en-US" sz="4000" dirty="0" err="1">
                <a:solidFill>
                  <a:srgbClr val="FFFF00"/>
                </a:solidFill>
              </a:rPr>
              <a:t>polycoria</a:t>
            </a:r>
            <a:r>
              <a:rPr lang="en-US" sz="4000" dirty="0"/>
              <a:t>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xmlns="" val="29980037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B1F7C94-61D3-4C2D-A747-2CDB34C54218}"/>
              </a:ext>
            </a:extLst>
          </p:cNvPr>
          <p:cNvSpPr/>
          <p:nvPr/>
        </p:nvSpPr>
        <p:spPr>
          <a:xfrm>
            <a:off x="-1" y="1354158"/>
            <a:ext cx="119263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Symmetrically bilateral retinal disease will not show an RAPD. Usually, retinal disease has to be quite severe for an RAPD to be clinically evident.</a:t>
            </a:r>
          </a:p>
          <a:p>
            <a:endParaRPr lang="en-US" sz="3200" dirty="0"/>
          </a:p>
          <a:p>
            <a:r>
              <a:rPr lang="en-US" sz="3200" dirty="0"/>
              <a:t>Ischemic ocular disease (Ocular ischemic syndrome): This usually arises from obstruction of the ophthalmic or carotid artery on one side.</a:t>
            </a:r>
          </a:p>
        </p:txBody>
      </p:sp>
    </p:spTree>
    <p:extLst>
      <p:ext uri="{BB962C8B-B14F-4D97-AF65-F5344CB8AC3E}">
        <p14:creationId xmlns:p14="http://schemas.microsoft.com/office/powerpoint/2010/main" xmlns="" val="13783073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379" y="428472"/>
            <a:ext cx="9728718" cy="1293028"/>
          </a:xfrm>
        </p:spPr>
        <p:txBody>
          <a:bodyPr>
            <a:normAutofit/>
          </a:bodyPr>
          <a:lstStyle/>
          <a:p>
            <a:r>
              <a:rPr lang="en-US" sz="4400" dirty="0"/>
              <a:t>Ischemic retinal disease</a:t>
            </a:r>
            <a:endParaRPr lang="en-IN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F648A8-0C45-483E-B125-C618AB37B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66122"/>
            <a:ext cx="11506200" cy="4991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-</a:t>
            </a:r>
            <a:r>
              <a:rPr lang="en-US" sz="4000" dirty="0"/>
              <a:t>Ischemic central retinal vein occlusion, </a:t>
            </a:r>
          </a:p>
          <a:p>
            <a:pPr marL="0" indent="0">
              <a:buNone/>
            </a:pPr>
            <a:r>
              <a:rPr lang="en-US" sz="4000" dirty="0"/>
              <a:t>-central retinal artery occlusion, </a:t>
            </a:r>
          </a:p>
          <a:p>
            <a:pPr marL="0" indent="0">
              <a:buNone/>
            </a:pPr>
            <a:r>
              <a:rPr lang="en-US" sz="4000" dirty="0"/>
              <a:t>-severe ischemic branch retinal or  arterial occlusions, </a:t>
            </a:r>
          </a:p>
          <a:p>
            <a:pPr marL="0" indent="0">
              <a:buNone/>
            </a:pPr>
            <a:r>
              <a:rPr lang="en-US" sz="4000" dirty="0"/>
              <a:t>-severe ischemic diabetic or sickle-cell retinopathy.</a:t>
            </a: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14052330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989966B-3773-4F25-8E93-10378D8B2B48}"/>
              </a:ext>
            </a:extLst>
          </p:cNvPr>
          <p:cNvSpPr/>
          <p:nvPr/>
        </p:nvSpPr>
        <p:spPr>
          <a:xfrm>
            <a:off x="0" y="1683632"/>
            <a:ext cx="1173791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Retinal detachment: An RAPD can often be seen if the macula is detached, or if at least two quadrants of retina are detached.</a:t>
            </a:r>
          </a:p>
          <a:p>
            <a:pPr>
              <a:buNone/>
            </a:pPr>
            <a:endParaRPr lang="en-US" sz="4400" dirty="0"/>
          </a:p>
          <a:p>
            <a:r>
              <a:rPr lang="en-US" sz="4400" dirty="0"/>
              <a:t>Severe macular degeneration: If unilateral and severe, an RAPD can be seen. </a:t>
            </a:r>
          </a:p>
        </p:txBody>
      </p:sp>
    </p:spTree>
    <p:extLst>
      <p:ext uri="{BB962C8B-B14F-4D97-AF65-F5344CB8AC3E}">
        <p14:creationId xmlns:p14="http://schemas.microsoft.com/office/powerpoint/2010/main" xmlns="" val="28788915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48882"/>
            <a:ext cx="1184987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B3835"/>
                </a:solidFill>
                <a:latin typeface="Helvetica Neue"/>
              </a:rPr>
              <a:t> </a:t>
            </a:r>
            <a:r>
              <a:rPr lang="en-US" sz="3600" dirty="0">
                <a:latin typeface="Helvetica Neue"/>
              </a:rPr>
              <a:t>Some of the common diseases cause abnormal pupillary  reflex may include: </a:t>
            </a:r>
          </a:p>
          <a:p>
            <a:endParaRPr lang="en-US" sz="3600" dirty="0">
              <a:latin typeface="Helvetica Neue"/>
            </a:endParaRPr>
          </a:p>
          <a:p>
            <a:r>
              <a:rPr lang="en-US" sz="4000" dirty="0">
                <a:latin typeface="Helvetica Neue"/>
              </a:rPr>
              <a:t>1- Holmes–Adie syndrome: is a neurological disorder characterized by a </a:t>
            </a:r>
            <a:r>
              <a:rPr lang="en-US" sz="4000" dirty="0" err="1">
                <a:latin typeface="Helvetica Neue"/>
              </a:rPr>
              <a:t>tonically</a:t>
            </a:r>
            <a:r>
              <a:rPr lang="en-US" sz="4000" dirty="0">
                <a:latin typeface="Helvetica Neue"/>
              </a:rPr>
              <a:t> dilated pupil that reacts slowly to light but shows a more definite response to accommodation (i.e., light-near dissociation)</a:t>
            </a:r>
          </a:p>
        </p:txBody>
      </p:sp>
    </p:spTree>
    <p:extLst>
      <p:ext uri="{BB962C8B-B14F-4D97-AF65-F5344CB8AC3E}">
        <p14:creationId xmlns:p14="http://schemas.microsoft.com/office/powerpoint/2010/main" xmlns="" val="28243037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73" y="429208"/>
            <a:ext cx="11300927" cy="5789478"/>
          </a:xfrm>
        </p:spPr>
        <p:txBody>
          <a:bodyPr>
            <a:normAutofit fontScale="92500"/>
          </a:bodyPr>
          <a:lstStyle/>
          <a:p>
            <a:pPr marL="3657600" lvl="8" indent="0">
              <a:buNone/>
            </a:pPr>
            <a:r>
              <a:rPr lang="en-US" sz="4400" dirty="0">
                <a:latin typeface="Helvetica Neue"/>
              </a:rPr>
              <a:t>      Argyll Robertson pupils: -</a:t>
            </a:r>
          </a:p>
          <a:p>
            <a:endParaRPr lang="en-US" sz="3200" dirty="0">
              <a:latin typeface="Helvetica Neue"/>
            </a:endParaRPr>
          </a:p>
          <a:p>
            <a:endParaRPr lang="en-US" sz="3200" dirty="0">
              <a:latin typeface="Helvetica Neue"/>
            </a:endParaRPr>
          </a:p>
          <a:p>
            <a:pPr marL="0" indent="0">
              <a:buNone/>
            </a:pPr>
            <a:r>
              <a:rPr lang="en-US" sz="4000" dirty="0">
                <a:latin typeface="Helvetica Neue"/>
              </a:rPr>
              <a:t>Bilateral small pupils that reduce in size on a near object </a:t>
            </a:r>
          </a:p>
          <a:p>
            <a:pPr marL="0" indent="0">
              <a:buNone/>
            </a:pPr>
            <a:r>
              <a:rPr lang="en-US" sz="4000" dirty="0">
                <a:latin typeface="Helvetica Neue"/>
              </a:rPr>
              <a:t>(i.e., they accommodate), but do not constrict when exposed to bright light (i.e., they do not react to light). </a:t>
            </a:r>
          </a:p>
          <a:p>
            <a:pPr marL="0" indent="0">
              <a:buNone/>
            </a:pPr>
            <a:endParaRPr lang="en-US" sz="4000" dirty="0">
              <a:latin typeface="Helvetica Neue"/>
            </a:endParaRPr>
          </a:p>
          <a:p>
            <a:pPr marL="0" indent="0">
              <a:buNone/>
            </a:pPr>
            <a:r>
              <a:rPr lang="en-US" sz="3600" dirty="0">
                <a:latin typeface="Helvetica Neue"/>
              </a:rPr>
              <a:t>- </a:t>
            </a:r>
            <a:r>
              <a:rPr lang="en-US" sz="4000" dirty="0">
                <a:latin typeface="Helvetica Neue"/>
              </a:rPr>
              <a:t>They are a highly specific sign of </a:t>
            </a:r>
            <a:r>
              <a:rPr lang="en-US" sz="4000" b="1" i="1" dirty="0" err="1">
                <a:solidFill>
                  <a:srgbClr val="FFFF00"/>
                </a:solidFill>
                <a:latin typeface="Helvetica Neue"/>
              </a:rPr>
              <a:t>neurosyphilis</a:t>
            </a:r>
            <a:r>
              <a:rPr lang="en-US" sz="3600" b="1" i="1" dirty="0">
                <a:solidFill>
                  <a:srgbClr val="FFFF00"/>
                </a:solidFill>
                <a:latin typeface="Helvetica Neue"/>
              </a:rPr>
              <a:t>.</a:t>
            </a: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36823305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941" y="559836"/>
            <a:ext cx="10729218" cy="5542384"/>
          </a:xfrm>
        </p:spPr>
      </p:pic>
    </p:spTree>
    <p:extLst>
      <p:ext uri="{BB962C8B-B14F-4D97-AF65-F5344CB8AC3E}">
        <p14:creationId xmlns:p14="http://schemas.microsoft.com/office/powerpoint/2010/main" xmlns="" val="19293408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273"/>
            <a:ext cx="12192000" cy="6652727"/>
          </a:xfrm>
        </p:spPr>
        <p:txBody>
          <a:bodyPr>
            <a:normAutofit/>
          </a:bodyPr>
          <a:lstStyle/>
          <a:p>
            <a:endParaRPr lang="en-IN" sz="4800" dirty="0"/>
          </a:p>
          <a:p>
            <a:r>
              <a:rPr lang="en-IN" sz="4800" dirty="0"/>
              <a:t>Reverse Argyll Robertson Pupil </a:t>
            </a:r>
            <a:endParaRPr lang="en-IN" sz="4000" dirty="0"/>
          </a:p>
          <a:p>
            <a:endParaRPr lang="en-IN" sz="4000" dirty="0"/>
          </a:p>
          <a:p>
            <a:endParaRPr lang="en-IN" sz="4000" dirty="0"/>
          </a:p>
          <a:p>
            <a:r>
              <a:rPr lang="en-IN" sz="4000" dirty="0"/>
              <a:t>Very rare. </a:t>
            </a:r>
          </a:p>
          <a:p>
            <a:r>
              <a:rPr lang="en-IN" sz="4000" dirty="0"/>
              <a:t>Pupils react to light but not to accommodation. </a:t>
            </a:r>
          </a:p>
          <a:p>
            <a:r>
              <a:rPr lang="en-IN" sz="4000" dirty="0"/>
              <a:t>Due to lesion in </a:t>
            </a:r>
            <a:r>
              <a:rPr lang="en-IN" sz="4000" dirty="0" err="1"/>
              <a:t>occipitotectal</a:t>
            </a:r>
            <a:r>
              <a:rPr lang="en-IN" sz="4000" dirty="0"/>
              <a:t> tract </a:t>
            </a:r>
            <a:r>
              <a:rPr lang="en-IN" sz="4000" dirty="0" err="1"/>
              <a:t>eg</a:t>
            </a:r>
            <a:r>
              <a:rPr lang="en-IN" sz="4000" dirty="0"/>
              <a:t>., encephalitis </a:t>
            </a:r>
            <a:r>
              <a:rPr lang="en-IN" sz="4000" dirty="0" err="1"/>
              <a:t>lethargica</a:t>
            </a:r>
            <a:r>
              <a:rPr lang="en-IN" sz="4000" dirty="0"/>
              <a:t>, Diphtheria.</a:t>
            </a:r>
          </a:p>
        </p:txBody>
      </p:sp>
    </p:spTree>
    <p:extLst>
      <p:ext uri="{BB962C8B-B14F-4D97-AF65-F5344CB8AC3E}">
        <p14:creationId xmlns:p14="http://schemas.microsoft.com/office/powerpoint/2010/main" xmlns="" val="23927492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74236"/>
            <a:ext cx="10282335" cy="616753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"/>
              </a:rPr>
              <a:t>- </a:t>
            </a:r>
            <a:r>
              <a:rPr lang="en-US" sz="4000" dirty="0">
                <a:latin typeface="Helvetica Neue"/>
              </a:rPr>
              <a:t>Horner's syndrome: is a combination of symptoms that arises when a group of nerves known as the sympathetic trunk is damaged. It is characterized by: </a:t>
            </a:r>
          </a:p>
          <a:p>
            <a:r>
              <a:rPr lang="en-US" sz="4000" dirty="0" err="1">
                <a:latin typeface="Helvetica Neue"/>
              </a:rPr>
              <a:t>miosis</a:t>
            </a:r>
            <a:r>
              <a:rPr lang="en-US" sz="4000" dirty="0">
                <a:latin typeface="Helvetica Neue"/>
              </a:rPr>
              <a:t> (a constricted pupil), </a:t>
            </a:r>
          </a:p>
          <a:p>
            <a:r>
              <a:rPr lang="en-US" sz="4000" dirty="0">
                <a:latin typeface="Helvetica Neue"/>
              </a:rPr>
              <a:t>partial ptosis (a weak, droopy eyelid), </a:t>
            </a:r>
          </a:p>
          <a:p>
            <a:r>
              <a:rPr lang="en-US" sz="4000" dirty="0" err="1">
                <a:latin typeface="Helvetica Neue"/>
              </a:rPr>
              <a:t>anhidrosis</a:t>
            </a:r>
            <a:r>
              <a:rPr lang="en-US" sz="4000" dirty="0">
                <a:latin typeface="Helvetica Neue"/>
              </a:rPr>
              <a:t> (decreased sweating</a:t>
            </a:r>
            <a:r>
              <a:rPr lang="en-US" sz="3200" dirty="0">
                <a:latin typeface="Helvetica Neue"/>
              </a:rPr>
              <a:t>)</a:t>
            </a: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xmlns="" val="13307924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3343" y="1492898"/>
            <a:ext cx="7593258" cy="3676374"/>
          </a:xfrm>
        </p:spPr>
      </p:pic>
      <p:sp>
        <p:nvSpPr>
          <p:cNvPr id="5" name="Rectangle 4"/>
          <p:cNvSpPr/>
          <p:nvPr/>
        </p:nvSpPr>
        <p:spPr>
          <a:xfrm>
            <a:off x="2967135" y="5169272"/>
            <a:ext cx="7968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Helvetica Neue"/>
              </a:rPr>
              <a:t>Horner's syndrome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xmlns="" val="19437208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31349823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906</TotalTime>
  <Words>3221</Words>
  <Application>Microsoft Office PowerPoint</Application>
  <PresentationFormat>Custom</PresentationFormat>
  <Paragraphs>405</Paragraphs>
  <Slides>113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Vapor Trail</vt:lpstr>
      <vt:lpstr> :~Pupillary reflexes &amp;pathways</vt:lpstr>
      <vt:lpstr>BIBLIOGRAPHY</vt:lpstr>
      <vt:lpstr>What is pupil ?</vt:lpstr>
      <vt:lpstr>Slide 4</vt:lpstr>
      <vt:lpstr>Slide 5</vt:lpstr>
      <vt:lpstr>Size of pupil*</vt:lpstr>
      <vt:lpstr>Slide 7</vt:lpstr>
      <vt:lpstr>Slide 8</vt:lpstr>
      <vt:lpstr>Slide 9</vt:lpstr>
      <vt:lpstr>Slide 10</vt:lpstr>
      <vt:lpstr>Slide 11</vt:lpstr>
      <vt:lpstr>THE LIGHT REFLEX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Few points about the decussation of nasal retinal fibres:</vt:lpstr>
      <vt:lpstr>Slide 26</vt:lpstr>
      <vt:lpstr>Slide 27</vt:lpstr>
      <vt:lpstr>INTERNUNCIAL  (INTERNUCLEAR) FIBRES</vt:lpstr>
      <vt:lpstr>Slide 29</vt:lpstr>
      <vt:lpstr>THE EFFERENT PUPILLARY PATHWAY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SYMPATHETIC  PUPILLARY  PATHWAY</vt:lpstr>
      <vt:lpstr>CENTRAL</vt:lpstr>
      <vt:lpstr>Slide 41</vt:lpstr>
      <vt:lpstr>PRE GANGLIONIC SYMPATHETIC</vt:lpstr>
      <vt:lpstr>Slide 43</vt:lpstr>
      <vt:lpstr>POST GANGLIONIC SYMPATHETIC</vt:lpstr>
      <vt:lpstr>Slide 45</vt:lpstr>
      <vt:lpstr>Slide 46</vt:lpstr>
      <vt:lpstr>NEAR REFLEX</vt:lpstr>
      <vt:lpstr>Slide 48</vt:lpstr>
      <vt:lpstr>PATHWAY OF CONVERGENCE REFLEX</vt:lpstr>
      <vt:lpstr>Slide 50</vt:lpstr>
      <vt:lpstr>Slide 51</vt:lpstr>
      <vt:lpstr>PATHWAY OF ACCOMODATION  REFLEX</vt:lpstr>
      <vt:lpstr>The Afferent limb of the circuit </vt:lpstr>
      <vt:lpstr>The Internuncial fibres</vt:lpstr>
      <vt:lpstr>The Efferent limb of the circuit </vt:lpstr>
      <vt:lpstr>THE DARKNESS REFLEX</vt:lpstr>
      <vt:lpstr>THE DARKNESS REFLEX</vt:lpstr>
      <vt:lpstr>Slide 58</vt:lpstr>
      <vt:lpstr>PSYCHOSENSORY REFLEX </vt:lpstr>
      <vt:lpstr>Slide 60</vt:lpstr>
      <vt:lpstr>Slide 61</vt:lpstr>
      <vt:lpstr>Slide 62</vt:lpstr>
      <vt:lpstr>Slide 63</vt:lpstr>
      <vt:lpstr>   AFFERENT PATHWAY DEFECTS</vt:lpstr>
      <vt:lpstr>TOTAL AFFERANT PATHWAY DEFECT(TAPD) OR AMAUROTIC PUPIL </vt:lpstr>
      <vt:lpstr>Slide 66</vt:lpstr>
      <vt:lpstr>Slide 67</vt:lpstr>
      <vt:lpstr>Slide 68</vt:lpstr>
      <vt:lpstr>Slide 69</vt:lpstr>
      <vt:lpstr>SWINGING FLASHLIGHT TEST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Conditions Leading to  a RAPD</vt:lpstr>
      <vt:lpstr>Conditions Leading to a RAPD</vt:lpstr>
      <vt:lpstr>Slide 86</vt:lpstr>
      <vt:lpstr>Slide 87</vt:lpstr>
      <vt:lpstr>Optic nerve tumor</vt:lpstr>
      <vt:lpstr>Orbital disease:</vt:lpstr>
      <vt:lpstr>Slide 90</vt:lpstr>
      <vt:lpstr>Ischemic retinal disease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Hemianopic pupil ( Wernicke’s pupil )</vt:lpstr>
      <vt:lpstr>Slide 101</vt:lpstr>
      <vt:lpstr>Slide 102</vt:lpstr>
      <vt:lpstr>Pupil in Diabetes</vt:lpstr>
      <vt:lpstr>Slide 104</vt:lpstr>
      <vt:lpstr>Slide 105</vt:lpstr>
      <vt:lpstr>Slide 106</vt:lpstr>
      <vt:lpstr>Slide 107</vt:lpstr>
      <vt:lpstr>Slide 108</vt:lpstr>
      <vt:lpstr>Slide 109</vt:lpstr>
      <vt:lpstr>Hutchinson’s pupil - Stages</vt:lpstr>
      <vt:lpstr>stage 2</vt:lpstr>
      <vt:lpstr>stage 3</vt:lpstr>
      <vt:lpstr>Slide 113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:~ Pupilary pathways</dc:title>
  <dc:creator>Rajendra Mehta</dc:creator>
  <cp:lastModifiedBy>DELL</cp:lastModifiedBy>
  <cp:revision>82</cp:revision>
  <dcterms:created xsi:type="dcterms:W3CDTF">2019-06-23T11:46:21Z</dcterms:created>
  <dcterms:modified xsi:type="dcterms:W3CDTF">2020-08-15T07:23:14Z</dcterms:modified>
</cp:coreProperties>
</file>