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6DB847-5406-479A-9C73-2C579C11C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352D125-D702-48F2-B488-1DEA509D3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4DB8F6-54E4-4CA4-A22F-94F3DE0D2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6D1F29-1909-4B33-B1A7-AE4345E2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D8FA2C-9093-4F73-BD6F-3BC68FA4E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02AD6-9D12-4797-BB85-701B4B35ABF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7572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49F6C9-7B42-4FDE-A52F-835813D9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07740C6-DACA-4292-B843-D6CDB0DE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201588-164F-4C98-B551-2C3F324F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92AD14-8E1A-414F-82E7-714312C2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60800B-D2F7-45BC-934F-6D282146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0B01A-374F-4CB4-954F-DCA4E362DA9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4021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B0E6F42-2D78-4F93-8079-FDEAC1449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3CBAE95-A092-4BF4-A94C-C12D6D051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E87E58-DD6D-46CB-A823-1D5D64C5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91701F-B63C-48A8-B39C-B601C725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C5EAC4-1E2F-45BB-8594-B30D4319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10BB1-09EF-4AAB-8311-6B6A587F5C7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21410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1A77B7-5690-4F43-A801-73D13A56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="" xmlns:a16="http://schemas.microsoft.com/office/drawing/2014/main" id="{7FB809C7-24B3-4353-85DF-502F0027AEA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F40113-C388-4A86-8236-F1AD4BE1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6C3BE1-FC47-4E18-82DB-7579B01F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979160-0F69-4455-A0AB-BBCEA3D4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E0524EF-8A61-4F80-8DFC-729D0EBD99D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66779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3F4E43-0898-4676-86A2-A4AD36D5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DE047FC-CE58-48EC-B905-044151E0DA3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9F555B5-EC24-49C8-9EAC-E20E573E6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DEA1500-65EE-4939-B49D-A4428344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2B8D7A-B073-454B-BE53-55C7AE6F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4E9D0C1-55EF-4238-B88B-F7859E84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5B1734-E3CA-4FD4-8218-2BA6F53FA50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63526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3A6456-B401-4893-903D-7BE4032C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E70117-2E9A-4EFE-9B73-9418A28B280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A464AE2-75F1-4EE4-A80A-CBDDCD5D5CB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6D3F9529-96B5-485F-BFFE-32F399F46F0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937F6708-A076-475F-92DD-401549C4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1D2CA608-A7FA-43DF-A0FF-41ED61B5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36D85493-9BB3-4994-8785-B70D5703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12AD9C-F70E-47C6-92E4-0CEC28D2002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13880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2A915EA-A005-40F0-BD3C-0E7228A4763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59F59F0-3B70-466C-BD26-A368EBD7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83FD516-015E-4455-A864-5BF0CD9C8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7F4913C-4F62-411F-804E-8459044E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899BD3-3261-4AE6-BDBB-738658E2E1C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8827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7B9B3C-C13E-4884-B947-1FEC58EA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CFCAAA-47B4-4DEF-83AB-E9EEC3B1B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D2B46F-CF36-48AF-92B9-C9DA9145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A71290-9DE9-4385-BC73-B1532BDA4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BD44F2-8EA0-44A5-ADE9-BB3135BC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0AAC0-7679-428A-AF21-F7F2DD1A8E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2815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D9D52B-F140-4CC7-89F9-BC5E2822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174F2B-B45B-4E91-B112-185E9B475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D4D166-2D81-4023-A674-F5D5A3A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1BE1B1-52CD-43EE-9F88-000212DE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68920C-E2D1-43E7-B4A9-440DF8AB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7916E-839A-42B4-9D7B-9FE2957C5D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6821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D1890A-0A32-45AD-97B0-56695AFC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4EFC65-5009-44B4-AFB5-AB40E5F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3F0952E-3A05-417C-9921-C68E3140D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C7886E8-B612-4DAD-986E-6475462E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710A257-F0C8-4D5F-826C-E3DAA201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0A97E5-1537-4359-880D-08A8DC13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11216-77A4-41E3-BFE6-FDE91FF1D61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5550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FB0031-D43C-402D-80C6-E2A471D5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1B7C10-645F-46B2-9B2A-2AF313A17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CED541D-9FC2-4911-AEB7-342E9BB73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116793F-6424-4718-81D1-2FD1B3517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89AB847-E776-4C45-AF00-C97C3BEF7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F5F1E04-9C17-441B-8A13-125529296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17E09F5-76EF-492C-A209-E01C93330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6E65543-47BE-42CE-9455-5D3F0998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9CC0E-58D9-48A2-BCE6-58CB7DAA6DA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7224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4A6E95-EDAD-4A58-87DF-E537FD20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05E7B70-4336-456B-AE53-B5474D2C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B3F5301-251C-4B1E-8EC4-99D756B0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D40F91B-5DD3-452C-854E-5B44DC70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E09F7-B686-4A33-920F-28A6DB465E4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667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3226846-8B06-43C2-8043-BE7E6144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8CD1C5B-C36C-4DA8-9590-B282070A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7E9A5B-E5E6-47BE-B5B6-59DE94153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56E93-46E1-4F96-8B86-EB58BD23953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5275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BA534C-EE37-4B23-9723-3F3292659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BB7899-A69F-46CF-ADF3-65375D69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CF43C95-11DD-4459-B8EC-F81167233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CDA370-C2C1-4D60-8C2B-AD37EF33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7607A64-B59E-4719-BCC3-DBA386F4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2CBE6D4-3685-43CF-91BB-4214525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4DD14-7D56-4D19-9E41-DED5A75319D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4444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2D2FAE-DF01-4943-AD97-47965E955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78E5827-4FB2-4634-9B88-BC6E09C42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FE53B57-BB33-4213-AA65-8F48D8C22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014EC8D-8CB8-44BF-A1E3-91F7123B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C4A3B2-4760-42FA-8FF2-D5A42BEB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ED6924-BF72-4C08-9A85-6F64DD6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05A1F-6169-4E56-9CEA-119BC970B61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597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E6055CD4-5DC0-4E08-8B84-86F26D122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A23683A0-C5A6-42E0-8625-F3EE45039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F14AE2B9-7BCC-4325-9CA3-BB426FF94B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49F5F85-3C48-4FDE-A5DA-C4208A1925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32D6F857-5FD0-4B7D-9297-34C2567E4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920548D9-AF24-4E0A-8A1E-7E8D5F3DC95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0D44AF1E-601B-4E20-8B1E-75DF149BDD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49" y="944563"/>
            <a:ext cx="8204807" cy="3427716"/>
          </a:xfrm>
        </p:spPr>
        <p:txBody>
          <a:bodyPr anchor="ctr"/>
          <a:lstStyle/>
          <a:p>
            <a:pPr rtl="0"/>
            <a:r>
              <a:rPr lang="en-US" altLang="en-US" sz="7200" b="1">
                <a:solidFill>
                  <a:schemeClr val="folHlink"/>
                </a:solidFill>
              </a:rPr>
              <a:t>Physiology</a:t>
            </a:r>
            <a:r>
              <a:rPr lang="en-US" altLang="en-US" sz="4000" b="1">
                <a:solidFill>
                  <a:schemeClr val="folHlink"/>
                </a:solidFill>
              </a:rPr>
              <a:t/>
            </a:r>
            <a:br>
              <a:rPr lang="en-US" altLang="en-US" sz="4000" b="1">
                <a:solidFill>
                  <a:schemeClr val="folHlink"/>
                </a:solidFill>
              </a:rPr>
            </a:br>
            <a:r>
              <a:rPr lang="af-ZA" altLang="en-US" sz="4000" b="1">
                <a:solidFill>
                  <a:srgbClr val="CC3300"/>
                </a:solidFill>
              </a:rPr>
              <a:t>of</a:t>
            </a:r>
            <a:r>
              <a:rPr lang="en-US" altLang="en-US" sz="4000" b="1">
                <a:solidFill>
                  <a:schemeClr val="folHlink"/>
                </a:solidFill>
              </a:rPr>
              <a:t/>
            </a:r>
            <a:br>
              <a:rPr lang="en-US" altLang="en-US" sz="4000" b="1">
                <a:solidFill>
                  <a:schemeClr val="folHlink"/>
                </a:solidFill>
              </a:rPr>
            </a:br>
            <a:r>
              <a:rPr lang="af-ZA" altLang="en-US" sz="4000" b="1">
                <a:solidFill>
                  <a:schemeClr val="folHlink"/>
                </a:solidFill>
              </a:rPr>
              <a:t>Autonomic Nervous System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12DBA75-004C-EE4C-A7CC-4E2533C8F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0" y="4953000"/>
            <a:ext cx="5791200" cy="1655762"/>
          </a:xfrm>
        </p:spPr>
        <p:txBody>
          <a:bodyPr/>
          <a:lstStyle/>
          <a:p>
            <a:pPr algn="l"/>
            <a:r>
              <a:rPr lang="en-IN" dirty="0" smtClean="0"/>
              <a:t>Dr</a:t>
            </a:r>
            <a:r>
              <a:rPr lang="en-IN" dirty="0" smtClean="0"/>
              <a:t>. </a:t>
            </a:r>
            <a:r>
              <a:rPr lang="en-IN" dirty="0" err="1" smtClean="0"/>
              <a:t>Hetal</a:t>
            </a:r>
            <a:r>
              <a:rPr lang="en-IN" smtClean="0"/>
              <a:t> </a:t>
            </a:r>
            <a:r>
              <a:rPr lang="en-IN" smtClean="0"/>
              <a:t>Parikh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Professor &amp; Head,</a:t>
            </a:r>
            <a:br>
              <a:rPr lang="en-IN" dirty="0" smtClean="0"/>
            </a:br>
            <a:r>
              <a:rPr lang="en-IN" dirty="0" err="1" smtClean="0"/>
              <a:t>Dept.of</a:t>
            </a:r>
            <a:r>
              <a:rPr lang="en-IN" dirty="0" smtClean="0"/>
              <a:t> Anaesthesia,</a:t>
            </a:r>
            <a:br>
              <a:rPr lang="en-IN" dirty="0" smtClean="0"/>
            </a:br>
            <a:r>
              <a:rPr lang="en-IN" dirty="0" err="1" smtClean="0"/>
              <a:t>S.B.K.S.M.I.R.C.,Piparia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9A75C18C-50B3-49DB-A305-124C039AF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altLang="en-US" sz="4000" b="1" u="sng">
                <a:solidFill>
                  <a:schemeClr val="folHlink"/>
                </a:solidFill>
              </a:rPr>
              <a:t>Function</a:t>
            </a:r>
            <a:r>
              <a:rPr lang="en-US" altLang="en-US" sz="4000" b="1">
                <a:solidFill>
                  <a:schemeClr val="folHlink"/>
                </a:solidFill>
              </a:rPr>
              <a:t> :</a:t>
            </a:r>
            <a:r>
              <a:rPr lang="en-US" altLang="en-US" sz="4000">
                <a:solidFill>
                  <a:schemeClr val="folHlink"/>
                </a:solidFill>
              </a:rPr>
              <a:t/>
            </a:r>
            <a:br>
              <a:rPr lang="en-US" altLang="en-US" sz="4000">
                <a:solidFill>
                  <a:schemeClr val="folHlink"/>
                </a:solidFill>
              </a:rPr>
            </a:br>
            <a:r>
              <a:rPr lang="en-US" altLang="en-US" sz="2000"/>
              <a:t>1) Distributing center:  Sympathetic Parasympathetic</a:t>
            </a:r>
          </a:p>
        </p:txBody>
      </p:sp>
      <p:pic>
        <p:nvPicPr>
          <p:cNvPr id="12291" name="Picture 3" descr="Image2">
            <a:extLst>
              <a:ext uri="{FF2B5EF4-FFF2-40B4-BE49-F238E27FC236}">
                <a16:creationId xmlns="" xmlns:a16="http://schemas.microsoft.com/office/drawing/2014/main" id="{2ED6B443-4EE9-4B82-9E0A-CF0791291F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6909"/>
          <a:stretch>
            <a:fillRect/>
          </a:stretch>
        </p:blipFill>
        <p:spPr>
          <a:xfrm>
            <a:off x="2652713" y="1755775"/>
            <a:ext cx="4013200" cy="46513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Rectangle 4">
            <a:extLst>
              <a:ext uri="{FF2B5EF4-FFF2-40B4-BE49-F238E27FC236}">
                <a16:creationId xmlns="" xmlns:a16="http://schemas.microsoft.com/office/drawing/2014/main" id="{A614BA77-C087-4F71-A894-F83B5611C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100" y="2349500"/>
            <a:ext cx="64595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/>
            <a:r>
              <a:rPr lang="en-US" altLang="en-US"/>
              <a:t>1 : 32 		          1:9 or 1:2 ??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="" xmlns:a16="http://schemas.microsoft.com/office/drawing/2014/main" id="{29BF75E2-7D71-4B58-9A0B-9BCDC3577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2619375"/>
            <a:ext cx="8351837" cy="235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0" eaLnBrk="0" hangingPunct="0"/>
            <a:r>
              <a:rPr lang="en-US" altLang="en-US" sz="2400">
                <a:solidFill>
                  <a:schemeClr val="tx2"/>
                </a:solidFill>
              </a:rPr>
              <a:t>2)- Relay station   between pre and post   ganglionic fiber </a:t>
            </a:r>
          </a:p>
          <a:p>
            <a:pPr algn="just" rtl="0" eaLnBrk="0" hangingPunct="0"/>
            <a:endParaRPr lang="en-US" altLang="en-US" sz="2400" b="1" i="1" u="sng">
              <a:solidFill>
                <a:schemeClr val="tx2"/>
              </a:solidFill>
            </a:endParaRPr>
          </a:p>
          <a:p>
            <a:pPr algn="just" rtl="0" eaLnBrk="0" hangingPunct="0"/>
            <a:r>
              <a:rPr lang="en-US" altLang="en-US" sz="3200" b="1" i="1" u="sng">
                <a:solidFill>
                  <a:schemeClr val="folHlink"/>
                </a:solidFill>
              </a:rPr>
              <a:t>Localization</a:t>
            </a:r>
            <a:r>
              <a:rPr lang="en-US" altLang="en-US" sz="2400" i="1">
                <a:solidFill>
                  <a:schemeClr val="tx2"/>
                </a:solidFill>
              </a:rPr>
              <a:t> : </a:t>
            </a:r>
            <a:r>
              <a:rPr lang="en-US" altLang="en-US" sz="2400">
                <a:solidFill>
                  <a:schemeClr val="tx2"/>
                </a:solidFill>
              </a:rPr>
              <a:t>To diagnose site of relay, by Nicotine test: (Langlay's test) painting the ganglia with large doses of nicotine to block the site of relay, after that if it gives no post - ganglionic  response = relay </a:t>
            </a:r>
          </a:p>
        </p:txBody>
      </p:sp>
      <p:pic>
        <p:nvPicPr>
          <p:cNvPr id="12294" name="Picture 6" descr="Image3">
            <a:extLst>
              <a:ext uri="{FF2B5EF4-FFF2-40B4-BE49-F238E27FC236}">
                <a16:creationId xmlns="" xmlns:a16="http://schemas.microsoft.com/office/drawing/2014/main" id="{5AE6D62B-4324-4D62-AB37-70BDE1B15C6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2700"/>
          <a:stretch>
            <a:fillRect/>
          </a:stretch>
        </p:blipFill>
        <p:spPr>
          <a:xfrm>
            <a:off x="1690688" y="4994275"/>
            <a:ext cx="6242050" cy="15049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5" name="Text Box 7">
            <a:extLst>
              <a:ext uri="{FF2B5EF4-FFF2-40B4-BE49-F238E27FC236}">
                <a16:creationId xmlns="" xmlns:a16="http://schemas.microsoft.com/office/drawing/2014/main" id="{FD9B95A4-3177-4228-87FD-C647EE8A9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6453188"/>
            <a:ext cx="50879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</a:rPr>
              <a:t>Cervical Division of sympathetic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5BEFF199-75BF-49E0-BB76-E565E47AC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>
                <a:solidFill>
                  <a:schemeClr val="folHlink"/>
                </a:solidFill>
              </a:rPr>
              <a:t>DESTRIBUTION OF SYMPATHETIC NERVOUS SYSTEM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448DA282-0DC0-467E-BB6C-AFCF768AA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 </a:t>
            </a:r>
            <a:r>
              <a:rPr lang="en-US" altLang="en-US" sz="2400" b="1">
                <a:solidFill>
                  <a:schemeClr val="folHlink"/>
                </a:solidFill>
              </a:rPr>
              <a:t>1) CERVICAL DIVISION:</a:t>
            </a:r>
            <a:endParaRPr lang="en-US" altLang="en-US" sz="2400" b="1" i="1" u="sng">
              <a:solidFill>
                <a:schemeClr val="folHlink"/>
              </a:solidFill>
            </a:endParaRP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 b="1" i="1" u="sng">
              <a:solidFill>
                <a:schemeClr val="hlink"/>
              </a:solidFill>
            </a:endParaRP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 b="1" i="1" u="sng">
                <a:solidFill>
                  <a:schemeClr val="hlink"/>
                </a:solidFill>
              </a:rPr>
              <a:t>Origin</a:t>
            </a:r>
            <a:r>
              <a:rPr lang="en-US" altLang="en-US" sz="1800" i="1"/>
              <a:t> </a:t>
            </a:r>
            <a:r>
              <a:rPr lang="en-US" altLang="en-US" sz="1800"/>
              <a:t>:It arises from lateral horn cell of Ti and T2 and end in superior cervical ganglion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>
                <a:solidFill>
                  <a:schemeClr val="hlink"/>
                </a:solidFill>
              </a:rPr>
              <a:t>A) EYE :</a:t>
            </a:r>
            <a:r>
              <a:rPr lang="en-US" altLang="en-US" sz="1800"/>
              <a:t>  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a) dilatorpupilllary muscels = pupillary dilatation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= Mydriasis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b) Tarsal m.=elevation of eye lid = widening of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eye       superior 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            inferior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c) Muller's m. = Exophthalamos = Protrusion of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    eye ball in animals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d) Blood vessels of eye = V.C</a:t>
            </a:r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marL="457200" indent="-457200"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      e) relaxation of the ciliary muscle            for vision</a:t>
            </a:r>
          </a:p>
        </p:txBody>
      </p:sp>
      <p:grpSp>
        <p:nvGrpSpPr>
          <p:cNvPr id="13316" name="Group 4">
            <a:extLst>
              <a:ext uri="{FF2B5EF4-FFF2-40B4-BE49-F238E27FC236}">
                <a16:creationId xmlns="" xmlns:a16="http://schemas.microsoft.com/office/drawing/2014/main" id="{B68BFE02-53F6-47A6-848B-2A7E0EE6DDAF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3970338"/>
            <a:ext cx="368300" cy="180975"/>
            <a:chOff x="8446" y="13356"/>
            <a:chExt cx="435" cy="381"/>
          </a:xfrm>
        </p:grpSpPr>
        <p:sp>
          <p:nvSpPr>
            <p:cNvPr id="13317" name="Line 5">
              <a:extLst>
                <a:ext uri="{FF2B5EF4-FFF2-40B4-BE49-F238E27FC236}">
                  <a16:creationId xmlns="" xmlns:a16="http://schemas.microsoft.com/office/drawing/2014/main" id="{613C0732-69F9-4FFB-8627-1DCF726C0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46" y="13356"/>
              <a:ext cx="42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Line 6">
              <a:extLst>
                <a:ext uri="{FF2B5EF4-FFF2-40B4-BE49-F238E27FC236}">
                  <a16:creationId xmlns="" xmlns:a16="http://schemas.microsoft.com/office/drawing/2014/main" id="{0FAFF4DA-BD95-4664-9CD6-8B175922C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61" y="13356"/>
              <a:ext cx="420" cy="381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9" name="Line 7">
            <a:extLst>
              <a:ext uri="{FF2B5EF4-FFF2-40B4-BE49-F238E27FC236}">
                <a16:creationId xmlns="" xmlns:a16="http://schemas.microsoft.com/office/drawing/2014/main" id="{2952B8B2-083C-4888-BE6F-EA863EEE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8488" y="5618163"/>
            <a:ext cx="105727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2E0D9519-53F6-4EE3-8660-2741811AC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3988" y="566738"/>
            <a:ext cx="8435975" cy="4989512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b="1">
                <a:solidFill>
                  <a:schemeClr val="folHlink"/>
                </a:solidFill>
              </a:rPr>
              <a:t>B) SALIVARY GLANDS :</a:t>
            </a:r>
            <a:endParaRPr lang="en-US" altLang="en-US">
              <a:solidFill>
                <a:schemeClr val="folHlink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a) Secretion of small amount of saliva, rich in organic matters (enzymes) </a:t>
            </a:r>
            <a:br>
              <a:rPr lang="en-US" altLang="en-US" sz="2800"/>
            </a:br>
            <a:r>
              <a:rPr lang="en-US" altLang="en-US" sz="2800"/>
              <a:t>i.e viscus saliva .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b) Squeezing around acinin of salivary glands  </a:t>
            </a:r>
            <a:r>
              <a:rPr lang="en-US" altLang="en-US" sz="2800" i="1"/>
              <a:t>        </a:t>
            </a:r>
            <a:r>
              <a:rPr lang="en-US" altLang="en-US" sz="2800"/>
              <a:t>push saliva outside</a:t>
            </a:r>
            <a:endParaRPr lang="en-US" altLang="en-US" sz="2800" b="1"/>
          </a:p>
          <a:p>
            <a:pPr algn="l" rtl="0">
              <a:lnSpc>
                <a:spcPct val="90000"/>
              </a:lnSpc>
              <a:buFontTx/>
              <a:buNone/>
            </a:pPr>
            <a:endParaRPr lang="en-US" altLang="en-US" sz="2800" b="1">
              <a:solidFill>
                <a:schemeClr val="hlink"/>
              </a:solidFill>
            </a:endParaRP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hlink"/>
                </a:solidFill>
              </a:rPr>
              <a:t>C) SKIN :</a:t>
            </a:r>
            <a:r>
              <a:rPr lang="en-US" altLang="en-US" sz="2800"/>
              <a:t> 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a) Erector pilae m = erection of hairs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b) Vaso-conistriction of blood vessels = pallor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/>
              <a:t>c) Sweat :Secretion = mental sweat.</a:t>
            </a:r>
            <a:endParaRPr lang="en-US" altLang="en-US" sz="2800" b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hlink"/>
                </a:solidFill>
              </a:rPr>
              <a:t>D) Cerebral blood vessels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                  =</a:t>
            </a:r>
            <a:r>
              <a:rPr lang="en-US" altLang="en-US" sz="2800"/>
              <a:t> vaso-conistriction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="" xmlns:a16="http://schemas.microsoft.com/office/drawing/2014/main" id="{EF795E7C-1F2C-42A8-9239-415B6B4B5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3613" y="2365375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A08F2E0F-3F5D-429D-B198-F8DCB94D1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500" y="1214438"/>
            <a:ext cx="8229600" cy="2203450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altLang="en-US" b="1">
                <a:solidFill>
                  <a:schemeClr val="folHlink"/>
                </a:solidFill>
              </a:rPr>
              <a:t>HORNER'S SYNDROME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</a:pPr>
            <a:r>
              <a:rPr lang="af-ZA" altLang="en-US" sz="2400"/>
              <a:t>It Is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Cerviacl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Sympathectomy</a:t>
            </a:r>
            <a:r>
              <a:rPr lang="ar-SA" altLang="en-US" sz="2400"/>
              <a:t> </a:t>
            </a:r>
            <a:r>
              <a:rPr lang="en-US" altLang="en-US" sz="2400"/>
              <a:t>: </a:t>
            </a:r>
            <a:r>
              <a:rPr lang="af-ZA" altLang="en-US" sz="2400"/>
              <a:t> characterized by</a:t>
            </a:r>
            <a:r>
              <a:rPr lang="en-US" altLang="en-US" sz="2400"/>
              <a:t> :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1-</a:t>
            </a:r>
            <a:r>
              <a:rPr lang="af-ZA" altLang="en-US" sz="2400"/>
              <a:t>PTOSIS </a:t>
            </a:r>
            <a:r>
              <a:rPr lang="en-US" altLang="en-US" sz="2400"/>
              <a:t> </a:t>
            </a:r>
            <a:r>
              <a:rPr lang="ar-SA" altLang="en-US" sz="2400"/>
              <a:t>:</a:t>
            </a:r>
            <a:r>
              <a:rPr lang="en-US" altLang="en-US" sz="2400"/>
              <a:t> </a:t>
            </a:r>
            <a:r>
              <a:rPr lang="af-ZA" altLang="en-US" sz="2400"/>
              <a:t> drop of upper eyelid</a:t>
            </a:r>
            <a:r>
              <a:rPr lang="en-US" altLang="en-US" sz="2400"/>
              <a:t> </a:t>
            </a:r>
            <a:r>
              <a:rPr lang="ar-SA" altLang="en-US" sz="2400"/>
              <a:t>.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2- </a:t>
            </a:r>
            <a:r>
              <a:rPr lang="af-ZA" altLang="en-US" sz="2400"/>
              <a:t>MIOSIS</a:t>
            </a:r>
            <a:r>
              <a:rPr lang="en-US" altLang="en-US" sz="2400"/>
              <a:t> </a:t>
            </a:r>
            <a:r>
              <a:rPr lang="ar-SA" altLang="en-US" sz="2400"/>
              <a:t> :</a:t>
            </a:r>
            <a:r>
              <a:rPr lang="en-US" altLang="en-US" sz="2400"/>
              <a:t> </a:t>
            </a:r>
            <a:r>
              <a:rPr lang="ar-SA" altLang="en-US" sz="2400"/>
              <a:t> </a:t>
            </a:r>
            <a:r>
              <a:rPr lang="af-ZA" altLang="en-US" sz="2400"/>
              <a:t>pupillary</a:t>
            </a:r>
            <a:r>
              <a:rPr lang="ar-SA" altLang="en-US" sz="2400"/>
              <a:t> </a:t>
            </a:r>
            <a:r>
              <a:rPr lang="en-US" altLang="en-US" sz="2400"/>
              <a:t> </a:t>
            </a:r>
            <a:r>
              <a:rPr lang="af-ZA" altLang="en-US" sz="2400"/>
              <a:t>constriction</a:t>
            </a:r>
            <a:r>
              <a:rPr lang="en-US" altLang="en-US" sz="2400"/>
              <a:t> </a:t>
            </a:r>
            <a:r>
              <a:rPr lang="ar-SA" altLang="en-US" sz="2400"/>
              <a:t> .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3- </a:t>
            </a:r>
            <a:r>
              <a:rPr lang="af-ZA" altLang="en-US" sz="2400"/>
              <a:t>ANHYDROSIS </a:t>
            </a:r>
            <a:r>
              <a:rPr lang="en-US" altLang="en-US" sz="2400"/>
              <a:t> </a:t>
            </a:r>
            <a:r>
              <a:rPr lang="ar-SA" altLang="en-US" sz="2400"/>
              <a:t>: </a:t>
            </a:r>
            <a:r>
              <a:rPr lang="en-US" altLang="en-US" sz="2400"/>
              <a:t> </a:t>
            </a:r>
            <a:r>
              <a:rPr lang="af-ZA" altLang="en-US" sz="2000"/>
              <a:t>dryness of skin</a:t>
            </a:r>
            <a:endParaRPr lang="en-US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4-</a:t>
            </a:r>
            <a:r>
              <a:rPr lang="af-ZA" altLang="en-US" sz="2400"/>
              <a:t>Emrophthalamos </a:t>
            </a:r>
            <a:r>
              <a:rPr lang="en-US" altLang="en-US" sz="2400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5- </a:t>
            </a:r>
            <a:r>
              <a:rPr lang="af-ZA" altLang="en-US" sz="2400"/>
              <a:t>Flushing of the face</a:t>
            </a:r>
            <a:r>
              <a:rPr lang="en-US" altLang="en-US" sz="2400"/>
              <a:t> </a:t>
            </a:r>
            <a:r>
              <a:rPr lang="ar-SA" altLang="en-US" sz="2400"/>
              <a:t> . 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chemeClr val="folHlink"/>
                </a:solidFill>
              </a:rPr>
              <a:t>ALL THESE EFFECTS ARE AT SAME SIDE OF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000" b="1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chemeClr val="folHlink"/>
                </a:solidFill>
              </a:rPr>
              <a:t>LESHON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B3747D40-A815-4FDB-B4F9-C6DDA64690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7663" y="566738"/>
            <a:ext cx="8434387" cy="4114800"/>
          </a:xfrm>
        </p:spPr>
        <p:txBody>
          <a:bodyPr/>
          <a:lstStyle/>
          <a:p>
            <a:pPr algn="justLow" rtl="0"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  <a:cs typeface="Times New Roman" panose="02020603050405020304" pitchFamily="18" charset="0"/>
              </a:rPr>
              <a:t>2) CARDIQ-PULMONARY DIVISION :</a:t>
            </a:r>
            <a:endParaRPr lang="en-US" altLang="en-US" sz="2400">
              <a:solidFill>
                <a:schemeClr val="folHlink"/>
              </a:solidFill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Segments and end in 3</a:t>
            </a:r>
            <a:r>
              <a:rPr lang="en-US" altLang="en-US" sz="2000" baseline="30000">
                <a:cs typeface="Times New Roman" panose="02020603050405020304" pitchFamily="18" charset="0"/>
              </a:rPr>
              <a:t>rd</a:t>
            </a:r>
            <a:r>
              <a:rPr lang="en-US" altLang="en-US" sz="2000">
                <a:cs typeface="Times New Roman" panose="02020603050405020304" pitchFamily="18" charset="0"/>
              </a:rPr>
              <a:t> cervical and upper 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4 thoracic ganglia </a:t>
            </a:r>
            <a:endParaRPr lang="en-US" altLang="en-US" sz="20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endParaRPr lang="en-US" altLang="en-US" sz="20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rPr>
              <a:t>A)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cs typeface="Times New Roman" panose="02020603050405020304" pitchFamily="18" charset="0"/>
              </a:rPr>
              <a:t>HEART</a:t>
            </a:r>
            <a:r>
              <a:rPr lang="en-US" altLang="en-US" sz="2000">
                <a:cs typeface="Times New Roman" panose="02020603050405020304" pitchFamily="18" charset="0"/>
              </a:rPr>
              <a:t> : increase all cardiac prosperities as: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- positive inotropic effects     = ↑ contractility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- positive chronotropic effect = ↑ Heart rate.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-  = ↑  Conductivity	-  = ↑ Excitability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B) CORONARY BLOOD VESSELS</a:t>
            </a:r>
            <a:r>
              <a:rPr lang="en-US" altLang="en-US" sz="2000">
                <a:cs typeface="Times New Roman" panose="02020603050405020304" pitchFamily="18" charset="0"/>
              </a:rPr>
              <a:t> vasodilatation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C) LUNG :</a:t>
            </a:r>
            <a:r>
              <a:rPr lang="en-US" altLang="en-US" sz="2000">
                <a:cs typeface="Times New Roman" panose="02020603050405020304" pitchFamily="18" charset="0"/>
              </a:rPr>
              <a:t> a) bronco-dilatation .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          b) inhibits bronchial glands secretion of</a:t>
            </a:r>
          </a:p>
          <a:p>
            <a:pPr algn="justLow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                  mucous</a:t>
            </a:r>
          </a:p>
          <a:p>
            <a:pPr algn="justLow" rtl="0"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cs typeface="Times New Roman" panose="02020603050405020304" pitchFamily="18" charset="0"/>
              </a:rPr>
              <a:t>D) </a:t>
            </a:r>
            <a:r>
              <a:rPr lang="en-US" altLang="en-US" sz="1800">
                <a:solidFill>
                  <a:schemeClr val="hlink"/>
                </a:solidFill>
                <a:cs typeface="Times New Roman" panose="02020603050405020304" pitchFamily="18" charset="0"/>
              </a:rPr>
              <a:t>PULMONARY BLOOD VESSELS</a:t>
            </a:r>
            <a:r>
              <a:rPr lang="en-US" altLang="en-US" sz="2000">
                <a:cs typeface="Times New Roman" panose="02020603050405020304" pitchFamily="18" charset="0"/>
              </a:rPr>
              <a:t>: vasoconstriction.</a:t>
            </a:r>
          </a:p>
          <a:p>
            <a:pPr algn="l" rtl="0"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/>
            </a:r>
            <a:br>
              <a:rPr lang="en-US" altLang="en-US" sz="2000">
                <a:cs typeface="Times New Roman" panose="02020603050405020304" pitchFamily="18" charset="0"/>
              </a:rPr>
            </a:br>
            <a:endParaRPr lang="en-US" altLang="en-US" sz="2000">
              <a:cs typeface="Times New Roman" panose="02020603050405020304" pitchFamily="18" charset="0"/>
            </a:endParaRPr>
          </a:p>
        </p:txBody>
      </p:sp>
      <p:pic>
        <p:nvPicPr>
          <p:cNvPr id="16387" name="Picture 3" descr="Image4">
            <a:extLst>
              <a:ext uri="{FF2B5EF4-FFF2-40B4-BE49-F238E27FC236}">
                <a16:creationId xmlns="" xmlns:a16="http://schemas.microsoft.com/office/drawing/2014/main" id="{4B8B6D16-2CC5-436C-9112-098FEE44F21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4456113"/>
            <a:ext cx="6718300" cy="205263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="" xmlns:a16="http://schemas.microsoft.com/office/drawing/2014/main" id="{D21F56E2-8A7B-4838-8F14-9FA7D3FD5519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838" y="1406525"/>
            <a:ext cx="7378700" cy="409098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FBF6A38D-BAAD-4359-BEDB-D83A5CDD0C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en-US" altLang="en-US" sz="3200" b="1">
                <a:solidFill>
                  <a:schemeClr val="folHlink"/>
                </a:solidFill>
              </a:rPr>
              <a:t>3- SPLANCHIC DIVISION:-</a:t>
            </a:r>
            <a:r>
              <a:rPr lang="en-US" altLang="en-US" sz="3200">
                <a:solidFill>
                  <a:schemeClr val="folHlink"/>
                </a:solidFill>
              </a:rPr>
              <a:t/>
            </a:r>
            <a:br>
              <a:rPr lang="en-US" altLang="en-US" sz="3200">
                <a:solidFill>
                  <a:schemeClr val="folHlink"/>
                </a:solidFill>
              </a:rPr>
            </a:br>
            <a:r>
              <a:rPr lang="af-ZA" altLang="en-US" sz="3200">
                <a:solidFill>
                  <a:schemeClr val="folHlink"/>
                </a:solidFill>
              </a:rPr>
              <a:t>To Abdomen and pelvis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FEF0F279-1CF7-4B90-B2B8-625734A15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5" name="Picture 3">
            <a:extLst>
              <a:ext uri="{FF2B5EF4-FFF2-40B4-BE49-F238E27FC236}">
                <a16:creationId xmlns="" xmlns:a16="http://schemas.microsoft.com/office/drawing/2014/main" id="{D5A9487D-FD7B-4994-AC6A-A86512A9D6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782638"/>
            <a:ext cx="8256587" cy="50228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937DAA48-24E2-4114-AC94-6396BECAA0C5}"/>
              </a:ext>
            </a:extLst>
          </p:cNvPr>
          <p:cNvSpPr>
            <a:spLocks noGrp="1" noChangeArrowheads="1"/>
          </p:cNvSpPr>
          <p:nvPr>
            <p:ph/>
          </p:nvPr>
        </p:nvSpPr>
        <p:spPr>
          <a:xfrm>
            <a:off x="0" y="381000"/>
            <a:ext cx="9144000" cy="5715000"/>
          </a:xfrm>
        </p:spPr>
        <p:txBody>
          <a:bodyPr/>
          <a:lstStyle/>
          <a:p>
            <a:pPr lvl="1" algn="l" rtl="0"/>
            <a:r>
              <a:rPr lang="en-US" altLang="en-US" sz="2000" b="1">
                <a:solidFill>
                  <a:schemeClr val="folHlink"/>
                </a:solidFill>
                <a:latin typeface="Times New Roman" panose="02020603050405020304" pitchFamily="18" charset="0"/>
              </a:rPr>
              <a:t>A) Greater Splanchic Nerve </a:t>
            </a:r>
            <a:r>
              <a:rPr lang="en-US" altLang="en-US" sz="2000">
                <a:solidFill>
                  <a:schemeClr val="folHlink"/>
                </a:solidFill>
                <a:latin typeface="Times New Roman" panose="02020603050405020304" pitchFamily="18" charset="0"/>
              </a:rPr>
              <a:t>: it supplies the abdomen e.g :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(From T</a:t>
            </a:r>
            <a:r>
              <a:rPr lang="en-US" altLang="en-US" sz="2000" baseline="-25000">
                <a:latin typeface="Times New Roman" panose="02020603050405020304" pitchFamily="18" charset="0"/>
              </a:rPr>
              <a:t>5</a:t>
            </a:r>
            <a:r>
              <a:rPr lang="en-US" altLang="en-US" sz="2000">
                <a:latin typeface="Times New Roman" panose="02020603050405020304" pitchFamily="18" charset="0"/>
              </a:rPr>
              <a:t>–T</a:t>
            </a:r>
            <a:r>
              <a:rPr lang="en-US" altLang="en-US" sz="2000" baseline="-25000">
                <a:latin typeface="Times New Roman" panose="02020603050405020304" pitchFamily="18" charset="0"/>
              </a:rPr>
              <a:t>9</a:t>
            </a:r>
            <a:r>
              <a:rPr lang="en-US" altLang="en-US" sz="2000">
                <a:latin typeface="Times New Roman" panose="02020603050405020304" pitchFamily="18" charset="0"/>
              </a:rPr>
              <a:t>, relay in caeliac ganglion)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a) wall of G.I.T → relaxation of its walls = retention ↓ motility.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b) sphincters → its contraction  e.g   pyloric sphincter of stomach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c)   liver →  glycogenolysis   = glycogen   converted to glucose 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d)   adrenal medulla   → release of epinephrin and nor epinephrine .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e)   spleen   → contraction &amp; release of RBCs  in case of heamorrhage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f) adipose tissues →   lipolysis .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g) inhibite the   intestinal juice secretion 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h) relaxation of gall bladder and contraction of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 its sphincter. </a:t>
            </a:r>
          </a:p>
          <a:p>
            <a:pPr lvl="1" algn="l" rtl="0">
              <a:buFontTx/>
              <a:buNone/>
            </a:pPr>
            <a:endParaRPr lang="en-US" altLang="en-US" sz="20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lvl="1" algn="l" rtl="0"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imes New Roman" panose="02020603050405020304" pitchFamily="18" charset="0"/>
              </a:rPr>
              <a:t>N.B</a:t>
            </a:r>
            <a:r>
              <a:rPr lang="en-US" altLang="en-US" sz="2000">
                <a:latin typeface="Times New Roman" panose="02020603050405020304" pitchFamily="18" charset="0"/>
              </a:rPr>
              <a:t> Stimulation of greater splanchic nerve causes two peaks rise in blood pressure :</a:t>
            </a:r>
          </a:p>
          <a:p>
            <a:pPr lvl="2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a) First rise due to V.C of visceral blood  vessel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b) Second peak due to release of catecholamin</a:t>
            </a:r>
          </a:p>
          <a:p>
            <a:pPr lvl="1" algn="l" rtl="0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 into blood.</a:t>
            </a:r>
          </a:p>
          <a:p>
            <a:endParaRPr lang="en-US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DDDED8E1-6ACA-4571-9BD9-99B9950DB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ADRENAL MEDULLA: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15F20076-322D-4979-B92F-83FA088E9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buFontTx/>
              <a:buNone/>
            </a:pPr>
            <a:r>
              <a:rPr lang="en-US" altLang="en-US" sz="2600"/>
              <a:t>   Supplied by pre-ganglionic sympathetic fibers (greater splanchnic nerve). </a:t>
            </a:r>
          </a:p>
          <a:p>
            <a:pPr algn="just" rtl="0">
              <a:buFontTx/>
              <a:buNone/>
            </a:pPr>
            <a:r>
              <a:rPr lang="en-US" altLang="en-US" sz="2600"/>
              <a:t>   </a:t>
            </a:r>
          </a:p>
          <a:p>
            <a:pPr algn="just" rtl="0">
              <a:buFontTx/>
              <a:buNone/>
            </a:pPr>
            <a:r>
              <a:rPr lang="en-US" altLang="en-US" sz="2600"/>
              <a:t>   The circulating catecholamin have same effects of direct sympathetic stimulation, but more prolonged ,   So body organs can be stimulated by 2 ways, Nervous (direct) &amp; Hormonal (indirect), Also catecholamines can stimulate sites not supplied by direct sympathetic nerves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27B0F0DF-A98C-44BB-86FD-7EED1DEAE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782638"/>
            <a:ext cx="8229600" cy="4114800"/>
          </a:xfrm>
        </p:spPr>
        <p:txBody>
          <a:bodyPr/>
          <a:lstStyle/>
          <a:p>
            <a:pPr algn="justLow" rtl="0">
              <a:buFontTx/>
              <a:buNone/>
            </a:pPr>
            <a:r>
              <a:rPr lang="en-US" altLang="en-US" sz="2800" b="1">
                <a:solidFill>
                  <a:schemeClr val="folHlink"/>
                </a:solidFill>
                <a:cs typeface="Times New Roman" panose="02020603050405020304" pitchFamily="18" charset="0"/>
              </a:rPr>
              <a:t>N.B</a:t>
            </a:r>
            <a:r>
              <a:rPr lang="en-US" altLang="en-US" sz="2800" b="1">
                <a:cs typeface="Times New Roman" panose="02020603050405020304" pitchFamily="18" charset="0"/>
              </a:rPr>
              <a:t> </a:t>
            </a:r>
            <a:r>
              <a:rPr lang="en-US" altLang="en-US" sz="2800">
                <a:cs typeface="Times New Roman" panose="02020603050405020304" pitchFamily="18" charset="0"/>
              </a:rPr>
              <a:t>adrenal meddulla is modified by sympethetic ganglion because :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1- No post-ganglionic fibers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2- Causes release of 80% epinephrin. 20% nor epinephrin. </a:t>
            </a:r>
            <a:endParaRPr lang="en-US" altLang="en-US" sz="28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endParaRPr lang="en-US" altLang="en-US" sz="2800" b="1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 b="1">
                <a:cs typeface="Times New Roman" panose="02020603050405020304" pitchFamily="18" charset="0"/>
              </a:rPr>
              <a:t>N.B </a:t>
            </a:r>
            <a:r>
              <a:rPr lang="en-US" altLang="en-US" sz="2800">
                <a:cs typeface="Times New Roman" panose="02020603050405020304" pitchFamily="18" charset="0"/>
              </a:rPr>
              <a:t>Selective secretion of adrenal medulla: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a) More epinephrine in unexpected   stresses as haemorrhaege</a:t>
            </a:r>
          </a:p>
          <a:p>
            <a:pPr algn="justLow" rtl="0">
              <a:buFontTx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algn="justLow" rtl="0"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b) More nor-epinephrine in familiar stresses as hypoxia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34AEDCA1-EC3D-4D59-91B1-849B696C2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 </a:t>
            </a:r>
            <a:r>
              <a:rPr lang="af-ZA" altLang="en-US" b="1">
                <a:solidFill>
                  <a:schemeClr val="folHlink"/>
                </a:solidFill>
              </a:rPr>
              <a:t>AUTONOMIC NRVOUS SYSTEM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F753440-A29C-4CDE-9273-351D5935A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400" b="1" i="1">
                <a:solidFill>
                  <a:srgbClr val="CC3300"/>
                </a:solidFill>
              </a:rPr>
              <a:t>Definition</a:t>
            </a:r>
            <a:r>
              <a:rPr lang="en-US" altLang="en-US" sz="2100" b="1" i="1"/>
              <a:t> </a:t>
            </a:r>
            <a:r>
              <a:rPr lang="en-US" altLang="en-US" sz="2100" i="1"/>
              <a:t>: </a:t>
            </a:r>
            <a:r>
              <a:rPr lang="en-US" altLang="en-US" sz="2100"/>
              <a:t>It is the system for involuntary subconscious functions , it controls the internal environment to maintain homeostasis . </a:t>
            </a:r>
            <a:endParaRPr lang="en-US" altLang="en-US" sz="2100" b="1" u="sng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100" b="1" u="sng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 b="1" u="sng">
                <a:solidFill>
                  <a:srgbClr val="CC3300"/>
                </a:solidFill>
              </a:rPr>
              <a:t>DIVISION OF NERVOUS SYSTEM :</a:t>
            </a:r>
            <a:endParaRPr lang="en-US" altLang="en-US" sz="2100">
              <a:solidFill>
                <a:srgbClr val="CC3300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1- Central nervous system 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a) Brain		b) Spinal cord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2- Peripheral nervous system :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     a) Cranial nerves	       Autonomic (involuntary)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			                Somatic (voluntary)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/>
            </a:r>
            <a:br>
              <a:rPr lang="en-US" altLang="en-US" sz="2100"/>
            </a:br>
            <a:r>
              <a:rPr lang="en-US" altLang="en-US" sz="2100"/>
              <a:t>b) Spinal nerves	        Autonomic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>				        Somatic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100"/>
              <a:t/>
            </a:r>
            <a:br>
              <a:rPr lang="en-US" altLang="en-US" sz="2100"/>
            </a:br>
            <a:endParaRPr lang="en-US" altLang="en-US" sz="21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100"/>
          </a:p>
        </p:txBody>
      </p:sp>
      <p:sp>
        <p:nvSpPr>
          <p:cNvPr id="4100" name="Line 4">
            <a:extLst>
              <a:ext uri="{FF2B5EF4-FFF2-40B4-BE49-F238E27FC236}">
                <a16:creationId xmlns="" xmlns:a16="http://schemas.microsoft.com/office/drawing/2014/main" id="{1661FF3B-DD00-4CC3-A86B-53962C7A0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6313" y="3941763"/>
            <a:ext cx="768350" cy="52387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5">
            <a:extLst>
              <a:ext uri="{FF2B5EF4-FFF2-40B4-BE49-F238E27FC236}">
                <a16:creationId xmlns="" xmlns:a16="http://schemas.microsoft.com/office/drawing/2014/main" id="{55DB0701-9BA8-4D48-8A3A-18DC3FD15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1563" y="3970338"/>
            <a:ext cx="574675" cy="2667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6">
            <a:extLst>
              <a:ext uri="{FF2B5EF4-FFF2-40B4-BE49-F238E27FC236}">
                <a16:creationId xmlns="" xmlns:a16="http://schemas.microsoft.com/office/drawing/2014/main" id="{5E6D2318-318F-4AB7-BFA3-4E17B214B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7388" y="4618038"/>
            <a:ext cx="1249362" cy="5397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>
            <a:extLst>
              <a:ext uri="{FF2B5EF4-FFF2-40B4-BE49-F238E27FC236}">
                <a16:creationId xmlns="" xmlns:a16="http://schemas.microsoft.com/office/drawing/2014/main" id="{ECAD4CA9-7D7F-4980-BEEA-A40457A84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2638" y="4659313"/>
            <a:ext cx="1154112" cy="2159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1141C22E-6F46-496A-9F47-142E21D77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B) Lesser splanchnic nerve:-	</a:t>
            </a:r>
            <a:r>
              <a:rPr lang="en-US" altLang="en-US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223C7EED-B23B-48DE-B664-9A00D9B72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lnSpc>
                <a:spcPct val="80000"/>
              </a:lnSpc>
            </a:pPr>
            <a:r>
              <a:rPr lang="en-US" altLang="en-US" sz="2200"/>
              <a:t>From LI - L3, relays in inferior mesentric ganglion It supplies the pelvis e.g</a:t>
            </a:r>
            <a:r>
              <a:rPr lang="ar-EG" altLang="en-US" sz="2200"/>
              <a:t> :-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a) Rectum → retention of stool (+) of internal anal sphincter</a:t>
            </a:r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b) Urinary bladder → retention of urine by relaxation of its wall and contraction of internal uretheral sphincter</a:t>
            </a:r>
            <a:r>
              <a:rPr lang="ar-EG" altLang="en-US" sz="2200"/>
              <a:t>.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/>
              <a:t>c) Sex organs → ejaculation</a:t>
            </a:r>
            <a:r>
              <a:rPr lang="ar-EG" altLang="en-US" sz="2200"/>
              <a:t> .</a:t>
            </a:r>
            <a:endParaRPr lang="en-US" altLang="en-US" sz="2200"/>
          </a:p>
          <a:p>
            <a:pPr algn="just" rtl="0">
              <a:lnSpc>
                <a:spcPct val="80000"/>
              </a:lnSpc>
              <a:buFontTx/>
              <a:buNone/>
            </a:pPr>
            <a:endParaRPr lang="en-US" altLang="en-US" sz="2200" b="1">
              <a:solidFill>
                <a:schemeClr val="folHlink"/>
              </a:solidFill>
            </a:endParaRPr>
          </a:p>
          <a:p>
            <a:pPr algn="just" rtl="0">
              <a:lnSpc>
                <a:spcPct val="80000"/>
              </a:lnSpc>
              <a:buFontTx/>
              <a:buNone/>
            </a:pPr>
            <a:r>
              <a:rPr lang="en-US" altLang="en-US" sz="2200" b="1">
                <a:solidFill>
                  <a:schemeClr val="folHlink"/>
                </a:solidFill>
              </a:rPr>
              <a:t>External genitalia</a:t>
            </a:r>
            <a:r>
              <a:rPr lang="ar-EG" altLang="en-US" sz="2200" b="1">
                <a:solidFill>
                  <a:schemeClr val="folHlink"/>
                </a:solidFill>
              </a:rPr>
              <a:t>:</a:t>
            </a:r>
            <a:endParaRPr lang="en-US" altLang="en-US" sz="2200" b="1">
              <a:solidFill>
                <a:schemeClr val="folHlink"/>
              </a:solidFill>
            </a:endParaRPr>
          </a:p>
          <a:p>
            <a:pPr algn="just" rtl="0">
              <a:lnSpc>
                <a:spcPct val="80000"/>
              </a:lnSpc>
            </a:pPr>
            <a:r>
              <a:rPr lang="en-US" altLang="en-US" sz="2200"/>
              <a:t>In males : Inhibition of erection (v.c of erectile tissue)-Ejaculation of semen </a:t>
            </a:r>
            <a:br>
              <a:rPr lang="en-US" altLang="en-US" sz="2200"/>
            </a:br>
            <a:r>
              <a:rPr lang="en-US" altLang="en-US" sz="2200"/>
              <a:t>(contraction of vas deferens, prostate and ejaculatory duct</a:t>
            </a:r>
            <a:r>
              <a:rPr lang="ar-EG" altLang="en-US" sz="2200"/>
              <a:t>(</a:t>
            </a:r>
            <a:endParaRPr lang="en-US" altLang="en-US" sz="2200"/>
          </a:p>
          <a:p>
            <a:pPr algn="just" rtl="0">
              <a:lnSpc>
                <a:spcPct val="80000"/>
              </a:lnSpc>
            </a:pPr>
            <a:r>
              <a:rPr lang="en-US" altLang="en-US" sz="2200"/>
              <a:t>In females:- Contraction or relaxation of female genital organ according to the stage of menstrual cycle and level of hormones in blood. N.B Small splanchnic nerve (from T10 – T12, relayes  in caeliac and superior mesentric ganglion</a:t>
            </a:r>
            <a:r>
              <a:rPr lang="ar-EG" altLang="en-US" sz="2200"/>
              <a:t>(</a:t>
            </a:r>
            <a:endParaRPr lang="en-US" altLang="en-US" sz="2200"/>
          </a:p>
          <a:p>
            <a:pPr algn="just" rtl="0">
              <a:lnSpc>
                <a:spcPct val="80000"/>
              </a:lnSpc>
            </a:pPr>
            <a:endParaRPr lang="en-US" altLang="en-US" sz="2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8DD640A2-4B40-41A1-AA7C-7D15E964BE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000" y="404813"/>
            <a:ext cx="7200900" cy="41148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800">
                <a:solidFill>
                  <a:schemeClr val="folHlink"/>
                </a:solidFill>
              </a:rPr>
              <a:t>4</a:t>
            </a:r>
            <a:r>
              <a:rPr lang="ar-EG" altLang="en-US" sz="2800">
                <a:solidFill>
                  <a:schemeClr val="folHlink"/>
                </a:solidFill>
              </a:rPr>
              <a:t>- </a:t>
            </a:r>
            <a:r>
              <a:rPr lang="en-US" altLang="en-US" sz="2800">
                <a:solidFill>
                  <a:schemeClr val="folHlink"/>
                </a:solidFill>
              </a:rPr>
              <a:t>SOMATIC DIVISION : </a:t>
            </a:r>
            <a:endParaRPr lang="ar-EG" altLang="en-US" sz="2800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000"/>
              <a:t>(Orbelli  phenomenon</a:t>
            </a:r>
            <a:r>
              <a:rPr lang="ar-EG" altLang="en-US" sz="2000"/>
              <a:t>(</a:t>
            </a:r>
            <a:endParaRPr lang="en-US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20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900"/>
          </a:p>
          <a:p>
            <a:pPr algn="l" rtl="0">
              <a:lnSpc>
                <a:spcPct val="80000"/>
              </a:lnSpc>
              <a:buFontTx/>
              <a:buNone/>
            </a:pPr>
            <a:endParaRPr lang="ar-EG" altLang="en-US" sz="9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  <a:p>
            <a:pPr algn="just" rtl="0">
              <a:lnSpc>
                <a:spcPct val="80000"/>
              </a:lnSpc>
            </a:pPr>
            <a:r>
              <a:rPr lang="en-US" altLang="en-US" sz="1800"/>
              <a:t>It is sympethetic supply of limbs, upper limbs </a:t>
            </a:r>
            <a:r>
              <a:rPr lang="ar-EG" altLang="en-US" sz="1800"/>
              <a:t/>
            </a:r>
            <a:br>
              <a:rPr lang="ar-EG" altLang="en-US" sz="1800"/>
            </a:br>
            <a:r>
              <a:rPr lang="en-US" altLang="en-US" sz="1800"/>
              <a:t>(T4- Ts) lower limbs (T10T12), both relay in sympathetic chain = Sympethetic stimulation delays fatigue of muscle due to vasodilatation of skeletal blood vessels</a:t>
            </a:r>
            <a:r>
              <a:rPr lang="ar-EG" altLang="en-US" sz="1800"/>
              <a:t> </a:t>
            </a:r>
            <a:endParaRPr lang="en-US" altLang="en-US" sz="1800"/>
          </a:p>
          <a:p>
            <a:pPr algn="just" rtl="0">
              <a:lnSpc>
                <a:spcPct val="80000"/>
              </a:lnSpc>
            </a:pPr>
            <a:endParaRPr lang="en-US" altLang="en-US" sz="1800"/>
          </a:p>
        </p:txBody>
      </p:sp>
      <p:pic>
        <p:nvPicPr>
          <p:cNvPr id="23555" name="Picture 3">
            <a:extLst>
              <a:ext uri="{FF2B5EF4-FFF2-40B4-BE49-F238E27FC236}">
                <a16:creationId xmlns="" xmlns:a16="http://schemas.microsoft.com/office/drawing/2014/main" id="{565DB43F-EA75-45CC-A433-81347A298A7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2338" y="1052513"/>
            <a:ext cx="6530975" cy="1955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6E96954F-78FD-49CE-B92B-E702C08EC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f-ZA" altLang="en-US" sz="4000" b="1"/>
              <a:t>ORGANS SUPPLIED BY SYMPATHETIC ONLY :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9A227B9A-180D-4976-9D78-AFEADAD1B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fr-FR" altLang="en-US" sz="3600"/>
              <a:t>1- Ventricles (vagal escape).</a:t>
            </a:r>
          </a:p>
          <a:p>
            <a:pPr algn="l" rtl="0">
              <a:buFontTx/>
              <a:buNone/>
            </a:pPr>
            <a:r>
              <a:rPr lang="fr-FR" altLang="en-US" sz="3600"/>
              <a:t>2- Skin structures</a:t>
            </a:r>
          </a:p>
          <a:p>
            <a:pPr algn="l" rtl="0">
              <a:buFontTx/>
              <a:buNone/>
            </a:pPr>
            <a:r>
              <a:rPr lang="fr-FR" altLang="en-US" sz="3600"/>
              <a:t>3- Skeletal B.V.</a:t>
            </a:r>
          </a:p>
          <a:p>
            <a:pPr algn="l" rtl="0">
              <a:buFontTx/>
              <a:buNone/>
            </a:pPr>
            <a:r>
              <a:rPr lang="fr-FR" altLang="en-US" sz="3600"/>
              <a:t>4- Dilator pupillary muscles .</a:t>
            </a:r>
            <a:endParaRPr lang="en-US" altLang="en-US" sz="3600"/>
          </a:p>
          <a:p>
            <a:pPr algn="l" rtl="0">
              <a:buFontTx/>
              <a:buNone/>
            </a:pPr>
            <a:r>
              <a:rPr lang="en-US" altLang="en-US" sz="3600"/>
              <a:t>5- Adrenal medulla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B49412A3-9F99-488C-BCCB-60B399AB8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ORGANS SUPPLIED BY PARASYMPATHETIC</a:t>
            </a:r>
            <a:r>
              <a:rPr lang="ar-EG" altLang="en-US" sz="4000"/>
              <a:t> </a:t>
            </a:r>
            <a:endParaRPr lang="en-US" altLang="en-US" sz="400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18167076-2055-4B80-B6F6-CAE486864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 altLang="en-US"/>
              <a:t>1- Constrictor pupillary muscle .</a:t>
            </a:r>
          </a:p>
          <a:p>
            <a:pPr algn="l" rtl="0">
              <a:buFontTx/>
              <a:buNone/>
            </a:pPr>
            <a:r>
              <a:rPr lang="en-US" altLang="en-US"/>
              <a:t>2</a:t>
            </a:r>
            <a:r>
              <a:rPr lang="en-US" altLang="en-US" i="1"/>
              <a:t>- </a:t>
            </a:r>
            <a:r>
              <a:rPr lang="en-US" altLang="en-US"/>
              <a:t>Oesophagus .</a:t>
            </a:r>
          </a:p>
          <a:p>
            <a:pPr algn="l" rtl="0">
              <a:buFontTx/>
              <a:buNone/>
            </a:pPr>
            <a:r>
              <a:rPr lang="en-US" altLang="en-US"/>
              <a:t>3- Gastric glands .</a:t>
            </a:r>
          </a:p>
          <a:p>
            <a:pPr algn="l" rtl="0">
              <a:buFontTx/>
              <a:buNone/>
            </a:pPr>
            <a:r>
              <a:rPr lang="en-US" altLang="en-US"/>
              <a:t>4- Erectile tissue .</a:t>
            </a:r>
            <a:endParaRPr lang="en-US" altLang="en-US" b="1"/>
          </a:p>
          <a:p>
            <a:pPr algn="l" rtl="0">
              <a:buFontTx/>
              <a:buNone/>
            </a:pPr>
            <a:r>
              <a:rPr lang="en-US" altLang="en-US" b="1"/>
              <a:t>N.B</a:t>
            </a:r>
            <a:r>
              <a:rPr lang="en-US" altLang="en-US"/>
              <a:t> Sympethetic → causes V.C of all blood vessels, except </a:t>
            </a:r>
          </a:p>
          <a:p>
            <a:pPr algn="l" rtl="0">
              <a:buFontTx/>
              <a:buNone/>
            </a:pPr>
            <a:r>
              <a:rPr lang="en-US" altLang="en-US"/>
              <a:t>1. Coronaries.			</a:t>
            </a:r>
          </a:p>
          <a:p>
            <a:pPr algn="l" rtl="0">
              <a:buFontTx/>
              <a:buNone/>
            </a:pPr>
            <a:r>
              <a:rPr lang="en-US" altLang="en-US"/>
              <a:t>2.  Skeletal blood vessels.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808449FB-7339-4FFE-8DBF-42D6AF742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DISTRIBUTION OF PARASYMPATHETIC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803F394D-7821-42A2-847C-4B9C55A42A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51800" cy="4525963"/>
          </a:xfrm>
        </p:spPr>
        <p:txBody>
          <a:bodyPr/>
          <a:lstStyle/>
          <a:p>
            <a:pPr algn="l">
              <a:buFontTx/>
              <a:buNone/>
            </a:pPr>
            <a:r>
              <a:rPr lang="en-US" altLang="en-US" sz="2400" b="1"/>
              <a:t>1- </a:t>
            </a:r>
            <a:r>
              <a:rPr lang="en-US" altLang="en-US" sz="2400" b="1" u="sng"/>
              <a:t>CRANIAL DIVISION .</a:t>
            </a:r>
            <a:endParaRPr lang="en-US" altLang="en-US" sz="2400" b="1"/>
          </a:p>
          <a:p>
            <a:pPr algn="l">
              <a:buFontTx/>
              <a:buNone/>
            </a:pPr>
            <a:r>
              <a:rPr lang="en-US" altLang="en-US" sz="2400" b="1"/>
              <a:t>A) Oculomotor nerve ( III n ):</a:t>
            </a:r>
            <a:endParaRPr lang="en-US" altLang="en-US" sz="2400"/>
          </a:p>
          <a:p>
            <a:pPr algn="l">
              <a:buFontTx/>
              <a:buNone/>
            </a:pPr>
            <a:r>
              <a:rPr lang="en-US" altLang="en-US" sz="2800"/>
              <a:t>It arises from occulomotor nucleus , relays in ciliary ganglion</a:t>
            </a: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endParaRPr lang="en-US" altLang="en-US" sz="2800" b="1"/>
          </a:p>
          <a:p>
            <a:pPr algn="l">
              <a:buFontTx/>
              <a:buNone/>
            </a:pPr>
            <a:r>
              <a:rPr lang="en-US" altLang="en-US" sz="2800" b="1"/>
              <a:t>FUNCTION</a:t>
            </a:r>
            <a:r>
              <a:rPr lang="en-US" altLang="en-US" sz="2800"/>
              <a:t> = responsible for near</a:t>
            </a:r>
            <a:endParaRPr lang="ar-EG" altLang="en-US" sz="2800"/>
          </a:p>
          <a:p>
            <a:pPr algn="l">
              <a:buFontTx/>
              <a:buNone/>
            </a:pPr>
            <a:r>
              <a:rPr lang="ar-EG" altLang="en-US" sz="2800"/>
              <a:t> </a:t>
            </a:r>
            <a:r>
              <a:rPr lang="en-US" altLang="en-US" sz="2800"/>
              <a:t>                     visions:     </a:t>
            </a:r>
            <a:endParaRPr lang="ar-EG" altLang="en-US" sz="2800"/>
          </a:p>
          <a:p>
            <a:pPr algn="l">
              <a:buFontTx/>
              <a:buNone/>
            </a:pPr>
            <a:r>
              <a:rPr lang="ar-EG" altLang="en-US" sz="2800"/>
              <a:t> </a:t>
            </a:r>
            <a:endParaRPr lang="en-US" altLang="en-US" sz="2800"/>
          </a:p>
        </p:txBody>
      </p:sp>
      <p:pic>
        <p:nvPicPr>
          <p:cNvPr id="26628" name="Picture 4" descr="Image6">
            <a:extLst>
              <a:ext uri="{FF2B5EF4-FFF2-40B4-BE49-F238E27FC236}">
                <a16:creationId xmlns="" xmlns:a16="http://schemas.microsoft.com/office/drawing/2014/main" id="{EF383AFF-B4FD-490E-B697-F2469AC64A5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262313"/>
            <a:ext cx="7872413" cy="1473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4D59016D-05C3-41F0-9700-C08A75E2EC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22338" y="674688"/>
            <a:ext cx="7667625" cy="443865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800"/>
              <a:t>   During fixation of eyes to near object, III nerve causes :</a:t>
            </a:r>
          </a:p>
          <a:p>
            <a:pPr algn="l" rtl="0">
              <a:buFontTx/>
              <a:buNone/>
            </a:pPr>
            <a:r>
              <a:rPr lang="en-US" altLang="en-US" sz="2800"/>
              <a:t> </a:t>
            </a:r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endParaRPr lang="en-US" altLang="en-US" sz="2800"/>
          </a:p>
          <a:p>
            <a:pPr algn="l" rtl="0">
              <a:buFontTx/>
              <a:buNone/>
            </a:pPr>
            <a:r>
              <a:rPr lang="en-US" altLang="en-US" sz="2800"/>
              <a:t>a) Contraction of ciliary muscle → Increases convexity of the eye lens .</a:t>
            </a:r>
          </a:p>
          <a:p>
            <a:pPr algn="l" rtl="0">
              <a:buFontTx/>
              <a:buNone/>
            </a:pPr>
            <a:r>
              <a:rPr lang="en-US" altLang="en-US" sz="2800"/>
              <a:t>b) Contraction of medical rectus muscle → medial convergence of both eyes together. </a:t>
            </a:r>
          </a:p>
          <a:p>
            <a:pPr algn="l" rtl="0">
              <a:buFontTx/>
              <a:buNone/>
            </a:pPr>
            <a:r>
              <a:rPr lang="en-US" altLang="en-US" sz="2800"/>
              <a:t>c) Contraction of constrictor pupillae muscle → papillary constriction </a:t>
            </a:r>
          </a:p>
          <a:p>
            <a:pPr algn="l" rtl="0">
              <a:buFontTx/>
              <a:buNone/>
            </a:pPr>
            <a:endParaRPr lang="en-US" altLang="en-US" sz="2800"/>
          </a:p>
        </p:txBody>
      </p:sp>
      <p:pic>
        <p:nvPicPr>
          <p:cNvPr id="27651" name="Picture 3" descr="Image1">
            <a:extLst>
              <a:ext uri="{FF2B5EF4-FFF2-40B4-BE49-F238E27FC236}">
                <a16:creationId xmlns="" xmlns:a16="http://schemas.microsoft.com/office/drawing/2014/main" id="{8521C1CC-3323-4FDE-9AA1-63392ED3D74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9813" y="1484313"/>
            <a:ext cx="7277100" cy="13906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12817602-BDD0-4324-8B1C-CCB54DAFB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it-IT" altLang="en-US" sz="4000"/>
              <a:t>B) Fascial Nerve (VII n.):</a:t>
            </a:r>
            <a:endParaRPr lang="en-US" altLang="en-US" sz="400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BE22EA21-549A-42F2-BA20-4A3615563A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70000"/>
            <a:ext cx="7954963" cy="4826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400"/>
              <a:t>It arises from superior salivary nucleus, relays in sphenopalatine ganglion.</a:t>
            </a:r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 secretion of tears and saliva which is watery,   poor in enzymes and big in amount .</a:t>
            </a: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C) Glossopharyngeal   Nerve (IX n.):</a:t>
            </a:r>
            <a:endParaRPr lang="en-US" altLang="en-US" sz="2400"/>
          </a:p>
          <a:p>
            <a:pPr algn="l" rtl="0">
              <a:buFontTx/>
              <a:buNone/>
            </a:pPr>
            <a:r>
              <a:rPr lang="en-US" altLang="en-US" sz="2400"/>
              <a:t>It arises from inferior salivary nucleus 9 relays in optic ganglion .</a:t>
            </a:r>
          </a:p>
          <a:p>
            <a:pPr algn="l" rtl="0">
              <a:buFontTx/>
              <a:buNone/>
            </a:pPr>
            <a:endParaRPr lang="en-US" altLang="en-US" sz="2400"/>
          </a:p>
          <a:p>
            <a:pPr algn="l" rtl="0">
              <a:buFontTx/>
              <a:buNone/>
            </a:pPr>
            <a:endParaRPr lang="en-US" altLang="en-US" sz="2400"/>
          </a:p>
          <a:p>
            <a:pPr algn="l" rtl="0">
              <a:buFontTx/>
              <a:buNone/>
            </a:pPr>
            <a:endParaRPr lang="en-US" altLang="en-US" sz="2400" b="1"/>
          </a:p>
          <a:p>
            <a:pPr algn="l" rtl="0"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 secretion of saliva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="" xmlns:a16="http://schemas.microsoft.com/office/drawing/2014/main" id="{AD440E95-D163-40BF-9B52-99AE0C69A09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2338" y="1970088"/>
            <a:ext cx="7008812" cy="89217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7" name="Picture 5" descr="Image2">
            <a:extLst>
              <a:ext uri="{FF2B5EF4-FFF2-40B4-BE49-F238E27FC236}">
                <a16:creationId xmlns="" xmlns:a16="http://schemas.microsoft.com/office/drawing/2014/main" id="{12611D3D-916A-45E8-A196-1635BB3C3016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2338" y="4619625"/>
            <a:ext cx="6721475" cy="85248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E952AFE8-7184-47E9-BCEE-B6860169D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D) Vagus Nerve (XN):	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5D01283D-E97E-4A8C-AC21-2AF42562DC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2388"/>
            <a:ext cx="8147050" cy="4773612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75% of parasympathetic fibers of the body are the vagus nerve. It arises from dorsal nucleus, relays in terminal ganglia.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endParaRPr lang="ar-EG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ar-EG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 b="1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 b="1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 b="1"/>
              <a:t>FUNCTION</a:t>
            </a:r>
            <a:r>
              <a:rPr lang="en-US" altLang="en-US" sz="2400"/>
              <a:t> 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1- Inhibition (supression) of heart rate and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 </a:t>
            </a:r>
            <a:r>
              <a:rPr lang="ar-EG" altLang="en-US" sz="2400"/>
              <a:t>  </a:t>
            </a:r>
            <a:r>
              <a:rPr lang="en-US" altLang="en-US" sz="2400"/>
              <a:t> contractility. 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2- Broncho-constriction and inhibition of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 </a:t>
            </a:r>
            <a:r>
              <a:rPr lang="en-US" altLang="en-US" sz="2400"/>
              <a:t>   inspirartory center and secretion of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</a:t>
            </a:r>
            <a:r>
              <a:rPr lang="en-US" altLang="en-US" sz="2400"/>
              <a:t>   mucous from bronchial glands.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3- Stimulation (excitation) of G.I.T motility</a:t>
            </a:r>
            <a:endParaRPr lang="ar-EG" altLang="en-US" sz="2400"/>
          </a:p>
          <a:p>
            <a:pPr algn="l">
              <a:lnSpc>
                <a:spcPct val="80000"/>
              </a:lnSpc>
              <a:buFontTx/>
              <a:buNone/>
            </a:pPr>
            <a:r>
              <a:rPr lang="ar-EG" altLang="en-US" sz="2400"/>
              <a:t>    </a:t>
            </a:r>
            <a:r>
              <a:rPr lang="en-US" altLang="en-US" sz="2400"/>
              <a:t> and secretions .</a:t>
            </a:r>
          </a:p>
        </p:txBody>
      </p:sp>
      <p:pic>
        <p:nvPicPr>
          <p:cNvPr id="29700" name="Picture 4" descr="Image8">
            <a:extLst>
              <a:ext uri="{FF2B5EF4-FFF2-40B4-BE49-F238E27FC236}">
                <a16:creationId xmlns="" xmlns:a16="http://schemas.microsoft.com/office/drawing/2014/main" id="{C33651C1-9AD0-48B8-90DB-4BBA99E34B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708150"/>
            <a:ext cx="6529388" cy="106838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9B2F42F8-3DEA-4896-A4E4-E2C11A21EA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EFFECT OF VAGUS NERVE</a:t>
            </a:r>
            <a:r>
              <a:rPr lang="ar-EG" altLang="en-US"/>
              <a:t> </a:t>
            </a:r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EB7F7683-C452-467C-9E53-D9071A152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1593850"/>
            <a:ext cx="8229600" cy="41148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</a:t>
            </a:r>
            <a:r>
              <a:rPr lang="en-US" altLang="en-US" sz="2400" b="1"/>
              <a:t>1-)  ON HEART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 Inhibits all cardiac roperties, but it does not supply the ventricles (vagus escape).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 Tonic (continuous) effect on the heart , which is more  marked in athelets.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 Coronary vaso-constriction (V.C ) .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2) ON LUNGS: 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>Mentioned before . 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3)</a:t>
            </a:r>
            <a:r>
              <a:rPr lang="en-US" altLang="en-US" sz="2400"/>
              <a:t>  </a:t>
            </a:r>
            <a:r>
              <a:rPr lang="en-US" altLang="en-US" sz="2400" b="1"/>
              <a:t> ON G.I.T:</a:t>
            </a:r>
            <a:endParaRPr lang="en-US" alt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Evacuation of food (stimulation of G.I.T . motility ).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Evacuation of gall bladder.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Stimulates secretion of: gastric juice , bile , pancreatic juice and mucus (Brunner's glands)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* Increased hepatic blood flow.</a:t>
            </a:r>
            <a:endParaRPr lang="en-US" alt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/>
              <a:t>N.B</a:t>
            </a:r>
            <a:r>
              <a:rPr lang="en-US" altLang="en-US" sz="2400"/>
              <a:t> Vagus nerve has no post-ganglionic fibers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481C0BEF-8176-4399-8F39-5F367B5B9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WHY IT'S CALLED VAGUS ?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B642347F-ABAE-48A7-BBE5-B39E2D564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Tx/>
              <a:buNone/>
            </a:pPr>
            <a:r>
              <a:rPr lang="en-US" altLang="en-US" sz="4000"/>
              <a:t>Because it has :-</a:t>
            </a:r>
          </a:p>
          <a:p>
            <a:pPr algn="l">
              <a:buFontTx/>
              <a:buNone/>
            </a:pPr>
            <a:endParaRPr lang="en-US" altLang="en-US" sz="4000"/>
          </a:p>
          <a:p>
            <a:pPr algn="l">
              <a:buFontTx/>
              <a:buNone/>
            </a:pPr>
            <a:r>
              <a:rPr lang="en-US" altLang="en-US" sz="4000"/>
              <a:t>1- Afferent &amp; efferent</a:t>
            </a:r>
          </a:p>
          <a:p>
            <a:pPr algn="l">
              <a:buFontTx/>
              <a:buNone/>
            </a:pPr>
            <a:endParaRPr lang="ar-EG" altLang="en-US" sz="4000"/>
          </a:p>
          <a:p>
            <a:pPr algn="l">
              <a:buFontTx/>
              <a:buNone/>
            </a:pPr>
            <a:r>
              <a:rPr lang="en-US" altLang="en-US" sz="4000"/>
              <a:t>2- Stimulatory &amp; inhibitory</a:t>
            </a:r>
            <a:endParaRPr lang="ar-EG" altLang="en-US" sz="4000"/>
          </a:p>
          <a:p>
            <a:pPr algn="l">
              <a:buFontTx/>
              <a:buNone/>
            </a:pPr>
            <a:endParaRPr lang="en-US" altLang="en-US" sz="4000"/>
          </a:p>
          <a:p>
            <a:pPr algn="l">
              <a:buFontTx/>
              <a:buNone/>
            </a:pPr>
            <a:r>
              <a:rPr lang="en-US" altLang="en-US" sz="4000"/>
              <a:t>3- Widely distributed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70815209-8F69-4BA3-BB87-01DABCDBE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5123" name="Group 3">
            <a:extLst>
              <a:ext uri="{FF2B5EF4-FFF2-40B4-BE49-F238E27FC236}">
                <a16:creationId xmlns="" xmlns:a16="http://schemas.microsoft.com/office/drawing/2014/main" id="{5A91A06E-76F1-4213-B5FB-EB203D64057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47663" y="1063625"/>
          <a:ext cx="8229600" cy="4632899"/>
        </p:xfrm>
        <a:graphic>
          <a:graphicData uri="http://schemas.openxmlformats.org/drawingml/2006/table">
            <a:tbl>
              <a:tblPr rtl="1"/>
              <a:tblGrid>
                <a:gridCol w="4330700">
                  <a:extLst>
                    <a:ext uri="{9D8B030D-6E8A-4147-A177-3AD203B41FA5}">
                      <a16:colId xmlns="" xmlns:a16="http://schemas.microsoft.com/office/drawing/2014/main" val="1633601052"/>
                    </a:ext>
                  </a:extLst>
                </a:gridCol>
                <a:gridCol w="3898900">
                  <a:extLst>
                    <a:ext uri="{9D8B030D-6E8A-4147-A177-3AD203B41FA5}">
                      <a16:colId xmlns="" xmlns:a16="http://schemas.microsoft.com/office/drawing/2014/main" val="356010748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Autonomic N .S (involuntary)</a:t>
                      </a:r>
                      <a:endParaRPr kumimoji="0" lang="en-US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Somatic N .S (voluntary)</a:t>
                      </a:r>
                      <a:endParaRPr kumimoji="0" lang="en-US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440162"/>
                  </a:ext>
                </a:extLst>
              </a:tr>
              <a:tr h="874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Supply smooth muscles, Cardiac and Glands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Innervate skeletal muscles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9454694"/>
                  </a:ext>
                </a:extLst>
              </a:tr>
              <a:tr h="895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Has 2 neurons connected by synapse between C.N.S &amp; organ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One neurone between C.N.S and effector  organ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52508"/>
                  </a:ext>
                </a:extLst>
              </a:tr>
              <a:tr h="89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 Efferent preganglionic arises from lateral horn cells 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 Efferent arises from ventral horn cell.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4815544"/>
                  </a:ext>
                </a:extLst>
              </a:tr>
              <a:tr h="896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Either acetyl cholin or norepinephrine.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har char="•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800100" indent="-342900">
                        <a:spcBef>
                          <a:spcPct val="20000"/>
                        </a:spcBef>
                        <a:buChar char="–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har char="•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buChar char="–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Chemical transmitter Acetyl   choline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708598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7FBF2AAC-F495-43F2-873A-5CFAAAB10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altLang="en-US" sz="3600" b="1"/>
              <a:t>II- </a:t>
            </a:r>
            <a:r>
              <a:rPr lang="af-ZA" altLang="en-US" sz="3600" b="1"/>
              <a:t>SACRAL DIVISION OF</a:t>
            </a:r>
            <a:r>
              <a:rPr lang="en-US" altLang="en-US" sz="3600" b="1"/>
              <a:t/>
            </a:r>
            <a:br>
              <a:rPr lang="en-US" altLang="en-US" sz="3600" b="1"/>
            </a:br>
            <a:r>
              <a:rPr lang="en-US" altLang="en-US" sz="3600" b="1"/>
              <a:t>      </a:t>
            </a:r>
            <a:r>
              <a:rPr lang="af-ZA" altLang="en-US" sz="3600" b="1"/>
              <a:t> PARAS YMPATHETIC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BFD0228C-149C-4291-980E-D50A972408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>( nerve erigentis) It is 82 ,3,4 and called pelvic nerve and relays in hypogastric ganglia.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18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1800" b="1"/>
              <a:t>FUNCTION</a:t>
            </a:r>
            <a:r>
              <a:rPr lang="en-US" altLang="en-US" sz="1800"/>
              <a:t> :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/>
            </a:r>
            <a:br>
              <a:rPr lang="en-US" altLang="en-US" sz="1800"/>
            </a:br>
            <a:r>
              <a:rPr lang="en-US" altLang="en-US" sz="1800"/>
              <a:t>1- It supplies urinary  bladder →  causes micturation 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1800"/>
              <a:t>2- distal 2/3 of large intestine and rectum →   causes</a:t>
            </a:r>
            <a:endParaRPr lang="ar-EG" altLang="en-US" sz="18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ar-EG" altLang="en-US" sz="1800"/>
              <a:t>   </a:t>
            </a:r>
            <a:r>
              <a:rPr lang="en-US" altLang="en-US" sz="1800"/>
              <a:t> defecation</a:t>
            </a:r>
            <a:r>
              <a:rPr lang="ar-EG" altLang="en-US" sz="1800"/>
              <a:t> 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1800"/>
              <a:t>3- Male and female sex organs → erection by vasodilatation of blood vessels of penis (♂)  or clitoris (♀) </a:t>
            </a:r>
          </a:p>
        </p:txBody>
      </p:sp>
      <p:pic>
        <p:nvPicPr>
          <p:cNvPr id="32772" name="Picture 4" descr="Image9">
            <a:extLst>
              <a:ext uri="{FF2B5EF4-FFF2-40B4-BE49-F238E27FC236}">
                <a16:creationId xmlns="" xmlns:a16="http://schemas.microsoft.com/office/drawing/2014/main" id="{3446566C-E929-4589-AD41-419264FFB40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2338" y="2243138"/>
            <a:ext cx="7296150" cy="15970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9A821039-9FCF-48C1-80A6-B25786C01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MICTURATION: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89935A15-7B84-48F4-AD5A-1477BC5E26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/>
            <a:r>
              <a:rPr lang="en-US" altLang="en-US"/>
              <a:t>Pelvic nerve causes contraction of wall of urinary bladder and relaxation of internal    </a:t>
            </a:r>
            <a:r>
              <a:rPr lang="en-US" altLang="en-US" i="1"/>
              <a:t>  </a:t>
            </a:r>
            <a:r>
              <a:rPr lang="en-US" altLang="en-US"/>
              <a:t>uretheral sphincter </a:t>
            </a:r>
            <a:r>
              <a:rPr lang="en-US" altLang="en-US" i="1"/>
              <a:t>→ </a:t>
            </a:r>
            <a:r>
              <a:rPr lang="en-US" altLang="en-US"/>
              <a:t>passage of urine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1">
            <a:extLst>
              <a:ext uri="{FF2B5EF4-FFF2-40B4-BE49-F238E27FC236}">
                <a16:creationId xmlns="" xmlns:a16="http://schemas.microsoft.com/office/drawing/2014/main" id="{A278C176-F45F-437D-8C52-CF8833C23DA7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350838"/>
            <a:ext cx="8796337" cy="1533525"/>
          </a:xfrm>
          <a:solidFill>
            <a:srgbClr val="FFFF99"/>
          </a:solidFill>
          <a:ln>
            <a:solidFill>
              <a:srgbClr val="CCFFCC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E6FBAF92-5DF7-4225-9112-812DAB8409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47663" y="1981200"/>
            <a:ext cx="8796337" cy="3890963"/>
          </a:xfrm>
          <a:noFill/>
        </p:spPr>
        <p:txBody>
          <a:bodyPr>
            <a:spAutoFit/>
          </a:bodyPr>
          <a:lstStyle/>
          <a:p>
            <a:pPr marL="609600" indent="-609600" algn="l" rtl="0"/>
            <a:r>
              <a:rPr lang="en-US" altLang="en-US"/>
              <a:t>A.N.S differs from Somatic N.S in :-In A.N.S there is :</a:t>
            </a:r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Autonomic ganglia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Connector neurone is outside CNS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AutoNum type="arabicPeriod"/>
            </a:pPr>
            <a:r>
              <a:rPr lang="af-ZA" altLang="en-US"/>
              <a:t>It regulates smooth muscles </a:t>
            </a:r>
            <a:endParaRPr lang="en-US" altLang="en-US"/>
          </a:p>
          <a:p>
            <a:pPr marL="609600" indent="-609600" algn="l" rtl="0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folHlink"/>
                </a:solidFill>
              </a:rPr>
              <a:t>Q: Discuss and differentiate the two divisions of </a:t>
            </a:r>
            <a:r>
              <a:rPr lang="en-US" altLang="en-US">
                <a:solidFill>
                  <a:schemeClr val="folHlink"/>
                </a:solidFill>
              </a:rPr>
              <a:t>A.N.S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EAABF0CE-B206-4F1D-B647-B98F16EC6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b="1"/>
              <a:t>A.N.S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af-ZA" altLang="en-US" sz="3200"/>
              <a:t>Sympathetic</a:t>
            </a:r>
            <a:r>
              <a:rPr lang="en-US" altLang="en-US" sz="3200"/>
              <a:t>	</a:t>
            </a:r>
            <a:r>
              <a:rPr lang="af-ZA" altLang="en-US" sz="3200"/>
              <a:t>Parasympathetic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="" xmlns:a16="http://schemas.microsoft.com/office/drawing/2014/main" id="{D7A64C29-1827-4944-A2AE-27612E7FE9E5}"/>
              </a:ext>
            </a:extLst>
          </p:cNvPr>
          <p:cNvGrpSpPr>
            <a:grpSpLocks/>
          </p:cNvGrpSpPr>
          <p:nvPr/>
        </p:nvGrpSpPr>
        <p:grpSpPr bwMode="auto">
          <a:xfrm>
            <a:off x="3186113" y="825500"/>
            <a:ext cx="2825750" cy="420688"/>
            <a:chOff x="3763" y="6534"/>
            <a:chExt cx="2800" cy="771"/>
          </a:xfrm>
        </p:grpSpPr>
        <p:sp>
          <p:nvSpPr>
            <p:cNvPr id="7172" name="Line 4">
              <a:extLst>
                <a:ext uri="{FF2B5EF4-FFF2-40B4-BE49-F238E27FC236}">
                  <a16:creationId xmlns="" xmlns:a16="http://schemas.microsoft.com/office/drawing/2014/main" id="{AFC2C63C-A1D0-468A-8B64-3FF12CABF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3" y="6921"/>
              <a:ext cx="2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Line 5">
              <a:extLst>
                <a:ext uri="{FF2B5EF4-FFF2-40B4-BE49-F238E27FC236}">
                  <a16:creationId xmlns="" xmlns:a16="http://schemas.microsoft.com/office/drawing/2014/main" id="{FBDC4B8D-316C-450F-BA47-5C1954B19E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63" y="6921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Line 6">
              <a:extLst>
                <a:ext uri="{FF2B5EF4-FFF2-40B4-BE49-F238E27FC236}">
                  <a16:creationId xmlns="" xmlns:a16="http://schemas.microsoft.com/office/drawing/2014/main" id="{551433E5-2C11-4F93-86E8-F2D32C5A0A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3" y="6924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Line 7">
              <a:extLst>
                <a:ext uri="{FF2B5EF4-FFF2-40B4-BE49-F238E27FC236}">
                  <a16:creationId xmlns="" xmlns:a16="http://schemas.microsoft.com/office/drawing/2014/main" id="{79BB8660-9593-4CD9-BFFA-0DFE0179E8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3" y="6534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Rectangle 8">
            <a:extLst>
              <a:ext uri="{FF2B5EF4-FFF2-40B4-BE49-F238E27FC236}">
                <a16:creationId xmlns="" xmlns:a16="http://schemas.microsoft.com/office/drawing/2014/main" id="{771BB8AD-D267-42AB-9B7F-9B333F8F8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738" y="1755775"/>
            <a:ext cx="822960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r>
              <a:rPr lang="en-US" altLang="en-US" sz="1800" b="1"/>
              <a:t>1- ORIGIN: Thoraco-Lumber     Cranio -  sacral</a:t>
            </a:r>
            <a:br>
              <a:rPr lang="en-US" altLang="en-US" sz="1800" b="1"/>
            </a:br>
            <a:r>
              <a:rPr lang="en-US" altLang="en-US" sz="1800" b="1"/>
              <a:t>     </a:t>
            </a:r>
            <a:r>
              <a:rPr lang="ar-EG" altLang="en-US" sz="1800" b="1"/>
              <a:t>  </a:t>
            </a:r>
            <a:r>
              <a:rPr lang="en-US" altLang="en-US" sz="1800" b="1"/>
              <a:t>(Tl - T12 , LI,2,3)		  3,7,9,10 S2 , 3 , 4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="" xmlns:a16="http://schemas.microsoft.com/office/drawing/2014/main" id="{B0FACF4D-0AC0-49A6-98BB-25BE0D5BA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97200"/>
            <a:ext cx="82296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endParaRPr lang="en-US" altLang="en-US" sz="1800" b="1"/>
          </a:p>
        </p:txBody>
      </p:sp>
      <p:grpSp>
        <p:nvGrpSpPr>
          <p:cNvPr id="7178" name="Group 10">
            <a:extLst>
              <a:ext uri="{FF2B5EF4-FFF2-40B4-BE49-F238E27FC236}">
                <a16:creationId xmlns="" xmlns:a16="http://schemas.microsoft.com/office/drawing/2014/main" id="{A52256D8-1F9B-4D4D-93EE-AB536F29E140}"/>
              </a:ext>
            </a:extLst>
          </p:cNvPr>
          <p:cNvGrpSpPr>
            <a:grpSpLocks/>
          </p:cNvGrpSpPr>
          <p:nvPr/>
        </p:nvGrpSpPr>
        <p:grpSpPr bwMode="auto">
          <a:xfrm>
            <a:off x="3119438" y="3311525"/>
            <a:ext cx="500062" cy="608013"/>
            <a:chOff x="4193" y="9321"/>
            <a:chExt cx="590" cy="1278"/>
          </a:xfrm>
        </p:grpSpPr>
        <p:sp>
          <p:nvSpPr>
            <p:cNvPr id="7179" name="Line 11">
              <a:extLst>
                <a:ext uri="{FF2B5EF4-FFF2-40B4-BE49-F238E27FC236}">
                  <a16:creationId xmlns="" xmlns:a16="http://schemas.microsoft.com/office/drawing/2014/main" id="{F8BB3FDA-7BFD-4A00-87FD-D4D5E3435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21"/>
              <a:ext cx="42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2">
              <a:extLst>
                <a:ext uri="{FF2B5EF4-FFF2-40B4-BE49-F238E27FC236}">
                  <a16:creationId xmlns="" xmlns:a16="http://schemas.microsoft.com/office/drawing/2014/main" id="{FCC1B9CE-EEEA-42BC-8458-4F8CDAD3E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36"/>
              <a:ext cx="560" cy="38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3">
              <a:extLst>
                <a:ext uri="{FF2B5EF4-FFF2-40B4-BE49-F238E27FC236}">
                  <a16:creationId xmlns="" xmlns:a16="http://schemas.microsoft.com/office/drawing/2014/main" id="{57B950C5-3FC0-424C-9A00-5AEB62FF4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3" y="9336"/>
              <a:ext cx="575" cy="86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4">
              <a:extLst>
                <a:ext uri="{FF2B5EF4-FFF2-40B4-BE49-F238E27FC236}">
                  <a16:creationId xmlns="" xmlns:a16="http://schemas.microsoft.com/office/drawing/2014/main" id="{9ECFA623-FD9A-4FAC-B50B-4924E38BA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8" y="9351"/>
              <a:ext cx="575" cy="124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3" name="Group 15">
            <a:extLst>
              <a:ext uri="{FF2B5EF4-FFF2-40B4-BE49-F238E27FC236}">
                <a16:creationId xmlns="" xmlns:a16="http://schemas.microsoft.com/office/drawing/2014/main" id="{BBB37D67-56A2-4A69-996A-66C8E7A68656}"/>
              </a:ext>
            </a:extLst>
          </p:cNvPr>
          <p:cNvGrpSpPr>
            <a:grpSpLocks/>
          </p:cNvGrpSpPr>
          <p:nvPr/>
        </p:nvGrpSpPr>
        <p:grpSpPr bwMode="auto">
          <a:xfrm>
            <a:off x="6684963" y="3590925"/>
            <a:ext cx="346075" cy="369888"/>
            <a:chOff x="7408" y="9927"/>
            <a:chExt cx="409" cy="776"/>
          </a:xfrm>
        </p:grpSpPr>
        <p:sp>
          <p:nvSpPr>
            <p:cNvPr id="7184" name="Line 16">
              <a:extLst>
                <a:ext uri="{FF2B5EF4-FFF2-40B4-BE49-F238E27FC236}">
                  <a16:creationId xmlns="" xmlns:a16="http://schemas.microsoft.com/office/drawing/2014/main" id="{80451EF6-999A-4A14-A317-410AC5029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19" y="9927"/>
              <a:ext cx="398" cy="3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7">
              <a:extLst>
                <a:ext uri="{FF2B5EF4-FFF2-40B4-BE49-F238E27FC236}">
                  <a16:creationId xmlns="" xmlns:a16="http://schemas.microsoft.com/office/drawing/2014/main" id="{41A15534-61A2-4024-A353-D83DEE416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8" y="9927"/>
              <a:ext cx="409" cy="7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6" name="Rectangle 18">
            <a:extLst>
              <a:ext uri="{FF2B5EF4-FFF2-40B4-BE49-F238E27FC236}">
                <a16:creationId xmlns="" xmlns:a16="http://schemas.microsoft.com/office/drawing/2014/main" id="{EA6A3A94-1841-4FAB-BC14-E3DFFC6B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8538" y="25400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7" name="Rectangle 19">
            <a:extLst>
              <a:ext uri="{FF2B5EF4-FFF2-40B4-BE49-F238E27FC236}">
                <a16:creationId xmlns="" xmlns:a16="http://schemas.microsoft.com/office/drawing/2014/main" id="{788A4140-1350-40DE-93DE-4E22BF73D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727325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rtl="0"/>
            <a:endParaRPr lang="en-US" altLang="en-US" sz="1800" b="1"/>
          </a:p>
        </p:txBody>
      </p:sp>
      <p:sp>
        <p:nvSpPr>
          <p:cNvPr id="7188" name="Rectangle 20">
            <a:extLst>
              <a:ext uri="{FF2B5EF4-FFF2-40B4-BE49-F238E27FC236}">
                <a16:creationId xmlns="" xmlns:a16="http://schemas.microsoft.com/office/drawing/2014/main" id="{FFF905A4-78BA-40D0-A743-5B9B1F4BC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2619375"/>
            <a:ext cx="8229600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1- ORIGIN: Thoraco-Lumber                  Cranio -  sacral</a:t>
            </a:r>
            <a:b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ar-EG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(Tl - T12 , LI,2,3)		  3,7,9,10, s2,3,4, </a:t>
            </a:r>
            <a:b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2-FUNCTION: Stress	      </a:t>
            </a: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muscular exercise</a:t>
            </a: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	   - Digestion and sleep, </a:t>
            </a:r>
          </a:p>
        </p:txBody>
      </p:sp>
      <p:sp>
        <p:nvSpPr>
          <p:cNvPr id="7189" name="Text Box 21">
            <a:extLst>
              <a:ext uri="{FF2B5EF4-FFF2-40B4-BE49-F238E27FC236}">
                <a16:creationId xmlns="" xmlns:a16="http://schemas.microsoft.com/office/drawing/2014/main" id="{E4D8FF65-BFFA-48BF-97C8-FEC1F1A2E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3375025"/>
            <a:ext cx="8796337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                   	          fear		</a:t>
            </a:r>
            <a:r>
              <a:rPr lang="af-ZA" altLang="en-US" sz="1600">
                <a:latin typeface="Tahoma" panose="020B0604030504040204" pitchFamily="34" charset="0"/>
              </a:rPr>
              <a:t> Empting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		          </a:t>
            </a:r>
            <a:r>
              <a:rPr lang="af-ZA" altLang="en-US" sz="1600">
                <a:latin typeface="Tahoma" panose="020B0604030504040204" pitchFamily="34" charset="0"/>
              </a:rPr>
              <a:t>fight</a:t>
            </a:r>
            <a:r>
              <a:rPr lang="en-US" altLang="en-US" sz="1600">
                <a:latin typeface="Tahoma" panose="020B0604030504040204" pitchFamily="34" charset="0"/>
              </a:rPr>
              <a:t>		       </a:t>
            </a:r>
            <a:r>
              <a:rPr lang="af-ZA" altLang="en-US" sz="1600">
                <a:latin typeface="Tahoma" panose="020B0604030504040204" pitchFamily="34" charset="0"/>
              </a:rPr>
              <a:t>micturation</a:t>
            </a:r>
            <a:r>
              <a:rPr lang="en-US" altLang="en-US" sz="1600">
                <a:latin typeface="Tahoma" panose="020B0604030504040204" pitchFamily="34" charset="0"/>
              </a:rPr>
              <a:t>   			          </a:t>
            </a:r>
            <a:r>
              <a:rPr lang="af-ZA" altLang="en-US" sz="1600">
                <a:latin typeface="Tahoma" panose="020B0604030504040204" pitchFamily="34" charset="0"/>
              </a:rPr>
              <a:t>flight</a:t>
            </a:r>
            <a:r>
              <a:rPr lang="en-US" altLang="en-US" sz="1600">
                <a:latin typeface="Tahoma" panose="020B0604030504040204" pitchFamily="34" charset="0"/>
              </a:rPr>
              <a:t>		       </a:t>
            </a:r>
            <a:r>
              <a:rPr lang="af-ZA" altLang="en-US" sz="1600">
                <a:latin typeface="Tahoma" panose="020B0604030504040204" pitchFamily="34" charset="0"/>
              </a:rPr>
              <a:t>defication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	</a:t>
            </a:r>
            <a:r>
              <a:rPr lang="af-ZA" altLang="en-US" sz="1600">
                <a:latin typeface="Tahoma" panose="020B0604030504040204" pitchFamily="34" charset="0"/>
              </a:rPr>
              <a:t>- Catabolic</a:t>
            </a:r>
            <a:r>
              <a:rPr lang="en-US" altLang="en-US" sz="1600">
                <a:latin typeface="Tahoma" panose="020B0604030504040204" pitchFamily="34" charset="0"/>
              </a:rPr>
              <a:t>			- </a:t>
            </a:r>
            <a:r>
              <a:rPr lang="af-ZA" altLang="en-US" sz="1600">
                <a:latin typeface="Tahoma" panose="020B0604030504040204" pitchFamily="34" charset="0"/>
              </a:rPr>
              <a:t>Anabolic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	</a:t>
            </a:r>
            <a:r>
              <a:rPr lang="af-ZA" altLang="en-US" sz="1600">
                <a:latin typeface="Tahoma" panose="020B0604030504040204" pitchFamily="34" charset="0"/>
              </a:rPr>
              <a:t>(energy lost from the body)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  <a:r>
              <a:rPr lang="af-ZA" altLang="en-US" sz="1600">
                <a:latin typeface="Tahoma" panose="020B0604030504040204" pitchFamily="34" charset="0"/>
              </a:rPr>
              <a:t>(energy preserved)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4-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 b="1">
                <a:latin typeface="Tahoma" panose="020B0604030504040204" pitchFamily="34" charset="0"/>
              </a:rPr>
              <a:t>DISTRIBUTION</a:t>
            </a:r>
            <a:r>
              <a:rPr lang="en-US" altLang="en-US" sz="1600">
                <a:latin typeface="Tahoma" panose="020B0604030504040204" pitchFamily="34" charset="0"/>
              </a:rPr>
              <a:t>: </a:t>
            </a:r>
            <a:r>
              <a:rPr lang="af-ZA" altLang="en-US">
                <a:latin typeface="Tahoma" panose="020B0604030504040204" pitchFamily="34" charset="0"/>
              </a:rPr>
              <a:t>widspread</a:t>
            </a:r>
            <a:r>
              <a:rPr lang="en-US" altLang="en-US" sz="1600">
                <a:latin typeface="Tahoma" panose="020B0604030504040204" pitchFamily="34" charset="0"/>
              </a:rPr>
              <a:t>		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>
                <a:latin typeface="Tahoma" panose="020B0604030504040204" pitchFamily="34" charset="0"/>
              </a:rPr>
              <a:t>Localised</a:t>
            </a:r>
            <a:endParaRPr lang="en-US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5-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r>
              <a:rPr lang="af-ZA" altLang="en-US" sz="1600" b="1">
                <a:latin typeface="Tahoma" panose="020B0604030504040204" pitchFamily="34" charset="0"/>
              </a:rPr>
              <a:t>DISCHARGE </a:t>
            </a:r>
            <a:r>
              <a:rPr lang="en-US" altLang="en-US" sz="1600" b="1">
                <a:latin typeface="Tahoma" panose="020B0604030504040204" pitchFamily="34" charset="0"/>
              </a:rPr>
              <a:t>   : </a:t>
            </a:r>
            <a:r>
              <a:rPr lang="en-US" altLang="en-US" sz="1600">
                <a:latin typeface="Tahoma" panose="020B0604030504040204" pitchFamily="34" charset="0"/>
              </a:rPr>
              <a:t>as one unit (most actions)    	 </a:t>
            </a:r>
            <a:r>
              <a:rPr lang="af-ZA" altLang="en-US" sz="1600">
                <a:latin typeface="Tahoma" panose="020B0604030504040204" pitchFamily="34" charset="0"/>
              </a:rPr>
              <a:t>To each system</a:t>
            </a:r>
            <a:r>
              <a:rPr lang="en-US" altLang="en-US" sz="1600">
                <a:latin typeface="Tahoma" panose="020B0604030504040204" pitchFamily="34" charset="0"/>
              </a:rPr>
              <a:t> </a:t>
            </a:r>
            <a:r>
              <a:rPr lang="ar-SA" altLang="en-US" sz="1600">
                <a:latin typeface="Tahoma" panose="020B0604030504040204" pitchFamily="34" charset="0"/>
              </a:rPr>
              <a:t> </a:t>
            </a:r>
            <a:endParaRPr lang="ar-EG" altLang="en-US" sz="1600">
              <a:latin typeface="Tahoma" panose="020B0604030504040204" pitchFamily="34" charset="0"/>
            </a:endParaRPr>
          </a:p>
          <a:p>
            <a:pPr algn="l" rtl="0"/>
            <a:r>
              <a:rPr lang="en-US" altLang="en-US" sz="1600">
                <a:latin typeface="Tahoma" panose="020B0604030504040204" pitchFamily="34" charset="0"/>
              </a:rPr>
              <a:t>                             at the same time</a:t>
            </a:r>
            <a:r>
              <a:rPr lang="ar-EG" altLang="en-US" sz="1600">
                <a:latin typeface="Tahoma" panose="020B0604030504040204" pitchFamily="34" charset="0"/>
              </a:rPr>
              <a:t>)		 </a:t>
            </a:r>
            <a:r>
              <a:rPr lang="en-US" altLang="en-US" sz="1600">
                <a:latin typeface="Tahoma" panose="020B0604030504040204" pitchFamily="34" charset="0"/>
              </a:rPr>
              <a:t>separetly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28A4F49C-702D-4C5E-A54B-514206E36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solidFill>
                  <a:schemeClr val="folHlink"/>
                </a:solidFill>
              </a:rPr>
              <a:t>RELATIONSHIP</a:t>
            </a:r>
            <a:r>
              <a:rPr lang="en-US" altLang="en-US" sz="3600" b="1"/>
              <a:t> </a:t>
            </a:r>
            <a:r>
              <a:rPr lang="en-US" altLang="en-US" sz="3600" b="1">
                <a:solidFill>
                  <a:schemeClr val="folHlink"/>
                </a:solidFill>
              </a:rPr>
              <a:t>BETWEEN SYMP ATHETC AND PARASYMPATHETIC</a:t>
            </a:r>
            <a:r>
              <a:rPr lang="en-US" altLang="en-US" sz="4000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F5790378-6464-4E53-A89C-DA1420647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7700"/>
            <a:ext cx="86868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1- RECIPROCAL :</a:t>
            </a:r>
            <a:r>
              <a:rPr lang="en-US" altLang="en-US" sz="2400"/>
              <a:t>   once sympathetic is stimulated, parasympaethetic is</a:t>
            </a:r>
          </a:p>
          <a:p>
            <a:pPr algn="l" rtl="0"/>
            <a:r>
              <a:rPr lang="en-US" altLang="en-US" sz="2400"/>
              <a:t>inhibited and vise - versa</a:t>
            </a:r>
          </a:p>
          <a:p>
            <a:pPr algn="l" rtl="0">
              <a:buFontTx/>
              <a:buNone/>
            </a:pPr>
            <a:endParaRPr lang="en-US" altLang="en-US" sz="2400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sz="2400">
                <a:solidFill>
                  <a:schemeClr val="folHlink"/>
                </a:solidFill>
              </a:rPr>
              <a:t>2- COMPLEMENTAL</a:t>
            </a:r>
            <a:r>
              <a:rPr lang="en-US" altLang="en-US" sz="2400"/>
              <a:t> : e.g micturation and defication reflex. sympathetic for FILLING and parasympathetic for EVACUATION </a:t>
            </a:r>
          </a:p>
          <a:p>
            <a:pPr algn="l" rtl="0">
              <a:buFontTx/>
              <a:buNone/>
            </a:pPr>
            <a:endParaRPr lang="en-US" altLang="en-US" sz="2400" b="1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N.B</a:t>
            </a:r>
            <a:r>
              <a:rPr lang="en-US" altLang="en-US" sz="2400" b="1"/>
              <a:t> </a:t>
            </a:r>
            <a:r>
              <a:rPr lang="en-US" altLang="en-US" sz="2400"/>
              <a:t>both sympathetic and parasympathetic together help acurate control over an organ's activity.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CA535E25-52AB-4A21-A9C2-77563779F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folHlink"/>
                </a:solidFill>
              </a:rPr>
              <a:t>AUTONOMIC GANGLIA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FA829598-A3B1-4F8D-BDCB-CB6345C367C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42300" cy="41148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DEFINITION</a:t>
            </a:r>
            <a:r>
              <a:rPr lang="en-US" altLang="en-US" sz="2400" b="1"/>
              <a:t> : </a:t>
            </a:r>
            <a:r>
              <a:rPr lang="en-US" altLang="en-US" sz="2400"/>
              <a:t>It is the site of physiological contact between pre and post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ganglionic fibers 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chemeClr val="folHlink"/>
              </a:solidFill>
            </a:endParaRP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chemeClr val="folHlink"/>
                </a:solidFill>
              </a:rPr>
              <a:t>TYPES:</a:t>
            </a:r>
            <a:r>
              <a:rPr lang="en-US" altLang="en-US" sz="2400" b="1"/>
              <a:t>	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a) lateral   (sympathetic)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b) collateral (mixed) or pure sympathetic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c) terminal ( parasympathetic )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 b="1">
                <a:solidFill>
                  <a:schemeClr val="folHlink"/>
                </a:solidFill>
              </a:rPr>
              <a:t>Lateral</a:t>
            </a:r>
            <a:r>
              <a:rPr lang="en-US" altLang="en-US" sz="2400" b="1"/>
              <a:t> </a:t>
            </a:r>
            <a:r>
              <a:rPr lang="en-US" altLang="en-US" sz="2400"/>
              <a:t>( paravertebral)  23 ganglia: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3 = cervical 		        sympathetic chain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12 = thoracic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2400"/>
              <a:t> 4 = lumber </a:t>
            </a: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en-US" sz="2400"/>
              <a:t> 4 = sacral</a:t>
            </a:r>
          </a:p>
        </p:txBody>
      </p:sp>
      <p:graphicFrame>
        <p:nvGraphicFramePr>
          <p:cNvPr id="9220" name="Object 4">
            <a:extLst>
              <a:ext uri="{FF2B5EF4-FFF2-40B4-BE49-F238E27FC236}">
                <a16:creationId xmlns="" xmlns:a16="http://schemas.microsoft.com/office/drawing/2014/main" id="{494B14DF-8644-4DD4-917C-62E28FC0582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984625" y="4451350"/>
          <a:ext cx="704850" cy="1117600"/>
        </p:xfrm>
        <a:graphic>
          <a:graphicData uri="http://schemas.openxmlformats.org/presentationml/2006/ole">
            <p:oleObj spid="_x0000_s1025" name="ISIS/Draw Sketch" r:id="rId3" imgW="733320" imgH="1056960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2D86A438-2A4F-4506-9099-0AF2915C7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C7426089-7E79-4F4E-ADA7-566A9685CE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5000" y="1052513"/>
            <a:ext cx="82423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en-US" sz="2800" b="1" u="sng">
                <a:solidFill>
                  <a:schemeClr val="folHlink"/>
                </a:solidFill>
              </a:rPr>
              <a:t>Collateral</a:t>
            </a:r>
            <a:r>
              <a:rPr lang="en-US" altLang="en-US" sz="2800">
                <a:solidFill>
                  <a:schemeClr val="folHlink"/>
                </a:solidFill>
              </a:rPr>
              <a:t>: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/>
              <a:t>Around large .B.V as:</a:t>
            </a:r>
          </a:p>
          <a:p>
            <a:pPr algn="l" rtl="0"/>
            <a:r>
              <a:rPr lang="en-US" altLang="en-US" sz="2800"/>
              <a:t> Caeliac ganglion</a:t>
            </a:r>
          </a:p>
          <a:p>
            <a:pPr algn="l" rtl="0"/>
            <a:r>
              <a:rPr lang="en-US" altLang="en-US" sz="2800"/>
              <a:t>Superior mesentric ganglion</a:t>
            </a:r>
          </a:p>
          <a:p>
            <a:pPr algn="l" rtl="0"/>
            <a:r>
              <a:rPr lang="en-US" altLang="en-US" sz="2800"/>
              <a:t>Inferior mesentric ganglion</a:t>
            </a:r>
          </a:p>
          <a:p>
            <a:pPr algn="l" rtl="0">
              <a:buFontTx/>
              <a:buNone/>
            </a:pPr>
            <a:endParaRPr lang="en-US" altLang="en-US" b="1" u="sng">
              <a:solidFill>
                <a:schemeClr val="folHlink"/>
              </a:solidFill>
            </a:endParaRPr>
          </a:p>
          <a:p>
            <a:pPr algn="l" rtl="0">
              <a:buFontTx/>
              <a:buNone/>
            </a:pPr>
            <a:r>
              <a:rPr lang="en-US" altLang="en-US" b="1" u="sng">
                <a:solidFill>
                  <a:schemeClr val="folHlink"/>
                </a:solidFill>
              </a:rPr>
              <a:t>Terminal</a:t>
            </a:r>
            <a:r>
              <a:rPr lang="en-US" altLang="en-US" sz="2800" b="1"/>
              <a:t> </a:t>
            </a:r>
            <a:r>
              <a:rPr lang="en-US" altLang="en-US" sz="2800"/>
              <a:t>(in the wall of organ, no post-ganglionic as vagus or may be present very short post-ganglionic fiber</a:t>
            </a:r>
          </a:p>
          <a:p>
            <a:pPr algn="l" rtl="0"/>
            <a:endParaRPr lang="en-US" altLang="en-US" sz="2800"/>
          </a:p>
        </p:txBody>
      </p:sp>
      <p:pic>
        <p:nvPicPr>
          <p:cNvPr id="10244" name="Picture 4">
            <a:extLst>
              <a:ext uri="{FF2B5EF4-FFF2-40B4-BE49-F238E27FC236}">
                <a16:creationId xmlns="" xmlns:a16="http://schemas.microsoft.com/office/drawing/2014/main" id="{1CAD8E08-94EE-4659-9A2B-FA92B6F02EAA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4388" y="2025650"/>
            <a:ext cx="1711325" cy="796925"/>
          </a:xfrm>
          <a:solidFill>
            <a:schemeClr val="bg1"/>
          </a:solidFill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>
            <a:extLst>
              <a:ext uri="{FF2B5EF4-FFF2-40B4-BE49-F238E27FC236}">
                <a16:creationId xmlns="" xmlns:a16="http://schemas.microsoft.com/office/drawing/2014/main" id="{C5752E09-39C8-4A07-A4B0-D73797F95DC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84963" y="4144963"/>
            <a:ext cx="1919287" cy="8302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F792AFD0-868C-4DB4-B692-0F9FC3D33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686800" cy="1371600"/>
          </a:xfrm>
        </p:spPr>
        <p:txBody>
          <a:bodyPr/>
          <a:lstStyle/>
          <a:p>
            <a:r>
              <a:rPr lang="en-US" altLang="en-US" sz="3600" b="1">
                <a:solidFill>
                  <a:schemeClr val="folHlink"/>
                </a:solidFill>
              </a:rPr>
              <a:t>Pathway of pre-ganglionic sympathetic fibers: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FBDF4DDF-6935-421A-87CE-6932CC6E1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1808163"/>
            <a:ext cx="8389937" cy="423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0" eaLnBrk="0" hangingPunct="0"/>
            <a:r>
              <a:rPr lang="en-US" altLang="en-US" sz="2800"/>
              <a:t>1- May synapse in first sympathetic</a:t>
            </a:r>
          </a:p>
          <a:p>
            <a:pPr algn="just" rtl="0" eaLnBrk="0" hangingPunct="0"/>
            <a:r>
              <a:rPr lang="en-US" altLang="en-US" sz="2800"/>
              <a:t>    chain ganglion, it enters.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2- Synapsing in other sympathetic</a:t>
            </a:r>
          </a:p>
          <a:p>
            <a:pPr algn="just" rtl="0" eaLnBrk="0" hangingPunct="0"/>
            <a:r>
              <a:rPr lang="en-US" altLang="en-US" sz="2800"/>
              <a:t>     chain ganglia up or down.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3- Synapse in collateral ganglia.</a:t>
            </a:r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endParaRPr lang="en-US" altLang="en-US" sz="2800"/>
          </a:p>
          <a:p>
            <a:pPr algn="just" rtl="0" eaLnBrk="0" hangingPunct="0"/>
            <a:r>
              <a:rPr lang="en-US" altLang="en-US" sz="2800"/>
              <a:t>4- Synapse in substance of adrenal</a:t>
            </a:r>
          </a:p>
          <a:p>
            <a:pPr algn="just" rtl="0" eaLnBrk="0" hangingPunct="0"/>
            <a:r>
              <a:rPr lang="en-US" altLang="en-US" sz="2800"/>
              <a:t>    medulla itself.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1379</Words>
  <Application>Microsoft Office PowerPoint</Application>
  <PresentationFormat>On-screen Show (4:3)</PresentationFormat>
  <Paragraphs>304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Default Design</vt:lpstr>
      <vt:lpstr>ISIS/Draw Sketch</vt:lpstr>
      <vt:lpstr>Physiology of Autonomic Nervous System </vt:lpstr>
      <vt:lpstr> AUTONOMIC NRVOUS SYSTEM</vt:lpstr>
      <vt:lpstr>Slide 3</vt:lpstr>
      <vt:lpstr>Slide 4</vt:lpstr>
      <vt:lpstr>A.N.S  Sympathetic Parasympathetic</vt:lpstr>
      <vt:lpstr>RELATIONSHIP BETWEEN SYMP ATHETC AND PARASYMPATHETIC </vt:lpstr>
      <vt:lpstr>AUTONOMIC GANGLIA</vt:lpstr>
      <vt:lpstr>Slide 8</vt:lpstr>
      <vt:lpstr>Pathway of pre-ganglionic sympathetic fibers:</vt:lpstr>
      <vt:lpstr>Function : 1) Distributing center:  Sympathetic Parasympathetic</vt:lpstr>
      <vt:lpstr>DESTRIBUTION OF SYMPATHETIC NERVOUS SYSTEM</vt:lpstr>
      <vt:lpstr>Slide 12</vt:lpstr>
      <vt:lpstr>Slide 13</vt:lpstr>
      <vt:lpstr>Slide 14</vt:lpstr>
      <vt:lpstr>3- SPLANCHIC DIVISION:- To Abdomen and pelvis</vt:lpstr>
      <vt:lpstr>Slide 16</vt:lpstr>
      <vt:lpstr>Slide 17</vt:lpstr>
      <vt:lpstr>ADRENAL MEDULLA:</vt:lpstr>
      <vt:lpstr>Slide 19</vt:lpstr>
      <vt:lpstr>B) Lesser splanchnic nerve:-  </vt:lpstr>
      <vt:lpstr>Slide 21</vt:lpstr>
      <vt:lpstr>ORGANS SUPPLIED BY SYMPATHETIC ONLY :</vt:lpstr>
      <vt:lpstr>ORGANS SUPPLIED BY PARASYMPATHETIC </vt:lpstr>
      <vt:lpstr>DISTRIBUTION OF PARASYMPATHETIC</vt:lpstr>
      <vt:lpstr>Slide 25</vt:lpstr>
      <vt:lpstr>B) Fascial Nerve (VII n.):</vt:lpstr>
      <vt:lpstr>D) Vagus Nerve (XN): </vt:lpstr>
      <vt:lpstr>EFFECT OF VAGUS NERVE </vt:lpstr>
      <vt:lpstr>WHY IT'S CALLED VAGUS ?</vt:lpstr>
      <vt:lpstr>II- SACRAL DIVISION OF        PARAS YMPATHETIC</vt:lpstr>
      <vt:lpstr>MICTURATION:</vt:lpstr>
    </vt:vector>
  </TitlesOfParts>
  <Company>kaau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Autonomic Nervous System Second Year Medicine</dc:title>
  <dc:creator>dr alhazmi</dc:creator>
  <cp:lastModifiedBy>user</cp:lastModifiedBy>
  <cp:revision>6</cp:revision>
  <dcterms:created xsi:type="dcterms:W3CDTF">2008-11-29T08:15:14Z</dcterms:created>
  <dcterms:modified xsi:type="dcterms:W3CDTF">2020-08-17T08:02:41Z</dcterms:modified>
</cp:coreProperties>
</file>