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1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8" r:id="rId20"/>
    <p:sldId id="309"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9" r:id="rId36"/>
    <p:sldId id="290" r:id="rId37"/>
    <p:sldId id="291" r:id="rId38"/>
    <p:sldId id="292" r:id="rId39"/>
    <p:sldId id="293" r:id="rId40"/>
    <p:sldId id="294" r:id="rId41"/>
    <p:sldId id="296" r:id="rId42"/>
    <p:sldId id="297" r:id="rId43"/>
    <p:sldId id="298" r:id="rId44"/>
    <p:sldId id="299" r:id="rId45"/>
    <p:sldId id="301" r:id="rId46"/>
    <p:sldId id="302" r:id="rId47"/>
    <p:sldId id="303" r:id="rId48"/>
    <p:sldId id="31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D9720-7B41-4716-BC9F-E0A9D283F87E}" type="datetimeFigureOut">
              <a:rPr lang="en-US" smtClean="0"/>
              <a:pPr/>
              <a:t>17-Aug-20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232C9-476D-4617-9921-882025FDC28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5F232C9-476D-4617-9921-882025FDC284}" type="slidenum">
              <a:rPr lang="en-IN" smtClean="0"/>
              <a:pPr/>
              <a:t>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6BE6F0A-CDCA-45E0-8C3D-FB3E27913239}" type="datetimeFigureOut">
              <a:rPr lang="en-US" smtClean="0"/>
              <a:pPr/>
              <a:t>17-Aug-20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32775A-D9BF-4664-B0C9-DB337210032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6BE6F0A-CDCA-45E0-8C3D-FB3E27913239}" type="datetimeFigureOut">
              <a:rPr lang="en-US" smtClean="0"/>
              <a:pPr/>
              <a:t>17-Aug-20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32775A-D9BF-4664-B0C9-DB337210032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6BE6F0A-CDCA-45E0-8C3D-FB3E27913239}" type="datetimeFigureOut">
              <a:rPr lang="en-US" smtClean="0"/>
              <a:pPr/>
              <a:t>17-Aug-20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32775A-D9BF-4664-B0C9-DB337210032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6BE6F0A-CDCA-45E0-8C3D-FB3E27913239}" type="datetimeFigureOut">
              <a:rPr lang="en-US" smtClean="0"/>
              <a:pPr/>
              <a:t>17-Aug-20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32775A-D9BF-4664-B0C9-DB337210032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E6F0A-CDCA-45E0-8C3D-FB3E27913239}" type="datetimeFigureOut">
              <a:rPr lang="en-US" smtClean="0"/>
              <a:pPr/>
              <a:t>17-Aug-20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32775A-D9BF-4664-B0C9-DB337210032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6BE6F0A-CDCA-45E0-8C3D-FB3E27913239}" type="datetimeFigureOut">
              <a:rPr lang="en-US" smtClean="0"/>
              <a:pPr/>
              <a:t>17-Aug-20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32775A-D9BF-4664-B0C9-DB337210032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6BE6F0A-CDCA-45E0-8C3D-FB3E27913239}" type="datetimeFigureOut">
              <a:rPr lang="en-US" smtClean="0"/>
              <a:pPr/>
              <a:t>17-Aug-20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32775A-D9BF-4664-B0C9-DB337210032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6BE6F0A-CDCA-45E0-8C3D-FB3E27913239}" type="datetimeFigureOut">
              <a:rPr lang="en-US" smtClean="0"/>
              <a:pPr/>
              <a:t>17-Aug-20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32775A-D9BF-4664-B0C9-DB337210032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E6F0A-CDCA-45E0-8C3D-FB3E27913239}" type="datetimeFigureOut">
              <a:rPr lang="en-US" smtClean="0"/>
              <a:pPr/>
              <a:t>17-Aug-20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532775A-D9BF-4664-B0C9-DB337210032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BE6F0A-CDCA-45E0-8C3D-FB3E27913239}" type="datetimeFigureOut">
              <a:rPr lang="en-US" smtClean="0"/>
              <a:pPr/>
              <a:t>17-Aug-20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32775A-D9BF-4664-B0C9-DB337210032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BE6F0A-CDCA-45E0-8C3D-FB3E27913239}" type="datetimeFigureOut">
              <a:rPr lang="en-US" smtClean="0"/>
              <a:pPr/>
              <a:t>17-Aug-20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32775A-D9BF-4664-B0C9-DB337210032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E6F0A-CDCA-45E0-8C3D-FB3E27913239}" type="datetimeFigureOut">
              <a:rPr lang="en-US" smtClean="0"/>
              <a:pPr/>
              <a:t>17-Aug-20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2775A-D9BF-4664-B0C9-DB337210032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IN" b="1" dirty="0" smtClean="0">
                <a:solidFill>
                  <a:srgbClr val="FF0000"/>
                </a:solidFill>
              </a:rPr>
              <a:t>SVT from </a:t>
            </a:r>
            <a:r>
              <a:rPr lang="en-IN" b="1" dirty="0" smtClean="0">
                <a:solidFill>
                  <a:srgbClr val="FF0000"/>
                </a:solidFill>
              </a:rPr>
              <a:t>enhanced automaticity</a:t>
            </a:r>
          </a:p>
          <a:p>
            <a:endParaRPr lang="en-IN" b="1" dirty="0" smtClean="0">
              <a:solidFill>
                <a:srgbClr val="FF0000"/>
              </a:solidFill>
            </a:endParaRPr>
          </a:p>
          <a:p>
            <a:pPr algn="r">
              <a:buNone/>
            </a:pPr>
            <a:endParaRPr lang="en-IN" b="1" dirty="0" smtClean="0"/>
          </a:p>
          <a:p>
            <a:pPr algn="ctr">
              <a:buNone/>
            </a:pPr>
            <a:r>
              <a:rPr lang="en-IN" b="1" dirty="0" smtClean="0"/>
              <a:t>Dr</a:t>
            </a:r>
            <a:r>
              <a:rPr lang="en-IN" b="1" dirty="0" smtClean="0"/>
              <a:t>. </a:t>
            </a:r>
            <a:r>
              <a:rPr lang="en-IN" b="1" dirty="0" err="1" smtClean="0"/>
              <a:t>Malini</a:t>
            </a:r>
            <a:r>
              <a:rPr lang="en-IN" b="1" smtClean="0"/>
              <a:t> </a:t>
            </a:r>
            <a:r>
              <a:rPr lang="en-IN" b="1" smtClean="0"/>
              <a:t>M</a:t>
            </a:r>
            <a:r>
              <a:rPr lang="en-IN" b="1" smtClean="0"/>
              <a:t>ehta</a:t>
            </a:r>
            <a:endParaRPr lang="en-IN" b="1" dirty="0" smtClean="0"/>
          </a:p>
          <a:p>
            <a:pPr algn="ctr">
              <a:buNone/>
            </a:pPr>
            <a:r>
              <a:rPr lang="en-US" b="1" dirty="0" smtClean="0"/>
              <a:t>Professor,</a:t>
            </a:r>
          </a:p>
          <a:p>
            <a:pPr algn="ctr">
              <a:buNone/>
            </a:pPr>
            <a:r>
              <a:rPr lang="en-US" b="1" dirty="0" err="1" smtClean="0"/>
              <a:t>Dept.Of</a:t>
            </a:r>
            <a:r>
              <a:rPr lang="en-US" b="1" dirty="0" smtClean="0"/>
              <a:t> </a:t>
            </a:r>
            <a:r>
              <a:rPr lang="en-US" b="1" dirty="0" err="1" smtClean="0"/>
              <a:t>Anaesthesia</a:t>
            </a:r>
            <a:r>
              <a:rPr lang="en-US" b="1" dirty="0" smtClean="0"/>
              <a:t>,</a:t>
            </a:r>
          </a:p>
          <a:p>
            <a:pPr algn="ctr">
              <a:buNone/>
            </a:pPr>
            <a:r>
              <a:rPr lang="en-US" b="1" dirty="0" err="1" smtClean="0"/>
              <a:t>S.B.K.S.M.I.R.C.,Piparia</a:t>
            </a:r>
            <a:endParaRPr lang="en-US" b="1" dirty="0" smtClean="0"/>
          </a:p>
          <a:p>
            <a:pPr marL="0" indent="0">
              <a:buNone/>
            </a:pPr>
            <a:endParaRPr lang="en-IN" alt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lnSpcReduction="10000"/>
          </a:bodyPr>
          <a:lstStyle/>
          <a:p>
            <a:pPr>
              <a:buNone/>
            </a:pPr>
            <a:r>
              <a:rPr lang="en-IN" sz="1800" b="1" dirty="0"/>
              <a:t>Right </a:t>
            </a:r>
            <a:r>
              <a:rPr lang="en-IN" sz="1800" b="1" dirty="0" err="1"/>
              <a:t>atrial</a:t>
            </a:r>
            <a:r>
              <a:rPr lang="en-IN" sz="1800" b="1" dirty="0"/>
              <a:t> origin:</a:t>
            </a:r>
          </a:p>
          <a:p>
            <a:pPr>
              <a:buNone/>
            </a:pPr>
            <a:r>
              <a:rPr lang="en-IN" sz="1800" dirty="0"/>
              <a:t>1.P waves are inverted in V1. </a:t>
            </a:r>
          </a:p>
          <a:p>
            <a:pPr>
              <a:buNone/>
            </a:pPr>
            <a:r>
              <a:rPr lang="en-IN" sz="1800" dirty="0"/>
              <a:t>2.If biphasic in V1, the P waves are initially positive (upright) and terminally negative </a:t>
            </a:r>
          </a:p>
          <a:p>
            <a:pPr>
              <a:buNone/>
            </a:pPr>
            <a:r>
              <a:rPr lang="en-IN" sz="1800" dirty="0"/>
              <a:t>3.In lead </a:t>
            </a:r>
            <a:r>
              <a:rPr lang="en-IN" sz="1800" dirty="0" err="1"/>
              <a:t>aVL</a:t>
            </a:r>
            <a:r>
              <a:rPr lang="en-IN" sz="1800" dirty="0"/>
              <a:t>, the P waves are upright or biphasic</a:t>
            </a:r>
          </a:p>
          <a:p>
            <a:pPr>
              <a:buNone/>
            </a:pPr>
            <a:endParaRPr lang="en-IN" sz="1800" b="1" dirty="0"/>
          </a:p>
          <a:p>
            <a:pPr>
              <a:buNone/>
            </a:pPr>
            <a:r>
              <a:rPr lang="en-IN" sz="1800" b="1" dirty="0"/>
              <a:t>Left </a:t>
            </a:r>
            <a:r>
              <a:rPr lang="en-IN" sz="1800" b="1" dirty="0" err="1"/>
              <a:t>atrial</a:t>
            </a:r>
            <a:r>
              <a:rPr lang="en-IN" sz="1800" b="1" dirty="0"/>
              <a:t> origin:</a:t>
            </a:r>
          </a:p>
          <a:p>
            <a:pPr>
              <a:buNone/>
            </a:pPr>
            <a:r>
              <a:rPr lang="en-IN" sz="1800" dirty="0"/>
              <a:t>1.P waves are upright in V1. </a:t>
            </a:r>
          </a:p>
          <a:p>
            <a:pPr>
              <a:buNone/>
            </a:pPr>
            <a:r>
              <a:rPr lang="en-IN" sz="1800" dirty="0"/>
              <a:t>2.If V1 is biphasic, the P waves are initially negative (inverted) and terminally positive (upright). </a:t>
            </a:r>
          </a:p>
          <a:p>
            <a:pPr>
              <a:buNone/>
            </a:pPr>
            <a:r>
              <a:rPr lang="en-IN" sz="1800" dirty="0"/>
              <a:t>3.In </a:t>
            </a:r>
            <a:r>
              <a:rPr lang="en-IN" sz="1800" dirty="0" err="1"/>
              <a:t>aVL</a:t>
            </a:r>
            <a:r>
              <a:rPr lang="en-IN" sz="1800" dirty="0"/>
              <a:t>, the P waves are negative or </a:t>
            </a:r>
            <a:r>
              <a:rPr lang="en-IN" sz="1800" dirty="0" err="1"/>
              <a:t>isoelectric</a:t>
            </a:r>
            <a:r>
              <a:rPr lang="en-IN" sz="1800" dirty="0"/>
              <a:t> (flat) </a:t>
            </a:r>
          </a:p>
          <a:p>
            <a:pPr>
              <a:buNone/>
            </a:pPr>
            <a:endParaRPr lang="en-IN" sz="1800" dirty="0"/>
          </a:p>
          <a:p>
            <a:pPr>
              <a:buNone/>
            </a:pPr>
            <a:r>
              <a:rPr lang="en-IN" sz="1800" b="1" dirty="0"/>
              <a:t>Superior origin:</a:t>
            </a:r>
          </a:p>
          <a:p>
            <a:pPr>
              <a:buNone/>
            </a:pPr>
            <a:r>
              <a:rPr lang="en-IN" sz="1800" dirty="0"/>
              <a:t> (</a:t>
            </a:r>
            <a:r>
              <a:rPr lang="en-IN" sz="1800" dirty="0" err="1"/>
              <a:t>atrial</a:t>
            </a:r>
            <a:r>
              <a:rPr lang="en-IN" sz="1800" dirty="0"/>
              <a:t> appendages and superior pulmonary veins)</a:t>
            </a:r>
          </a:p>
          <a:p>
            <a:pPr>
              <a:buNone/>
            </a:pPr>
            <a:r>
              <a:rPr lang="en-IN" sz="1800" dirty="0"/>
              <a:t> P waves are upright in II, III, and </a:t>
            </a:r>
            <a:r>
              <a:rPr lang="en-IN" sz="1800" dirty="0" err="1"/>
              <a:t>aVF</a:t>
            </a:r>
            <a:r>
              <a:rPr lang="en-IN" sz="1800" dirty="0"/>
              <a:t>.</a:t>
            </a:r>
          </a:p>
          <a:p>
            <a:pPr>
              <a:buNone/>
            </a:pPr>
            <a:r>
              <a:rPr lang="en-IN" sz="1800" dirty="0"/>
              <a:t>  (difficult to differentiate from sinus tachycardia)</a:t>
            </a:r>
          </a:p>
          <a:p>
            <a:pPr>
              <a:buNone/>
            </a:pPr>
            <a:endParaRPr lang="en-IN" sz="1800" dirty="0"/>
          </a:p>
          <a:p>
            <a:pPr>
              <a:buNone/>
            </a:pPr>
            <a:r>
              <a:rPr lang="en-IN" sz="1800" dirty="0"/>
              <a:t> </a:t>
            </a:r>
            <a:r>
              <a:rPr lang="en-IN" sz="1800" b="1" dirty="0"/>
              <a:t>Inferior origin:</a:t>
            </a:r>
          </a:p>
          <a:p>
            <a:r>
              <a:rPr lang="en-IN" sz="1800" dirty="0"/>
              <a:t>P waves are inverted in leads II, III, and </a:t>
            </a:r>
            <a:r>
              <a:rPr lang="en-IN" sz="1800" dirty="0" err="1"/>
              <a:t>aVF</a:t>
            </a:r>
            <a:endParaRPr lang="en-IN" sz="1800" dirty="0"/>
          </a:p>
          <a:p>
            <a:r>
              <a:rPr lang="en-IN" sz="1800" dirty="0"/>
              <a:t>IVC and coronary sinus orifice as well as the inferior pulmonary veins.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43108" y="142852"/>
            <a:ext cx="4371975" cy="35623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214546" y="3786190"/>
            <a:ext cx="4286280" cy="285752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357982"/>
          </a:xfrm>
        </p:spPr>
        <p:txBody>
          <a:bodyPr>
            <a:normAutofit/>
          </a:bodyPr>
          <a:lstStyle/>
          <a:p>
            <a:pPr>
              <a:buNone/>
            </a:pPr>
            <a:r>
              <a:rPr lang="en-IN" sz="1800" b="1" dirty="0"/>
              <a:t>Size of the P wave</a:t>
            </a:r>
            <a:endParaRPr lang="en-IN" sz="1800" dirty="0"/>
          </a:p>
          <a:p>
            <a:pPr>
              <a:buNone/>
            </a:pPr>
            <a:endParaRPr lang="en-IN" sz="1800" dirty="0"/>
          </a:p>
          <a:p>
            <a:pPr>
              <a:buNone/>
            </a:pPr>
            <a:r>
              <a:rPr lang="en-IN" sz="1800" dirty="0"/>
              <a:t>AVNRT &amp; AV </a:t>
            </a:r>
            <a:r>
              <a:rPr lang="en-IN" sz="1800" dirty="0" err="1"/>
              <a:t>junctional</a:t>
            </a:r>
            <a:r>
              <a:rPr lang="en-IN" sz="1800" dirty="0"/>
              <a:t> tachycardia-  Narrow</a:t>
            </a:r>
          </a:p>
          <a:p>
            <a:pPr>
              <a:buNone/>
            </a:pPr>
            <a:r>
              <a:rPr lang="en-IN" sz="1800" dirty="0"/>
              <a:t>(Because the AV node is in the lower mid-atria  and both atria are activated simultaneously)</a:t>
            </a:r>
          </a:p>
          <a:p>
            <a:pPr>
              <a:buNone/>
            </a:pPr>
            <a:r>
              <a:rPr lang="en-IN" sz="1800" dirty="0"/>
              <a:t>FAT or AVRT – Broader</a:t>
            </a:r>
          </a:p>
          <a:p>
            <a:pPr>
              <a:buNone/>
            </a:pPr>
            <a:endParaRPr lang="en-IN" sz="1800" dirty="0"/>
          </a:p>
          <a:p>
            <a:pPr>
              <a:buNone/>
            </a:pPr>
            <a:r>
              <a:rPr lang="en-IN" sz="1800" b="1" dirty="0"/>
              <a:t>Cause</a:t>
            </a:r>
          </a:p>
          <a:p>
            <a:pPr>
              <a:buNone/>
            </a:pPr>
            <a:r>
              <a:rPr lang="en-IN" sz="1800" dirty="0"/>
              <a:t>1.Acute </a:t>
            </a:r>
            <a:r>
              <a:rPr lang="en-IN" sz="1800" dirty="0" err="1"/>
              <a:t>myocarditis</a:t>
            </a:r>
            <a:r>
              <a:rPr lang="en-IN" sz="1800" dirty="0"/>
              <a:t>, chronic </a:t>
            </a:r>
            <a:r>
              <a:rPr lang="en-IN" sz="1800" dirty="0" err="1"/>
              <a:t>cardiomyopathy</a:t>
            </a:r>
            <a:r>
              <a:rPr lang="en-IN" sz="1800" dirty="0"/>
              <a:t>,  </a:t>
            </a:r>
            <a:r>
              <a:rPr lang="en-IN" sz="1800" dirty="0" err="1"/>
              <a:t>atrial</a:t>
            </a:r>
            <a:r>
              <a:rPr lang="en-IN" sz="1800" dirty="0"/>
              <a:t> </a:t>
            </a:r>
            <a:r>
              <a:rPr lang="en-IN" sz="1800" dirty="0" err="1"/>
              <a:t>tumor</a:t>
            </a:r>
            <a:r>
              <a:rPr lang="en-IN" sz="1800" dirty="0"/>
              <a:t>. </a:t>
            </a:r>
          </a:p>
          <a:p>
            <a:pPr>
              <a:buNone/>
            </a:pPr>
            <a:r>
              <a:rPr lang="en-IN" sz="1800" dirty="0"/>
              <a:t>2.Can occur spontaneously in muscle sleeves of veins directly draining into the atria such as the pulmonary veins, vena cava, and coronary sinus </a:t>
            </a:r>
          </a:p>
          <a:p>
            <a:pPr>
              <a:buNone/>
            </a:pPr>
            <a:r>
              <a:rPr lang="en-IN" sz="1800" dirty="0"/>
              <a:t>3.Pharmacologic agents such as </a:t>
            </a:r>
            <a:r>
              <a:rPr lang="en-IN" sz="1800" dirty="0" err="1"/>
              <a:t>catecholamines</a:t>
            </a:r>
            <a:r>
              <a:rPr lang="en-IN" sz="1800" dirty="0"/>
              <a:t>, </a:t>
            </a:r>
            <a:r>
              <a:rPr lang="en-IN" sz="1800" dirty="0" err="1"/>
              <a:t>theophylline</a:t>
            </a:r>
            <a:r>
              <a:rPr lang="en-IN" sz="1800" dirty="0"/>
              <a:t>, caffeine, nicotine.</a:t>
            </a:r>
          </a:p>
          <a:p>
            <a:pPr>
              <a:buNone/>
            </a:pPr>
            <a:r>
              <a:rPr lang="en-IN" sz="1800" dirty="0"/>
              <a:t>   digitalis toxicity(associated with 2:1 AV block)</a:t>
            </a:r>
          </a:p>
          <a:p>
            <a:pPr>
              <a:buNone/>
            </a:pPr>
            <a:endParaRPr lang="en-IN" sz="1800" dirty="0"/>
          </a:p>
          <a:p>
            <a:pPr>
              <a:buNone/>
            </a:pPr>
            <a:endParaRPr lang="en-IN" sz="1800" dirty="0"/>
          </a:p>
          <a:p>
            <a:pPr>
              <a:buNone/>
            </a:pPr>
            <a:r>
              <a:rPr lang="en-IN" sz="1800" dirty="0"/>
              <a:t>       </a:t>
            </a:r>
            <a:r>
              <a:rPr lang="en-IN" sz="1800" dirty="0" err="1"/>
              <a:t>Vagal</a:t>
            </a:r>
            <a:r>
              <a:rPr lang="en-IN" sz="1800" dirty="0"/>
              <a:t> </a:t>
            </a:r>
            <a:r>
              <a:rPr lang="en-IN" sz="1800" dirty="0" err="1"/>
              <a:t>maneuvers</a:t>
            </a:r>
            <a:r>
              <a:rPr lang="en-IN" sz="1800" dirty="0"/>
              <a:t> </a:t>
            </a:r>
            <a:r>
              <a:rPr lang="sv-SE" sz="1800" dirty="0"/>
              <a:t>and AV nodal blockers (ABCD</a:t>
            </a:r>
            <a:r>
              <a:rPr lang="en-IN" sz="1800" dirty="0"/>
              <a:t>) can slow down the ventricular rate by causing AV block, but may not terminate the arrhythmia. However, if the mechanism of the SVT is due to micro-</a:t>
            </a:r>
            <a:r>
              <a:rPr lang="en-IN" sz="1800" dirty="0" err="1"/>
              <a:t>reentry</a:t>
            </a:r>
            <a:r>
              <a:rPr lang="en-IN" sz="1800" dirty="0"/>
              <a:t> or triggered activity, the tachycardia may be responsive to adenosine or </a:t>
            </a:r>
            <a:r>
              <a:rPr lang="en-IN" sz="1800" dirty="0" err="1"/>
              <a:t>verapamil</a:t>
            </a:r>
            <a:r>
              <a:rPr lang="en-IN" sz="18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28596" y="214290"/>
            <a:ext cx="8001056" cy="3286148"/>
          </a:xfrm>
          <a:prstGeom prst="rect">
            <a:avLst/>
          </a:prstGeom>
          <a:noFill/>
          <a:ln w="9525">
            <a:noFill/>
            <a:miter lim="800000"/>
            <a:headEnd/>
            <a:tailEnd/>
          </a:ln>
          <a:effectLst/>
        </p:spPr>
      </p:pic>
      <p:sp>
        <p:nvSpPr>
          <p:cNvPr id="5" name="Rectangle 4"/>
          <p:cNvSpPr/>
          <p:nvPr/>
        </p:nvSpPr>
        <p:spPr>
          <a:xfrm>
            <a:off x="714348" y="3643314"/>
            <a:ext cx="7715304" cy="1477328"/>
          </a:xfrm>
          <a:prstGeom prst="rect">
            <a:avLst/>
          </a:prstGeom>
        </p:spPr>
        <p:txBody>
          <a:bodyPr wrap="square">
            <a:spAutoFit/>
          </a:bodyPr>
          <a:lstStyle/>
          <a:p>
            <a:r>
              <a:rPr lang="en-IN" dirty="0"/>
              <a:t>P waves are inverted in </a:t>
            </a:r>
            <a:r>
              <a:rPr lang="en-IN" dirty="0" err="1"/>
              <a:t>aVL</a:t>
            </a:r>
            <a:r>
              <a:rPr lang="en-IN" dirty="0"/>
              <a:t> and are upright in leads II, III, and </a:t>
            </a:r>
            <a:r>
              <a:rPr lang="en-IN" dirty="0" err="1"/>
              <a:t>aVF</a:t>
            </a:r>
            <a:r>
              <a:rPr lang="en-IN" dirty="0"/>
              <a:t> -superior left </a:t>
            </a:r>
            <a:r>
              <a:rPr lang="en-IN" dirty="0" err="1"/>
              <a:t>atrial</a:t>
            </a:r>
            <a:r>
              <a:rPr lang="en-IN" dirty="0"/>
              <a:t> origin.</a:t>
            </a:r>
          </a:p>
          <a:p>
            <a:r>
              <a:rPr lang="en-IN" dirty="0"/>
              <a:t> Electrical </a:t>
            </a:r>
            <a:r>
              <a:rPr lang="en-IN" dirty="0" err="1"/>
              <a:t>alternans</a:t>
            </a:r>
            <a:r>
              <a:rPr lang="en-IN" dirty="0"/>
              <a:t> is seen in leads II and in all </a:t>
            </a:r>
            <a:r>
              <a:rPr lang="en-IN" dirty="0" err="1"/>
              <a:t>precordial</a:t>
            </a:r>
            <a:r>
              <a:rPr lang="en-IN" dirty="0"/>
              <a:t> leads </a:t>
            </a:r>
          </a:p>
          <a:p>
            <a:r>
              <a:rPr lang="en-IN" dirty="0"/>
              <a:t>Although electrical </a:t>
            </a:r>
            <a:r>
              <a:rPr lang="en-IN" dirty="0" err="1"/>
              <a:t>alternans</a:t>
            </a:r>
            <a:r>
              <a:rPr lang="en-IN" dirty="0"/>
              <a:t> is frequently associated with AVRT, it is also seen in other types of SVT.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571472" y="357166"/>
            <a:ext cx="7643866" cy="2857520"/>
          </a:xfrm>
          <a:prstGeom prst="rect">
            <a:avLst/>
          </a:prstGeom>
          <a:noFill/>
          <a:ln w="9525">
            <a:noFill/>
            <a:miter lim="800000"/>
            <a:headEnd/>
            <a:tailEnd/>
          </a:ln>
          <a:effectLst/>
        </p:spPr>
      </p:pic>
      <p:sp>
        <p:nvSpPr>
          <p:cNvPr id="5" name="Rectangle 4"/>
          <p:cNvSpPr/>
          <p:nvPr/>
        </p:nvSpPr>
        <p:spPr>
          <a:xfrm>
            <a:off x="285720" y="3714752"/>
            <a:ext cx="8001056" cy="2031325"/>
          </a:xfrm>
          <a:prstGeom prst="rect">
            <a:avLst/>
          </a:prstGeom>
        </p:spPr>
        <p:txBody>
          <a:bodyPr wrap="square">
            <a:spAutoFit/>
          </a:bodyPr>
          <a:lstStyle/>
          <a:p>
            <a:r>
              <a:rPr lang="en-IN" dirty="0"/>
              <a:t>1.P-inverted in leads II, III, and </a:t>
            </a:r>
            <a:r>
              <a:rPr lang="en-IN" dirty="0" err="1"/>
              <a:t>aVF</a:t>
            </a:r>
            <a:r>
              <a:rPr lang="en-IN" dirty="0"/>
              <a:t> and upright in V1</a:t>
            </a:r>
          </a:p>
          <a:p>
            <a:r>
              <a:rPr lang="en-IN" dirty="0"/>
              <a:t>2.PR interval-0.12 seconds and the RP &gt;PR interval. </a:t>
            </a:r>
          </a:p>
          <a:p>
            <a:r>
              <a:rPr lang="en-IN" b="1" dirty="0"/>
              <a:t>FAT from the inferior wall of the left atrium</a:t>
            </a:r>
          </a:p>
          <a:p>
            <a:r>
              <a:rPr lang="en-IN" dirty="0"/>
              <a:t>(Difficult to differentiate from atypical AVNRT, atypical AVRT, or </a:t>
            </a:r>
            <a:r>
              <a:rPr lang="en-IN" dirty="0" err="1"/>
              <a:t>junctional</a:t>
            </a:r>
            <a:r>
              <a:rPr lang="en-IN" dirty="0"/>
              <a:t> tachycardia)</a:t>
            </a:r>
          </a:p>
          <a:p>
            <a:r>
              <a:rPr lang="en-IN" dirty="0"/>
              <a:t>Because the P waves are broad, the SVT is more likely the result of FAT or AVRT rather than AVNRT or </a:t>
            </a:r>
            <a:r>
              <a:rPr lang="en-IN" dirty="0" err="1"/>
              <a:t>junctional</a:t>
            </a:r>
            <a:r>
              <a:rPr lang="en-IN" dirty="0"/>
              <a:t> tachycardia.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857224" y="571480"/>
            <a:ext cx="7429552" cy="3000396"/>
          </a:xfrm>
          <a:prstGeom prst="rect">
            <a:avLst/>
          </a:prstGeom>
          <a:noFill/>
          <a:ln w="9525">
            <a:noFill/>
            <a:miter lim="800000"/>
            <a:headEnd/>
            <a:tailEnd/>
          </a:ln>
          <a:effectLst/>
        </p:spPr>
      </p:pic>
      <p:sp>
        <p:nvSpPr>
          <p:cNvPr id="5" name="Rectangle 4"/>
          <p:cNvSpPr/>
          <p:nvPr/>
        </p:nvSpPr>
        <p:spPr>
          <a:xfrm>
            <a:off x="1000100" y="4071942"/>
            <a:ext cx="7143800" cy="1200329"/>
          </a:xfrm>
          <a:prstGeom prst="rect">
            <a:avLst/>
          </a:prstGeom>
        </p:spPr>
        <p:txBody>
          <a:bodyPr wrap="square">
            <a:spAutoFit/>
          </a:bodyPr>
          <a:lstStyle/>
          <a:p>
            <a:r>
              <a:rPr lang="en-IN" dirty="0"/>
              <a:t>There is gradual prolongation of the PR interval until a ventricular complex is dropped (</a:t>
            </a:r>
            <a:r>
              <a:rPr lang="en-IN" i="1" dirty="0"/>
              <a:t>arrows). </a:t>
            </a:r>
          </a:p>
          <a:p>
            <a:r>
              <a:rPr lang="en-IN" dirty="0"/>
              <a:t>Because second-degree AV block is </a:t>
            </a:r>
            <a:r>
              <a:rPr lang="en-IN" dirty="0" err="1"/>
              <a:t>present,AVRT</a:t>
            </a:r>
            <a:r>
              <a:rPr lang="en-IN" dirty="0"/>
              <a:t> is not</a:t>
            </a:r>
            <a:r>
              <a:rPr lang="en-IN" i="1" dirty="0"/>
              <a:t> </a:t>
            </a:r>
            <a:r>
              <a:rPr lang="en-IN" dirty="0"/>
              <a:t>possible and AVNRT is highly unlikely.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571472" y="285729"/>
            <a:ext cx="8072494" cy="3571899"/>
          </a:xfrm>
          <a:prstGeom prst="rect">
            <a:avLst/>
          </a:prstGeom>
          <a:noFill/>
          <a:ln w="9525">
            <a:noFill/>
            <a:miter lim="800000"/>
            <a:headEnd/>
            <a:tailEnd/>
          </a:ln>
          <a:effectLst/>
        </p:spPr>
      </p:pic>
      <p:sp>
        <p:nvSpPr>
          <p:cNvPr id="5" name="Rectangle 4"/>
          <p:cNvSpPr/>
          <p:nvPr/>
        </p:nvSpPr>
        <p:spPr>
          <a:xfrm>
            <a:off x="1000100" y="4786322"/>
            <a:ext cx="4572000" cy="646331"/>
          </a:xfrm>
          <a:prstGeom prst="rect">
            <a:avLst/>
          </a:prstGeom>
        </p:spPr>
        <p:txBody>
          <a:bodyPr>
            <a:spAutoFit/>
          </a:bodyPr>
          <a:lstStyle/>
          <a:p>
            <a:r>
              <a:rPr lang="en-IN" dirty="0"/>
              <a:t> </a:t>
            </a:r>
          </a:p>
          <a:p>
            <a:r>
              <a:rPr lang="en-IN" dirty="0"/>
              <a:t> </a:t>
            </a:r>
          </a:p>
        </p:txBody>
      </p:sp>
      <p:sp>
        <p:nvSpPr>
          <p:cNvPr id="6" name="Rectangle 5"/>
          <p:cNvSpPr/>
          <p:nvPr/>
        </p:nvSpPr>
        <p:spPr>
          <a:xfrm>
            <a:off x="642910" y="4214818"/>
            <a:ext cx="8001056" cy="2308324"/>
          </a:xfrm>
          <a:prstGeom prst="rect">
            <a:avLst/>
          </a:prstGeom>
        </p:spPr>
        <p:txBody>
          <a:bodyPr wrap="square">
            <a:spAutoFit/>
          </a:bodyPr>
          <a:lstStyle/>
          <a:p>
            <a:r>
              <a:rPr lang="en-IN" b="1" dirty="0"/>
              <a:t>FAT with second-degree AV </a:t>
            </a:r>
            <a:r>
              <a:rPr lang="en-IN" b="1" dirty="0" err="1"/>
              <a:t>Wenckebach</a:t>
            </a:r>
            <a:r>
              <a:rPr lang="en-IN" b="1" dirty="0"/>
              <a:t> </a:t>
            </a:r>
          </a:p>
          <a:p>
            <a:r>
              <a:rPr lang="en-IN" dirty="0"/>
              <a:t>Thought to be IART because the patient had previous ASD repair, which is a possible focus of </a:t>
            </a:r>
            <a:r>
              <a:rPr lang="en-IN" dirty="0" err="1"/>
              <a:t>reentry</a:t>
            </a:r>
            <a:r>
              <a:rPr lang="en-IN" dirty="0"/>
              <a:t>. </a:t>
            </a:r>
          </a:p>
          <a:p>
            <a:r>
              <a:rPr lang="en-IN" dirty="0"/>
              <a:t>The patient was successfully </a:t>
            </a:r>
            <a:r>
              <a:rPr lang="en-IN" dirty="0" err="1"/>
              <a:t>cardioverted</a:t>
            </a:r>
            <a:r>
              <a:rPr lang="en-IN" dirty="0"/>
              <a:t> electrically to normal sinus rhythm. </a:t>
            </a:r>
          </a:p>
          <a:p>
            <a:r>
              <a:rPr lang="en-IN" dirty="0"/>
              <a:t>Focal </a:t>
            </a:r>
            <a:r>
              <a:rPr lang="en-IN" dirty="0" err="1"/>
              <a:t>atrial</a:t>
            </a:r>
            <a:r>
              <a:rPr lang="en-IN" dirty="0"/>
              <a:t> tachycardia from enhanced automaticity does not respond to electrical </a:t>
            </a:r>
            <a:r>
              <a:rPr lang="en-IN" dirty="0" err="1"/>
              <a:t>cardioversion</a:t>
            </a:r>
            <a:r>
              <a:rPr lang="en-IN" dirty="0"/>
              <a:t>. </a:t>
            </a:r>
          </a:p>
          <a:p>
            <a:r>
              <a:rPr lang="en-IN" dirty="0"/>
              <a:t>The presence of AV block excludes AVRT and upright </a:t>
            </a:r>
            <a:r>
              <a:rPr lang="en-IN" dirty="0" err="1"/>
              <a:t>Pwaves</a:t>
            </a:r>
            <a:r>
              <a:rPr lang="en-IN" dirty="0"/>
              <a:t> in II, III, and </a:t>
            </a:r>
            <a:r>
              <a:rPr lang="en-IN" dirty="0" err="1"/>
              <a:t>aVF</a:t>
            </a:r>
            <a:r>
              <a:rPr lang="en-IN" dirty="0"/>
              <a:t> makes AVNRT unlikely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500858"/>
          </a:xfrm>
        </p:spPr>
        <p:txBody>
          <a:bodyPr>
            <a:normAutofit fontScale="85000" lnSpcReduction="10000"/>
          </a:bodyPr>
          <a:lstStyle/>
          <a:p>
            <a:pPr>
              <a:buNone/>
            </a:pPr>
            <a:r>
              <a:rPr lang="en-IN" sz="1800" b="1" dirty="0"/>
              <a:t>                                                             Acute Treatment</a:t>
            </a:r>
          </a:p>
          <a:p>
            <a:pPr>
              <a:buNone/>
            </a:pPr>
            <a:endParaRPr lang="en-IN" sz="1800" dirty="0"/>
          </a:p>
          <a:p>
            <a:pPr>
              <a:buNone/>
            </a:pPr>
            <a:r>
              <a:rPr lang="en-IN" sz="1800" dirty="0"/>
              <a:t>       Regular narrow complex tachycardia, and difficult to distinguish from atypical AVNRT and atypical AVRT. Thus, the acute treatment  is similar to any regular narrow complex SVT.</a:t>
            </a:r>
          </a:p>
          <a:p>
            <a:pPr>
              <a:buNone/>
            </a:pPr>
            <a:endParaRPr lang="en-IN" sz="1800" dirty="0"/>
          </a:p>
          <a:p>
            <a:pPr>
              <a:buNone/>
            </a:pPr>
            <a:endParaRPr lang="en-IN" sz="1800" dirty="0"/>
          </a:p>
          <a:p>
            <a:pPr>
              <a:buNone/>
            </a:pPr>
            <a:r>
              <a:rPr lang="en-IN" sz="1800" dirty="0"/>
              <a:t>                                                                </a:t>
            </a:r>
            <a:r>
              <a:rPr lang="en-IN" sz="1800" dirty="0" err="1"/>
              <a:t>Vagal</a:t>
            </a:r>
            <a:r>
              <a:rPr lang="en-IN" sz="1800" dirty="0"/>
              <a:t> </a:t>
            </a:r>
            <a:r>
              <a:rPr lang="en-IN" sz="1800" dirty="0" err="1"/>
              <a:t>maneuvers,ABCD</a:t>
            </a:r>
            <a:endParaRPr lang="en-IN" sz="1800" dirty="0"/>
          </a:p>
          <a:p>
            <a:pPr>
              <a:buNone/>
            </a:pPr>
            <a:endParaRPr lang="en-IN" sz="1800" dirty="0"/>
          </a:p>
          <a:p>
            <a:pPr>
              <a:buNone/>
            </a:pPr>
            <a:r>
              <a:rPr lang="en-IN" sz="1800" dirty="0" err="1"/>
              <a:t>Microreentry</a:t>
            </a:r>
            <a:r>
              <a:rPr lang="en-IN" sz="1800" dirty="0"/>
              <a:t> or triggered activity- respond to Adenosine or </a:t>
            </a:r>
            <a:r>
              <a:rPr lang="en-IN" sz="1800" dirty="0" err="1"/>
              <a:t>Verapamil</a:t>
            </a:r>
            <a:endParaRPr lang="en-IN" sz="1800" dirty="0"/>
          </a:p>
          <a:p>
            <a:pPr>
              <a:buNone/>
            </a:pPr>
            <a:r>
              <a:rPr lang="en-IN" sz="1800" dirty="0"/>
              <a:t>Enhanced automaticity- will not respond to adenosine. </a:t>
            </a:r>
          </a:p>
          <a:p>
            <a:pPr>
              <a:buNone/>
            </a:pPr>
            <a:r>
              <a:rPr lang="en-IN" sz="1800" dirty="0"/>
              <a:t>                                            Class IA (</a:t>
            </a:r>
            <a:r>
              <a:rPr lang="en-IN" sz="1800" dirty="0" err="1"/>
              <a:t>procainamide</a:t>
            </a:r>
            <a:r>
              <a:rPr lang="en-IN" sz="1800" dirty="0"/>
              <a:t>)</a:t>
            </a:r>
          </a:p>
          <a:p>
            <a:pPr>
              <a:buNone/>
            </a:pPr>
            <a:r>
              <a:rPr lang="en-IN" sz="1800" dirty="0"/>
              <a:t>                                            Class IC (</a:t>
            </a:r>
            <a:r>
              <a:rPr lang="en-IN" sz="1800" dirty="0" err="1"/>
              <a:t>flecainide</a:t>
            </a:r>
            <a:r>
              <a:rPr lang="en-IN" sz="1800" dirty="0"/>
              <a:t> and </a:t>
            </a:r>
            <a:r>
              <a:rPr lang="en-IN" sz="1800" dirty="0" err="1"/>
              <a:t>propafenone</a:t>
            </a:r>
            <a:r>
              <a:rPr lang="en-IN" sz="1800" dirty="0"/>
              <a:t>)  </a:t>
            </a:r>
          </a:p>
          <a:p>
            <a:pPr>
              <a:buNone/>
            </a:pPr>
            <a:r>
              <a:rPr lang="en-IN" sz="1800" dirty="0"/>
              <a:t>                                            Class III (</a:t>
            </a:r>
            <a:r>
              <a:rPr lang="en-IN" sz="1800" dirty="0" err="1"/>
              <a:t>sotalol</a:t>
            </a:r>
            <a:r>
              <a:rPr lang="en-IN" sz="1800" dirty="0"/>
              <a:t>, </a:t>
            </a:r>
            <a:r>
              <a:rPr lang="en-IN" sz="1800" dirty="0" err="1"/>
              <a:t>amiodarone</a:t>
            </a:r>
            <a:r>
              <a:rPr lang="en-IN" sz="1800" dirty="0"/>
              <a:t>)</a:t>
            </a:r>
          </a:p>
          <a:p>
            <a:pPr>
              <a:buNone/>
            </a:pPr>
            <a:r>
              <a:rPr lang="en-IN" sz="1800" dirty="0"/>
              <a:t>( should be considered If adenosine and other AV nodal blocking agents are not effective)</a:t>
            </a:r>
          </a:p>
          <a:p>
            <a:pPr>
              <a:buNone/>
            </a:pPr>
            <a:endParaRPr lang="en-IN" sz="1600" dirty="0"/>
          </a:p>
          <a:p>
            <a:pPr>
              <a:buNone/>
            </a:pPr>
            <a:r>
              <a:rPr lang="en-IN" sz="1600" dirty="0"/>
              <a:t>Electrical </a:t>
            </a:r>
            <a:r>
              <a:rPr lang="en-IN" sz="1600" dirty="0" err="1"/>
              <a:t>cardioversion</a:t>
            </a:r>
            <a:r>
              <a:rPr lang="en-IN" sz="1600" dirty="0"/>
              <a:t>- not effective in enhanced automaticity</a:t>
            </a:r>
          </a:p>
          <a:p>
            <a:pPr>
              <a:buNone/>
            </a:pPr>
            <a:r>
              <a:rPr lang="en-IN" sz="1600" dirty="0"/>
              <a:t>                                            effective in intra-</a:t>
            </a:r>
            <a:r>
              <a:rPr lang="en-IN" sz="1600" dirty="0" err="1"/>
              <a:t>atrial</a:t>
            </a:r>
            <a:r>
              <a:rPr lang="en-IN" sz="1600" dirty="0"/>
              <a:t> </a:t>
            </a:r>
            <a:r>
              <a:rPr lang="en-IN" sz="1600" dirty="0" err="1"/>
              <a:t>reentry</a:t>
            </a:r>
            <a:r>
              <a:rPr lang="en-IN" sz="1600" dirty="0"/>
              <a:t> or triggered activity</a:t>
            </a:r>
          </a:p>
          <a:p>
            <a:pPr>
              <a:buNone/>
            </a:pPr>
            <a:endParaRPr lang="en-IN" sz="1600" dirty="0"/>
          </a:p>
          <a:p>
            <a:pPr>
              <a:buNone/>
            </a:pPr>
            <a:r>
              <a:rPr lang="en-IN" sz="1600" dirty="0"/>
              <a:t>Intractable to drugs- electrical ablation (or if not feasible, surgical excision) of the </a:t>
            </a:r>
            <a:r>
              <a:rPr lang="en-IN" sz="1600" dirty="0" err="1"/>
              <a:t>arrhythmogenic</a:t>
            </a:r>
            <a:r>
              <a:rPr lang="en-IN" sz="1600" dirty="0"/>
              <a:t> focus</a:t>
            </a:r>
            <a:endParaRPr lang="en-IN" sz="1800" dirty="0"/>
          </a:p>
          <a:p>
            <a:pPr>
              <a:buNone/>
            </a:pPr>
            <a:endParaRPr lang="en-IN" sz="1800" dirty="0"/>
          </a:p>
          <a:p>
            <a:pPr>
              <a:buNone/>
            </a:pPr>
            <a:r>
              <a:rPr lang="en-IN" sz="1800" dirty="0"/>
              <a:t>1.Digitalis toxicity-</a:t>
            </a:r>
          </a:p>
          <a:p>
            <a:pPr>
              <a:buNone/>
            </a:pPr>
            <a:r>
              <a:rPr lang="en-IN" sz="1800" dirty="0"/>
              <a:t>-should be discontinued</a:t>
            </a:r>
          </a:p>
          <a:p>
            <a:pPr>
              <a:buNone/>
            </a:pPr>
            <a:r>
              <a:rPr lang="en-IN" sz="1800" dirty="0"/>
              <a:t>-electrolyte abnormalities (</a:t>
            </a:r>
            <a:r>
              <a:rPr lang="en-IN" sz="1800" dirty="0" err="1"/>
              <a:t>hypokalemia</a:t>
            </a:r>
            <a:r>
              <a:rPr lang="en-IN" sz="1800" dirty="0"/>
              <a:t>, </a:t>
            </a:r>
            <a:r>
              <a:rPr lang="en-IN" sz="1800" dirty="0" err="1"/>
              <a:t>hypomagnesemia</a:t>
            </a:r>
            <a:r>
              <a:rPr lang="en-IN" sz="1800" dirty="0"/>
              <a:t>, and </a:t>
            </a:r>
            <a:r>
              <a:rPr lang="en-IN" sz="1800" dirty="0" err="1"/>
              <a:t>hypercalcemia</a:t>
            </a:r>
            <a:r>
              <a:rPr lang="en-IN" sz="1800" dirty="0"/>
              <a:t>)should be corrected</a:t>
            </a:r>
          </a:p>
          <a:p>
            <a:pPr>
              <a:buNone/>
            </a:pPr>
            <a:r>
              <a:rPr lang="en-IN" sz="1800" dirty="0"/>
              <a:t>-</a:t>
            </a:r>
            <a:r>
              <a:rPr lang="en-IN" sz="1800" dirty="0" err="1"/>
              <a:t>digoxin</a:t>
            </a:r>
            <a:r>
              <a:rPr lang="en-IN" sz="1800" dirty="0"/>
              <a:t> binding agents</a:t>
            </a:r>
          </a:p>
          <a:p>
            <a:pPr>
              <a:buNone/>
            </a:pPr>
            <a:endParaRPr lang="en-IN" sz="1800" dirty="0"/>
          </a:p>
          <a:p>
            <a:pPr>
              <a:buNone/>
            </a:pPr>
            <a:r>
              <a:rPr lang="en-IN" sz="1800" dirty="0"/>
              <a:t>2. Tachycardia is also precipitated by metabolic and blood gas disorders-correct</a:t>
            </a:r>
          </a:p>
        </p:txBody>
      </p:sp>
      <p:cxnSp>
        <p:nvCxnSpPr>
          <p:cNvPr id="5" name="Straight Arrow Connector 4"/>
          <p:cNvCxnSpPr/>
          <p:nvPr/>
        </p:nvCxnSpPr>
        <p:spPr>
          <a:xfrm rot="5400000">
            <a:off x="3822695" y="1392223"/>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IN" sz="2000" b="1" dirty="0">
                <a:solidFill>
                  <a:srgbClr val="FF0000"/>
                </a:solidFill>
              </a:rPr>
              <a:t>                                                                 MAT</a:t>
            </a:r>
          </a:p>
          <a:p>
            <a:pPr>
              <a:buNone/>
            </a:pPr>
            <a:endParaRPr lang="en-IN" sz="2000" dirty="0"/>
          </a:p>
          <a:p>
            <a:pPr>
              <a:buNone/>
            </a:pPr>
            <a:r>
              <a:rPr lang="en-IN" sz="2000" dirty="0"/>
              <a:t>MAT is most probably due to </a:t>
            </a:r>
            <a:r>
              <a:rPr lang="en-IN" sz="2000" b="1" dirty="0"/>
              <a:t>enhanced automaticity</a:t>
            </a:r>
            <a:r>
              <a:rPr lang="en-IN" sz="2000" dirty="0"/>
              <a:t>.</a:t>
            </a:r>
            <a:endParaRPr lang="en-IN" sz="2000" b="1" dirty="0"/>
          </a:p>
        </p:txBody>
      </p:sp>
      <p:sp>
        <p:nvSpPr>
          <p:cNvPr id="4" name="Rectangle 3"/>
          <p:cNvSpPr/>
          <p:nvPr/>
        </p:nvSpPr>
        <p:spPr>
          <a:xfrm>
            <a:off x="500034" y="1214422"/>
            <a:ext cx="6715172" cy="1754326"/>
          </a:xfrm>
          <a:prstGeom prst="rect">
            <a:avLst/>
          </a:prstGeom>
        </p:spPr>
        <p:txBody>
          <a:bodyPr wrap="square">
            <a:spAutoFit/>
          </a:bodyPr>
          <a:lstStyle/>
          <a:p>
            <a:endParaRPr lang="en-IN" dirty="0"/>
          </a:p>
          <a:p>
            <a:r>
              <a:rPr lang="en-IN" dirty="0"/>
              <a:t>1. At least three consecutive P waves with different morphologies</a:t>
            </a:r>
          </a:p>
          <a:p>
            <a:r>
              <a:rPr lang="en-IN" dirty="0"/>
              <a:t>with a rate 100 </a:t>
            </a:r>
            <a:r>
              <a:rPr lang="en-IN" dirty="0" err="1"/>
              <a:t>bpm</a:t>
            </a:r>
            <a:r>
              <a:rPr lang="en-IN" dirty="0"/>
              <a:t> should be present.</a:t>
            </a:r>
          </a:p>
          <a:p>
            <a:endParaRPr lang="en-IN" dirty="0"/>
          </a:p>
          <a:p>
            <a:r>
              <a:rPr lang="en-IN" dirty="0"/>
              <a:t>2. The PR as well as the R-R interval is variable with </a:t>
            </a:r>
            <a:r>
              <a:rPr lang="en-IN" dirty="0" err="1"/>
              <a:t>isoelectric</a:t>
            </a:r>
            <a:endParaRPr lang="en-IN" dirty="0"/>
          </a:p>
          <a:p>
            <a:r>
              <a:rPr lang="en-IN" dirty="0"/>
              <a:t>baseline between P waves.</a:t>
            </a:r>
          </a:p>
        </p:txBody>
      </p:sp>
      <p:pic>
        <p:nvPicPr>
          <p:cNvPr id="8194" name="Picture 2"/>
          <p:cNvPicPr>
            <a:picLocks noChangeAspect="1" noChangeArrowheads="1"/>
          </p:cNvPicPr>
          <p:nvPr/>
        </p:nvPicPr>
        <p:blipFill>
          <a:blip r:embed="rId2"/>
          <a:srcRect/>
          <a:stretch>
            <a:fillRect/>
          </a:stretch>
        </p:blipFill>
        <p:spPr bwMode="auto">
          <a:xfrm>
            <a:off x="1428728" y="3000372"/>
            <a:ext cx="6000792" cy="252889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928662" y="428604"/>
            <a:ext cx="7286676" cy="3162300"/>
          </a:xfrm>
          <a:prstGeom prst="rect">
            <a:avLst/>
          </a:prstGeom>
          <a:noFill/>
          <a:ln w="9525">
            <a:noFill/>
            <a:miter lim="800000"/>
            <a:headEnd/>
            <a:tailEnd/>
          </a:ln>
          <a:effectLst/>
        </p:spPr>
      </p:pic>
      <p:sp>
        <p:nvSpPr>
          <p:cNvPr id="5" name="Rectangle 4"/>
          <p:cNvSpPr/>
          <p:nvPr/>
        </p:nvSpPr>
        <p:spPr>
          <a:xfrm>
            <a:off x="1000100" y="3857628"/>
            <a:ext cx="7072362" cy="646331"/>
          </a:xfrm>
          <a:prstGeom prst="rect">
            <a:avLst/>
          </a:prstGeom>
        </p:spPr>
        <p:txBody>
          <a:bodyPr wrap="square">
            <a:spAutoFit/>
          </a:bodyPr>
          <a:lstStyle/>
          <a:p>
            <a:r>
              <a:rPr lang="en-IN" dirty="0"/>
              <a:t>Rate is irregular, the PR intervals are variable</a:t>
            </a:r>
          </a:p>
          <a:p>
            <a:r>
              <a:rPr lang="en-IN" dirty="0"/>
              <a:t>Baseline between two P waves is </a:t>
            </a:r>
            <a:r>
              <a:rPr lang="en-IN" dirty="0" err="1"/>
              <a:t>isoelectric</a:t>
            </a:r>
            <a:r>
              <a:rPr lang="en-IN"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b="1" dirty="0">
                <a:solidFill>
                  <a:srgbClr val="FF0000"/>
                </a:solidFill>
              </a:rPr>
              <a:t>SVT from enhanced automaticity</a:t>
            </a:r>
            <a:endParaRPr lang="en-IN" sz="2000" dirty="0">
              <a:solidFill>
                <a:srgbClr val="FF0000"/>
              </a:solidFill>
            </a:endParaRPr>
          </a:p>
        </p:txBody>
      </p:sp>
      <p:sp>
        <p:nvSpPr>
          <p:cNvPr id="3" name="Content Placeholder 2"/>
          <p:cNvSpPr>
            <a:spLocks noGrp="1"/>
          </p:cNvSpPr>
          <p:nvPr>
            <p:ph idx="1"/>
          </p:nvPr>
        </p:nvSpPr>
        <p:spPr>
          <a:xfrm>
            <a:off x="457200" y="1142984"/>
            <a:ext cx="8229600" cy="4983179"/>
          </a:xfrm>
        </p:spPr>
        <p:txBody>
          <a:bodyPr>
            <a:normAutofit/>
          </a:bodyPr>
          <a:lstStyle/>
          <a:p>
            <a:r>
              <a:rPr lang="en-IN" sz="1800" b="1" dirty="0"/>
              <a:t>Cells with automatic properties</a:t>
            </a:r>
            <a:r>
              <a:rPr lang="en-IN" sz="1800" dirty="0"/>
              <a:t>. </a:t>
            </a:r>
          </a:p>
          <a:p>
            <a:r>
              <a:rPr lang="en-IN" sz="1800" dirty="0"/>
              <a:t>Cells with </a:t>
            </a:r>
            <a:r>
              <a:rPr lang="en-IN" sz="1800" dirty="0" err="1"/>
              <a:t>pacemaking</a:t>
            </a:r>
            <a:r>
              <a:rPr lang="en-IN" sz="1800" dirty="0"/>
              <a:t> properties exhibit </a:t>
            </a:r>
            <a:r>
              <a:rPr lang="en-IN" sz="1800" b="1" dirty="0"/>
              <a:t>diastolic depolarization </a:t>
            </a:r>
            <a:r>
              <a:rPr lang="en-IN" sz="1800" dirty="0"/>
              <a:t>characterized by a </a:t>
            </a:r>
            <a:r>
              <a:rPr lang="en-IN" sz="1800" b="1" dirty="0"/>
              <a:t>slowly rising slope during phase 4 </a:t>
            </a:r>
            <a:r>
              <a:rPr lang="en-IN" sz="1800" dirty="0"/>
              <a:t>of the action potential. Once threshold potential is reached, the cells discharge automatically. </a:t>
            </a:r>
          </a:p>
          <a:p>
            <a:pPr>
              <a:buNone/>
            </a:pPr>
            <a:r>
              <a:rPr lang="en-IN" sz="1800" dirty="0"/>
              <a:t>(non-</a:t>
            </a:r>
            <a:r>
              <a:rPr lang="en-IN" sz="1800" dirty="0" err="1"/>
              <a:t>pacemaking</a:t>
            </a:r>
            <a:r>
              <a:rPr lang="en-IN" sz="1800" dirty="0"/>
              <a:t> cells-phase 4 is flat and resting potential never reaches threshold)</a:t>
            </a:r>
          </a:p>
          <a:p>
            <a:pPr>
              <a:buNone/>
            </a:pPr>
            <a:endParaRPr lang="en-IN" sz="1800" dirty="0"/>
          </a:p>
          <a:p>
            <a:r>
              <a:rPr lang="en-IN" sz="1800" dirty="0"/>
              <a:t>Automatic properties  -1.Sinus node, </a:t>
            </a:r>
          </a:p>
          <a:p>
            <a:pPr>
              <a:buNone/>
            </a:pPr>
            <a:r>
              <a:rPr lang="en-IN" sz="1800" dirty="0"/>
              <a:t>                                                2.Atrioventricular (AV) junction   </a:t>
            </a:r>
          </a:p>
          <a:p>
            <a:pPr>
              <a:buNone/>
            </a:pPr>
            <a:r>
              <a:rPr lang="en-IN" sz="1800" dirty="0"/>
              <a:t>                                                3.AV conduction system except </a:t>
            </a:r>
            <a:r>
              <a:rPr lang="en-IN" sz="1800" dirty="0" err="1"/>
              <a:t>midportion</a:t>
            </a:r>
            <a:r>
              <a:rPr lang="en-IN" sz="1800" dirty="0"/>
              <a:t> of the AV Node</a:t>
            </a:r>
          </a:p>
          <a:p>
            <a:pPr>
              <a:buNone/>
            </a:pPr>
            <a:endParaRPr lang="en-IN" sz="1800" dirty="0"/>
          </a:p>
          <a:p>
            <a:pPr>
              <a:buNone/>
            </a:pPr>
            <a:r>
              <a:rPr lang="en-IN" sz="1800" dirty="0"/>
              <a:t>(cells of the AV conduction system have automatic properties and are capable of discharging spontaneously, their rate of discharge is slower than that of the sinus node. These cells therefore are depolarized by the propagated sinus impulse and serve as backup or </a:t>
            </a:r>
            <a:r>
              <a:rPr lang="en-IN" sz="1800" b="1" dirty="0"/>
              <a:t>latent pacemakers)</a:t>
            </a:r>
            <a:endParaRPr lang="en-IN"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642910" y="1785926"/>
            <a:ext cx="7715304" cy="35719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buNone/>
            </a:pPr>
            <a:r>
              <a:rPr lang="en-IN" sz="1800" b="1" dirty="0"/>
              <a:t>                                                             Clinical Implications</a:t>
            </a:r>
          </a:p>
          <a:p>
            <a:pPr>
              <a:buNone/>
            </a:pPr>
            <a:r>
              <a:rPr lang="en-IN" sz="1800" dirty="0">
                <a:solidFill>
                  <a:srgbClr val="FF0000"/>
                </a:solidFill>
              </a:rPr>
              <a:t>       Chaotic </a:t>
            </a:r>
            <a:r>
              <a:rPr lang="en-IN" sz="1800" dirty="0" err="1">
                <a:solidFill>
                  <a:srgbClr val="FF0000"/>
                </a:solidFill>
              </a:rPr>
              <a:t>atrial</a:t>
            </a:r>
            <a:r>
              <a:rPr lang="en-IN" sz="1800" dirty="0">
                <a:solidFill>
                  <a:srgbClr val="FF0000"/>
                </a:solidFill>
              </a:rPr>
              <a:t> tachycardia</a:t>
            </a:r>
          </a:p>
          <a:p>
            <a:endParaRPr lang="en-IN" sz="1800" dirty="0"/>
          </a:p>
          <a:p>
            <a:r>
              <a:rPr lang="en-IN" sz="1800" dirty="0"/>
              <a:t>Rate&lt;100 </a:t>
            </a:r>
            <a:r>
              <a:rPr lang="en-IN" sz="1800" dirty="0" err="1"/>
              <a:t>bpm</a:t>
            </a:r>
            <a:r>
              <a:rPr lang="en-IN" sz="1800" dirty="0"/>
              <a:t>-chaotic </a:t>
            </a:r>
            <a:r>
              <a:rPr lang="en-IN" sz="1800" dirty="0" err="1"/>
              <a:t>atrial</a:t>
            </a:r>
            <a:r>
              <a:rPr lang="en-IN" sz="1800" dirty="0"/>
              <a:t> rhythm or multifocal </a:t>
            </a:r>
            <a:r>
              <a:rPr lang="en-IN" sz="1800" dirty="0" err="1"/>
              <a:t>atrial</a:t>
            </a:r>
            <a:r>
              <a:rPr lang="en-IN" sz="1800" dirty="0"/>
              <a:t> rhythm.</a:t>
            </a:r>
          </a:p>
          <a:p>
            <a:pPr>
              <a:buNone/>
            </a:pPr>
            <a:endParaRPr lang="en-IN" sz="1800" dirty="0"/>
          </a:p>
          <a:p>
            <a:r>
              <a:rPr lang="en-IN" sz="1800" dirty="0"/>
              <a:t> Mistaken for </a:t>
            </a:r>
            <a:r>
              <a:rPr lang="en-IN" sz="1800" dirty="0" err="1"/>
              <a:t>atrial</a:t>
            </a:r>
            <a:r>
              <a:rPr lang="en-IN" sz="1800" dirty="0"/>
              <a:t> fibrillation.</a:t>
            </a:r>
          </a:p>
          <a:p>
            <a:endParaRPr lang="en-IN" sz="1800" dirty="0"/>
          </a:p>
          <a:p>
            <a:r>
              <a:rPr lang="en-IN" sz="1800" dirty="0"/>
              <a:t>Seen in-Acute exacerbations of COPD</a:t>
            </a:r>
          </a:p>
          <a:p>
            <a:pPr>
              <a:buNone/>
            </a:pPr>
            <a:r>
              <a:rPr lang="en-IN" sz="1800" dirty="0"/>
              <a:t>                     Electrolyte or metabolic abnormalities</a:t>
            </a:r>
          </a:p>
          <a:p>
            <a:pPr>
              <a:buNone/>
            </a:pPr>
            <a:r>
              <a:rPr lang="en-IN" sz="1800" dirty="0"/>
              <a:t>                     Pulmonary infection. </a:t>
            </a:r>
          </a:p>
          <a:p>
            <a:pPr>
              <a:buNone/>
            </a:pPr>
            <a:r>
              <a:rPr lang="en-IN" sz="1800" dirty="0"/>
              <a:t>                     </a:t>
            </a:r>
            <a:r>
              <a:rPr lang="en-IN" sz="1800" dirty="0" err="1"/>
              <a:t>Theophylline</a:t>
            </a:r>
            <a:r>
              <a:rPr lang="en-IN" sz="1800" dirty="0"/>
              <a:t> or Beta agonists.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6572296"/>
          </a:xfrm>
        </p:spPr>
        <p:txBody>
          <a:bodyPr>
            <a:normAutofit fontScale="92500" lnSpcReduction="10000"/>
          </a:bodyPr>
          <a:lstStyle/>
          <a:p>
            <a:pPr>
              <a:buNone/>
            </a:pPr>
            <a:r>
              <a:rPr lang="en-IN" sz="1800" b="1" dirty="0"/>
              <a:t>                                                                  Acute Treatment</a:t>
            </a:r>
          </a:p>
          <a:p>
            <a:pPr>
              <a:buNone/>
            </a:pPr>
            <a:r>
              <a:rPr lang="en-IN" sz="1800" dirty="0"/>
              <a:t>Treat the underlying cause.</a:t>
            </a:r>
          </a:p>
          <a:p>
            <a:pPr>
              <a:buNone/>
            </a:pPr>
            <a:r>
              <a:rPr lang="en-IN" sz="1800" dirty="0" err="1"/>
              <a:t>Theophylline</a:t>
            </a:r>
            <a:r>
              <a:rPr lang="en-IN" sz="1800" dirty="0"/>
              <a:t> or beta agonist should be discontinued.</a:t>
            </a:r>
          </a:p>
          <a:p>
            <a:pPr>
              <a:buNone/>
            </a:pPr>
            <a:r>
              <a:rPr lang="en-IN" sz="1800" dirty="0"/>
              <a:t>Any electrolyte, blood gas, or metabolic abnormality should be corrected. </a:t>
            </a:r>
          </a:p>
          <a:p>
            <a:pPr>
              <a:buNone/>
            </a:pPr>
            <a:r>
              <a:rPr lang="en-IN" sz="1800" dirty="0"/>
              <a:t>Any associated cardiac disease or pulmonary infection should be treated.</a:t>
            </a:r>
          </a:p>
          <a:p>
            <a:pPr>
              <a:buNone/>
            </a:pPr>
            <a:endParaRPr lang="en-IN" sz="1800" dirty="0"/>
          </a:p>
          <a:p>
            <a:pPr>
              <a:buNone/>
            </a:pPr>
            <a:r>
              <a:rPr lang="en-IN" sz="1800" b="1" dirty="0"/>
              <a:t>1</a:t>
            </a:r>
            <a:r>
              <a:rPr lang="en-IN" sz="1800" dirty="0"/>
              <a:t>.</a:t>
            </a:r>
            <a:r>
              <a:rPr lang="en-IN" sz="1800" b="1" dirty="0"/>
              <a:t>Diltiazem</a:t>
            </a:r>
            <a:r>
              <a:rPr lang="en-IN" sz="1800" dirty="0"/>
              <a:t> (20 mg IV) or </a:t>
            </a:r>
            <a:r>
              <a:rPr lang="en-IN" sz="1800" b="1" dirty="0" err="1"/>
              <a:t>Verapamil</a:t>
            </a:r>
            <a:r>
              <a:rPr lang="en-IN" sz="1800" dirty="0"/>
              <a:t> (5 to 10 mg IV) </a:t>
            </a:r>
          </a:p>
          <a:p>
            <a:pPr>
              <a:buNone/>
            </a:pPr>
            <a:r>
              <a:rPr lang="en-IN" sz="1800" dirty="0"/>
              <a:t>       </a:t>
            </a:r>
            <a:r>
              <a:rPr lang="en-IN" sz="1800" dirty="0" err="1"/>
              <a:t>Diltiazem</a:t>
            </a:r>
            <a:r>
              <a:rPr lang="en-IN" sz="1800" dirty="0"/>
              <a:t> continued as an IV infusion drip at 5 to 15 mg per hour after the rate has been controlled with the initial bolus.</a:t>
            </a:r>
          </a:p>
          <a:p>
            <a:pPr>
              <a:buNone/>
            </a:pPr>
            <a:endParaRPr lang="en-IN" sz="1800" b="1" dirty="0"/>
          </a:p>
          <a:p>
            <a:pPr>
              <a:buNone/>
            </a:pPr>
            <a:r>
              <a:rPr lang="en-IN" sz="1800" b="1" dirty="0"/>
              <a:t>2</a:t>
            </a:r>
            <a:r>
              <a:rPr lang="en-IN" sz="1800" dirty="0"/>
              <a:t>. </a:t>
            </a:r>
            <a:r>
              <a:rPr lang="en-IN" sz="1800" b="1" dirty="0"/>
              <a:t>Beta blockers </a:t>
            </a:r>
            <a:r>
              <a:rPr lang="en-IN" sz="1800" dirty="0"/>
              <a:t>are effective but are contraindicated because MAT is frequently seen in </a:t>
            </a:r>
            <a:r>
              <a:rPr lang="en-IN" sz="1800" dirty="0" err="1"/>
              <a:t>bronchospastic</a:t>
            </a:r>
            <a:r>
              <a:rPr lang="en-IN" sz="1800" dirty="0"/>
              <a:t> pulmonary disease. </a:t>
            </a:r>
          </a:p>
          <a:p>
            <a:pPr>
              <a:buNone/>
            </a:pPr>
            <a:endParaRPr lang="en-IN" sz="1800" b="1" dirty="0"/>
          </a:p>
          <a:p>
            <a:pPr>
              <a:buNone/>
            </a:pPr>
            <a:r>
              <a:rPr lang="en-IN" sz="1800" b="1" dirty="0"/>
              <a:t>3</a:t>
            </a:r>
            <a:r>
              <a:rPr lang="en-IN" sz="1800" dirty="0"/>
              <a:t>. </a:t>
            </a:r>
            <a:r>
              <a:rPr lang="en-IN" sz="1800" b="1" dirty="0" err="1"/>
              <a:t>Amiodarone</a:t>
            </a:r>
            <a:r>
              <a:rPr lang="en-IN" sz="1800" b="1" dirty="0"/>
              <a:t> </a:t>
            </a:r>
            <a:r>
              <a:rPr lang="en-IN" sz="1800" dirty="0"/>
              <a:t>if the arrhythmia has not improved with the above agents.</a:t>
            </a:r>
          </a:p>
          <a:p>
            <a:pPr>
              <a:buNone/>
            </a:pPr>
            <a:endParaRPr lang="en-IN" sz="1800" b="1" dirty="0"/>
          </a:p>
          <a:p>
            <a:pPr>
              <a:buNone/>
            </a:pPr>
            <a:r>
              <a:rPr lang="en-IN" sz="1800" b="1" dirty="0"/>
              <a:t>4. Magnesium IV  </a:t>
            </a:r>
            <a:r>
              <a:rPr lang="en-IN" sz="1800" dirty="0"/>
              <a:t>when other agents have failed even in the absence of </a:t>
            </a:r>
            <a:r>
              <a:rPr lang="en-IN" sz="1800" dirty="0" err="1"/>
              <a:t>hypomagnesemia</a:t>
            </a:r>
            <a:r>
              <a:rPr lang="en-IN" sz="1800" dirty="0"/>
              <a:t>.</a:t>
            </a:r>
          </a:p>
          <a:p>
            <a:pPr>
              <a:buNone/>
            </a:pPr>
            <a:endParaRPr lang="en-IN" sz="1800" dirty="0"/>
          </a:p>
          <a:p>
            <a:pPr>
              <a:buNone/>
            </a:pPr>
            <a:r>
              <a:rPr lang="en-IN" sz="1800" dirty="0"/>
              <a:t>MAT is an example of SVT from enhanced automaticity and </a:t>
            </a:r>
            <a:r>
              <a:rPr lang="en-IN" sz="1800" b="1" dirty="0"/>
              <a:t>electrical </a:t>
            </a:r>
            <a:r>
              <a:rPr lang="en-IN" sz="1800" b="1" dirty="0" err="1"/>
              <a:t>cardioversion</a:t>
            </a:r>
            <a:r>
              <a:rPr lang="en-IN" sz="1800" b="1" dirty="0"/>
              <a:t> will not be effective.</a:t>
            </a:r>
          </a:p>
          <a:p>
            <a:pPr>
              <a:buNone/>
            </a:pPr>
            <a:endParaRPr lang="en-IN" sz="1800" dirty="0"/>
          </a:p>
          <a:p>
            <a:pPr>
              <a:buNone/>
            </a:pPr>
            <a:r>
              <a:rPr lang="en-IN" sz="1800" dirty="0"/>
              <a:t>MAT frequently deteriorates to </a:t>
            </a:r>
            <a:r>
              <a:rPr lang="en-IN" sz="1800" dirty="0" err="1"/>
              <a:t>atrial</a:t>
            </a:r>
            <a:r>
              <a:rPr lang="en-IN" sz="1800" dirty="0"/>
              <a:t> fibrillation. The rate in </a:t>
            </a:r>
            <a:r>
              <a:rPr lang="en-IN" sz="1800" dirty="0" err="1"/>
              <a:t>atrial</a:t>
            </a:r>
            <a:r>
              <a:rPr lang="en-IN" sz="1800" dirty="0"/>
              <a:t> fibrillation may be easier to control than the rate in MAT; however, anticoagulation may be necessary.</a:t>
            </a:r>
            <a:endParaRPr lang="en-IN" sz="1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lnSpcReduction="10000"/>
          </a:bodyPr>
          <a:lstStyle/>
          <a:p>
            <a:pPr>
              <a:buNone/>
            </a:pPr>
            <a:r>
              <a:rPr lang="en-IN" sz="2000" b="1" dirty="0">
                <a:solidFill>
                  <a:srgbClr val="FF0000"/>
                </a:solidFill>
              </a:rPr>
              <a:t>                                                   </a:t>
            </a:r>
            <a:r>
              <a:rPr lang="en-IN" sz="2000" b="1" dirty="0" err="1">
                <a:solidFill>
                  <a:srgbClr val="FF0000"/>
                </a:solidFill>
              </a:rPr>
              <a:t>Junctional</a:t>
            </a:r>
            <a:r>
              <a:rPr lang="en-IN" sz="2000" b="1" dirty="0">
                <a:solidFill>
                  <a:srgbClr val="FF0000"/>
                </a:solidFill>
              </a:rPr>
              <a:t> tachycardia</a:t>
            </a:r>
          </a:p>
          <a:p>
            <a:endParaRPr lang="en-IN" sz="1800" dirty="0"/>
          </a:p>
          <a:p>
            <a:r>
              <a:rPr lang="en-IN" sz="1800" dirty="0"/>
              <a:t>Repetitive impulses originating from the AV node or bundle of His. </a:t>
            </a:r>
          </a:p>
          <a:p>
            <a:r>
              <a:rPr lang="en-IN" sz="1800" dirty="0"/>
              <a:t>The impulse follows the normal AV conduction system resulting in narrow QRS complexes.</a:t>
            </a:r>
            <a:endParaRPr lang="en-IN" sz="1800" b="1" dirty="0">
              <a:solidFill>
                <a:srgbClr val="FF0000"/>
              </a:solidFill>
            </a:endParaRPr>
          </a:p>
          <a:p>
            <a:pPr>
              <a:buNone/>
            </a:pPr>
            <a:endParaRPr lang="en-IN" sz="1800" b="1" dirty="0">
              <a:solidFill>
                <a:srgbClr val="FF0000"/>
              </a:solidFill>
            </a:endParaRPr>
          </a:p>
          <a:p>
            <a:pPr>
              <a:buNone/>
            </a:pPr>
            <a:r>
              <a:rPr lang="en-IN" sz="1800" b="1" dirty="0"/>
              <a:t>1.Nonparoxysmal </a:t>
            </a:r>
            <a:r>
              <a:rPr lang="en-IN" sz="1800" b="1" dirty="0" err="1"/>
              <a:t>junctional</a:t>
            </a:r>
            <a:r>
              <a:rPr lang="en-IN" sz="1800" b="1" dirty="0"/>
              <a:t> tachycardia:</a:t>
            </a:r>
          </a:p>
          <a:p>
            <a:r>
              <a:rPr lang="en-IN" sz="1800" dirty="0"/>
              <a:t>Slower rate of </a:t>
            </a:r>
            <a:r>
              <a:rPr lang="en-IN" sz="1800" b="1" dirty="0"/>
              <a:t>70 to 120 </a:t>
            </a:r>
            <a:r>
              <a:rPr lang="en-IN" sz="1800" b="1" dirty="0" err="1"/>
              <a:t>bpm</a:t>
            </a:r>
            <a:endParaRPr lang="en-IN" sz="1800" b="1" dirty="0"/>
          </a:p>
          <a:p>
            <a:pPr>
              <a:buNone/>
            </a:pPr>
            <a:r>
              <a:rPr lang="en-IN" sz="1800" dirty="0"/>
              <a:t>      (Despite the very slow rate of 100 </a:t>
            </a:r>
            <a:r>
              <a:rPr lang="en-IN" sz="1800" dirty="0" err="1"/>
              <a:t>bpm</a:t>
            </a:r>
            <a:r>
              <a:rPr lang="en-IN" sz="1800" dirty="0"/>
              <a:t>, the arrhythmia is considered a tachycardia since the intrinsic rate of the AV junction is exceeded, which is usually 40 to 60)</a:t>
            </a:r>
          </a:p>
          <a:p>
            <a:r>
              <a:rPr lang="en-IN" sz="1800" dirty="0"/>
              <a:t>AV </a:t>
            </a:r>
            <a:r>
              <a:rPr lang="en-IN" sz="1800" dirty="0" err="1"/>
              <a:t>junctional</a:t>
            </a:r>
            <a:r>
              <a:rPr lang="en-IN" sz="1800" dirty="0"/>
              <a:t> rhythm with a rate 100 </a:t>
            </a:r>
            <a:r>
              <a:rPr lang="en-IN" sz="1800" dirty="0" err="1"/>
              <a:t>bpm</a:t>
            </a:r>
            <a:r>
              <a:rPr lang="en-IN" sz="1800" dirty="0"/>
              <a:t>-accelerated </a:t>
            </a:r>
            <a:r>
              <a:rPr lang="en-IN" sz="1800" dirty="0" err="1"/>
              <a:t>junctional</a:t>
            </a:r>
            <a:r>
              <a:rPr lang="en-IN" sz="1800" dirty="0"/>
              <a:t> </a:t>
            </a:r>
            <a:r>
              <a:rPr lang="en-IN" sz="1800" b="1" dirty="0"/>
              <a:t>rhythm</a:t>
            </a:r>
          </a:p>
          <a:p>
            <a:r>
              <a:rPr lang="en-IN" sz="1800" dirty="0" err="1"/>
              <a:t>nonparoxysmal</a:t>
            </a:r>
            <a:r>
              <a:rPr lang="en-IN" sz="1800" dirty="0"/>
              <a:t> with a </a:t>
            </a:r>
            <a:r>
              <a:rPr lang="en-IN" sz="1800" b="1" dirty="0"/>
              <a:t>slow onset and termination.</a:t>
            </a:r>
            <a:r>
              <a:rPr lang="en-IN" sz="1800" dirty="0"/>
              <a:t> </a:t>
            </a:r>
          </a:p>
          <a:p>
            <a:r>
              <a:rPr lang="en-IN" sz="1800" b="1" dirty="0"/>
              <a:t>Enhanced automaticity or Triggered activity</a:t>
            </a:r>
          </a:p>
          <a:p>
            <a:endParaRPr lang="en-IN" sz="1800" b="1" dirty="0"/>
          </a:p>
          <a:p>
            <a:pPr>
              <a:buNone/>
            </a:pPr>
            <a:r>
              <a:rPr lang="en-IN" sz="1800" b="1" dirty="0"/>
              <a:t>2.Paroxysmal or focal </a:t>
            </a:r>
            <a:r>
              <a:rPr lang="en-IN" sz="1800" b="1" dirty="0" err="1"/>
              <a:t>junctional</a:t>
            </a:r>
            <a:r>
              <a:rPr lang="en-IN" sz="1800" b="1" dirty="0"/>
              <a:t> tachycardia:</a:t>
            </a:r>
          </a:p>
          <a:p>
            <a:r>
              <a:rPr lang="en-IN" sz="1800" b="1" dirty="0"/>
              <a:t>Rare, </a:t>
            </a:r>
            <a:r>
              <a:rPr lang="en-IN" sz="1800" dirty="0"/>
              <a:t>more in </a:t>
            </a:r>
            <a:r>
              <a:rPr lang="en-IN" sz="1800" b="1" dirty="0"/>
              <a:t>children</a:t>
            </a:r>
          </a:p>
          <a:p>
            <a:r>
              <a:rPr lang="en-IN" sz="1800" dirty="0"/>
              <a:t>called </a:t>
            </a:r>
            <a:r>
              <a:rPr lang="en-IN" sz="1800" b="1" dirty="0" err="1"/>
              <a:t>junctional</a:t>
            </a:r>
            <a:r>
              <a:rPr lang="en-IN" sz="1800" b="1" dirty="0"/>
              <a:t> ectopic tachycardia </a:t>
            </a:r>
            <a:r>
              <a:rPr lang="en-IN" sz="1800" dirty="0"/>
              <a:t>or </a:t>
            </a:r>
            <a:r>
              <a:rPr lang="en-IN" sz="1800" b="1" dirty="0"/>
              <a:t>automatic </a:t>
            </a:r>
            <a:r>
              <a:rPr lang="en-IN" sz="1800" b="1" dirty="0" err="1"/>
              <a:t>junctional</a:t>
            </a:r>
            <a:r>
              <a:rPr lang="en-IN" sz="1800" b="1" dirty="0"/>
              <a:t> tachycardia</a:t>
            </a:r>
            <a:r>
              <a:rPr lang="en-IN" sz="1800" dirty="0"/>
              <a:t>.</a:t>
            </a:r>
          </a:p>
          <a:p>
            <a:r>
              <a:rPr lang="en-IN" sz="1800" b="1" dirty="0"/>
              <a:t>110 to 250 </a:t>
            </a:r>
            <a:r>
              <a:rPr lang="en-IN" sz="1800" b="1" dirty="0" err="1"/>
              <a:t>bpm</a:t>
            </a:r>
            <a:r>
              <a:rPr lang="en-IN" sz="1800" dirty="0" err="1"/>
              <a:t>,paroxysmal</a:t>
            </a:r>
            <a:r>
              <a:rPr lang="en-IN" sz="1800" dirty="0"/>
              <a:t> with </a:t>
            </a:r>
            <a:r>
              <a:rPr lang="en-IN" sz="1800" b="1" dirty="0"/>
              <a:t>sudden onset and abrupt termination</a:t>
            </a:r>
            <a:r>
              <a:rPr lang="en-IN" sz="1800" dirty="0"/>
              <a:t>. </a:t>
            </a:r>
          </a:p>
          <a:p>
            <a:r>
              <a:rPr lang="en-IN" sz="1800" dirty="0"/>
              <a:t> </a:t>
            </a:r>
            <a:r>
              <a:rPr lang="en-IN" sz="1800" b="1" dirty="0"/>
              <a:t>Enhanced automaticity </a:t>
            </a:r>
            <a:r>
              <a:rPr lang="en-IN" sz="1800" dirty="0"/>
              <a:t>or </a:t>
            </a:r>
            <a:r>
              <a:rPr lang="en-IN" sz="1800" b="1" dirty="0"/>
              <a:t>Triggered activity</a:t>
            </a:r>
            <a:r>
              <a:rPr lang="en-IN" sz="1800" dirty="0"/>
              <a:t>.</a:t>
            </a:r>
            <a:endParaRPr lang="en-IN" sz="1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IN" sz="1800" b="1" dirty="0"/>
              <a:t>                                                  ECG of AV </a:t>
            </a:r>
            <a:r>
              <a:rPr lang="en-IN" sz="1800" b="1" dirty="0" err="1"/>
              <a:t>junctional</a:t>
            </a:r>
            <a:r>
              <a:rPr lang="en-IN" sz="1800" b="1" dirty="0"/>
              <a:t> tachycardia</a:t>
            </a:r>
          </a:p>
          <a:p>
            <a:pPr>
              <a:buNone/>
            </a:pPr>
            <a:endParaRPr lang="en-IN" sz="1800" b="1" dirty="0"/>
          </a:p>
        </p:txBody>
      </p:sp>
      <p:pic>
        <p:nvPicPr>
          <p:cNvPr id="1026" name="Picture 2"/>
          <p:cNvPicPr>
            <a:picLocks noChangeAspect="1" noChangeArrowheads="1"/>
          </p:cNvPicPr>
          <p:nvPr/>
        </p:nvPicPr>
        <p:blipFill>
          <a:blip r:embed="rId2"/>
          <a:srcRect/>
          <a:stretch>
            <a:fillRect/>
          </a:stretch>
        </p:blipFill>
        <p:spPr bwMode="auto">
          <a:xfrm>
            <a:off x="714348" y="928671"/>
            <a:ext cx="7000924" cy="4357717"/>
          </a:xfrm>
          <a:prstGeom prst="rect">
            <a:avLst/>
          </a:prstGeom>
          <a:noFill/>
          <a:ln w="9525">
            <a:noFill/>
            <a:miter lim="800000"/>
            <a:headEnd/>
            <a:tailEnd/>
          </a:ln>
          <a:effectLst/>
        </p:spPr>
      </p:pic>
      <p:sp>
        <p:nvSpPr>
          <p:cNvPr id="5" name="Rectangle 4"/>
          <p:cNvSpPr/>
          <p:nvPr/>
        </p:nvSpPr>
        <p:spPr>
          <a:xfrm>
            <a:off x="357158" y="5500702"/>
            <a:ext cx="7858180" cy="1200329"/>
          </a:xfrm>
          <a:prstGeom prst="rect">
            <a:avLst/>
          </a:prstGeom>
        </p:spPr>
        <p:txBody>
          <a:bodyPr wrap="square">
            <a:spAutoFit/>
          </a:bodyPr>
          <a:lstStyle/>
          <a:p>
            <a:r>
              <a:rPr lang="en-IN" dirty="0"/>
              <a:t>1.Because the tachycardia is not dependent on the atria or ventricles, the </a:t>
            </a:r>
            <a:r>
              <a:rPr lang="en-IN" b="1" dirty="0"/>
              <a:t>relationship between the P wave and the QRS complex is variable</a:t>
            </a:r>
            <a:r>
              <a:rPr lang="en-IN" dirty="0"/>
              <a:t>.</a:t>
            </a:r>
          </a:p>
          <a:p>
            <a:r>
              <a:rPr lang="en-IN" dirty="0"/>
              <a:t>2.The retrograde P waves are </a:t>
            </a:r>
            <a:r>
              <a:rPr lang="en-IN" b="1" dirty="0"/>
              <a:t>narrow, occur before or after the QRS complex or synchronous with the QRS complex</a:t>
            </a:r>
            <a:r>
              <a:rPr lang="en-IN" dirty="0"/>
              <a:t>(P waves are not visible)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IN" sz="1800" b="1" dirty="0"/>
              <a:t>                                             </a:t>
            </a:r>
            <a:r>
              <a:rPr lang="en-IN" sz="2000" b="1" dirty="0" err="1"/>
              <a:t>Nonparoxysmal</a:t>
            </a:r>
            <a:r>
              <a:rPr lang="en-IN" sz="2000" b="1" dirty="0"/>
              <a:t> </a:t>
            </a:r>
            <a:r>
              <a:rPr lang="en-IN" sz="2000" b="1" dirty="0" err="1"/>
              <a:t>Junctional</a:t>
            </a:r>
            <a:r>
              <a:rPr lang="en-IN" sz="2000" b="1" dirty="0"/>
              <a:t> Tachycardia</a:t>
            </a:r>
          </a:p>
          <a:p>
            <a:pPr>
              <a:buNone/>
            </a:pPr>
            <a:endParaRPr lang="en-IN" sz="2000" b="1" dirty="0"/>
          </a:p>
          <a:p>
            <a:r>
              <a:rPr lang="en-IN" sz="1800" dirty="0"/>
              <a:t>When the retrograde P wave precedes the QRS complex-PR interval &lt;0.12 seconds </a:t>
            </a:r>
          </a:p>
          <a:p>
            <a:r>
              <a:rPr lang="en-IN" sz="1800" dirty="0"/>
              <a:t>Width of the retrograde P wave is-thinner than a normal sinus P wave, because the impulse originates from the AV node &amp; both atria are activated simultaneously.</a:t>
            </a:r>
          </a:p>
          <a:p>
            <a:r>
              <a:rPr lang="en-IN" sz="1800" dirty="0"/>
              <a:t>When it follows the QRS complex-R-P interval is&lt;0.20 seconds.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86544"/>
          </a:xfrm>
        </p:spPr>
        <p:txBody>
          <a:bodyPr>
            <a:normAutofit/>
          </a:bodyPr>
          <a:lstStyle/>
          <a:p>
            <a:pPr>
              <a:buNone/>
            </a:pPr>
            <a:r>
              <a:rPr lang="en-IN" sz="1800" b="1" dirty="0"/>
              <a:t>                                            ECG Findings of </a:t>
            </a:r>
            <a:r>
              <a:rPr lang="en-IN" sz="1800" b="1" dirty="0" err="1"/>
              <a:t>Junctional</a:t>
            </a:r>
            <a:r>
              <a:rPr lang="en-IN" sz="1800" b="1" dirty="0"/>
              <a:t> Tachycardia</a:t>
            </a:r>
          </a:p>
          <a:p>
            <a:pPr>
              <a:buNone/>
            </a:pPr>
            <a:endParaRPr lang="en-IN" sz="1800" dirty="0"/>
          </a:p>
          <a:p>
            <a:pPr>
              <a:buNone/>
            </a:pPr>
            <a:r>
              <a:rPr lang="en-IN" sz="1800" dirty="0"/>
              <a:t>       ECG findings of </a:t>
            </a:r>
            <a:r>
              <a:rPr lang="en-IN" sz="1800" dirty="0" err="1"/>
              <a:t>nonparoxysmal</a:t>
            </a:r>
            <a:r>
              <a:rPr lang="en-IN" sz="1800" dirty="0"/>
              <a:t> and paroxysmal or focal </a:t>
            </a:r>
            <a:r>
              <a:rPr lang="en-IN" sz="1800" dirty="0" err="1"/>
              <a:t>junctional</a:t>
            </a:r>
            <a:r>
              <a:rPr lang="en-IN" sz="1800" dirty="0"/>
              <a:t> tachycardia are </a:t>
            </a:r>
            <a:r>
              <a:rPr lang="en-IN" sz="1800" b="1" dirty="0"/>
              <a:t>similar</a:t>
            </a:r>
            <a:r>
              <a:rPr lang="en-IN" sz="1800" dirty="0"/>
              <a:t> except for the difference in rate, onset, and termination of the tachycardia</a:t>
            </a:r>
          </a:p>
          <a:p>
            <a:pPr>
              <a:buNone/>
            </a:pPr>
            <a:endParaRPr lang="en-IN" sz="1800" dirty="0"/>
          </a:p>
          <a:p>
            <a:pPr>
              <a:buNone/>
            </a:pPr>
            <a:r>
              <a:rPr lang="en-IN" sz="1800" dirty="0"/>
              <a:t>1.</a:t>
            </a:r>
            <a:r>
              <a:rPr lang="en-IN" sz="1800" b="1" dirty="0"/>
              <a:t>Narrow</a:t>
            </a:r>
            <a:r>
              <a:rPr lang="en-IN" sz="1800" dirty="0"/>
              <a:t> QRS complexes( except </a:t>
            </a:r>
            <a:r>
              <a:rPr lang="en-IN" sz="1800" dirty="0" err="1"/>
              <a:t>preexistent</a:t>
            </a:r>
            <a:r>
              <a:rPr lang="en-IN" sz="1800" dirty="0"/>
              <a:t> BBB or aberration)</a:t>
            </a:r>
          </a:p>
          <a:p>
            <a:pPr>
              <a:buNone/>
            </a:pPr>
            <a:r>
              <a:rPr lang="en-IN" sz="1800" dirty="0"/>
              <a:t>2. </a:t>
            </a:r>
            <a:r>
              <a:rPr lang="en-IN" sz="1800" b="1" dirty="0"/>
              <a:t>Regular </a:t>
            </a:r>
            <a:r>
              <a:rPr lang="en-IN" sz="1800" dirty="0"/>
              <a:t>QRS complexes </a:t>
            </a:r>
          </a:p>
          <a:p>
            <a:pPr>
              <a:buNone/>
            </a:pPr>
            <a:r>
              <a:rPr lang="en-IN" sz="1800" dirty="0"/>
              <a:t>3.Focal </a:t>
            </a:r>
            <a:r>
              <a:rPr lang="en-IN" sz="1800" dirty="0" err="1"/>
              <a:t>junctional</a:t>
            </a:r>
            <a:r>
              <a:rPr lang="en-IN" sz="1800" dirty="0"/>
              <a:t> tachycardia-</a:t>
            </a:r>
            <a:r>
              <a:rPr lang="en-IN" sz="1800" b="1" dirty="0"/>
              <a:t>110 to 250 </a:t>
            </a:r>
            <a:r>
              <a:rPr lang="en-IN" sz="1800" dirty="0" err="1"/>
              <a:t>bpm</a:t>
            </a:r>
            <a:r>
              <a:rPr lang="en-IN" sz="1800" dirty="0"/>
              <a:t>. </a:t>
            </a:r>
          </a:p>
          <a:p>
            <a:pPr>
              <a:buNone/>
            </a:pPr>
            <a:r>
              <a:rPr lang="en-IN" sz="1800" dirty="0"/>
              <a:t>   </a:t>
            </a:r>
            <a:r>
              <a:rPr lang="en-IN" sz="1800" dirty="0" err="1"/>
              <a:t>Nonparoxysmal</a:t>
            </a:r>
            <a:r>
              <a:rPr lang="en-IN" sz="1800" dirty="0"/>
              <a:t> </a:t>
            </a:r>
            <a:r>
              <a:rPr lang="en-IN" sz="1800" dirty="0" err="1"/>
              <a:t>junctional</a:t>
            </a:r>
            <a:r>
              <a:rPr lang="en-IN" sz="1800" dirty="0"/>
              <a:t> tachycardia-</a:t>
            </a:r>
            <a:r>
              <a:rPr lang="en-IN" sz="1800" b="1" dirty="0"/>
              <a:t>70 to 130 </a:t>
            </a:r>
            <a:r>
              <a:rPr lang="en-IN" sz="1800" dirty="0" err="1"/>
              <a:t>bpm</a:t>
            </a:r>
            <a:r>
              <a:rPr lang="en-IN" sz="1800" dirty="0"/>
              <a:t>.</a:t>
            </a:r>
          </a:p>
          <a:p>
            <a:pPr>
              <a:buNone/>
            </a:pPr>
            <a:r>
              <a:rPr lang="en-IN" sz="1800" dirty="0"/>
              <a:t>4. P waves may occur synchronously with the QRS complex and </a:t>
            </a:r>
            <a:r>
              <a:rPr lang="en-IN" sz="1800" b="1" dirty="0"/>
              <a:t>may not be visible</a:t>
            </a:r>
          </a:p>
          <a:p>
            <a:pPr>
              <a:buNone/>
            </a:pPr>
            <a:r>
              <a:rPr lang="en-IN" sz="1800" dirty="0"/>
              <a:t>5.P waves are </a:t>
            </a:r>
            <a:r>
              <a:rPr lang="en-IN" sz="1800" b="1" dirty="0"/>
              <a:t>present-retrograde and  inverted </a:t>
            </a:r>
            <a:r>
              <a:rPr lang="en-IN" sz="1800" dirty="0"/>
              <a:t>in leads II, III, and </a:t>
            </a:r>
            <a:r>
              <a:rPr lang="en-IN" sz="1800" dirty="0" err="1"/>
              <a:t>aVF</a:t>
            </a:r>
            <a:r>
              <a:rPr lang="en-IN" sz="1800" dirty="0"/>
              <a:t>. </a:t>
            </a:r>
          </a:p>
          <a:p>
            <a:pPr>
              <a:buNone/>
            </a:pPr>
            <a:r>
              <a:rPr lang="en-IN" sz="1800" dirty="0"/>
              <a:t>   The retrograde P waves may occur </a:t>
            </a:r>
            <a:r>
              <a:rPr lang="en-IN" sz="1800" b="1" dirty="0"/>
              <a:t>before or after the QRS complexes</a:t>
            </a:r>
            <a:r>
              <a:rPr lang="en-IN" sz="1800" dirty="0"/>
              <a:t>.</a:t>
            </a:r>
          </a:p>
          <a:p>
            <a:pPr>
              <a:buNone/>
            </a:pPr>
            <a:r>
              <a:rPr lang="en-IN" sz="1800" dirty="0"/>
              <a:t>   Before -PR interval is short &lt;0.12 seconds</a:t>
            </a:r>
          </a:p>
          <a:p>
            <a:pPr>
              <a:buNone/>
            </a:pPr>
            <a:r>
              <a:rPr lang="en-IN" sz="1800" dirty="0"/>
              <a:t>   After-  R-P interval&lt;0.20 seconds</a:t>
            </a:r>
          </a:p>
          <a:p>
            <a:pPr>
              <a:buNone/>
            </a:pPr>
            <a:r>
              <a:rPr lang="en-IN" sz="1800" dirty="0"/>
              <a:t>6.</a:t>
            </a:r>
            <a:r>
              <a:rPr lang="en-IN" sz="1800" b="1" dirty="0"/>
              <a:t>Complete AV dissociation may occur </a:t>
            </a:r>
            <a:r>
              <a:rPr lang="en-IN" sz="1800" dirty="0"/>
              <a:t>-The sinus node captures the </a:t>
            </a:r>
            <a:r>
              <a:rPr lang="en-IN" sz="1800" dirty="0" err="1"/>
              <a:t>atria,ventricles</a:t>
            </a:r>
            <a:r>
              <a:rPr lang="en-IN" sz="1800" dirty="0"/>
              <a:t> are separately controlled by the </a:t>
            </a:r>
            <a:r>
              <a:rPr lang="en-IN" sz="1800" dirty="0" err="1"/>
              <a:t>junctional</a:t>
            </a:r>
            <a:r>
              <a:rPr lang="en-IN" sz="1800" dirty="0"/>
              <a:t> tachycardia resulting in complete AV dissociation</a:t>
            </a:r>
          </a:p>
          <a:p>
            <a:pPr>
              <a:buNone/>
            </a:pPr>
            <a:r>
              <a:rPr lang="en-IN" sz="1800" dirty="0"/>
              <a:t>7. can also occur in the presence of </a:t>
            </a:r>
            <a:r>
              <a:rPr lang="en-IN" sz="1800" dirty="0" err="1"/>
              <a:t>atrial</a:t>
            </a:r>
            <a:r>
              <a:rPr lang="en-IN" sz="1800" dirty="0"/>
              <a:t> fibrillation resulting in </a:t>
            </a:r>
            <a:r>
              <a:rPr lang="en-IN" sz="1800" b="1" dirty="0"/>
              <a:t>regularization of the R-R interval </a:t>
            </a:r>
            <a:r>
              <a:rPr lang="en-IN" sz="1800" dirty="0"/>
              <a:t>since the ventricles are completely dissociated from the atria.</a:t>
            </a:r>
          </a:p>
          <a:p>
            <a:pPr>
              <a:buNone/>
            </a:pPr>
            <a:endParaRPr lang="en-IN"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428596" y="357166"/>
            <a:ext cx="7786742" cy="3286148"/>
          </a:xfrm>
          <a:prstGeom prst="rect">
            <a:avLst/>
          </a:prstGeom>
          <a:noFill/>
          <a:ln w="9525">
            <a:noFill/>
            <a:miter lim="800000"/>
            <a:headEnd/>
            <a:tailEnd/>
          </a:ln>
          <a:effectLst/>
        </p:spPr>
      </p:pic>
      <p:sp>
        <p:nvSpPr>
          <p:cNvPr id="5" name="Rectangle 4"/>
          <p:cNvSpPr/>
          <p:nvPr/>
        </p:nvSpPr>
        <p:spPr>
          <a:xfrm>
            <a:off x="500034" y="3786190"/>
            <a:ext cx="7572428" cy="923330"/>
          </a:xfrm>
          <a:prstGeom prst="rect">
            <a:avLst/>
          </a:prstGeom>
        </p:spPr>
        <p:txBody>
          <a:bodyPr wrap="square">
            <a:spAutoFit/>
          </a:bodyPr>
          <a:lstStyle/>
          <a:p>
            <a:r>
              <a:rPr lang="en-IN" b="1" dirty="0"/>
              <a:t>Paroxysmal </a:t>
            </a:r>
            <a:r>
              <a:rPr lang="en-IN" dirty="0"/>
              <a:t>tachycardia with a rate of </a:t>
            </a:r>
            <a:r>
              <a:rPr lang="en-IN" b="1" dirty="0"/>
              <a:t>206</a:t>
            </a:r>
            <a:r>
              <a:rPr lang="en-IN" dirty="0"/>
              <a:t> beats per minute.  </a:t>
            </a:r>
          </a:p>
          <a:p>
            <a:r>
              <a:rPr lang="en-IN" b="1" dirty="0"/>
              <a:t>No P waves </a:t>
            </a:r>
            <a:endParaRPr lang="en-IN" dirty="0"/>
          </a:p>
          <a:p>
            <a:r>
              <a:rPr lang="en-IN" b="1" dirty="0"/>
              <a:t>Paroxysmal </a:t>
            </a:r>
            <a:r>
              <a:rPr lang="en-IN" b="1" dirty="0" err="1"/>
              <a:t>junctional</a:t>
            </a:r>
            <a:r>
              <a:rPr lang="en-IN" b="1" dirty="0"/>
              <a:t> tachycardia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571472" y="428604"/>
            <a:ext cx="7786742" cy="3571900"/>
          </a:xfrm>
          <a:prstGeom prst="rect">
            <a:avLst/>
          </a:prstGeom>
          <a:noFill/>
          <a:ln w="9525">
            <a:noFill/>
            <a:miter lim="800000"/>
            <a:headEnd/>
            <a:tailEnd/>
          </a:ln>
          <a:effectLst/>
        </p:spPr>
      </p:pic>
      <p:sp>
        <p:nvSpPr>
          <p:cNvPr id="5" name="Rectangle 4"/>
          <p:cNvSpPr/>
          <p:nvPr/>
        </p:nvSpPr>
        <p:spPr>
          <a:xfrm>
            <a:off x="642910" y="4214818"/>
            <a:ext cx="7643866" cy="369332"/>
          </a:xfrm>
          <a:prstGeom prst="rect">
            <a:avLst/>
          </a:prstGeom>
        </p:spPr>
        <p:txBody>
          <a:bodyPr wrap="square">
            <a:spAutoFit/>
          </a:bodyPr>
          <a:lstStyle/>
          <a:p>
            <a:r>
              <a:rPr lang="en-IN" b="1" dirty="0"/>
              <a:t>                    </a:t>
            </a:r>
            <a:r>
              <a:rPr lang="en-IN" b="1" dirty="0" err="1"/>
              <a:t>Nonparoxysmal</a:t>
            </a:r>
            <a:r>
              <a:rPr lang="en-IN" b="1" dirty="0"/>
              <a:t> </a:t>
            </a:r>
            <a:r>
              <a:rPr lang="en-IN" b="1" dirty="0" err="1"/>
              <a:t>Junctional</a:t>
            </a:r>
            <a:r>
              <a:rPr lang="en-IN" b="1" dirty="0"/>
              <a:t> Tachycardia. No P waves</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142976" y="214290"/>
            <a:ext cx="6048375" cy="8191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142976" y="1714488"/>
            <a:ext cx="5962650" cy="9429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1000100" y="3286124"/>
            <a:ext cx="5953125" cy="9906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1000100" y="5072074"/>
            <a:ext cx="5924550" cy="828675"/>
          </a:xfrm>
          <a:prstGeom prst="rect">
            <a:avLst/>
          </a:prstGeom>
          <a:noFill/>
          <a:ln w="9525">
            <a:noFill/>
            <a:miter lim="800000"/>
            <a:headEnd/>
            <a:tailEnd/>
          </a:ln>
          <a:effectLst/>
        </p:spPr>
      </p:pic>
      <p:sp>
        <p:nvSpPr>
          <p:cNvPr id="8" name="Rectangle 7"/>
          <p:cNvSpPr/>
          <p:nvPr/>
        </p:nvSpPr>
        <p:spPr>
          <a:xfrm>
            <a:off x="714348" y="1071546"/>
            <a:ext cx="7143800" cy="646331"/>
          </a:xfrm>
          <a:prstGeom prst="rect">
            <a:avLst/>
          </a:prstGeom>
        </p:spPr>
        <p:txBody>
          <a:bodyPr wrap="square">
            <a:spAutoFit/>
          </a:bodyPr>
          <a:lstStyle/>
          <a:p>
            <a:r>
              <a:rPr lang="en-IN" b="1" dirty="0"/>
              <a:t>NJT-Accelerated </a:t>
            </a:r>
            <a:r>
              <a:rPr lang="en-IN" b="1" dirty="0" err="1"/>
              <a:t>junctional</a:t>
            </a:r>
            <a:r>
              <a:rPr lang="en-IN" b="1" dirty="0"/>
              <a:t> rhythm </a:t>
            </a:r>
            <a:r>
              <a:rPr lang="en-IN" dirty="0"/>
              <a:t>(87 )Retrograde P waves just before the QRS complexes(pseudo-Q waves)  P waves are narrow &lt;0.05 seconds.</a:t>
            </a:r>
          </a:p>
        </p:txBody>
      </p:sp>
      <p:sp>
        <p:nvSpPr>
          <p:cNvPr id="9" name="Rectangle 8"/>
          <p:cNvSpPr/>
          <p:nvPr/>
        </p:nvSpPr>
        <p:spPr>
          <a:xfrm>
            <a:off x="285720" y="2643182"/>
            <a:ext cx="8143932" cy="646331"/>
          </a:xfrm>
          <a:prstGeom prst="rect">
            <a:avLst/>
          </a:prstGeom>
        </p:spPr>
        <p:txBody>
          <a:bodyPr wrap="square">
            <a:spAutoFit/>
          </a:bodyPr>
          <a:lstStyle/>
          <a:p>
            <a:r>
              <a:rPr lang="en-IN" b="1" dirty="0"/>
              <a:t>NJT-Accelerated </a:t>
            </a:r>
            <a:r>
              <a:rPr lang="en-IN" b="1" dirty="0" err="1"/>
              <a:t>junctional</a:t>
            </a:r>
            <a:r>
              <a:rPr lang="en-IN" b="1" dirty="0"/>
              <a:t> rhythm</a:t>
            </a:r>
            <a:r>
              <a:rPr lang="en-IN" dirty="0"/>
              <a:t>(73) P waves after the QRS complexes and narrow (</a:t>
            </a:r>
            <a:r>
              <a:rPr lang="en-IN" i="1" dirty="0"/>
              <a:t>P waves occur during ventricular systole, this can result in cannon A waves)</a:t>
            </a:r>
          </a:p>
        </p:txBody>
      </p:sp>
      <p:sp>
        <p:nvSpPr>
          <p:cNvPr id="10" name="Rectangle 9"/>
          <p:cNvSpPr/>
          <p:nvPr/>
        </p:nvSpPr>
        <p:spPr>
          <a:xfrm>
            <a:off x="500034" y="4214818"/>
            <a:ext cx="7929618" cy="923330"/>
          </a:xfrm>
          <a:prstGeom prst="rect">
            <a:avLst/>
          </a:prstGeom>
        </p:spPr>
        <p:txBody>
          <a:bodyPr wrap="square">
            <a:spAutoFit/>
          </a:bodyPr>
          <a:lstStyle/>
          <a:p>
            <a:r>
              <a:rPr lang="en-IN" b="1" dirty="0"/>
              <a:t>NJT</a:t>
            </a:r>
            <a:r>
              <a:rPr lang="en-IN" dirty="0"/>
              <a:t>-initial half shows NJT of 106 beats per minute. </a:t>
            </a:r>
          </a:p>
          <a:p>
            <a:r>
              <a:rPr lang="en-IN" dirty="0"/>
              <a:t>There is </a:t>
            </a:r>
            <a:r>
              <a:rPr lang="en-IN" dirty="0" err="1"/>
              <a:t>isorhythmic</a:t>
            </a:r>
            <a:r>
              <a:rPr lang="en-IN" dirty="0"/>
              <a:t> </a:t>
            </a:r>
            <a:r>
              <a:rPr lang="en-IN" dirty="0" err="1"/>
              <a:t>atrioventricular</a:t>
            </a:r>
            <a:r>
              <a:rPr lang="en-IN" dirty="0"/>
              <a:t> dissociation (</a:t>
            </a:r>
            <a:r>
              <a:rPr lang="en-IN" i="1" dirty="0"/>
              <a:t>arrows) </a:t>
            </a:r>
            <a:r>
              <a:rPr lang="en-IN" dirty="0"/>
              <a:t>until the sinus P waves capture the QRS complexes at a slightly higher rate of 110</a:t>
            </a:r>
          </a:p>
        </p:txBody>
      </p:sp>
      <p:sp>
        <p:nvSpPr>
          <p:cNvPr id="11" name="Rectangle 10"/>
          <p:cNvSpPr/>
          <p:nvPr/>
        </p:nvSpPr>
        <p:spPr>
          <a:xfrm>
            <a:off x="214282" y="5786454"/>
            <a:ext cx="8643998" cy="923330"/>
          </a:xfrm>
          <a:prstGeom prst="rect">
            <a:avLst/>
          </a:prstGeom>
        </p:spPr>
        <p:txBody>
          <a:bodyPr wrap="square">
            <a:spAutoFit/>
          </a:bodyPr>
          <a:lstStyle/>
          <a:p>
            <a:r>
              <a:rPr lang="en-IN" b="1" dirty="0"/>
              <a:t>Accelerated </a:t>
            </a:r>
            <a:r>
              <a:rPr lang="en-IN" b="1" dirty="0" err="1"/>
              <a:t>Junctional</a:t>
            </a:r>
            <a:r>
              <a:rPr lang="en-IN" b="1" dirty="0"/>
              <a:t> Rhythm with Complete </a:t>
            </a:r>
            <a:r>
              <a:rPr lang="en-IN" b="1" dirty="0" err="1"/>
              <a:t>Atrioventricular</a:t>
            </a:r>
            <a:r>
              <a:rPr lang="en-IN" b="1" dirty="0"/>
              <a:t> Dissociation</a:t>
            </a:r>
          </a:p>
          <a:p>
            <a:r>
              <a:rPr lang="en-IN" dirty="0" err="1"/>
              <a:t>atrial</a:t>
            </a:r>
            <a:r>
              <a:rPr lang="en-IN" dirty="0"/>
              <a:t> and ventricular rates are almost similar at 80.Sinus P waves are completely dissociated from the QRS complexes. Arrows point to the P waves.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1285852" y="285728"/>
            <a:ext cx="6429420" cy="3071834"/>
          </a:xfrm>
          <a:prstGeom prst="rect">
            <a:avLst/>
          </a:prstGeom>
          <a:noFill/>
          <a:ln w="9525">
            <a:noFill/>
            <a:miter lim="800000"/>
            <a:headEnd/>
            <a:tailEnd/>
          </a:ln>
          <a:effectLst/>
        </p:spPr>
      </p:pic>
      <p:sp>
        <p:nvSpPr>
          <p:cNvPr id="5" name="Rectangle 4"/>
          <p:cNvSpPr/>
          <p:nvPr/>
        </p:nvSpPr>
        <p:spPr>
          <a:xfrm>
            <a:off x="428596" y="3643314"/>
            <a:ext cx="8143932" cy="2031325"/>
          </a:xfrm>
          <a:prstGeom prst="rect">
            <a:avLst/>
          </a:prstGeom>
        </p:spPr>
        <p:txBody>
          <a:bodyPr wrap="square">
            <a:spAutoFit/>
          </a:bodyPr>
          <a:lstStyle/>
          <a:p>
            <a:r>
              <a:rPr lang="en-IN" b="1" dirty="0"/>
              <a:t>(A)</a:t>
            </a:r>
            <a:r>
              <a:rPr lang="en-IN" dirty="0"/>
              <a:t> </a:t>
            </a:r>
            <a:r>
              <a:rPr lang="en-IN" dirty="0" err="1"/>
              <a:t>Pacemaking</a:t>
            </a:r>
            <a:r>
              <a:rPr lang="en-IN" dirty="0"/>
              <a:t> cells.</a:t>
            </a:r>
          </a:p>
          <a:p>
            <a:endParaRPr lang="en-IN" b="1" dirty="0"/>
          </a:p>
          <a:p>
            <a:r>
              <a:rPr lang="en-IN" b="1" dirty="0"/>
              <a:t>(B) </a:t>
            </a:r>
            <a:r>
              <a:rPr lang="en-IN" dirty="0"/>
              <a:t>Non-</a:t>
            </a:r>
            <a:r>
              <a:rPr lang="en-IN" dirty="0" err="1"/>
              <a:t>pacemaking</a:t>
            </a:r>
            <a:r>
              <a:rPr lang="en-IN" dirty="0"/>
              <a:t> cells-action potential never reaches threshold.</a:t>
            </a:r>
          </a:p>
          <a:p>
            <a:endParaRPr lang="en-IN" dirty="0"/>
          </a:p>
          <a:p>
            <a:r>
              <a:rPr lang="en-IN" b="1" dirty="0"/>
              <a:t>Ordinary </a:t>
            </a:r>
            <a:r>
              <a:rPr lang="en-IN" b="1" dirty="0" err="1"/>
              <a:t>myocytes</a:t>
            </a:r>
            <a:r>
              <a:rPr lang="en-IN" b="1" dirty="0"/>
              <a:t> </a:t>
            </a:r>
            <a:r>
              <a:rPr lang="en-IN" dirty="0"/>
              <a:t>in atria and ventricles-</a:t>
            </a:r>
            <a:r>
              <a:rPr lang="en-IN" b="1" dirty="0"/>
              <a:t>no</a:t>
            </a:r>
            <a:r>
              <a:rPr lang="en-IN" dirty="0"/>
              <a:t> phase 4 diastolic depolarization</a:t>
            </a:r>
          </a:p>
          <a:p>
            <a:pPr>
              <a:buNone/>
            </a:pPr>
            <a:r>
              <a:rPr lang="en-IN" b="1" dirty="0"/>
              <a:t>Pathologic(ischemia or injury)</a:t>
            </a:r>
            <a:r>
              <a:rPr lang="en-IN" dirty="0"/>
              <a:t>-</a:t>
            </a:r>
            <a:r>
              <a:rPr lang="en-IN" b="1" dirty="0"/>
              <a:t>exhibit</a:t>
            </a:r>
            <a:r>
              <a:rPr lang="en-IN" dirty="0"/>
              <a:t> phase 4 diastolic depolarization</a:t>
            </a:r>
          </a:p>
          <a:p>
            <a:r>
              <a:rPr lang="en-IN"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IN" sz="2000" b="1" dirty="0"/>
              <a:t>                                                     Clinical Implications</a:t>
            </a:r>
          </a:p>
          <a:p>
            <a:pPr>
              <a:buNone/>
            </a:pPr>
            <a:endParaRPr lang="en-IN" sz="1800" b="1" dirty="0"/>
          </a:p>
          <a:p>
            <a:pPr>
              <a:buNone/>
            </a:pPr>
            <a:r>
              <a:rPr lang="en-IN" sz="1800" b="1" dirty="0" err="1"/>
              <a:t>Nonparoxysmal</a:t>
            </a:r>
            <a:r>
              <a:rPr lang="en-IN" sz="1800" b="1" dirty="0"/>
              <a:t> </a:t>
            </a:r>
            <a:r>
              <a:rPr lang="en-IN" sz="1800" b="1" dirty="0" err="1"/>
              <a:t>Junctional</a:t>
            </a:r>
            <a:r>
              <a:rPr lang="en-IN" sz="1800" b="1" dirty="0"/>
              <a:t> Tachycardia</a:t>
            </a:r>
          </a:p>
          <a:p>
            <a:r>
              <a:rPr lang="en-IN" sz="1800" b="1" dirty="0"/>
              <a:t>self-limiting</a:t>
            </a:r>
            <a:r>
              <a:rPr lang="en-IN" sz="1800" dirty="0"/>
              <a:t> lasting for a few hours to a few days even without therapy.</a:t>
            </a:r>
          </a:p>
          <a:p>
            <a:r>
              <a:rPr lang="en-IN" sz="1800" b="1" dirty="0"/>
              <a:t>benign</a:t>
            </a:r>
            <a:r>
              <a:rPr lang="en-IN" sz="1800" dirty="0"/>
              <a:t> and may not be associated with any hemodynamic abnormalities</a:t>
            </a:r>
          </a:p>
          <a:p>
            <a:r>
              <a:rPr lang="en-IN" sz="1800" dirty="0"/>
              <a:t>may be a marker of a </a:t>
            </a:r>
            <a:r>
              <a:rPr lang="en-IN" sz="1800" b="1" dirty="0"/>
              <a:t>serious underlying cardiac condition </a:t>
            </a:r>
            <a:r>
              <a:rPr lang="en-IN" sz="1800" dirty="0"/>
              <a:t>setting of acute inferior </a:t>
            </a:r>
            <a:r>
              <a:rPr lang="en-IN" sz="1800" dirty="0" err="1"/>
              <a:t>MI,myocarditis</a:t>
            </a:r>
            <a:r>
              <a:rPr lang="en-IN" sz="1800" dirty="0"/>
              <a:t>, CHF, </a:t>
            </a:r>
            <a:r>
              <a:rPr lang="en-IN" sz="1800" dirty="0" err="1"/>
              <a:t>hypokalemia</a:t>
            </a:r>
            <a:r>
              <a:rPr lang="en-IN" sz="1800" dirty="0"/>
              <a:t>, </a:t>
            </a:r>
          </a:p>
          <a:p>
            <a:r>
              <a:rPr lang="en-IN" sz="1800" dirty="0"/>
              <a:t>digitalis toxicity, </a:t>
            </a:r>
            <a:r>
              <a:rPr lang="en-IN" sz="1800" dirty="0" err="1"/>
              <a:t>dobutamine</a:t>
            </a:r>
            <a:r>
              <a:rPr lang="en-IN" sz="1800" dirty="0"/>
              <a:t> </a:t>
            </a:r>
            <a:r>
              <a:rPr lang="en-IN" sz="1800" dirty="0" err="1"/>
              <a:t>sympathomimetic</a:t>
            </a:r>
            <a:r>
              <a:rPr lang="en-IN" sz="1800" dirty="0"/>
              <a:t> agents. </a:t>
            </a:r>
          </a:p>
          <a:p>
            <a:r>
              <a:rPr lang="en-IN" sz="1800" dirty="0"/>
              <a:t>after cardiac surgery. </a:t>
            </a:r>
          </a:p>
          <a:p>
            <a:r>
              <a:rPr lang="en-IN" sz="1800" dirty="0"/>
              <a:t>It may be a manifestation of </a:t>
            </a:r>
            <a:r>
              <a:rPr lang="en-IN" sz="1800" b="1" dirty="0"/>
              <a:t>sick sinus syndrome</a:t>
            </a:r>
          </a:p>
          <a:p>
            <a:r>
              <a:rPr lang="en-IN" sz="1800" dirty="0"/>
              <a:t>Rate is slow so </a:t>
            </a:r>
            <a:r>
              <a:rPr lang="en-IN" sz="1800" b="1" dirty="0"/>
              <a:t>tolerable</a:t>
            </a:r>
            <a:endParaRPr lang="en-IN" sz="1800" dirty="0"/>
          </a:p>
          <a:p>
            <a:r>
              <a:rPr lang="en-IN" sz="1800" dirty="0"/>
              <a:t>Because the QRS complexes are not preceded by P waves, the tachycardia may result in hemodynamic deterioration because of loss of </a:t>
            </a:r>
            <a:r>
              <a:rPr lang="en-IN" sz="1800" dirty="0" err="1"/>
              <a:t>atrial</a:t>
            </a:r>
            <a:r>
              <a:rPr lang="en-IN" sz="1800" dirty="0"/>
              <a:t> contribution to left ventricular filling especially in patients-low cardiac output and hypotension.</a:t>
            </a:r>
          </a:p>
          <a:p>
            <a:r>
              <a:rPr lang="en-IN" sz="1800" dirty="0"/>
              <a:t>P waves follow the QRS complex-cannon A waves-hypotension and low cardiac output mimicking pace maker syndrome</a:t>
            </a:r>
            <a:endParaRPr lang="en-IN" sz="1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IN" sz="1800" b="1" dirty="0"/>
              <a:t>                                    Focal </a:t>
            </a:r>
            <a:r>
              <a:rPr lang="en-IN" sz="1800" b="1" dirty="0" err="1"/>
              <a:t>Junctional</a:t>
            </a:r>
            <a:r>
              <a:rPr lang="en-IN" sz="1800" b="1" dirty="0"/>
              <a:t> or Paroxysmal </a:t>
            </a:r>
            <a:r>
              <a:rPr lang="en-IN" sz="1800" b="1" dirty="0" err="1"/>
              <a:t>Junctional</a:t>
            </a:r>
            <a:r>
              <a:rPr lang="en-IN" sz="1800" b="1" dirty="0"/>
              <a:t> Tachycardia</a:t>
            </a:r>
          </a:p>
          <a:p>
            <a:pPr>
              <a:buNone/>
            </a:pPr>
            <a:endParaRPr lang="en-IN" sz="1800" b="1" dirty="0"/>
          </a:p>
          <a:p>
            <a:r>
              <a:rPr lang="en-IN" sz="1800" dirty="0"/>
              <a:t>rare in adults. It is also rare, but is more common in </a:t>
            </a:r>
            <a:r>
              <a:rPr lang="en-IN" sz="1800" b="1" dirty="0"/>
              <a:t>children</a:t>
            </a:r>
          </a:p>
          <a:p>
            <a:r>
              <a:rPr lang="en-IN" sz="1800" dirty="0"/>
              <a:t>Seen in congenital heart disease(ASD,VSD),structurally normal </a:t>
            </a:r>
            <a:r>
              <a:rPr lang="en-IN" sz="1800" dirty="0" err="1"/>
              <a:t>hearts,postoperative</a:t>
            </a:r>
            <a:r>
              <a:rPr lang="en-IN" sz="1800" dirty="0"/>
              <a:t> period.</a:t>
            </a:r>
          </a:p>
          <a:p>
            <a:r>
              <a:rPr lang="en-IN" sz="1800" dirty="0"/>
              <a:t>more than 12 hours per day-  tachycardia-mediated </a:t>
            </a:r>
            <a:r>
              <a:rPr lang="en-IN" sz="1800" dirty="0" err="1"/>
              <a:t>cardiomyopathy</a:t>
            </a:r>
            <a:r>
              <a:rPr lang="en-IN" sz="1800" dirty="0"/>
              <a:t> especially in children</a:t>
            </a:r>
            <a:endParaRPr lang="en-IN" sz="18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lnSpcReduction="10000"/>
          </a:bodyPr>
          <a:lstStyle/>
          <a:p>
            <a:pPr>
              <a:buNone/>
            </a:pPr>
            <a:r>
              <a:rPr lang="en-IN" sz="2000" b="1" dirty="0"/>
              <a:t>                                                        Acute treatment</a:t>
            </a:r>
          </a:p>
          <a:p>
            <a:pPr>
              <a:buNone/>
            </a:pPr>
            <a:endParaRPr lang="en-IN" sz="1800" b="1" dirty="0"/>
          </a:p>
          <a:p>
            <a:pPr>
              <a:buNone/>
            </a:pPr>
            <a:r>
              <a:rPr lang="en-IN" sz="1800" b="1" dirty="0" err="1"/>
              <a:t>Nonparoxysmal</a:t>
            </a:r>
            <a:r>
              <a:rPr lang="en-IN" sz="1800" b="1" dirty="0"/>
              <a:t> </a:t>
            </a:r>
            <a:r>
              <a:rPr lang="en-IN" sz="1800" b="1" dirty="0" err="1"/>
              <a:t>Junctional</a:t>
            </a:r>
            <a:r>
              <a:rPr lang="en-IN" sz="1800" b="1" dirty="0"/>
              <a:t> Tachycardia</a:t>
            </a:r>
          </a:p>
          <a:p>
            <a:pPr>
              <a:buNone/>
            </a:pPr>
            <a:endParaRPr lang="en-IN" sz="1800" dirty="0"/>
          </a:p>
          <a:p>
            <a:pPr>
              <a:buNone/>
            </a:pPr>
            <a:r>
              <a:rPr lang="en-IN" sz="1800" dirty="0"/>
              <a:t>-     Does not need any drug therapy (slow rate, tolerated, self-limiting)</a:t>
            </a:r>
          </a:p>
          <a:p>
            <a:pPr>
              <a:buNone/>
            </a:pPr>
            <a:r>
              <a:rPr lang="en-IN" sz="1800" dirty="0"/>
              <a:t>-     Underlying abnormality should be corrected</a:t>
            </a:r>
          </a:p>
          <a:p>
            <a:pPr>
              <a:buFontTx/>
              <a:buChar char="-"/>
            </a:pPr>
            <a:r>
              <a:rPr lang="en-IN" sz="1800" dirty="0" err="1"/>
              <a:t>Nonparoxysmal</a:t>
            </a:r>
            <a:r>
              <a:rPr lang="en-IN" sz="1800" dirty="0"/>
              <a:t> </a:t>
            </a:r>
            <a:r>
              <a:rPr lang="en-IN" sz="1800" dirty="0" err="1"/>
              <a:t>junctional</a:t>
            </a:r>
            <a:r>
              <a:rPr lang="en-IN" sz="1800" dirty="0"/>
              <a:t> tachycardia or accelerated </a:t>
            </a:r>
            <a:r>
              <a:rPr lang="en-IN" sz="1800" dirty="0" err="1"/>
              <a:t>junctional</a:t>
            </a:r>
            <a:r>
              <a:rPr lang="en-IN" sz="1800" dirty="0"/>
              <a:t> rhythm may be a sign of underlying sinus node disease. When sinus node dysfunction is suspected, the </a:t>
            </a:r>
            <a:r>
              <a:rPr lang="en-IN" sz="1800" dirty="0" err="1"/>
              <a:t>junctional</a:t>
            </a:r>
            <a:r>
              <a:rPr lang="en-IN" sz="1800" dirty="0"/>
              <a:t> rhythm should not be suppressed.</a:t>
            </a:r>
          </a:p>
          <a:p>
            <a:pPr>
              <a:buFontTx/>
              <a:buChar char="-"/>
            </a:pPr>
            <a:r>
              <a:rPr lang="en-IN" sz="1800" dirty="0"/>
              <a:t>Digitalis toxicity-</a:t>
            </a:r>
          </a:p>
          <a:p>
            <a:pPr>
              <a:buNone/>
            </a:pPr>
            <a:r>
              <a:rPr lang="en-IN" sz="1800" dirty="0"/>
              <a:t>&lt;100 </a:t>
            </a:r>
            <a:r>
              <a:rPr lang="en-IN" sz="1800" dirty="0" err="1"/>
              <a:t>bpm</a:t>
            </a:r>
            <a:r>
              <a:rPr lang="en-IN" sz="1800" dirty="0"/>
              <a:t> and </a:t>
            </a:r>
            <a:r>
              <a:rPr lang="en-IN" sz="1800" dirty="0" err="1"/>
              <a:t>hemodynamically</a:t>
            </a:r>
            <a:r>
              <a:rPr lang="en-IN" sz="1800" dirty="0"/>
              <a:t> stable-monitor</a:t>
            </a:r>
          </a:p>
          <a:p>
            <a:pPr>
              <a:buNone/>
            </a:pPr>
            <a:r>
              <a:rPr lang="en-IN" sz="1800" dirty="0"/>
              <a:t>1.</a:t>
            </a:r>
            <a:r>
              <a:rPr lang="en-IN" sz="1800" b="1" dirty="0"/>
              <a:t>Phenytoin </a:t>
            </a:r>
            <a:r>
              <a:rPr lang="en-IN" sz="1800" dirty="0"/>
              <a:t>5 to 10 mg/kg IV as 250-mg bolus diluted with saline and injected over 10 minutes, followed by 100 mg IV every 5 minutes as needed (max 1g)</a:t>
            </a:r>
          </a:p>
          <a:p>
            <a:pPr>
              <a:buNone/>
            </a:pPr>
            <a:r>
              <a:rPr lang="en-IN" sz="1800" dirty="0"/>
              <a:t>(</a:t>
            </a:r>
            <a:r>
              <a:rPr lang="en-IN" sz="1800" dirty="0" err="1"/>
              <a:t>Phenytoin</a:t>
            </a:r>
            <a:r>
              <a:rPr lang="en-IN" sz="1800" dirty="0"/>
              <a:t> is effective only if the tachycardia is digitalis induced)</a:t>
            </a:r>
          </a:p>
          <a:p>
            <a:pPr>
              <a:buNone/>
            </a:pPr>
            <a:r>
              <a:rPr lang="en-IN" sz="1800" b="1" dirty="0"/>
              <a:t>2.Beta blockers</a:t>
            </a:r>
          </a:p>
          <a:p>
            <a:pPr>
              <a:buNone/>
            </a:pPr>
            <a:r>
              <a:rPr lang="en-IN" sz="1800" dirty="0"/>
              <a:t>3.Digoxin &gt;10ng/ml or unstable or life threatening-</a:t>
            </a:r>
            <a:r>
              <a:rPr lang="en-IN" sz="1800" b="1" dirty="0" err="1"/>
              <a:t>Digoxin</a:t>
            </a:r>
            <a:r>
              <a:rPr lang="en-IN" sz="1800" b="1" dirty="0"/>
              <a:t> immune </a:t>
            </a:r>
            <a:r>
              <a:rPr lang="en-IN" sz="1800" b="1" dirty="0" err="1"/>
              <a:t>Fab</a:t>
            </a:r>
            <a:r>
              <a:rPr lang="en-IN" sz="1800" b="1" dirty="0"/>
              <a:t> </a:t>
            </a:r>
            <a:r>
              <a:rPr lang="en-IN" sz="1800" dirty="0"/>
              <a:t>fragments</a:t>
            </a:r>
          </a:p>
          <a:p>
            <a:pPr>
              <a:buNone/>
            </a:pPr>
            <a:r>
              <a:rPr lang="en-IN" sz="1800" dirty="0"/>
              <a:t>-Not due to Digitalis-similar to focal </a:t>
            </a:r>
            <a:r>
              <a:rPr lang="en-IN" sz="1800" dirty="0" err="1"/>
              <a:t>junctional</a:t>
            </a:r>
            <a:r>
              <a:rPr lang="en-IN" sz="1800" dirty="0"/>
              <a:t> tachycardia</a:t>
            </a:r>
          </a:p>
          <a:p>
            <a:pPr>
              <a:buNone/>
            </a:pPr>
            <a:r>
              <a:rPr lang="en-IN" sz="1800" dirty="0"/>
              <a:t>4.Mimicking pacemaker </a:t>
            </a:r>
            <a:r>
              <a:rPr lang="en-IN" sz="1800" dirty="0" err="1"/>
              <a:t>synd</a:t>
            </a:r>
            <a:r>
              <a:rPr lang="en-IN" sz="1800" dirty="0"/>
              <a:t>-temporary </a:t>
            </a:r>
            <a:r>
              <a:rPr lang="en-IN" sz="1800" b="1" dirty="0" err="1"/>
              <a:t>atrial</a:t>
            </a:r>
            <a:r>
              <a:rPr lang="en-IN" sz="1800" b="1" dirty="0"/>
              <a:t> or AV sequential pacing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IN" sz="1800" b="1" dirty="0"/>
              <a:t>Focal </a:t>
            </a:r>
            <a:r>
              <a:rPr lang="en-IN" sz="1800" b="1" dirty="0" err="1"/>
              <a:t>Junctional</a:t>
            </a:r>
            <a:r>
              <a:rPr lang="en-IN" sz="1800" b="1" dirty="0"/>
              <a:t> Tachycardia</a:t>
            </a:r>
          </a:p>
          <a:p>
            <a:pPr>
              <a:buNone/>
            </a:pPr>
            <a:endParaRPr lang="en-IN" sz="1800" b="1" dirty="0"/>
          </a:p>
          <a:p>
            <a:pPr>
              <a:buNone/>
            </a:pPr>
            <a:r>
              <a:rPr lang="en-IN" sz="1800" dirty="0"/>
              <a:t>Treated like any regular narrow complex tachycardia</a:t>
            </a:r>
          </a:p>
          <a:p>
            <a:pPr>
              <a:buNone/>
            </a:pPr>
            <a:r>
              <a:rPr lang="en-IN" sz="1800" dirty="0"/>
              <a:t>ECG findings mimic AVNRT, AVRT,FAT and are more responsive to adenosine. </a:t>
            </a:r>
          </a:p>
          <a:p>
            <a:pPr>
              <a:buNone/>
            </a:pPr>
            <a:r>
              <a:rPr lang="en-IN" sz="1800" dirty="0"/>
              <a:t>Thus, adenosine should be tried initially</a:t>
            </a:r>
          </a:p>
          <a:p>
            <a:pPr>
              <a:buNone/>
            </a:pPr>
            <a:endParaRPr lang="en-IN" sz="1800" dirty="0"/>
          </a:p>
          <a:p>
            <a:pPr>
              <a:buNone/>
            </a:pPr>
            <a:r>
              <a:rPr lang="en-IN" sz="1800" dirty="0"/>
              <a:t>                                            BB,CCB</a:t>
            </a:r>
          </a:p>
          <a:p>
            <a:pPr>
              <a:buNone/>
            </a:pPr>
            <a:endParaRPr lang="en-IN" sz="1800" dirty="0"/>
          </a:p>
          <a:p>
            <a:pPr>
              <a:buNone/>
            </a:pPr>
            <a:endParaRPr lang="en-IN" sz="1800" dirty="0"/>
          </a:p>
          <a:p>
            <a:pPr>
              <a:buNone/>
            </a:pPr>
            <a:r>
              <a:rPr lang="en-IN" sz="1800" dirty="0"/>
              <a:t>                       type IC (</a:t>
            </a:r>
            <a:r>
              <a:rPr lang="en-IN" sz="1800" dirty="0" err="1"/>
              <a:t>flecainide</a:t>
            </a:r>
            <a:r>
              <a:rPr lang="en-IN" sz="1800" dirty="0"/>
              <a:t> or </a:t>
            </a:r>
            <a:r>
              <a:rPr lang="en-IN" sz="1800" dirty="0" err="1"/>
              <a:t>propafenone</a:t>
            </a:r>
            <a:r>
              <a:rPr lang="en-IN" sz="1800" dirty="0"/>
              <a:t>) </a:t>
            </a:r>
          </a:p>
          <a:p>
            <a:pPr>
              <a:buNone/>
            </a:pPr>
            <a:r>
              <a:rPr lang="en-IN" sz="1800" dirty="0"/>
              <a:t>                       type III (</a:t>
            </a:r>
            <a:r>
              <a:rPr lang="en-IN" sz="1800" dirty="0" err="1"/>
              <a:t>amiodarone</a:t>
            </a:r>
            <a:r>
              <a:rPr lang="en-IN" sz="1800" dirty="0"/>
              <a:t> or </a:t>
            </a:r>
            <a:r>
              <a:rPr lang="en-IN" sz="1800" dirty="0" err="1"/>
              <a:t>sotalol</a:t>
            </a:r>
            <a:r>
              <a:rPr lang="en-IN" sz="1800" dirty="0"/>
              <a:t>) </a:t>
            </a:r>
          </a:p>
          <a:p>
            <a:pPr>
              <a:buNone/>
            </a:pPr>
            <a:r>
              <a:rPr lang="en-IN" sz="1800" dirty="0"/>
              <a:t>                       LVF-</a:t>
            </a:r>
            <a:r>
              <a:rPr lang="en-IN" sz="1800" dirty="0" err="1"/>
              <a:t>Amiodarone</a:t>
            </a:r>
            <a:endParaRPr lang="en-IN" sz="1800" dirty="0"/>
          </a:p>
          <a:p>
            <a:pPr>
              <a:buNone/>
            </a:pPr>
            <a:endParaRPr lang="en-IN" sz="1800" dirty="0"/>
          </a:p>
          <a:p>
            <a:pPr>
              <a:buNone/>
            </a:pPr>
            <a:r>
              <a:rPr lang="en-IN" sz="1800" dirty="0"/>
              <a:t>                         </a:t>
            </a:r>
          </a:p>
          <a:p>
            <a:pPr>
              <a:buNone/>
            </a:pPr>
            <a:r>
              <a:rPr lang="en-IN" sz="1800" dirty="0"/>
              <a:t>                                    Catheter ablation</a:t>
            </a:r>
          </a:p>
          <a:p>
            <a:pPr>
              <a:buNone/>
            </a:pPr>
            <a:r>
              <a:rPr lang="en-IN" sz="1800" dirty="0"/>
              <a:t>          (Risk of AV Block as foci involves AV Node and BOH)</a:t>
            </a:r>
          </a:p>
        </p:txBody>
      </p:sp>
      <p:cxnSp>
        <p:nvCxnSpPr>
          <p:cNvPr id="5" name="Straight Arrow Connector 4"/>
          <p:cNvCxnSpPr/>
          <p:nvPr/>
        </p:nvCxnSpPr>
        <p:spPr>
          <a:xfrm rot="5400000">
            <a:off x="3036083" y="210739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929720" y="292814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072596" y="464265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785818"/>
          </a:xfrm>
        </p:spPr>
        <p:txBody>
          <a:bodyPr>
            <a:normAutofit/>
          </a:bodyPr>
          <a:lstStyle/>
          <a:p>
            <a:r>
              <a:rPr lang="en-IN" sz="2000" b="1" dirty="0">
                <a:solidFill>
                  <a:srgbClr val="FF0000"/>
                </a:solidFill>
              </a:rPr>
              <a:t>SVT from Triggered Activity</a:t>
            </a:r>
          </a:p>
        </p:txBody>
      </p:sp>
      <p:pic>
        <p:nvPicPr>
          <p:cNvPr id="5122" name="Picture 2"/>
          <p:cNvPicPr>
            <a:picLocks noGrp="1" noChangeAspect="1" noChangeArrowheads="1"/>
          </p:cNvPicPr>
          <p:nvPr>
            <p:ph idx="1"/>
          </p:nvPr>
        </p:nvPicPr>
        <p:blipFill>
          <a:blip r:embed="rId2"/>
          <a:srcRect/>
          <a:stretch>
            <a:fillRect/>
          </a:stretch>
        </p:blipFill>
        <p:spPr bwMode="auto">
          <a:xfrm>
            <a:off x="500034" y="1142984"/>
            <a:ext cx="7358114" cy="2286016"/>
          </a:xfrm>
          <a:prstGeom prst="rect">
            <a:avLst/>
          </a:prstGeom>
          <a:noFill/>
          <a:ln w="9525">
            <a:noFill/>
            <a:miter lim="800000"/>
            <a:headEnd/>
            <a:tailEnd/>
          </a:ln>
          <a:effectLst/>
        </p:spPr>
      </p:pic>
      <p:sp>
        <p:nvSpPr>
          <p:cNvPr id="5" name="Rectangle 4"/>
          <p:cNvSpPr/>
          <p:nvPr/>
        </p:nvSpPr>
        <p:spPr>
          <a:xfrm>
            <a:off x="928662" y="3714752"/>
            <a:ext cx="7000924" cy="646331"/>
          </a:xfrm>
          <a:prstGeom prst="rect">
            <a:avLst/>
          </a:prstGeom>
        </p:spPr>
        <p:txBody>
          <a:bodyPr wrap="square">
            <a:spAutoFit/>
          </a:bodyPr>
          <a:lstStyle/>
          <a:p>
            <a:r>
              <a:rPr lang="en-IN" dirty="0"/>
              <a:t>Early </a:t>
            </a:r>
            <a:r>
              <a:rPr lang="en-IN" dirty="0" err="1"/>
              <a:t>afterdepolarizations</a:t>
            </a:r>
            <a:r>
              <a:rPr lang="en-IN" dirty="0"/>
              <a:t>:   Phase 2 or phase 3 of action potential </a:t>
            </a:r>
          </a:p>
          <a:p>
            <a:r>
              <a:rPr lang="en-IN" dirty="0"/>
              <a:t>Late </a:t>
            </a:r>
            <a:r>
              <a:rPr lang="en-IN" dirty="0" err="1"/>
              <a:t>afterdepolarizations</a:t>
            </a:r>
            <a:r>
              <a:rPr lang="en-IN" dirty="0"/>
              <a:t>:    Phase 4 of the action potential </a:t>
            </a:r>
          </a:p>
        </p:txBody>
      </p:sp>
      <p:sp>
        <p:nvSpPr>
          <p:cNvPr id="6" name="Rectangle 5"/>
          <p:cNvSpPr/>
          <p:nvPr/>
        </p:nvSpPr>
        <p:spPr>
          <a:xfrm>
            <a:off x="857224" y="4643446"/>
            <a:ext cx="7572428" cy="369332"/>
          </a:xfrm>
          <a:prstGeom prst="rect">
            <a:avLst/>
          </a:prstGeom>
        </p:spPr>
        <p:txBody>
          <a:bodyPr wrap="square">
            <a:spAutoFit/>
          </a:bodyPr>
          <a:lstStyle/>
          <a:p>
            <a:r>
              <a:rPr lang="en-IN" dirty="0"/>
              <a:t>After depolarisation- </a:t>
            </a:r>
            <a:r>
              <a:rPr lang="en-IN" b="1" dirty="0"/>
              <a:t>digitalis toxicity </a:t>
            </a:r>
            <a:r>
              <a:rPr lang="en-IN" dirty="0"/>
              <a:t>or </a:t>
            </a:r>
            <a:r>
              <a:rPr lang="en-IN" b="1" dirty="0"/>
              <a:t>excess calcium </a:t>
            </a:r>
            <a:r>
              <a:rPr lang="en-IN" dirty="0"/>
              <a:t>or </a:t>
            </a:r>
            <a:r>
              <a:rPr lang="en-IN" b="1" dirty="0" err="1"/>
              <a:t>catecholamines</a:t>
            </a:r>
            <a:endParaRPr lang="en-IN" b="1" dirty="0"/>
          </a:p>
        </p:txBody>
      </p:sp>
      <p:sp>
        <p:nvSpPr>
          <p:cNvPr id="7" name="Rectangle 6"/>
          <p:cNvSpPr/>
          <p:nvPr/>
        </p:nvSpPr>
        <p:spPr>
          <a:xfrm>
            <a:off x="857224" y="5143512"/>
            <a:ext cx="8001056" cy="1200329"/>
          </a:xfrm>
          <a:prstGeom prst="rect">
            <a:avLst/>
          </a:prstGeom>
        </p:spPr>
        <p:txBody>
          <a:bodyPr wrap="square">
            <a:spAutoFit/>
          </a:bodyPr>
          <a:lstStyle/>
          <a:p>
            <a:r>
              <a:rPr lang="en-IN" dirty="0"/>
              <a:t>Role of triggered activity as a cause of SVT is uncertain except in </a:t>
            </a:r>
          </a:p>
          <a:p>
            <a:r>
              <a:rPr lang="en-IN" b="1" dirty="0"/>
              <a:t>1.Atrial tachycardia with 2:1 AV block</a:t>
            </a:r>
          </a:p>
          <a:p>
            <a:r>
              <a:rPr lang="en-IN" b="1" dirty="0"/>
              <a:t>2.Nonparoxysmal </a:t>
            </a:r>
            <a:r>
              <a:rPr lang="en-IN" b="1" dirty="0" err="1"/>
              <a:t>junctional</a:t>
            </a:r>
            <a:r>
              <a:rPr lang="en-IN" b="1" dirty="0"/>
              <a:t> tachycardia</a:t>
            </a:r>
            <a:r>
              <a:rPr lang="en-IN" dirty="0"/>
              <a:t>. </a:t>
            </a:r>
          </a:p>
          <a:p>
            <a:r>
              <a:rPr lang="en-IN" dirty="0"/>
              <a:t>Both arrhythmias are frequently associated with </a:t>
            </a:r>
            <a:r>
              <a:rPr lang="en-IN" b="1" dirty="0"/>
              <a:t>Digitalis toxicity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229600" cy="5626121"/>
          </a:xfrm>
        </p:spPr>
        <p:txBody>
          <a:bodyPr>
            <a:normAutofit/>
          </a:bodyPr>
          <a:lstStyle/>
          <a:p>
            <a:pPr>
              <a:buNone/>
            </a:pPr>
            <a:r>
              <a:rPr lang="en-IN" sz="1800" b="1" dirty="0"/>
              <a:t>                                          </a:t>
            </a:r>
            <a:r>
              <a:rPr lang="en-IN" sz="1800" b="1" dirty="0" err="1"/>
              <a:t>Atrial</a:t>
            </a:r>
            <a:r>
              <a:rPr lang="en-IN" sz="1800" b="1" dirty="0"/>
              <a:t> tachycardia with 2:1 AV block</a:t>
            </a:r>
          </a:p>
          <a:p>
            <a:endParaRPr lang="en-IN" sz="1800" dirty="0"/>
          </a:p>
          <a:p>
            <a:r>
              <a:rPr lang="en-IN" sz="1800" dirty="0"/>
              <a:t>Almost always from </a:t>
            </a:r>
            <a:r>
              <a:rPr lang="en-IN" sz="1800" b="1" dirty="0"/>
              <a:t>Digitalis toxicity (</a:t>
            </a:r>
            <a:r>
              <a:rPr lang="en-IN" sz="1800" b="1" dirty="0">
                <a:solidFill>
                  <a:srgbClr val="FF0000"/>
                </a:solidFill>
              </a:rPr>
              <a:t>Reverse check or tick sign</a:t>
            </a:r>
            <a:r>
              <a:rPr lang="en-IN" sz="1800" b="1" dirty="0"/>
              <a:t>)</a:t>
            </a:r>
          </a:p>
          <a:p>
            <a:r>
              <a:rPr lang="en-IN" sz="1800" dirty="0"/>
              <a:t>Digitalis excites atria and </a:t>
            </a:r>
            <a:r>
              <a:rPr lang="en-IN" sz="1800" dirty="0" err="1"/>
              <a:t>ventrical-atrial</a:t>
            </a:r>
            <a:r>
              <a:rPr lang="en-IN" sz="1800" dirty="0"/>
              <a:t> and ventricular tachycardia. </a:t>
            </a:r>
          </a:p>
          <a:p>
            <a:r>
              <a:rPr lang="en-IN" sz="1800" dirty="0"/>
              <a:t>Digitalis also blocks the AV node </a:t>
            </a:r>
            <a:r>
              <a:rPr lang="en-IN" sz="1800" dirty="0" err="1"/>
              <a:t>atrial</a:t>
            </a:r>
            <a:r>
              <a:rPr lang="en-IN" sz="1800" dirty="0"/>
              <a:t> tachycardia with AV block usually in a 2:1 </a:t>
            </a:r>
          </a:p>
          <a:p>
            <a:r>
              <a:rPr lang="en-IN" sz="1800" dirty="0"/>
              <a:t>single focus in the atria close to the sinus node-P wave to be upright in leads II, III, and </a:t>
            </a:r>
            <a:r>
              <a:rPr lang="en-IN" sz="1800" dirty="0" err="1"/>
              <a:t>aVF</a:t>
            </a:r>
            <a:r>
              <a:rPr lang="en-IN" sz="1800" dirty="0"/>
              <a:t>, </a:t>
            </a:r>
            <a:r>
              <a:rPr lang="en-IN" sz="1800" b="1" dirty="0"/>
              <a:t>resembling sinus tachycardia</a:t>
            </a:r>
          </a:p>
          <a:p>
            <a:pPr>
              <a:buNone/>
            </a:pPr>
            <a:endParaRPr lang="en-IN" sz="1800" b="1" dirty="0"/>
          </a:p>
          <a:p>
            <a:r>
              <a:rPr lang="en-IN" sz="1800" dirty="0"/>
              <a:t> Varying degrees of AV block may occur in patients who are not on digitalis. mechanism for the tachycardia may be due to enhanced automaticity rather than triggered activity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000100" y="3643314"/>
            <a:ext cx="7286676" cy="1928826"/>
          </a:xfrm>
          <a:prstGeom prst="rect">
            <a:avLst/>
          </a:prstGeom>
          <a:noFill/>
          <a:ln w="9525">
            <a:noFill/>
            <a:miter lim="800000"/>
            <a:headEnd/>
            <a:tailEnd/>
          </a:ln>
          <a:effectLst/>
        </p:spPr>
      </p:pic>
      <p:pic>
        <p:nvPicPr>
          <p:cNvPr id="9" name="Content Placeholder 8" descr="digitalis.jpg"/>
          <p:cNvPicPr>
            <a:picLocks noGrp="1" noChangeAspect="1"/>
          </p:cNvPicPr>
          <p:nvPr>
            <p:ph idx="1"/>
          </p:nvPr>
        </p:nvPicPr>
        <p:blipFill>
          <a:blip r:embed="rId3"/>
          <a:stretch>
            <a:fillRect/>
          </a:stretch>
        </p:blipFill>
        <p:spPr>
          <a:xfrm>
            <a:off x="1500166" y="857232"/>
            <a:ext cx="6500858" cy="242889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a:solidFill>
                  <a:srgbClr val="FF0000"/>
                </a:solidFill>
              </a:rPr>
              <a:t>Approach to a Patient with Narrow</a:t>
            </a:r>
            <a:br>
              <a:rPr lang="en-IN" sz="2400" b="1" dirty="0">
                <a:solidFill>
                  <a:srgbClr val="FF0000"/>
                </a:solidFill>
              </a:rPr>
            </a:br>
            <a:r>
              <a:rPr lang="en-IN" sz="2400" b="1" dirty="0">
                <a:solidFill>
                  <a:srgbClr val="FF0000"/>
                </a:solidFill>
              </a:rPr>
              <a:t>Complex Tachycardia</a:t>
            </a:r>
          </a:p>
        </p:txBody>
      </p:sp>
      <p:sp>
        <p:nvSpPr>
          <p:cNvPr id="3" name="Content Placeholder 2"/>
          <p:cNvSpPr>
            <a:spLocks noGrp="1"/>
          </p:cNvSpPr>
          <p:nvPr>
            <p:ph idx="1"/>
          </p:nvPr>
        </p:nvSpPr>
        <p:spPr>
          <a:xfrm>
            <a:off x="457200" y="1600200"/>
            <a:ext cx="8229600" cy="4972072"/>
          </a:xfrm>
        </p:spPr>
        <p:txBody>
          <a:bodyPr>
            <a:normAutofit/>
          </a:bodyPr>
          <a:lstStyle/>
          <a:p>
            <a:pPr>
              <a:buNone/>
            </a:pPr>
            <a:r>
              <a:rPr lang="en-IN" sz="1800" dirty="0"/>
              <a:t>ECG should first be inspected for gross irregularity of the R-R intervals</a:t>
            </a:r>
          </a:p>
          <a:p>
            <a:pPr>
              <a:buNone/>
            </a:pPr>
            <a:endParaRPr lang="pt-BR" sz="1800" b="1" dirty="0"/>
          </a:p>
          <a:p>
            <a:pPr>
              <a:buNone/>
            </a:pPr>
            <a:r>
              <a:rPr lang="pt-BR" sz="1800" b="1" dirty="0"/>
              <a:t>Grossly irregular R-R intervals </a:t>
            </a:r>
          </a:p>
          <a:p>
            <a:pPr>
              <a:buNone/>
            </a:pPr>
            <a:endParaRPr lang="en-IN" sz="1800" dirty="0"/>
          </a:p>
          <a:p>
            <a:pPr>
              <a:buNone/>
            </a:pPr>
            <a:r>
              <a:rPr lang="en-IN" sz="1800" dirty="0"/>
              <a:t> </a:t>
            </a:r>
            <a:r>
              <a:rPr lang="en-IN" sz="1800" b="1" dirty="0"/>
              <a:t>Multifocal </a:t>
            </a:r>
            <a:r>
              <a:rPr lang="en-IN" sz="1800" b="1" dirty="0" err="1"/>
              <a:t>atrial</a:t>
            </a:r>
            <a:r>
              <a:rPr lang="en-IN" sz="1800" b="1" dirty="0"/>
              <a:t> tachycardia: </a:t>
            </a:r>
          </a:p>
          <a:p>
            <a:pPr>
              <a:buNone/>
            </a:pPr>
            <a:r>
              <a:rPr lang="en-IN" sz="1800" dirty="0"/>
              <a:t>Distinct P waves of different configurations are present preceding each QRS complex.</a:t>
            </a:r>
          </a:p>
          <a:p>
            <a:pPr>
              <a:buNone/>
            </a:pPr>
            <a:endParaRPr lang="en-IN" sz="1800" b="1" dirty="0"/>
          </a:p>
          <a:p>
            <a:pPr>
              <a:buNone/>
            </a:pPr>
            <a:r>
              <a:rPr lang="en-IN" sz="1800" b="1" dirty="0" err="1"/>
              <a:t>Atrial</a:t>
            </a:r>
            <a:r>
              <a:rPr lang="en-IN" sz="1800" b="1" dirty="0"/>
              <a:t> fibrillation: </a:t>
            </a:r>
          </a:p>
          <a:p>
            <a:pPr>
              <a:buNone/>
            </a:pPr>
            <a:r>
              <a:rPr lang="en-IN" sz="1800" dirty="0"/>
              <a:t>The baseline shows </a:t>
            </a:r>
            <a:r>
              <a:rPr lang="en-IN" sz="1800" dirty="0" err="1"/>
              <a:t>fibrillatory</a:t>
            </a:r>
            <a:r>
              <a:rPr lang="en-IN" sz="1800" dirty="0"/>
              <a:t> waves. No definite P waves or flutter waves are present.</a:t>
            </a:r>
          </a:p>
          <a:p>
            <a:pPr>
              <a:buNone/>
            </a:pPr>
            <a:r>
              <a:rPr lang="en-IN" sz="1800" dirty="0"/>
              <a:t> </a:t>
            </a:r>
          </a:p>
          <a:p>
            <a:pPr>
              <a:buNone/>
            </a:pPr>
            <a:r>
              <a:rPr lang="en-IN" sz="1800" b="1" dirty="0" err="1"/>
              <a:t>Atrial</a:t>
            </a:r>
            <a:r>
              <a:rPr lang="en-IN" sz="1800" b="1" dirty="0"/>
              <a:t> flutter: </a:t>
            </a:r>
          </a:p>
          <a:p>
            <a:pPr>
              <a:buNone/>
            </a:pPr>
            <a:r>
              <a:rPr lang="en-IN" sz="1800" dirty="0"/>
              <a:t>Flutter waves are present with a </a:t>
            </a:r>
            <a:r>
              <a:rPr lang="en-IN" sz="1800" dirty="0" err="1"/>
              <a:t>sawtooth</a:t>
            </a:r>
            <a:r>
              <a:rPr lang="en-IN" sz="1800" dirty="0"/>
              <a:t> or undulating baseline.</a:t>
            </a:r>
          </a:p>
          <a:p>
            <a:pPr>
              <a:buNone/>
            </a:pPr>
            <a:endParaRPr lang="en-IN" sz="1800" dirty="0"/>
          </a:p>
          <a:p>
            <a:pPr>
              <a:buNone/>
            </a:pPr>
            <a:endParaRPr lang="en-IN"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071538" y="1214422"/>
            <a:ext cx="6715172" cy="4143404"/>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714480" y="1857364"/>
            <a:ext cx="5572164" cy="221457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normAutofit lnSpcReduction="10000"/>
          </a:bodyPr>
          <a:lstStyle/>
          <a:p>
            <a:pPr>
              <a:buNone/>
            </a:pPr>
            <a:r>
              <a:rPr lang="en-IN" sz="1800" dirty="0"/>
              <a:t>                                            </a:t>
            </a:r>
            <a:r>
              <a:rPr lang="en-IN" sz="1800" b="1" dirty="0"/>
              <a:t>SVT  due to enhanced automaticity</a:t>
            </a:r>
          </a:p>
          <a:p>
            <a:pPr>
              <a:buAutoNum type="arabicPeriod"/>
            </a:pPr>
            <a:endParaRPr lang="en-IN" sz="1800" b="1" dirty="0"/>
          </a:p>
          <a:p>
            <a:pPr>
              <a:buNone/>
            </a:pPr>
            <a:r>
              <a:rPr lang="en-IN" sz="1800" b="1" dirty="0"/>
              <a:t>1. Pathologic sinus tachycardia-</a:t>
            </a:r>
          </a:p>
          <a:p>
            <a:pPr>
              <a:buNone/>
            </a:pPr>
            <a:r>
              <a:rPr lang="en-IN" sz="1800" dirty="0"/>
              <a:t>Enhanced automaticity of the sinus node cells</a:t>
            </a:r>
          </a:p>
          <a:p>
            <a:pPr>
              <a:buNone/>
            </a:pPr>
            <a:r>
              <a:rPr lang="en-IN" sz="1800" dirty="0"/>
              <a:t>(clinically difficult to differentiate from physiologic sinus tachycardia)</a:t>
            </a:r>
          </a:p>
          <a:p>
            <a:pPr>
              <a:buNone/>
            </a:pPr>
            <a:endParaRPr lang="en-IN" sz="1800" dirty="0"/>
          </a:p>
          <a:p>
            <a:pPr>
              <a:buNone/>
            </a:pPr>
            <a:r>
              <a:rPr lang="en-IN" sz="1800" b="1" dirty="0"/>
              <a:t>2. </a:t>
            </a:r>
            <a:r>
              <a:rPr lang="en-IN" sz="1800" b="1" dirty="0" err="1"/>
              <a:t>Atrial</a:t>
            </a:r>
            <a:r>
              <a:rPr lang="en-IN" sz="1800" b="1" dirty="0"/>
              <a:t> tachycardia-</a:t>
            </a:r>
          </a:p>
          <a:p>
            <a:pPr>
              <a:buNone/>
            </a:pPr>
            <a:r>
              <a:rPr lang="en-IN" sz="1800" dirty="0"/>
              <a:t> Site-</a:t>
            </a:r>
            <a:r>
              <a:rPr lang="en-IN" sz="1800" dirty="0" err="1"/>
              <a:t>Atrial</a:t>
            </a:r>
            <a:r>
              <a:rPr lang="en-IN" sz="1800" dirty="0"/>
              <a:t> appendage, </a:t>
            </a:r>
          </a:p>
          <a:p>
            <a:pPr>
              <a:buNone/>
            </a:pPr>
            <a:r>
              <a:rPr lang="en-IN" sz="1800" dirty="0"/>
              <a:t>         Large veins draining into the atria (pulmonary veins, vena cava, coronary sinus) </a:t>
            </a:r>
          </a:p>
          <a:p>
            <a:pPr>
              <a:buNone/>
            </a:pPr>
            <a:r>
              <a:rPr lang="en-IN" sz="1800" dirty="0"/>
              <a:t>         Mitral or Tricuspid annulus</a:t>
            </a:r>
          </a:p>
          <a:p>
            <a:pPr>
              <a:buNone/>
            </a:pPr>
            <a:r>
              <a:rPr lang="en-IN" sz="1800" dirty="0"/>
              <a:t>A)Focal-Single focus in atria or</a:t>
            </a:r>
          </a:p>
          <a:p>
            <a:pPr>
              <a:buNone/>
            </a:pPr>
            <a:r>
              <a:rPr lang="en-IN" sz="1800" dirty="0"/>
              <a:t>              Venous connection contiguous to the atria such  as the pulmonary veins or</a:t>
            </a:r>
          </a:p>
          <a:p>
            <a:pPr>
              <a:buNone/>
            </a:pPr>
            <a:r>
              <a:rPr lang="en-IN" sz="1800" dirty="0"/>
              <a:t>              vena cava</a:t>
            </a:r>
          </a:p>
          <a:p>
            <a:pPr>
              <a:buNone/>
            </a:pPr>
            <a:r>
              <a:rPr lang="en-IN" sz="1800" dirty="0"/>
              <a:t>B)</a:t>
            </a:r>
            <a:r>
              <a:rPr lang="en-IN" sz="1800" b="1" dirty="0"/>
              <a:t> </a:t>
            </a:r>
            <a:r>
              <a:rPr lang="en-IN" sz="1800" dirty="0"/>
              <a:t>Multifocal </a:t>
            </a:r>
            <a:r>
              <a:rPr lang="en-IN" sz="1800" dirty="0" err="1"/>
              <a:t>atrial</a:t>
            </a:r>
            <a:r>
              <a:rPr lang="en-IN" sz="1800" dirty="0"/>
              <a:t> tachycardia- several ectopic foci in the atria</a:t>
            </a:r>
          </a:p>
          <a:p>
            <a:pPr>
              <a:buNone/>
            </a:pPr>
            <a:endParaRPr lang="en-IN" sz="1800" dirty="0"/>
          </a:p>
          <a:p>
            <a:pPr>
              <a:buNone/>
            </a:pPr>
            <a:r>
              <a:rPr lang="en-IN" sz="1800" b="1" dirty="0"/>
              <a:t>3.AV </a:t>
            </a:r>
            <a:r>
              <a:rPr lang="en-IN" sz="1800" b="1" dirty="0" err="1"/>
              <a:t>junctional</a:t>
            </a:r>
            <a:r>
              <a:rPr lang="en-IN" sz="1800" b="1" dirty="0"/>
              <a:t> tachycardia-</a:t>
            </a:r>
          </a:p>
          <a:p>
            <a:pPr>
              <a:buNone/>
            </a:pPr>
            <a:r>
              <a:rPr lang="en-IN" sz="1800" dirty="0"/>
              <a:t>Site-AV junction( AV node down to the bifurcation of the bundle of His)</a:t>
            </a:r>
          </a:p>
          <a:p>
            <a:pPr>
              <a:buNone/>
            </a:pPr>
            <a:r>
              <a:rPr lang="en-IN" sz="1800" dirty="0"/>
              <a:t>A) </a:t>
            </a:r>
            <a:r>
              <a:rPr lang="en-IN" sz="1800" dirty="0" err="1"/>
              <a:t>Nonparoxysmal</a:t>
            </a:r>
            <a:r>
              <a:rPr lang="en-IN" sz="1800" dirty="0"/>
              <a:t> </a:t>
            </a:r>
            <a:r>
              <a:rPr lang="en-IN" sz="1800" dirty="0" err="1"/>
              <a:t>junctional</a:t>
            </a:r>
            <a:r>
              <a:rPr lang="en-IN" sz="1800" dirty="0"/>
              <a:t> tachycardia-focus in the AV junction</a:t>
            </a:r>
            <a:r>
              <a:rPr lang="en-IN" sz="1800" b="1" dirty="0"/>
              <a:t>(slow 70 to 120bpm)</a:t>
            </a:r>
          </a:p>
          <a:p>
            <a:pPr>
              <a:buNone/>
            </a:pPr>
            <a:r>
              <a:rPr lang="en-IN" sz="1800" dirty="0"/>
              <a:t>B)</a:t>
            </a:r>
            <a:r>
              <a:rPr lang="en-IN" sz="1800" b="1" dirty="0"/>
              <a:t> </a:t>
            </a:r>
            <a:r>
              <a:rPr lang="en-IN" sz="1800" dirty="0"/>
              <a:t>Paroxysmal </a:t>
            </a:r>
            <a:r>
              <a:rPr lang="en-IN" sz="1800" dirty="0" err="1"/>
              <a:t>junctional</a:t>
            </a:r>
            <a:r>
              <a:rPr lang="en-IN" sz="1800" dirty="0"/>
              <a:t> tachycardia-starts abruptly and terminates suddenly          </a:t>
            </a:r>
            <a:r>
              <a:rPr lang="en-IN" sz="1800" b="1" dirty="0"/>
              <a:t>(fast120 to 180 </a:t>
            </a:r>
            <a:r>
              <a:rPr lang="en-IN" sz="1800" b="1" dirty="0" err="1"/>
              <a:t>bpm</a:t>
            </a:r>
            <a:r>
              <a:rPr lang="en-IN" sz="1800" b="1" dirty="0"/>
              <a:t>)</a:t>
            </a:r>
          </a:p>
          <a:p>
            <a:pPr>
              <a:buNone/>
            </a:pPr>
            <a:endParaRPr lang="en-IN" sz="1800" dirty="0"/>
          </a:p>
          <a:p>
            <a:pPr>
              <a:buNone/>
            </a:pPr>
            <a:endParaRPr lang="en-IN" sz="1800" dirty="0"/>
          </a:p>
          <a:p>
            <a:pPr>
              <a:buNone/>
            </a:pPr>
            <a:endParaRPr lang="en-IN"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IN" sz="2000" b="1" dirty="0"/>
              <a:t>                 </a:t>
            </a:r>
            <a:endParaRPr lang="en-IN" sz="1800" dirty="0"/>
          </a:p>
        </p:txBody>
      </p:sp>
      <p:pic>
        <p:nvPicPr>
          <p:cNvPr id="3075" name="Picture 3"/>
          <p:cNvPicPr>
            <a:picLocks noChangeAspect="1" noChangeArrowheads="1"/>
          </p:cNvPicPr>
          <p:nvPr/>
        </p:nvPicPr>
        <p:blipFill>
          <a:blip r:embed="rId2"/>
          <a:srcRect/>
          <a:stretch>
            <a:fillRect/>
          </a:stretch>
        </p:blipFill>
        <p:spPr bwMode="auto">
          <a:xfrm>
            <a:off x="1285852" y="3714752"/>
            <a:ext cx="5786478" cy="1857388"/>
          </a:xfrm>
          <a:prstGeom prst="rect">
            <a:avLst/>
          </a:prstGeom>
          <a:noFill/>
          <a:ln w="9525">
            <a:noFill/>
            <a:miter lim="800000"/>
            <a:headEnd/>
            <a:tailEnd/>
          </a:ln>
          <a:effectLst/>
        </p:spPr>
      </p:pic>
      <p:sp>
        <p:nvSpPr>
          <p:cNvPr id="6" name="Rectangle 5"/>
          <p:cNvSpPr/>
          <p:nvPr/>
        </p:nvSpPr>
        <p:spPr>
          <a:xfrm>
            <a:off x="785786" y="1500174"/>
            <a:ext cx="7786742" cy="2031325"/>
          </a:xfrm>
          <a:prstGeom prst="rect">
            <a:avLst/>
          </a:prstGeom>
        </p:spPr>
        <p:txBody>
          <a:bodyPr wrap="square">
            <a:spAutoFit/>
          </a:bodyPr>
          <a:lstStyle/>
          <a:p>
            <a:pPr>
              <a:buNone/>
            </a:pPr>
            <a:r>
              <a:rPr lang="en-IN" b="1" dirty="0"/>
              <a:t>1. Regular R-R intervals with upright P waves in front of the QRS complexes</a:t>
            </a:r>
          </a:p>
          <a:p>
            <a:pPr>
              <a:buNone/>
            </a:pPr>
            <a:endParaRPr lang="en-IN" dirty="0"/>
          </a:p>
          <a:p>
            <a:pPr>
              <a:buNone/>
            </a:pPr>
            <a:r>
              <a:rPr lang="en-IN" dirty="0"/>
              <a:t>Upright in lead II-retrograde activation of the atria (AVNRT or AVRT) is excluded </a:t>
            </a:r>
          </a:p>
          <a:p>
            <a:pPr>
              <a:buNone/>
            </a:pPr>
            <a:endParaRPr lang="en-IN" b="1" dirty="0"/>
          </a:p>
          <a:p>
            <a:pPr>
              <a:buNone/>
            </a:pPr>
            <a:r>
              <a:rPr lang="en-IN" b="1" dirty="0"/>
              <a:t>1.Sinus tachycardia</a:t>
            </a:r>
          </a:p>
          <a:p>
            <a:pPr>
              <a:buNone/>
            </a:pPr>
            <a:r>
              <a:rPr lang="en-IN" dirty="0"/>
              <a:t>2.Focal </a:t>
            </a:r>
            <a:r>
              <a:rPr lang="en-IN" dirty="0" err="1"/>
              <a:t>atrial</a:t>
            </a:r>
            <a:r>
              <a:rPr lang="en-IN" dirty="0"/>
              <a:t> tachycardia</a:t>
            </a:r>
          </a:p>
          <a:p>
            <a:pPr>
              <a:buNone/>
            </a:pPr>
            <a:r>
              <a:rPr lang="en-IN" dirty="0"/>
              <a:t>3.Sinoatrial </a:t>
            </a:r>
            <a:r>
              <a:rPr lang="en-IN" dirty="0" err="1"/>
              <a:t>reentrant</a:t>
            </a:r>
            <a:r>
              <a:rPr lang="en-IN" dirty="0"/>
              <a:t> tachycardia</a:t>
            </a:r>
          </a:p>
        </p:txBody>
      </p:sp>
      <p:sp>
        <p:nvSpPr>
          <p:cNvPr id="7" name="Rectangle 6"/>
          <p:cNvSpPr/>
          <p:nvPr/>
        </p:nvSpPr>
        <p:spPr>
          <a:xfrm>
            <a:off x="857224" y="571480"/>
            <a:ext cx="7358114" cy="461665"/>
          </a:xfrm>
          <a:prstGeom prst="rect">
            <a:avLst/>
          </a:prstGeom>
        </p:spPr>
        <p:txBody>
          <a:bodyPr wrap="square">
            <a:spAutoFit/>
          </a:bodyPr>
          <a:lstStyle/>
          <a:p>
            <a:pPr>
              <a:buNone/>
            </a:pPr>
            <a:r>
              <a:rPr lang="en-IN" b="1" dirty="0"/>
              <a:t> </a:t>
            </a:r>
            <a:r>
              <a:rPr lang="en-IN" sz="2400" b="1" dirty="0"/>
              <a:t>Narrow Complex Tachycardia with Regular R-R Intervals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285852" y="3714752"/>
            <a:ext cx="6429420" cy="1928826"/>
          </a:xfrm>
          <a:prstGeom prst="rect">
            <a:avLst/>
          </a:prstGeom>
          <a:noFill/>
          <a:ln w="9525">
            <a:noFill/>
            <a:miter lim="800000"/>
            <a:headEnd/>
            <a:tailEnd/>
          </a:ln>
          <a:effectLst/>
        </p:spPr>
      </p:pic>
      <p:sp>
        <p:nvSpPr>
          <p:cNvPr id="5" name="Rectangle 4"/>
          <p:cNvSpPr/>
          <p:nvPr/>
        </p:nvSpPr>
        <p:spPr>
          <a:xfrm>
            <a:off x="785786" y="500042"/>
            <a:ext cx="7715304" cy="2585323"/>
          </a:xfrm>
          <a:prstGeom prst="rect">
            <a:avLst/>
          </a:prstGeom>
        </p:spPr>
        <p:txBody>
          <a:bodyPr wrap="square">
            <a:spAutoFit/>
          </a:bodyPr>
          <a:lstStyle/>
          <a:p>
            <a:r>
              <a:rPr lang="en-IN" b="1" dirty="0"/>
              <a:t>2. Regular R-R intervals with retrograde P waves in front of the QRS complexes</a:t>
            </a:r>
          </a:p>
          <a:p>
            <a:endParaRPr lang="en-IN" dirty="0"/>
          </a:p>
          <a:p>
            <a:r>
              <a:rPr lang="en-IN" dirty="0"/>
              <a:t> Retrograde P waves in front of the QRS complexes excludes sinus tachycardia and SART </a:t>
            </a:r>
          </a:p>
          <a:p>
            <a:endParaRPr lang="en-IN" b="1" dirty="0"/>
          </a:p>
          <a:p>
            <a:r>
              <a:rPr lang="en-IN" b="1" dirty="0"/>
              <a:t>1.Focal </a:t>
            </a:r>
            <a:r>
              <a:rPr lang="en-IN" b="1" dirty="0" err="1"/>
              <a:t>atrial</a:t>
            </a:r>
            <a:r>
              <a:rPr lang="en-IN" b="1" dirty="0"/>
              <a:t> tachycardia</a:t>
            </a:r>
          </a:p>
          <a:p>
            <a:r>
              <a:rPr lang="en-IN" dirty="0"/>
              <a:t>2.Junctional tachycardia (paroxysmal or </a:t>
            </a:r>
            <a:r>
              <a:rPr lang="en-IN" dirty="0" err="1"/>
              <a:t>nonparoxysmal</a:t>
            </a:r>
            <a:r>
              <a:rPr lang="en-IN" dirty="0"/>
              <a:t>)</a:t>
            </a:r>
          </a:p>
          <a:p>
            <a:r>
              <a:rPr lang="en-IN" dirty="0"/>
              <a:t>3.Atypical AVNRT</a:t>
            </a:r>
          </a:p>
          <a:p>
            <a:r>
              <a:rPr lang="en-IN" dirty="0"/>
              <a:t>4.Atypical AVRT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500166" y="3571876"/>
            <a:ext cx="5929354" cy="1857388"/>
          </a:xfrm>
          <a:prstGeom prst="rect">
            <a:avLst/>
          </a:prstGeom>
          <a:noFill/>
          <a:ln w="9525">
            <a:noFill/>
            <a:miter lim="800000"/>
            <a:headEnd/>
            <a:tailEnd/>
          </a:ln>
          <a:effectLst/>
        </p:spPr>
      </p:pic>
      <p:sp>
        <p:nvSpPr>
          <p:cNvPr id="5" name="Rectangle 4"/>
          <p:cNvSpPr/>
          <p:nvPr/>
        </p:nvSpPr>
        <p:spPr>
          <a:xfrm>
            <a:off x="500034" y="5429264"/>
            <a:ext cx="8143932" cy="646331"/>
          </a:xfrm>
          <a:prstGeom prst="rect">
            <a:avLst/>
          </a:prstGeom>
        </p:spPr>
        <p:txBody>
          <a:bodyPr wrap="square">
            <a:spAutoFit/>
          </a:bodyPr>
          <a:lstStyle/>
          <a:p>
            <a:r>
              <a:rPr lang="en-IN" dirty="0" err="1"/>
              <a:t>Atrial</a:t>
            </a:r>
            <a:r>
              <a:rPr lang="en-IN" dirty="0"/>
              <a:t> flutter with 2:1 AV block is a distinct possibility with the second flutter wave embedded within the QRS complexes</a:t>
            </a:r>
          </a:p>
        </p:txBody>
      </p:sp>
      <p:sp>
        <p:nvSpPr>
          <p:cNvPr id="6" name="Rectangle 5"/>
          <p:cNvSpPr/>
          <p:nvPr/>
        </p:nvSpPr>
        <p:spPr>
          <a:xfrm>
            <a:off x="1071538" y="1714488"/>
            <a:ext cx="7072362" cy="923330"/>
          </a:xfrm>
          <a:prstGeom prst="rect">
            <a:avLst/>
          </a:prstGeom>
        </p:spPr>
        <p:txBody>
          <a:bodyPr wrap="square">
            <a:spAutoFit/>
          </a:bodyPr>
          <a:lstStyle/>
          <a:p>
            <a:r>
              <a:rPr lang="fr-FR" dirty="0" err="1"/>
              <a:t>Retrograde</a:t>
            </a:r>
            <a:r>
              <a:rPr lang="fr-FR" dirty="0"/>
              <a:t> P </a:t>
            </a:r>
            <a:r>
              <a:rPr lang="fr-FR" dirty="0" err="1"/>
              <a:t>waves</a:t>
            </a:r>
            <a:r>
              <a:rPr lang="fr-FR" dirty="0"/>
              <a:t> </a:t>
            </a:r>
            <a:r>
              <a:rPr lang="fr-FR" dirty="0" err="1"/>
              <a:t>between</a:t>
            </a:r>
            <a:r>
              <a:rPr lang="fr-FR" dirty="0"/>
              <a:t> QRS complexes </a:t>
            </a:r>
            <a:r>
              <a:rPr lang="en-IN" dirty="0"/>
              <a:t>with R-P interval equal to PR interval. </a:t>
            </a:r>
          </a:p>
          <a:p>
            <a:r>
              <a:rPr lang="en-IN" dirty="0"/>
              <a:t>This excludes sinus tachycardia and SART</a:t>
            </a:r>
          </a:p>
        </p:txBody>
      </p:sp>
      <p:sp>
        <p:nvSpPr>
          <p:cNvPr id="7" name="Rectangle 6"/>
          <p:cNvSpPr/>
          <p:nvPr/>
        </p:nvSpPr>
        <p:spPr>
          <a:xfrm>
            <a:off x="1643042" y="857232"/>
            <a:ext cx="5857916" cy="369332"/>
          </a:xfrm>
          <a:prstGeom prst="rect">
            <a:avLst/>
          </a:prstGeom>
        </p:spPr>
        <p:txBody>
          <a:bodyPr wrap="square">
            <a:spAutoFit/>
          </a:bodyPr>
          <a:lstStyle/>
          <a:p>
            <a:r>
              <a:rPr lang="fr-FR" b="1" dirty="0"/>
              <a:t>3. </a:t>
            </a:r>
            <a:r>
              <a:rPr lang="fr-FR" b="1" dirty="0" err="1"/>
              <a:t>Retrograde</a:t>
            </a:r>
            <a:r>
              <a:rPr lang="fr-FR" b="1" dirty="0"/>
              <a:t> P </a:t>
            </a:r>
            <a:r>
              <a:rPr lang="fr-FR" b="1" dirty="0" err="1"/>
              <a:t>waves</a:t>
            </a:r>
            <a:r>
              <a:rPr lang="fr-FR" b="1" dirty="0"/>
              <a:t> </a:t>
            </a:r>
            <a:r>
              <a:rPr lang="fr-FR" b="1" dirty="0" err="1"/>
              <a:t>between</a:t>
            </a:r>
            <a:r>
              <a:rPr lang="fr-FR" b="1" dirty="0"/>
              <a:t> QRS complexes</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714348" y="3143248"/>
            <a:ext cx="7072362" cy="2286016"/>
          </a:xfrm>
          <a:prstGeom prst="rect">
            <a:avLst/>
          </a:prstGeom>
          <a:noFill/>
          <a:ln w="9525">
            <a:noFill/>
            <a:miter lim="800000"/>
            <a:headEnd/>
            <a:tailEnd/>
          </a:ln>
          <a:effectLst/>
        </p:spPr>
      </p:pic>
      <p:sp>
        <p:nvSpPr>
          <p:cNvPr id="5" name="Rectangle 4"/>
          <p:cNvSpPr/>
          <p:nvPr/>
        </p:nvSpPr>
        <p:spPr>
          <a:xfrm>
            <a:off x="571472" y="1357298"/>
            <a:ext cx="7429552" cy="1477328"/>
          </a:xfrm>
          <a:prstGeom prst="rect">
            <a:avLst/>
          </a:prstGeom>
        </p:spPr>
        <p:txBody>
          <a:bodyPr wrap="square">
            <a:spAutoFit/>
          </a:bodyPr>
          <a:lstStyle/>
          <a:p>
            <a:r>
              <a:rPr lang="en-IN" dirty="0"/>
              <a:t>When R-P interval is shorter than PR interval, the possible arrhythmias</a:t>
            </a:r>
          </a:p>
          <a:p>
            <a:endParaRPr lang="en-IN" dirty="0"/>
          </a:p>
          <a:p>
            <a:r>
              <a:rPr lang="en-IN" b="1" dirty="0"/>
              <a:t>1.AVRT: </a:t>
            </a:r>
            <a:r>
              <a:rPr lang="en-IN" dirty="0"/>
              <a:t>(R-P interval 80 milliseconds)</a:t>
            </a:r>
          </a:p>
          <a:p>
            <a:r>
              <a:rPr lang="en-IN" dirty="0"/>
              <a:t>2.AVNRT: (R-P interval 80 milliseconds)</a:t>
            </a:r>
          </a:p>
          <a:p>
            <a:r>
              <a:rPr lang="en-IN" dirty="0"/>
              <a:t>3.Junctional tachycardia (paroxysmal or </a:t>
            </a:r>
            <a:r>
              <a:rPr lang="en-IN" dirty="0" err="1"/>
              <a:t>nonparoxysmal</a:t>
            </a:r>
            <a:endParaRPr lang="en-IN" dirty="0"/>
          </a:p>
        </p:txBody>
      </p:sp>
      <p:sp>
        <p:nvSpPr>
          <p:cNvPr id="6" name="Rectangle 5"/>
          <p:cNvSpPr/>
          <p:nvPr/>
        </p:nvSpPr>
        <p:spPr>
          <a:xfrm>
            <a:off x="785786" y="642918"/>
            <a:ext cx="7143800" cy="369332"/>
          </a:xfrm>
          <a:prstGeom prst="rect">
            <a:avLst/>
          </a:prstGeom>
        </p:spPr>
        <p:txBody>
          <a:bodyPr wrap="square">
            <a:spAutoFit/>
          </a:bodyPr>
          <a:lstStyle/>
          <a:p>
            <a:r>
              <a:rPr lang="en-IN" b="1" dirty="0"/>
              <a:t>4. Regular R-R intervals with retrograde P waves after the QRS complexes</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928662" y="3357562"/>
            <a:ext cx="6786610" cy="1500198"/>
          </a:xfrm>
          <a:prstGeom prst="rect">
            <a:avLst/>
          </a:prstGeom>
          <a:noFill/>
          <a:ln w="9525">
            <a:noFill/>
            <a:miter lim="800000"/>
            <a:headEnd/>
            <a:tailEnd/>
          </a:ln>
          <a:effectLst/>
        </p:spPr>
      </p:pic>
      <p:sp>
        <p:nvSpPr>
          <p:cNvPr id="5" name="Rectangle 4"/>
          <p:cNvSpPr/>
          <p:nvPr/>
        </p:nvSpPr>
        <p:spPr>
          <a:xfrm>
            <a:off x="428596" y="5072074"/>
            <a:ext cx="8072494" cy="646331"/>
          </a:xfrm>
          <a:prstGeom prst="rect">
            <a:avLst/>
          </a:prstGeom>
        </p:spPr>
        <p:txBody>
          <a:bodyPr wrap="square">
            <a:spAutoFit/>
          </a:bodyPr>
          <a:lstStyle/>
          <a:p>
            <a:r>
              <a:rPr lang="en-IN" dirty="0"/>
              <a:t>P waves are upright in lead II and are completely dissociated from the QRS complex.</a:t>
            </a:r>
          </a:p>
          <a:p>
            <a:r>
              <a:rPr lang="en-IN" dirty="0"/>
              <a:t>The upright P waves represent normal sinus rhythm.</a:t>
            </a:r>
          </a:p>
        </p:txBody>
      </p:sp>
      <p:sp>
        <p:nvSpPr>
          <p:cNvPr id="6" name="Rectangle 5"/>
          <p:cNvSpPr/>
          <p:nvPr/>
        </p:nvSpPr>
        <p:spPr>
          <a:xfrm>
            <a:off x="1357290" y="714356"/>
            <a:ext cx="6143668" cy="369332"/>
          </a:xfrm>
          <a:prstGeom prst="rect">
            <a:avLst/>
          </a:prstGeom>
        </p:spPr>
        <p:txBody>
          <a:bodyPr wrap="square">
            <a:spAutoFit/>
          </a:bodyPr>
          <a:lstStyle/>
          <a:p>
            <a:r>
              <a:rPr lang="en-IN" b="1" dirty="0"/>
              <a:t>5. Complete AV dissociation with regular R-R intervals</a:t>
            </a:r>
            <a:endParaRPr lang="en-IN" dirty="0"/>
          </a:p>
        </p:txBody>
      </p:sp>
      <p:sp>
        <p:nvSpPr>
          <p:cNvPr id="7" name="Rectangle 6"/>
          <p:cNvSpPr/>
          <p:nvPr/>
        </p:nvSpPr>
        <p:spPr>
          <a:xfrm>
            <a:off x="928662" y="1500174"/>
            <a:ext cx="7000924" cy="1200329"/>
          </a:xfrm>
          <a:prstGeom prst="rect">
            <a:avLst/>
          </a:prstGeom>
        </p:spPr>
        <p:txBody>
          <a:bodyPr wrap="square">
            <a:spAutoFit/>
          </a:bodyPr>
          <a:lstStyle/>
          <a:p>
            <a:r>
              <a:rPr lang="en-IN" dirty="0"/>
              <a:t>When there is complete AV dissociation with regular R-R intervals, AVRT is not possible and AVNRT is highly unlikely. </a:t>
            </a:r>
          </a:p>
          <a:p>
            <a:r>
              <a:rPr lang="en-IN" dirty="0"/>
              <a:t>This is almost always due to</a:t>
            </a:r>
          </a:p>
          <a:p>
            <a:r>
              <a:rPr lang="en-IN" b="1" dirty="0" err="1"/>
              <a:t>Junctional</a:t>
            </a:r>
            <a:r>
              <a:rPr lang="en-IN" b="1" dirty="0"/>
              <a:t> tachycardia with complete AV dissociation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1000100" y="2714620"/>
            <a:ext cx="6000792" cy="1643074"/>
          </a:xfrm>
          <a:prstGeom prst="rect">
            <a:avLst/>
          </a:prstGeom>
          <a:noFill/>
          <a:ln w="9525">
            <a:noFill/>
            <a:miter lim="800000"/>
            <a:headEnd/>
            <a:tailEnd/>
          </a:ln>
          <a:effectLst/>
        </p:spPr>
      </p:pic>
      <p:sp>
        <p:nvSpPr>
          <p:cNvPr id="5" name="Rectangle 4"/>
          <p:cNvSpPr/>
          <p:nvPr/>
        </p:nvSpPr>
        <p:spPr>
          <a:xfrm>
            <a:off x="1071538" y="4714884"/>
            <a:ext cx="6357982" cy="646331"/>
          </a:xfrm>
          <a:prstGeom prst="rect">
            <a:avLst/>
          </a:prstGeom>
        </p:spPr>
        <p:txBody>
          <a:bodyPr wrap="square">
            <a:spAutoFit/>
          </a:bodyPr>
          <a:lstStyle/>
          <a:p>
            <a:r>
              <a:rPr lang="en-IN" dirty="0"/>
              <a:t>This is almost always from focal </a:t>
            </a:r>
            <a:r>
              <a:rPr lang="en-IN" dirty="0" err="1"/>
              <a:t>atrial</a:t>
            </a:r>
            <a:r>
              <a:rPr lang="en-IN" dirty="0"/>
              <a:t> tachycardia. </a:t>
            </a:r>
          </a:p>
          <a:p>
            <a:r>
              <a:rPr lang="en-IN" dirty="0"/>
              <a:t>Focal </a:t>
            </a:r>
            <a:r>
              <a:rPr lang="en-IN" dirty="0" err="1"/>
              <a:t>junctional</a:t>
            </a:r>
            <a:r>
              <a:rPr lang="en-IN" dirty="0"/>
              <a:t> tachycardia is also possible, but is unlikely</a:t>
            </a:r>
          </a:p>
        </p:txBody>
      </p:sp>
      <p:sp>
        <p:nvSpPr>
          <p:cNvPr id="6" name="Rectangle 5"/>
          <p:cNvSpPr/>
          <p:nvPr/>
        </p:nvSpPr>
        <p:spPr>
          <a:xfrm>
            <a:off x="1214414" y="857232"/>
            <a:ext cx="6643734" cy="369332"/>
          </a:xfrm>
          <a:prstGeom prst="rect">
            <a:avLst/>
          </a:prstGeom>
        </p:spPr>
        <p:txBody>
          <a:bodyPr wrap="square">
            <a:spAutoFit/>
          </a:bodyPr>
          <a:lstStyle/>
          <a:p>
            <a:r>
              <a:rPr lang="en-IN" b="1" dirty="0"/>
              <a:t>6. Retrograde P Waves with second-degree AV </a:t>
            </a:r>
            <a:r>
              <a:rPr lang="en-IN" b="1" dirty="0" err="1"/>
              <a:t>Wenckebach</a:t>
            </a:r>
            <a:endParaRPr lang="en-IN" dirty="0"/>
          </a:p>
        </p:txBody>
      </p:sp>
      <p:sp>
        <p:nvSpPr>
          <p:cNvPr id="7" name="Rectangle 6"/>
          <p:cNvSpPr/>
          <p:nvPr/>
        </p:nvSpPr>
        <p:spPr>
          <a:xfrm>
            <a:off x="1142976" y="1785926"/>
            <a:ext cx="6786610" cy="646331"/>
          </a:xfrm>
          <a:prstGeom prst="rect">
            <a:avLst/>
          </a:prstGeom>
        </p:spPr>
        <p:txBody>
          <a:bodyPr wrap="square">
            <a:spAutoFit/>
          </a:bodyPr>
          <a:lstStyle/>
          <a:p>
            <a:r>
              <a:rPr lang="en-IN" dirty="0"/>
              <a:t>This is almost always due to </a:t>
            </a:r>
            <a:r>
              <a:rPr lang="en-IN" b="1" dirty="0"/>
              <a:t>focal </a:t>
            </a:r>
            <a:r>
              <a:rPr lang="en-IN" b="1" dirty="0" err="1"/>
              <a:t>atrial</a:t>
            </a:r>
            <a:r>
              <a:rPr lang="en-IN" b="1" dirty="0"/>
              <a:t> tachycardia</a:t>
            </a:r>
            <a:r>
              <a:rPr lang="en-IN" dirty="0"/>
              <a:t>. </a:t>
            </a:r>
          </a:p>
          <a:p>
            <a:r>
              <a:rPr lang="en-IN" dirty="0"/>
              <a:t>This excludes AVRT and makes AVNRT highly unlikely.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1071538" y="285728"/>
            <a:ext cx="6929486" cy="628654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857224" y="285750"/>
            <a:ext cx="7286676" cy="6215084"/>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FDC463-E33A-4CC2-B9A4-111A429B6665}"/>
              </a:ext>
            </a:extLst>
          </p:cNvPr>
          <p:cNvSpPr>
            <a:spLocks noGrp="1"/>
          </p:cNvSpPr>
          <p:nvPr>
            <p:ph idx="1"/>
          </p:nvPr>
        </p:nvSpPr>
        <p:spPr>
          <a:xfrm>
            <a:off x="457200" y="620688"/>
            <a:ext cx="8229600" cy="4525963"/>
          </a:xfrm>
        </p:spPr>
        <p:txBody>
          <a:bodyPr>
            <a:normAutofit/>
          </a:bodyPr>
          <a:lstStyle/>
          <a:p>
            <a:pPr marL="0" indent="0">
              <a:buNone/>
            </a:pPr>
            <a:endParaRPr lang="en-IN" sz="6600" dirty="0">
              <a:solidFill>
                <a:srgbClr val="FF0000"/>
              </a:solidFill>
            </a:endParaRPr>
          </a:p>
          <a:p>
            <a:pPr marL="0" indent="0">
              <a:buNone/>
            </a:pPr>
            <a:endParaRPr lang="en-IN" sz="6600" dirty="0">
              <a:solidFill>
                <a:srgbClr val="FF0000"/>
              </a:solidFill>
            </a:endParaRPr>
          </a:p>
          <a:p>
            <a:pPr marL="0" indent="0" algn="ctr">
              <a:buNone/>
            </a:pPr>
            <a:r>
              <a:rPr lang="en-IN" sz="6600" dirty="0">
                <a:solidFill>
                  <a:srgbClr val="FF0000"/>
                </a:solidFill>
              </a:rPr>
              <a:t>Thank you</a:t>
            </a:r>
          </a:p>
        </p:txBody>
      </p:sp>
    </p:spTree>
    <p:extLst>
      <p:ext uri="{BB962C8B-B14F-4D97-AF65-F5344CB8AC3E}">
        <p14:creationId xmlns:p14="http://schemas.microsoft.com/office/powerpoint/2010/main" xmlns="" val="371021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000100" y="285728"/>
            <a:ext cx="7215238" cy="2571768"/>
          </a:xfrm>
          <a:prstGeom prst="rect">
            <a:avLst/>
          </a:prstGeom>
          <a:noFill/>
          <a:ln w="9525">
            <a:noFill/>
            <a:miter lim="800000"/>
            <a:headEnd/>
            <a:tailEnd/>
          </a:ln>
          <a:effectLst/>
        </p:spPr>
      </p:pic>
      <p:sp>
        <p:nvSpPr>
          <p:cNvPr id="5" name="Rectangle 4"/>
          <p:cNvSpPr/>
          <p:nvPr/>
        </p:nvSpPr>
        <p:spPr>
          <a:xfrm>
            <a:off x="1285852" y="3071810"/>
            <a:ext cx="8429684" cy="1200329"/>
          </a:xfrm>
          <a:prstGeom prst="rect">
            <a:avLst/>
          </a:prstGeom>
        </p:spPr>
        <p:txBody>
          <a:bodyPr wrap="square">
            <a:spAutoFit/>
          </a:bodyPr>
          <a:lstStyle/>
          <a:p>
            <a:r>
              <a:rPr lang="en-IN" dirty="0"/>
              <a:t>A- Pathologic or inappropriate sinus tachycardia. </a:t>
            </a:r>
          </a:p>
          <a:p>
            <a:r>
              <a:rPr lang="en-IN" dirty="0"/>
              <a:t>B- Focal </a:t>
            </a:r>
            <a:r>
              <a:rPr lang="en-IN" dirty="0" err="1"/>
              <a:t>atrial</a:t>
            </a:r>
            <a:r>
              <a:rPr lang="en-IN" dirty="0"/>
              <a:t> tachycardia </a:t>
            </a:r>
          </a:p>
          <a:p>
            <a:r>
              <a:rPr lang="en-IN" dirty="0"/>
              <a:t>C- Multifocal atria tachycardia </a:t>
            </a:r>
          </a:p>
          <a:p>
            <a:r>
              <a:rPr lang="en-IN" dirty="0"/>
              <a:t>D- </a:t>
            </a:r>
            <a:r>
              <a:rPr lang="en-IN" dirty="0" err="1"/>
              <a:t>Junctional</a:t>
            </a:r>
            <a:r>
              <a:rPr lang="en-IN" dirty="0"/>
              <a:t> tachycardia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571504"/>
          </a:xfrm>
        </p:spPr>
        <p:txBody>
          <a:bodyPr>
            <a:normAutofit/>
          </a:bodyPr>
          <a:lstStyle/>
          <a:p>
            <a:r>
              <a:rPr lang="en-IN" sz="2000" b="1" dirty="0">
                <a:solidFill>
                  <a:srgbClr val="FF0000"/>
                </a:solidFill>
              </a:rPr>
              <a:t>FAT</a:t>
            </a:r>
          </a:p>
        </p:txBody>
      </p:sp>
      <p:sp>
        <p:nvSpPr>
          <p:cNvPr id="3" name="Content Placeholder 2"/>
          <p:cNvSpPr>
            <a:spLocks noGrp="1"/>
          </p:cNvSpPr>
          <p:nvPr>
            <p:ph idx="1"/>
          </p:nvPr>
        </p:nvSpPr>
        <p:spPr>
          <a:xfrm>
            <a:off x="457200" y="785794"/>
            <a:ext cx="8229600" cy="5340369"/>
          </a:xfrm>
        </p:spPr>
        <p:txBody>
          <a:bodyPr>
            <a:normAutofit fontScale="92500" lnSpcReduction="10000"/>
          </a:bodyPr>
          <a:lstStyle/>
          <a:p>
            <a:endParaRPr lang="en-IN" sz="1800" dirty="0"/>
          </a:p>
          <a:p>
            <a:pPr>
              <a:buNone/>
            </a:pPr>
            <a:r>
              <a:rPr lang="en-IN" sz="1800" b="1" dirty="0"/>
              <a:t>      ‘’Any tachycardia originating from a single focus in the atria that spreads circumferentially is focal </a:t>
            </a:r>
            <a:r>
              <a:rPr lang="en-IN" sz="1800" b="1" dirty="0" err="1"/>
              <a:t>atrial</a:t>
            </a:r>
            <a:r>
              <a:rPr lang="en-IN" sz="1800" b="1" dirty="0"/>
              <a:t> tachycardia regardless of the mechanism of the tachycardia’’</a:t>
            </a:r>
          </a:p>
          <a:p>
            <a:pPr>
              <a:buNone/>
            </a:pPr>
            <a:endParaRPr lang="en-IN" sz="1800" dirty="0"/>
          </a:p>
          <a:p>
            <a:pPr>
              <a:buNone/>
            </a:pPr>
            <a:r>
              <a:rPr lang="en-IN" sz="1800" dirty="0"/>
              <a:t>Mechanism-Enhanced automaticity (automatic </a:t>
            </a:r>
            <a:r>
              <a:rPr lang="en-IN" sz="1800" dirty="0" err="1"/>
              <a:t>atrial</a:t>
            </a:r>
            <a:r>
              <a:rPr lang="en-IN" sz="1800" dirty="0"/>
              <a:t> tachycardia), </a:t>
            </a:r>
          </a:p>
          <a:p>
            <a:pPr>
              <a:buNone/>
            </a:pPr>
            <a:r>
              <a:rPr lang="en-IN" sz="1800" dirty="0"/>
              <a:t>                       Intra-</a:t>
            </a:r>
            <a:r>
              <a:rPr lang="en-IN" sz="1800" dirty="0" err="1"/>
              <a:t>atrial</a:t>
            </a:r>
            <a:r>
              <a:rPr lang="en-IN" sz="1800" dirty="0"/>
              <a:t> micro-</a:t>
            </a:r>
            <a:r>
              <a:rPr lang="en-IN" sz="1800" dirty="0" err="1"/>
              <a:t>reentry</a:t>
            </a:r>
            <a:r>
              <a:rPr lang="en-IN" sz="1800" dirty="0"/>
              <a:t> (</a:t>
            </a:r>
            <a:r>
              <a:rPr lang="en-IN" sz="1800" dirty="0" err="1"/>
              <a:t>intraatrial</a:t>
            </a:r>
            <a:r>
              <a:rPr lang="en-IN" sz="1800" dirty="0"/>
              <a:t> </a:t>
            </a:r>
            <a:r>
              <a:rPr lang="en-IN" sz="1800" dirty="0" err="1"/>
              <a:t>reentrant</a:t>
            </a:r>
            <a:r>
              <a:rPr lang="en-IN" sz="1800" dirty="0"/>
              <a:t> tachycardia)</a:t>
            </a:r>
          </a:p>
          <a:p>
            <a:pPr>
              <a:buNone/>
            </a:pPr>
            <a:r>
              <a:rPr lang="en-IN" sz="1800" dirty="0"/>
              <a:t>                       Triggered automaticity (</a:t>
            </a:r>
            <a:r>
              <a:rPr lang="en-IN" sz="1800" dirty="0" err="1"/>
              <a:t>atrial</a:t>
            </a:r>
            <a:r>
              <a:rPr lang="en-IN" sz="1800" dirty="0"/>
              <a:t> tachycardia with 2:1 AV block). </a:t>
            </a:r>
          </a:p>
          <a:p>
            <a:pPr>
              <a:buNone/>
            </a:pPr>
            <a:r>
              <a:rPr lang="en-IN" sz="1800" dirty="0"/>
              <a:t>       </a:t>
            </a:r>
          </a:p>
          <a:p>
            <a:r>
              <a:rPr lang="en-IN" sz="1800" dirty="0"/>
              <a:t>The mechanisms underlying these </a:t>
            </a:r>
            <a:r>
              <a:rPr lang="en-IN" sz="1800" dirty="0" err="1"/>
              <a:t>tachycardias</a:t>
            </a:r>
            <a:r>
              <a:rPr lang="en-IN" sz="1800" dirty="0"/>
              <a:t> cannot be differentiated from one another with ECG. Because these </a:t>
            </a:r>
            <a:r>
              <a:rPr lang="en-IN" sz="1800" dirty="0" err="1"/>
              <a:t>tachycardias</a:t>
            </a:r>
            <a:r>
              <a:rPr lang="en-IN" sz="1800" dirty="0"/>
              <a:t> all look similar. </a:t>
            </a:r>
          </a:p>
          <a:p>
            <a:endParaRPr lang="en-IN" sz="1800" dirty="0"/>
          </a:p>
          <a:p>
            <a:r>
              <a:rPr lang="en-IN" sz="1800" b="1" dirty="0" err="1"/>
              <a:t>Nonsustained</a:t>
            </a:r>
            <a:r>
              <a:rPr lang="en-IN" sz="1800" b="1" dirty="0"/>
              <a:t> focal </a:t>
            </a:r>
            <a:r>
              <a:rPr lang="en-IN" sz="1800" b="1" dirty="0" err="1"/>
              <a:t>atrial</a:t>
            </a:r>
            <a:r>
              <a:rPr lang="en-IN" sz="1800" b="1" dirty="0"/>
              <a:t> tachycardia</a:t>
            </a:r>
            <a:r>
              <a:rPr lang="en-IN" sz="1800" dirty="0"/>
              <a:t>- seen during cardiac monitoring in the coronary</a:t>
            </a:r>
          </a:p>
          <a:p>
            <a:pPr>
              <a:buNone/>
            </a:pPr>
            <a:r>
              <a:rPr lang="en-IN" sz="1800" dirty="0"/>
              <a:t>                                                                          or intensive care units</a:t>
            </a:r>
          </a:p>
          <a:p>
            <a:pPr>
              <a:buNone/>
            </a:pPr>
            <a:r>
              <a:rPr lang="en-IN" sz="1800" dirty="0"/>
              <a:t>       </a:t>
            </a:r>
            <a:r>
              <a:rPr lang="en-IN" sz="1800" b="1" dirty="0"/>
              <a:t>Sustained focal </a:t>
            </a:r>
            <a:r>
              <a:rPr lang="en-IN" sz="1800" b="1" dirty="0" err="1"/>
              <a:t>atrial</a:t>
            </a:r>
            <a:r>
              <a:rPr lang="en-IN" sz="1800" b="1" dirty="0"/>
              <a:t> tachycardia</a:t>
            </a:r>
            <a:r>
              <a:rPr lang="en-IN" sz="1800" dirty="0"/>
              <a:t>- rare, occurring in 0.5% of symptomatic patients.          slightly more common in children than in adults but is also a rare clinical entity. </a:t>
            </a:r>
          </a:p>
          <a:p>
            <a:pPr>
              <a:buNone/>
            </a:pPr>
            <a:endParaRPr lang="en-IN" sz="1800" dirty="0"/>
          </a:p>
          <a:p>
            <a:pPr>
              <a:buNone/>
            </a:pPr>
            <a:r>
              <a:rPr lang="en-IN" sz="1800" dirty="0"/>
              <a:t>The tachycardia can be incessant (persists more than 12 hours per day), which can result in</a:t>
            </a:r>
          </a:p>
          <a:p>
            <a:pPr>
              <a:buNone/>
            </a:pPr>
            <a:r>
              <a:rPr lang="en-IN" sz="1800" dirty="0"/>
              <a:t> </a:t>
            </a:r>
            <a:r>
              <a:rPr lang="en-IN" sz="1800" b="1" dirty="0"/>
              <a:t>tachycardia-mediated </a:t>
            </a:r>
            <a:r>
              <a:rPr lang="en-IN" sz="1800" b="1" dirty="0" err="1"/>
              <a:t>cardiomyopathy</a:t>
            </a:r>
            <a:endParaRPr lang="en-IN" sz="1800" b="1" dirty="0"/>
          </a:p>
          <a:p>
            <a:pPr>
              <a:buNone/>
            </a:pPr>
            <a:endParaRPr lang="en-IN"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429420"/>
          </a:xfrm>
        </p:spPr>
        <p:txBody>
          <a:bodyPr>
            <a:normAutofit lnSpcReduction="10000"/>
          </a:bodyPr>
          <a:lstStyle/>
          <a:p>
            <a:pPr>
              <a:buNone/>
            </a:pPr>
            <a:r>
              <a:rPr lang="en-IN" sz="1800" b="1" dirty="0"/>
              <a:t>                                                                  ECG FINDINGS</a:t>
            </a:r>
          </a:p>
          <a:p>
            <a:endParaRPr lang="en-IN" sz="1800" dirty="0"/>
          </a:p>
          <a:p>
            <a:pPr>
              <a:buNone/>
            </a:pPr>
            <a:r>
              <a:rPr lang="en-IN" sz="1800" dirty="0"/>
              <a:t>1. </a:t>
            </a:r>
            <a:r>
              <a:rPr lang="en-IN" sz="1800" b="1" dirty="0"/>
              <a:t>Regular narrow complex </a:t>
            </a:r>
            <a:r>
              <a:rPr lang="en-IN" sz="1800" dirty="0"/>
              <a:t>tachycardia 100 </a:t>
            </a:r>
            <a:r>
              <a:rPr lang="en-IN" sz="1800" dirty="0" err="1"/>
              <a:t>bpm</a:t>
            </a:r>
            <a:r>
              <a:rPr lang="en-IN" sz="1800" dirty="0"/>
              <a:t>.</a:t>
            </a:r>
          </a:p>
          <a:p>
            <a:pPr>
              <a:buNone/>
            </a:pPr>
            <a:endParaRPr lang="en-IN" sz="1800" dirty="0"/>
          </a:p>
          <a:p>
            <a:pPr>
              <a:buNone/>
            </a:pPr>
            <a:r>
              <a:rPr lang="en-IN" sz="1800" dirty="0"/>
              <a:t>2.Ectopic P waves, which are </a:t>
            </a:r>
            <a:r>
              <a:rPr lang="en-IN" sz="1800" b="1" dirty="0"/>
              <a:t>different in morphology from sinus P waves</a:t>
            </a:r>
            <a:r>
              <a:rPr lang="en-IN" sz="1800" dirty="0"/>
              <a:t>, precede the QRS complexes usually with a PR interval &gt;0.12 seconds.(impulse has to travel within the atria and across the AV node before reaching the ventricles)</a:t>
            </a:r>
          </a:p>
          <a:p>
            <a:pPr>
              <a:buNone/>
            </a:pPr>
            <a:endParaRPr lang="en-IN" sz="1800" dirty="0"/>
          </a:p>
          <a:p>
            <a:pPr>
              <a:buNone/>
            </a:pPr>
            <a:r>
              <a:rPr lang="en-IN" sz="1800" dirty="0"/>
              <a:t>3.The P waves are </a:t>
            </a:r>
            <a:r>
              <a:rPr lang="en-IN" sz="1800" b="1" dirty="0"/>
              <a:t>uniform</a:t>
            </a:r>
            <a:r>
              <a:rPr lang="en-IN" sz="1800" dirty="0"/>
              <a:t>(from single focus) and the </a:t>
            </a:r>
            <a:r>
              <a:rPr lang="en-IN" sz="1800" dirty="0" err="1"/>
              <a:t>atrial</a:t>
            </a:r>
            <a:r>
              <a:rPr lang="en-IN" sz="1800" dirty="0"/>
              <a:t> rate varies to as high as 250 </a:t>
            </a:r>
            <a:r>
              <a:rPr lang="en-IN" sz="1800" dirty="0" err="1"/>
              <a:t>bpm</a:t>
            </a:r>
            <a:r>
              <a:rPr lang="en-IN" sz="1800" dirty="0"/>
              <a:t>. The baseline between the P waves is usually </a:t>
            </a:r>
            <a:r>
              <a:rPr lang="en-IN" sz="1800" b="1" dirty="0"/>
              <a:t>flat or </a:t>
            </a:r>
            <a:r>
              <a:rPr lang="en-IN" sz="1800" b="1" dirty="0" err="1"/>
              <a:t>isoelectric</a:t>
            </a:r>
            <a:r>
              <a:rPr lang="en-IN" sz="1800" b="1" dirty="0"/>
              <a:t> </a:t>
            </a:r>
            <a:r>
              <a:rPr lang="en-IN" sz="1800" dirty="0"/>
              <a:t>and not wavy or undulating as in </a:t>
            </a:r>
            <a:r>
              <a:rPr lang="en-IN" sz="1800" dirty="0" err="1"/>
              <a:t>atrial</a:t>
            </a:r>
            <a:r>
              <a:rPr lang="en-IN" sz="1800" dirty="0"/>
              <a:t> flutter.</a:t>
            </a:r>
          </a:p>
          <a:p>
            <a:pPr>
              <a:buNone/>
            </a:pPr>
            <a:endParaRPr lang="en-IN" sz="1800" dirty="0"/>
          </a:p>
          <a:p>
            <a:pPr>
              <a:buNone/>
            </a:pPr>
            <a:r>
              <a:rPr lang="en-IN" sz="1800" dirty="0"/>
              <a:t>4. Second-degree or higher grades of AV block may occur because the tachycardia is not dependent on the AV node.</a:t>
            </a:r>
          </a:p>
          <a:p>
            <a:pPr>
              <a:buNone/>
            </a:pPr>
            <a:endParaRPr lang="en-IN" sz="1800" dirty="0"/>
          </a:p>
          <a:p>
            <a:pPr>
              <a:buNone/>
            </a:pPr>
            <a:r>
              <a:rPr lang="en-IN" sz="1800" dirty="0"/>
              <a:t>5. The tachycardia </a:t>
            </a:r>
            <a:r>
              <a:rPr lang="en-IN" sz="1800" b="1" dirty="0">
                <a:solidFill>
                  <a:srgbClr val="FF0000"/>
                </a:solidFill>
              </a:rPr>
              <a:t>terminates with a QRS complex </a:t>
            </a:r>
            <a:r>
              <a:rPr lang="en-IN" sz="1800" dirty="0"/>
              <a:t>in contrast to AVNRT and AVRT which terminates with a retrograde P wave.</a:t>
            </a:r>
          </a:p>
          <a:p>
            <a:endParaRPr lang="en-IN" sz="1800" dirty="0"/>
          </a:p>
          <a:p>
            <a:r>
              <a:rPr lang="en-IN" sz="1800" b="1" dirty="0"/>
              <a:t>PR as well as the R-R interval may vary </a:t>
            </a:r>
            <a:r>
              <a:rPr lang="en-IN" sz="1800" dirty="0"/>
              <a:t>during the tachycardia, especially if the SVT is due to enhanced automaticity. This is in contrast to </a:t>
            </a:r>
            <a:r>
              <a:rPr lang="en-IN" sz="1800" dirty="0" err="1"/>
              <a:t>reentrant</a:t>
            </a:r>
            <a:r>
              <a:rPr lang="en-IN" sz="1800" dirty="0"/>
              <a:t> SVT, where these intervals are usually fixed and regular because the </a:t>
            </a:r>
            <a:r>
              <a:rPr lang="en-IN" sz="1800" dirty="0" err="1"/>
              <a:t>reentrant</a:t>
            </a:r>
            <a:r>
              <a:rPr lang="en-IN" sz="1800" dirty="0"/>
              <a:t> SVT follows a fixed pathway.</a:t>
            </a:r>
          </a:p>
          <a:p>
            <a:endParaRPr lang="en-IN"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00034" y="214290"/>
            <a:ext cx="8001056" cy="3500462"/>
          </a:xfrm>
          <a:prstGeom prst="rect">
            <a:avLst/>
          </a:prstGeom>
          <a:noFill/>
          <a:ln w="9525">
            <a:noFill/>
            <a:miter lim="800000"/>
            <a:headEnd/>
            <a:tailEnd/>
          </a:ln>
          <a:effectLst/>
        </p:spPr>
      </p:pic>
      <p:sp>
        <p:nvSpPr>
          <p:cNvPr id="5" name="Rectangle 4"/>
          <p:cNvSpPr/>
          <p:nvPr/>
        </p:nvSpPr>
        <p:spPr>
          <a:xfrm>
            <a:off x="214282" y="4143380"/>
            <a:ext cx="8429684" cy="1754326"/>
          </a:xfrm>
          <a:prstGeom prst="rect">
            <a:avLst/>
          </a:prstGeom>
        </p:spPr>
        <p:txBody>
          <a:bodyPr wrap="square">
            <a:spAutoFit/>
          </a:bodyPr>
          <a:lstStyle/>
          <a:p>
            <a:r>
              <a:rPr lang="en-IN" dirty="0"/>
              <a:t>P waves-uniform in </a:t>
            </a:r>
            <a:r>
              <a:rPr lang="en-IN" dirty="0" err="1"/>
              <a:t>configuration,upright</a:t>
            </a:r>
            <a:r>
              <a:rPr lang="en-IN" dirty="0"/>
              <a:t> in I, II, III, </a:t>
            </a:r>
            <a:r>
              <a:rPr lang="en-IN" dirty="0" err="1"/>
              <a:t>aVF</a:t>
            </a:r>
            <a:r>
              <a:rPr lang="en-IN" dirty="0"/>
              <a:t>, and V1. </a:t>
            </a:r>
          </a:p>
          <a:p>
            <a:r>
              <a:rPr lang="en-IN" dirty="0"/>
              <a:t>The tachycardia can be mistaken for sinus tachycardia.</a:t>
            </a:r>
          </a:p>
          <a:p>
            <a:r>
              <a:rPr lang="en-IN" dirty="0"/>
              <a:t>B-Lead II rhythm strip showing spontaneous conversion of the tachycardia to normal sinus </a:t>
            </a:r>
            <a:r>
              <a:rPr lang="en-IN" dirty="0" err="1"/>
              <a:t>rythm</a:t>
            </a:r>
            <a:r>
              <a:rPr lang="en-IN" dirty="0"/>
              <a:t>. </a:t>
            </a:r>
          </a:p>
          <a:p>
            <a:r>
              <a:rPr lang="en-IN" dirty="0"/>
              <a:t>P wave morphology is different during tachycardia and during normal sinus rhythm. Tachycardia terminated with a QRS complex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714348" y="642918"/>
            <a:ext cx="7715304" cy="1857388"/>
          </a:xfrm>
          <a:prstGeom prst="rect">
            <a:avLst/>
          </a:prstGeom>
          <a:noFill/>
          <a:ln w="9525">
            <a:noFill/>
            <a:miter lim="800000"/>
            <a:headEnd/>
            <a:tailEnd/>
          </a:ln>
          <a:effectLst/>
        </p:spPr>
      </p:pic>
      <p:sp>
        <p:nvSpPr>
          <p:cNvPr id="5" name="Rectangle 4"/>
          <p:cNvSpPr/>
          <p:nvPr/>
        </p:nvSpPr>
        <p:spPr>
          <a:xfrm>
            <a:off x="571472" y="2857496"/>
            <a:ext cx="8001056" cy="1754326"/>
          </a:xfrm>
          <a:prstGeom prst="rect">
            <a:avLst/>
          </a:prstGeom>
        </p:spPr>
        <p:txBody>
          <a:bodyPr wrap="square">
            <a:spAutoFit/>
          </a:bodyPr>
          <a:lstStyle/>
          <a:p>
            <a:pPr>
              <a:buFont typeface="Arial" pitchFamily="34" charset="0"/>
              <a:buChar char="•"/>
            </a:pPr>
            <a:r>
              <a:rPr lang="en-IN" dirty="0"/>
              <a:t>Arrows-focal </a:t>
            </a:r>
            <a:r>
              <a:rPr lang="en-IN" dirty="0" err="1"/>
              <a:t>atrial</a:t>
            </a:r>
            <a:r>
              <a:rPr lang="en-IN" dirty="0"/>
              <a:t> tachycardia with P waves between QRS complexes</a:t>
            </a:r>
          </a:p>
          <a:p>
            <a:pPr>
              <a:buFont typeface="Arial" pitchFamily="34" charset="0"/>
              <a:buChar char="•"/>
            </a:pPr>
            <a:r>
              <a:rPr lang="en-IN" i="1" dirty="0"/>
              <a:t> </a:t>
            </a:r>
            <a:r>
              <a:rPr lang="en-IN" dirty="0"/>
              <a:t>The tachycardia terminated spontaneously followed by a sinus P wave and back to back ventricular complexes. </a:t>
            </a:r>
          </a:p>
          <a:p>
            <a:pPr>
              <a:buFont typeface="Arial" pitchFamily="34" charset="0"/>
              <a:buChar char="•"/>
            </a:pPr>
            <a:r>
              <a:rPr lang="en-IN" dirty="0"/>
              <a:t>Tachycardia terminated with a ventricular complex </a:t>
            </a:r>
            <a:r>
              <a:rPr lang="en-IN" i="1" dirty="0"/>
              <a:t> </a:t>
            </a:r>
            <a:r>
              <a:rPr lang="en-IN" dirty="0"/>
              <a:t>rather than a P wave. </a:t>
            </a:r>
          </a:p>
          <a:p>
            <a:r>
              <a:rPr lang="en-IN" b="1" dirty="0"/>
              <a:t>SVT terminating with a QRS complex is usually from focal </a:t>
            </a:r>
            <a:r>
              <a:rPr lang="en-IN" b="1" dirty="0" err="1"/>
              <a:t>atrial</a:t>
            </a:r>
            <a:r>
              <a:rPr lang="en-IN" b="1" dirty="0"/>
              <a:t> tachycardia. </a:t>
            </a:r>
          </a:p>
          <a:p>
            <a:pPr>
              <a:buFont typeface="Arial" pitchFamily="34" charset="0"/>
              <a:buChar char="•"/>
            </a:pPr>
            <a:r>
              <a:rPr lang="en-IN" dirty="0"/>
              <a:t>This type of SVT </a:t>
            </a:r>
            <a:r>
              <a:rPr lang="en-IN" b="1" dirty="0"/>
              <a:t>may not respond to adenosine.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3235</Words>
  <Application>Microsoft Office PowerPoint</Application>
  <PresentationFormat>On-screen Show (4:3)</PresentationFormat>
  <Paragraphs>369</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SVT from enhanced automaticity</vt:lpstr>
      <vt:lpstr>Slide 3</vt:lpstr>
      <vt:lpstr>Slide 4</vt:lpstr>
      <vt:lpstr>Slide 5</vt:lpstr>
      <vt:lpstr>FAT</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SVT from Triggered Activity</vt:lpstr>
      <vt:lpstr>Slide 35</vt:lpstr>
      <vt:lpstr>Slide 36</vt:lpstr>
      <vt:lpstr>Approach to a Patient with Narrow Complex Tachycardia</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SVT DUE TO ALTERED AUTOMATICITY</dc:title>
  <dc:creator>noble168</dc:creator>
  <cp:lastModifiedBy>user</cp:lastModifiedBy>
  <cp:revision>74</cp:revision>
  <dcterms:created xsi:type="dcterms:W3CDTF">2019-07-22T07:07:48Z</dcterms:created>
  <dcterms:modified xsi:type="dcterms:W3CDTF">2020-08-17T08:07:04Z</dcterms:modified>
</cp:coreProperties>
</file>