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3" r:id="rId64"/>
    <p:sldId id="324" r:id="rId65"/>
    <p:sldId id="321" r:id="rId66"/>
    <p:sldId id="322" r:id="rId6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718" autoAdjust="0"/>
    <p:restoredTop sz="94660"/>
  </p:normalViewPr>
  <p:slideViewPr>
    <p:cSldViewPr>
      <p:cViewPr>
        <p:scale>
          <a:sx n="90" d="100"/>
          <a:sy n="90" d="100"/>
        </p:scale>
        <p:origin x="-1086" y="60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17-Aug-20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600" b="1" i="0">
                <a:solidFill>
                  <a:srgbClr val="FF007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0" i="0">
                <a:solidFill>
                  <a:srgbClr val="4B4B4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17-Aug-20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105410"/>
            <a:ext cx="9144000" cy="675258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600" b="1" i="0">
                <a:solidFill>
                  <a:srgbClr val="FF007F"/>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17-Aug-20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600" b="1" i="0">
                <a:solidFill>
                  <a:srgbClr val="FF007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17-Aug-20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1638300" cy="68580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90600" cy="6858000"/>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0" y="0"/>
            <a:ext cx="685800" cy="6858000"/>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1638300" y="1822450"/>
            <a:ext cx="7230109" cy="3905250"/>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17-Aug-20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23240" y="511809"/>
            <a:ext cx="7506334" cy="1488439"/>
          </a:xfrm>
          <a:prstGeom prst="rect">
            <a:avLst/>
          </a:prstGeom>
        </p:spPr>
        <p:txBody>
          <a:bodyPr wrap="square" lIns="0" tIns="0" rIns="0" bIns="0">
            <a:spAutoFit/>
          </a:bodyPr>
          <a:lstStyle>
            <a:lvl1pPr>
              <a:defRPr sz="9600" b="1" i="0">
                <a:solidFill>
                  <a:srgbClr val="FF007F"/>
                </a:solidFill>
                <a:latin typeface="Arial"/>
                <a:cs typeface="Arial"/>
              </a:defRPr>
            </a:lvl1pPr>
          </a:lstStyle>
          <a:p>
            <a:endParaRPr/>
          </a:p>
        </p:txBody>
      </p:sp>
      <p:sp>
        <p:nvSpPr>
          <p:cNvPr id="3" name="Holder 3"/>
          <p:cNvSpPr>
            <a:spLocks noGrp="1"/>
          </p:cNvSpPr>
          <p:nvPr>
            <p:ph type="body" idx="1"/>
          </p:nvPr>
        </p:nvSpPr>
        <p:spPr>
          <a:xfrm>
            <a:off x="523240" y="1748790"/>
            <a:ext cx="7008495" cy="4417060"/>
          </a:xfrm>
          <a:prstGeom prst="rect">
            <a:avLst/>
          </a:prstGeom>
        </p:spPr>
        <p:txBody>
          <a:bodyPr wrap="square" lIns="0" tIns="0" rIns="0" bIns="0">
            <a:spAutoFit/>
          </a:bodyPr>
          <a:lstStyle>
            <a:lvl1pPr>
              <a:defRPr sz="1600" b="0" i="0">
                <a:solidFill>
                  <a:srgbClr val="4B4B4B"/>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17-Aug-20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3" name="object 3"/>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38200" y="2084070"/>
            <a:ext cx="6781799" cy="789960"/>
          </a:xfrm>
          <a:prstGeom prst="rect">
            <a:avLst/>
          </a:prstGeom>
        </p:spPr>
        <p:txBody>
          <a:bodyPr vert="horz" wrap="square" lIns="0" tIns="12700" rIns="0" bIns="0" rtlCol="0">
            <a:spAutoFit/>
          </a:bodyPr>
          <a:lstStyle/>
          <a:p>
            <a:pPr marL="12700" marR="5080" algn="ctr">
              <a:lnSpc>
                <a:spcPct val="100000"/>
              </a:lnSpc>
              <a:spcBef>
                <a:spcPts val="100"/>
              </a:spcBef>
              <a:tabLst>
                <a:tab pos="452755" algn="l"/>
              </a:tabLst>
            </a:pPr>
            <a:r>
              <a:rPr lang="en-US" sz="2400" b="1" spc="-5" dirty="0" smtClean="0">
                <a:solidFill>
                  <a:srgbClr val="0076B2"/>
                </a:solidFill>
                <a:latin typeface="Arial"/>
                <a:cs typeface="Arial"/>
              </a:rPr>
              <a:t>Temperature monitoring </a:t>
            </a:r>
            <a:r>
              <a:rPr sz="2400" b="1" dirty="0" smtClean="0">
                <a:solidFill>
                  <a:srgbClr val="0076B2"/>
                </a:solidFill>
                <a:latin typeface="Arial"/>
                <a:cs typeface="Arial"/>
              </a:rPr>
              <a:t>i</a:t>
            </a:r>
            <a:r>
              <a:rPr lang="en-US" sz="2400" b="1" dirty="0" smtClean="0">
                <a:solidFill>
                  <a:srgbClr val="0076B2"/>
                </a:solidFill>
                <a:latin typeface="Arial"/>
                <a:cs typeface="Arial"/>
              </a:rPr>
              <a:t>n </a:t>
            </a:r>
            <a:r>
              <a:rPr sz="2400" b="1" spc="-5" dirty="0" err="1" smtClean="0">
                <a:solidFill>
                  <a:srgbClr val="0076B2"/>
                </a:solidFill>
                <a:latin typeface="Arial"/>
                <a:cs typeface="Arial"/>
              </a:rPr>
              <a:t>Anaesthesia</a:t>
            </a:r>
            <a:endParaRPr sz="2400" dirty="0">
              <a:latin typeface="Arial"/>
              <a:cs typeface="Arial"/>
            </a:endParaRPr>
          </a:p>
          <a:p>
            <a:pPr>
              <a:lnSpc>
                <a:spcPct val="100000"/>
              </a:lnSpc>
              <a:spcBef>
                <a:spcPts val="30"/>
              </a:spcBef>
            </a:pPr>
            <a:endParaRPr sz="2650" dirty="0">
              <a:latin typeface="Times New Roman"/>
              <a:cs typeface="Times New Roman"/>
            </a:endParaRPr>
          </a:p>
        </p:txBody>
      </p:sp>
      <p:sp>
        <p:nvSpPr>
          <p:cNvPr id="6" name="object 6"/>
          <p:cNvSpPr txBox="1"/>
          <p:nvPr/>
        </p:nvSpPr>
        <p:spPr>
          <a:xfrm>
            <a:off x="3048000" y="4495800"/>
            <a:ext cx="4952365" cy="1551707"/>
          </a:xfrm>
          <a:prstGeom prst="rect">
            <a:avLst/>
          </a:prstGeom>
        </p:spPr>
        <p:txBody>
          <a:bodyPr vert="horz" wrap="square" lIns="0" tIns="12700" rIns="0" bIns="0" rtlCol="0">
            <a:spAutoFit/>
          </a:bodyPr>
          <a:lstStyle/>
          <a:p>
            <a:pPr>
              <a:buNone/>
            </a:pPr>
            <a:r>
              <a:rPr lang="en-IN" sz="2000" b="1" dirty="0" smtClean="0"/>
              <a:t>Dr.  </a:t>
            </a:r>
            <a:r>
              <a:rPr lang="en-IN" sz="2000" b="1" dirty="0" err="1" smtClean="0"/>
              <a:t>Dinesh</a:t>
            </a:r>
            <a:r>
              <a:rPr lang="en-IN" sz="2000" b="1" dirty="0" smtClean="0"/>
              <a:t> </a:t>
            </a:r>
            <a:r>
              <a:rPr lang="en-IN" sz="2000" b="1" dirty="0" err="1" smtClean="0"/>
              <a:t>Chauhan</a:t>
            </a:r>
            <a:endParaRPr lang="en-IN" sz="2000" b="1" dirty="0" smtClean="0"/>
          </a:p>
          <a:p>
            <a:pPr>
              <a:buNone/>
            </a:pPr>
            <a:r>
              <a:rPr lang="en-US" sz="2000" b="1" dirty="0" smtClean="0"/>
              <a:t>Professor,</a:t>
            </a:r>
          </a:p>
          <a:p>
            <a:pPr>
              <a:buNone/>
            </a:pPr>
            <a:r>
              <a:rPr lang="en-US" sz="2000" b="1" dirty="0" err="1" smtClean="0"/>
              <a:t>Dept.Of</a:t>
            </a:r>
            <a:r>
              <a:rPr lang="en-US" sz="2000" b="1" dirty="0" smtClean="0"/>
              <a:t> </a:t>
            </a:r>
            <a:r>
              <a:rPr lang="en-US" sz="2000" b="1" dirty="0" err="1" smtClean="0"/>
              <a:t>Anaesthesia</a:t>
            </a:r>
            <a:r>
              <a:rPr lang="en-US" sz="2000" b="1" dirty="0" smtClean="0"/>
              <a:t>,</a:t>
            </a:r>
          </a:p>
          <a:p>
            <a:pPr>
              <a:buNone/>
            </a:pPr>
            <a:r>
              <a:rPr lang="en-US" sz="2000" b="1" dirty="0" err="1" smtClean="0"/>
              <a:t>S.B.K.S.M.I.R.C.,Piparia</a:t>
            </a:r>
            <a:endParaRPr lang="en-US" sz="2000" b="1" dirty="0" smtClean="0"/>
          </a:p>
          <a:p>
            <a:endParaRPr lang="en-IN" alt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3240" y="1417320"/>
            <a:ext cx="99314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252525"/>
                </a:solidFill>
                <a:latin typeface="Arial"/>
                <a:cs typeface="Arial"/>
              </a:rPr>
              <a:t>Heat</a:t>
            </a:r>
            <a:r>
              <a:rPr sz="1600" b="1" spc="-80" dirty="0">
                <a:solidFill>
                  <a:srgbClr val="252525"/>
                </a:solidFill>
                <a:latin typeface="Arial"/>
                <a:cs typeface="Arial"/>
              </a:rPr>
              <a:t> </a:t>
            </a:r>
            <a:r>
              <a:rPr sz="1600" b="1" spc="-10" dirty="0">
                <a:solidFill>
                  <a:srgbClr val="252525"/>
                </a:solidFill>
                <a:latin typeface="Arial"/>
                <a:cs typeface="Arial"/>
              </a:rPr>
              <a:t>Loss</a:t>
            </a:r>
            <a:endParaRPr sz="1600">
              <a:latin typeface="Arial"/>
              <a:cs typeface="Arial"/>
            </a:endParaRPr>
          </a:p>
        </p:txBody>
      </p:sp>
      <p:sp>
        <p:nvSpPr>
          <p:cNvPr id="5" name="object 5"/>
          <p:cNvSpPr txBox="1"/>
          <p:nvPr/>
        </p:nvSpPr>
        <p:spPr>
          <a:xfrm>
            <a:off x="523240" y="1651000"/>
            <a:ext cx="4840605" cy="259045"/>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4B4B4B"/>
                </a:solidFill>
                <a:latin typeface="Arial"/>
                <a:cs typeface="Arial"/>
              </a:rPr>
              <a:t>H</a:t>
            </a:r>
            <a:r>
              <a:rPr sz="1600" spc="-5" dirty="0">
                <a:solidFill>
                  <a:srgbClr val="4B4B4B"/>
                </a:solidFill>
                <a:latin typeface="Arial"/>
                <a:cs typeface="Arial"/>
              </a:rPr>
              <a:t>ea</a:t>
            </a:r>
            <a:r>
              <a:rPr sz="1600" dirty="0">
                <a:solidFill>
                  <a:srgbClr val="4B4B4B"/>
                </a:solidFill>
                <a:latin typeface="Arial"/>
                <a:cs typeface="Arial"/>
              </a:rPr>
              <a:t>t</a:t>
            </a:r>
            <a:r>
              <a:rPr sz="1600" spc="-10" dirty="0">
                <a:solidFill>
                  <a:srgbClr val="4B4B4B"/>
                </a:solidFill>
                <a:latin typeface="Arial"/>
                <a:cs typeface="Arial"/>
              </a:rPr>
              <a:t> </a:t>
            </a:r>
            <a:r>
              <a:rPr sz="1600" dirty="0">
                <a:solidFill>
                  <a:srgbClr val="4B4B4B"/>
                </a:solidFill>
                <a:latin typeface="Arial"/>
                <a:cs typeface="Arial"/>
              </a:rPr>
              <a:t>l</a:t>
            </a:r>
            <a:r>
              <a:rPr sz="1600" spc="-5" dirty="0">
                <a:solidFill>
                  <a:srgbClr val="4B4B4B"/>
                </a:solidFill>
                <a:latin typeface="Arial"/>
                <a:cs typeface="Arial"/>
              </a:rPr>
              <a:t>o</a:t>
            </a:r>
            <a:r>
              <a:rPr sz="1600" spc="5" dirty="0">
                <a:solidFill>
                  <a:srgbClr val="4B4B4B"/>
                </a:solidFill>
                <a:latin typeface="Arial"/>
                <a:cs typeface="Arial"/>
              </a:rPr>
              <a:t>s</a:t>
            </a:r>
            <a:r>
              <a:rPr sz="1600" dirty="0">
                <a:solidFill>
                  <a:srgbClr val="4B4B4B"/>
                </a:solidFill>
                <a:latin typeface="Arial"/>
                <a:cs typeface="Arial"/>
              </a:rPr>
              <a:t>s</a:t>
            </a:r>
            <a:r>
              <a:rPr sz="1600" spc="-5" dirty="0">
                <a:solidFill>
                  <a:srgbClr val="4B4B4B"/>
                </a:solidFill>
                <a:latin typeface="Arial"/>
                <a:cs typeface="Arial"/>
              </a:rPr>
              <a:t> o</a:t>
            </a:r>
            <a:r>
              <a:rPr sz="1600" spc="5" dirty="0">
                <a:solidFill>
                  <a:srgbClr val="4B4B4B"/>
                </a:solidFill>
                <a:latin typeface="Arial"/>
                <a:cs typeface="Arial"/>
              </a:rPr>
              <a:t>c</a:t>
            </a:r>
            <a:r>
              <a:rPr sz="1600" dirty="0">
                <a:solidFill>
                  <a:srgbClr val="4B4B4B"/>
                </a:solidFill>
                <a:latin typeface="Arial"/>
                <a:cs typeface="Arial"/>
              </a:rPr>
              <a:t>cu</a:t>
            </a:r>
            <a:r>
              <a:rPr sz="1600" spc="-15" dirty="0">
                <a:solidFill>
                  <a:srgbClr val="4B4B4B"/>
                </a:solidFill>
                <a:latin typeface="Arial"/>
                <a:cs typeface="Arial"/>
              </a:rPr>
              <a:t>r</a:t>
            </a:r>
            <a:r>
              <a:rPr sz="1600" dirty="0">
                <a:solidFill>
                  <a:srgbClr val="4B4B4B"/>
                </a:solidFill>
                <a:latin typeface="Arial"/>
                <a:cs typeface="Arial"/>
              </a:rPr>
              <a:t>s </a:t>
            </a:r>
            <a:r>
              <a:rPr sz="1600" dirty="0" smtClean="0">
                <a:solidFill>
                  <a:srgbClr val="4B4B4B"/>
                </a:solidFill>
                <a:latin typeface="Arial"/>
                <a:cs typeface="Arial"/>
              </a:rPr>
              <a:t>t</a:t>
            </a:r>
            <a:r>
              <a:rPr sz="1600" spc="-5" dirty="0" smtClean="0">
                <a:solidFill>
                  <a:srgbClr val="4B4B4B"/>
                </a:solidFill>
                <a:latin typeface="Arial"/>
                <a:cs typeface="Arial"/>
              </a:rPr>
              <a:t>h</a:t>
            </a:r>
            <a:r>
              <a:rPr sz="1600" spc="-15" dirty="0" smtClean="0">
                <a:solidFill>
                  <a:srgbClr val="4B4B4B"/>
                </a:solidFill>
                <a:latin typeface="Arial"/>
                <a:cs typeface="Arial"/>
              </a:rPr>
              <a:t>r</a:t>
            </a:r>
            <a:r>
              <a:rPr sz="1600" spc="-5" dirty="0" smtClean="0">
                <a:solidFill>
                  <a:srgbClr val="4B4B4B"/>
                </a:solidFill>
                <a:latin typeface="Arial"/>
                <a:cs typeface="Arial"/>
              </a:rPr>
              <a:t>oug</a:t>
            </a:r>
            <a:r>
              <a:rPr lang="en-US" sz="1600" dirty="0" smtClean="0">
                <a:solidFill>
                  <a:srgbClr val="4B4B4B"/>
                </a:solidFill>
                <a:latin typeface="Arial"/>
                <a:cs typeface="Arial"/>
              </a:rPr>
              <a:t>h 5 mechanisms</a:t>
            </a:r>
          </a:p>
        </p:txBody>
      </p:sp>
      <p:sp>
        <p:nvSpPr>
          <p:cNvPr id="6" name="object 6"/>
          <p:cNvSpPr txBox="1"/>
          <p:nvPr/>
        </p:nvSpPr>
        <p:spPr>
          <a:xfrm>
            <a:off x="523240" y="2391409"/>
            <a:ext cx="7191375" cy="3926716"/>
          </a:xfrm>
          <a:prstGeom prst="rect">
            <a:avLst/>
          </a:prstGeom>
        </p:spPr>
        <p:txBody>
          <a:bodyPr vert="horz" wrap="square" lIns="0" tIns="12700" rIns="0" bIns="0" rtlCol="0">
            <a:spAutoFit/>
          </a:bodyPr>
          <a:lstStyle/>
          <a:p>
            <a:pPr marL="12700">
              <a:lnSpc>
                <a:spcPts val="1914"/>
              </a:lnSpc>
              <a:spcBef>
                <a:spcPts val="100"/>
              </a:spcBef>
            </a:pPr>
            <a:r>
              <a:rPr sz="1600" b="1" spc="-5" dirty="0">
                <a:solidFill>
                  <a:srgbClr val="4B4B4B"/>
                </a:solidFill>
                <a:latin typeface="Arial"/>
                <a:cs typeface="Arial"/>
              </a:rPr>
              <a:t>1. </a:t>
            </a:r>
            <a:r>
              <a:rPr sz="1600" b="1" spc="-10" dirty="0">
                <a:solidFill>
                  <a:srgbClr val="4B4B4B"/>
                </a:solidFill>
                <a:latin typeface="Arial"/>
                <a:cs typeface="Arial"/>
              </a:rPr>
              <a:t>Radiation.</a:t>
            </a:r>
            <a:endParaRPr sz="1600" dirty="0">
              <a:latin typeface="Arial"/>
              <a:cs typeface="Arial"/>
            </a:endParaRPr>
          </a:p>
          <a:p>
            <a:pPr marL="469900" marR="161925" lvl="1">
              <a:lnSpc>
                <a:spcPts val="1920"/>
              </a:lnSpc>
              <a:spcBef>
                <a:spcPts val="60"/>
              </a:spcBef>
              <a:buSzPct val="93750"/>
              <a:buChar char="•"/>
              <a:tabLst>
                <a:tab pos="85090" algn="l"/>
              </a:tabLst>
            </a:pPr>
            <a:r>
              <a:rPr sz="1600" spc="-5" dirty="0">
                <a:solidFill>
                  <a:srgbClr val="4B4B4B"/>
                </a:solidFill>
                <a:latin typeface="Arial"/>
                <a:cs typeface="Arial"/>
              </a:rPr>
              <a:t>Loss of heat by radiation means loss </a:t>
            </a:r>
            <a:r>
              <a:rPr sz="1600" dirty="0">
                <a:solidFill>
                  <a:srgbClr val="4B4B4B"/>
                </a:solidFill>
                <a:latin typeface="Arial"/>
                <a:cs typeface="Arial"/>
              </a:rPr>
              <a:t>in </a:t>
            </a:r>
            <a:r>
              <a:rPr sz="1600" spc="-5" dirty="0">
                <a:solidFill>
                  <a:srgbClr val="4B4B4B"/>
                </a:solidFill>
                <a:latin typeface="Arial"/>
                <a:cs typeface="Arial"/>
              </a:rPr>
              <a:t>the </a:t>
            </a:r>
            <a:r>
              <a:rPr sz="1600" spc="-10" dirty="0">
                <a:solidFill>
                  <a:srgbClr val="4B4B4B"/>
                </a:solidFill>
                <a:latin typeface="Arial"/>
                <a:cs typeface="Arial"/>
              </a:rPr>
              <a:t>form </a:t>
            </a:r>
            <a:r>
              <a:rPr sz="1600" spc="-5" dirty="0">
                <a:solidFill>
                  <a:srgbClr val="4B4B4B"/>
                </a:solidFill>
                <a:latin typeface="Arial"/>
                <a:cs typeface="Arial"/>
              </a:rPr>
              <a:t>of infrared heat </a:t>
            </a:r>
            <a:r>
              <a:rPr sz="1600" spc="-10" dirty="0">
                <a:solidFill>
                  <a:srgbClr val="4B4B4B"/>
                </a:solidFill>
                <a:latin typeface="Arial"/>
                <a:cs typeface="Arial"/>
              </a:rPr>
              <a:t>rays. </a:t>
            </a:r>
            <a:r>
              <a:rPr sz="1600" spc="-5" dirty="0">
                <a:solidFill>
                  <a:srgbClr val="4B4B4B"/>
                </a:solidFill>
                <a:latin typeface="Arial"/>
                <a:cs typeface="Arial"/>
              </a:rPr>
              <a:t>If the  temperature of the body </a:t>
            </a:r>
            <a:r>
              <a:rPr sz="1600" dirty="0">
                <a:solidFill>
                  <a:srgbClr val="4B4B4B"/>
                </a:solidFill>
                <a:latin typeface="Arial"/>
                <a:cs typeface="Arial"/>
              </a:rPr>
              <a:t>is </a:t>
            </a:r>
            <a:r>
              <a:rPr sz="1600" spc="-5" dirty="0">
                <a:solidFill>
                  <a:srgbClr val="4B4B4B"/>
                </a:solidFill>
                <a:latin typeface="Arial"/>
                <a:cs typeface="Arial"/>
              </a:rPr>
              <a:t>greater than the temperature of the surroundings, </a:t>
            </a:r>
            <a:r>
              <a:rPr sz="1600" dirty="0">
                <a:solidFill>
                  <a:srgbClr val="4B4B4B"/>
                </a:solidFill>
                <a:latin typeface="Arial"/>
                <a:cs typeface="Arial"/>
              </a:rPr>
              <a:t>a  </a:t>
            </a:r>
            <a:r>
              <a:rPr sz="1600" spc="-5" dirty="0">
                <a:solidFill>
                  <a:srgbClr val="4B4B4B"/>
                </a:solidFill>
                <a:latin typeface="Arial"/>
                <a:cs typeface="Arial"/>
              </a:rPr>
              <a:t>greater quantity of heat </a:t>
            </a:r>
            <a:r>
              <a:rPr sz="1600" dirty="0">
                <a:solidFill>
                  <a:srgbClr val="4B4B4B"/>
                </a:solidFill>
                <a:latin typeface="Arial"/>
                <a:cs typeface="Arial"/>
              </a:rPr>
              <a:t>is </a:t>
            </a:r>
            <a:r>
              <a:rPr sz="1600" spc="-5" dirty="0">
                <a:solidFill>
                  <a:srgbClr val="4B4B4B"/>
                </a:solidFill>
                <a:latin typeface="Arial"/>
                <a:cs typeface="Arial"/>
              </a:rPr>
              <a:t>radiated from the body than </a:t>
            </a:r>
            <a:r>
              <a:rPr sz="1600" dirty="0">
                <a:solidFill>
                  <a:srgbClr val="4B4B4B"/>
                </a:solidFill>
                <a:latin typeface="Arial"/>
                <a:cs typeface="Arial"/>
              </a:rPr>
              <a:t>is </a:t>
            </a:r>
            <a:r>
              <a:rPr sz="1600" spc="-5" dirty="0">
                <a:solidFill>
                  <a:srgbClr val="4B4B4B"/>
                </a:solidFill>
                <a:latin typeface="Arial"/>
                <a:cs typeface="Arial"/>
              </a:rPr>
              <a:t>radiated to the</a:t>
            </a:r>
            <a:r>
              <a:rPr sz="1600" spc="-60" dirty="0">
                <a:solidFill>
                  <a:srgbClr val="4B4B4B"/>
                </a:solidFill>
                <a:latin typeface="Arial"/>
                <a:cs typeface="Arial"/>
              </a:rPr>
              <a:t> </a:t>
            </a:r>
            <a:r>
              <a:rPr sz="1600" spc="-10" dirty="0">
                <a:solidFill>
                  <a:srgbClr val="4B4B4B"/>
                </a:solidFill>
                <a:latin typeface="Arial"/>
                <a:cs typeface="Arial"/>
              </a:rPr>
              <a:t>body.</a:t>
            </a:r>
            <a:endParaRPr sz="1600" dirty="0">
              <a:latin typeface="Arial"/>
              <a:cs typeface="Arial"/>
            </a:endParaRPr>
          </a:p>
          <a:p>
            <a:pPr marL="238125" indent="-225425">
              <a:lnSpc>
                <a:spcPts val="1845"/>
              </a:lnSpc>
              <a:buAutoNum type="arabicPeriod" startAt="2"/>
              <a:tabLst>
                <a:tab pos="238760" algn="l"/>
              </a:tabLst>
            </a:pPr>
            <a:r>
              <a:rPr sz="1600" b="1" spc="-10" dirty="0">
                <a:solidFill>
                  <a:srgbClr val="4B4B4B"/>
                </a:solidFill>
                <a:latin typeface="Arial"/>
                <a:cs typeface="Arial"/>
              </a:rPr>
              <a:t>Conduction</a:t>
            </a:r>
            <a:endParaRPr sz="1600" dirty="0">
              <a:latin typeface="Arial"/>
              <a:cs typeface="Arial"/>
            </a:endParaRPr>
          </a:p>
          <a:p>
            <a:pPr marL="541655" lvl="1" indent="-71755">
              <a:lnSpc>
                <a:spcPct val="100000"/>
              </a:lnSpc>
              <a:buSzPct val="93750"/>
              <a:buChar char="•"/>
              <a:tabLst>
                <a:tab pos="542290" algn="l"/>
              </a:tabLst>
            </a:pPr>
            <a:r>
              <a:rPr sz="1600" spc="-5" dirty="0">
                <a:solidFill>
                  <a:srgbClr val="4B4B4B"/>
                </a:solidFill>
                <a:latin typeface="Arial"/>
                <a:cs typeface="Arial"/>
              </a:rPr>
              <a:t>Direct conduction from the surface of the body </a:t>
            </a:r>
            <a:r>
              <a:rPr sz="1600" dirty="0">
                <a:solidFill>
                  <a:srgbClr val="4B4B4B"/>
                </a:solidFill>
                <a:latin typeface="Arial"/>
                <a:cs typeface="Arial"/>
              </a:rPr>
              <a:t>to </a:t>
            </a:r>
            <a:r>
              <a:rPr sz="1600" i="1" dirty="0">
                <a:solidFill>
                  <a:srgbClr val="4B4B4B"/>
                </a:solidFill>
                <a:latin typeface="Arial"/>
                <a:cs typeface="Arial"/>
              </a:rPr>
              <a:t>solid </a:t>
            </a:r>
            <a:r>
              <a:rPr sz="1600" i="1" spc="-5" dirty="0">
                <a:solidFill>
                  <a:srgbClr val="4B4B4B"/>
                </a:solidFill>
                <a:latin typeface="Arial"/>
                <a:cs typeface="Arial"/>
              </a:rPr>
              <a:t>objects </a:t>
            </a:r>
            <a:r>
              <a:rPr sz="1600" i="1" dirty="0">
                <a:solidFill>
                  <a:srgbClr val="4B4B4B"/>
                </a:solidFill>
                <a:latin typeface="Arial"/>
                <a:cs typeface="Arial"/>
              </a:rPr>
              <a:t>: </a:t>
            </a:r>
            <a:r>
              <a:rPr sz="1600" i="1" spc="-5" dirty="0">
                <a:solidFill>
                  <a:srgbClr val="4B4B4B"/>
                </a:solidFill>
                <a:latin typeface="Arial"/>
                <a:cs typeface="Arial"/>
              </a:rPr>
              <a:t>about</a:t>
            </a:r>
            <a:r>
              <a:rPr sz="1600" i="1" spc="10" dirty="0">
                <a:solidFill>
                  <a:srgbClr val="4B4B4B"/>
                </a:solidFill>
                <a:latin typeface="Arial"/>
                <a:cs typeface="Arial"/>
              </a:rPr>
              <a:t> </a:t>
            </a:r>
            <a:r>
              <a:rPr sz="1600" i="1" spc="-5" dirty="0">
                <a:solidFill>
                  <a:srgbClr val="4B4B4B"/>
                </a:solidFill>
                <a:latin typeface="Arial"/>
                <a:cs typeface="Arial"/>
              </a:rPr>
              <a:t>3%</a:t>
            </a:r>
            <a:endParaRPr sz="1600" dirty="0">
              <a:latin typeface="Arial"/>
              <a:cs typeface="Arial"/>
            </a:endParaRPr>
          </a:p>
          <a:p>
            <a:pPr marL="541655" lvl="1" indent="-71755">
              <a:lnSpc>
                <a:spcPts val="1914"/>
              </a:lnSpc>
              <a:buSzPct val="93750"/>
              <a:buChar char="•"/>
              <a:tabLst>
                <a:tab pos="542290" algn="l"/>
              </a:tabLst>
            </a:pPr>
            <a:r>
              <a:rPr sz="1600" spc="-5" dirty="0">
                <a:solidFill>
                  <a:srgbClr val="4B4B4B"/>
                </a:solidFill>
                <a:latin typeface="Arial"/>
                <a:cs typeface="Arial"/>
              </a:rPr>
              <a:t>Conduction </a:t>
            </a:r>
            <a:r>
              <a:rPr sz="1600" dirty="0">
                <a:solidFill>
                  <a:srgbClr val="4B4B4B"/>
                </a:solidFill>
                <a:latin typeface="Arial"/>
                <a:cs typeface="Arial"/>
              </a:rPr>
              <a:t>to </a:t>
            </a:r>
            <a:r>
              <a:rPr sz="1600" spc="-5" dirty="0">
                <a:solidFill>
                  <a:srgbClr val="4B4B4B"/>
                </a:solidFill>
                <a:latin typeface="Arial"/>
                <a:cs typeface="Arial"/>
              </a:rPr>
              <a:t>air: under normal conditions about</a:t>
            </a:r>
            <a:r>
              <a:rPr sz="1600" spc="-15" dirty="0">
                <a:solidFill>
                  <a:srgbClr val="4B4B4B"/>
                </a:solidFill>
                <a:latin typeface="Arial"/>
                <a:cs typeface="Arial"/>
              </a:rPr>
              <a:t> </a:t>
            </a:r>
            <a:r>
              <a:rPr sz="1600" spc="-5" dirty="0">
                <a:solidFill>
                  <a:srgbClr val="4B4B4B"/>
                </a:solidFill>
                <a:latin typeface="Arial"/>
                <a:cs typeface="Arial"/>
              </a:rPr>
              <a:t>15%</a:t>
            </a:r>
            <a:endParaRPr sz="1600" dirty="0">
              <a:latin typeface="Arial"/>
              <a:cs typeface="Arial"/>
            </a:endParaRPr>
          </a:p>
          <a:p>
            <a:pPr marL="182245" indent="-169545">
              <a:lnSpc>
                <a:spcPts val="1914"/>
              </a:lnSpc>
              <a:buAutoNum type="arabicPeriod" startAt="2"/>
              <a:tabLst>
                <a:tab pos="182880" algn="l"/>
              </a:tabLst>
            </a:pPr>
            <a:r>
              <a:rPr sz="1600" b="1" spc="-10" dirty="0">
                <a:solidFill>
                  <a:srgbClr val="4B4B4B"/>
                </a:solidFill>
                <a:latin typeface="Arial"/>
                <a:cs typeface="Arial"/>
              </a:rPr>
              <a:t>Convection</a:t>
            </a:r>
            <a:endParaRPr sz="1600" dirty="0">
              <a:latin typeface="Arial"/>
              <a:cs typeface="Arial"/>
            </a:endParaRPr>
          </a:p>
          <a:p>
            <a:pPr marL="541655" lvl="1" indent="-71755">
              <a:lnSpc>
                <a:spcPts val="1914"/>
              </a:lnSpc>
              <a:buSzPct val="93750"/>
              <a:buChar char="•"/>
              <a:tabLst>
                <a:tab pos="85090" algn="l"/>
              </a:tabLst>
            </a:pPr>
            <a:r>
              <a:rPr sz="1600" spc="-5" dirty="0">
                <a:solidFill>
                  <a:srgbClr val="4B4B4B"/>
                </a:solidFill>
                <a:latin typeface="Arial"/>
                <a:cs typeface="Arial"/>
              </a:rPr>
              <a:t>The removal of heat from the body by convection air</a:t>
            </a:r>
            <a:r>
              <a:rPr sz="1600" spc="-25" dirty="0">
                <a:solidFill>
                  <a:srgbClr val="4B4B4B"/>
                </a:solidFill>
                <a:latin typeface="Arial"/>
                <a:cs typeface="Arial"/>
              </a:rPr>
              <a:t> </a:t>
            </a:r>
            <a:r>
              <a:rPr sz="1600" spc="-5" dirty="0">
                <a:solidFill>
                  <a:srgbClr val="4B4B4B"/>
                </a:solidFill>
                <a:latin typeface="Arial"/>
                <a:cs typeface="Arial"/>
              </a:rPr>
              <a:t>currents.</a:t>
            </a:r>
            <a:endParaRPr sz="1600" dirty="0">
              <a:latin typeface="Arial"/>
              <a:cs typeface="Arial"/>
            </a:endParaRPr>
          </a:p>
          <a:p>
            <a:pPr marL="238125" indent="-225425">
              <a:lnSpc>
                <a:spcPts val="1914"/>
              </a:lnSpc>
              <a:buAutoNum type="arabicPeriod" startAt="4"/>
              <a:tabLst>
                <a:tab pos="238760" algn="l"/>
              </a:tabLst>
            </a:pPr>
            <a:r>
              <a:rPr sz="1600" b="1" spc="-10" dirty="0">
                <a:solidFill>
                  <a:srgbClr val="4B4B4B"/>
                </a:solidFill>
                <a:latin typeface="Arial"/>
                <a:cs typeface="Arial"/>
              </a:rPr>
              <a:t>Evaporation</a:t>
            </a:r>
            <a:endParaRPr sz="1600" dirty="0">
              <a:latin typeface="Arial"/>
              <a:cs typeface="Arial"/>
            </a:endParaRPr>
          </a:p>
          <a:p>
            <a:pPr marL="469900" marR="5080" lvl="1">
              <a:lnSpc>
                <a:spcPct val="99700"/>
              </a:lnSpc>
              <a:spcBef>
                <a:spcPts val="5"/>
              </a:spcBef>
            </a:pPr>
            <a:r>
              <a:rPr sz="1600" spc="-5" dirty="0">
                <a:solidFill>
                  <a:srgbClr val="4B4B4B"/>
                </a:solidFill>
                <a:latin typeface="Arial"/>
                <a:cs typeface="Arial"/>
              </a:rPr>
              <a:t>Heat </a:t>
            </a:r>
            <a:r>
              <a:rPr sz="1600" dirty="0">
                <a:solidFill>
                  <a:srgbClr val="4B4B4B"/>
                </a:solidFill>
                <a:latin typeface="Arial"/>
                <a:cs typeface="Arial"/>
              </a:rPr>
              <a:t>is </a:t>
            </a:r>
            <a:r>
              <a:rPr sz="1600" spc="-5" dirty="0">
                <a:solidFill>
                  <a:srgbClr val="4B4B4B"/>
                </a:solidFill>
                <a:latin typeface="Arial"/>
                <a:cs typeface="Arial"/>
              </a:rPr>
              <a:t>lost from the body </a:t>
            </a:r>
            <a:r>
              <a:rPr sz="1600" dirty="0">
                <a:solidFill>
                  <a:srgbClr val="4B4B4B"/>
                </a:solidFill>
                <a:latin typeface="Arial"/>
                <a:cs typeface="Arial"/>
              </a:rPr>
              <a:t>via </a:t>
            </a:r>
            <a:r>
              <a:rPr sz="1600" spc="-10" dirty="0">
                <a:solidFill>
                  <a:srgbClr val="4B4B4B"/>
                </a:solidFill>
                <a:latin typeface="Arial"/>
                <a:cs typeface="Arial"/>
              </a:rPr>
              <a:t>sweat. </a:t>
            </a:r>
            <a:r>
              <a:rPr sz="1600" dirty="0">
                <a:solidFill>
                  <a:srgbClr val="4B4B4B"/>
                </a:solidFill>
                <a:latin typeface="Arial"/>
                <a:cs typeface="Arial"/>
              </a:rPr>
              <a:t>Even </a:t>
            </a:r>
            <a:r>
              <a:rPr sz="1600" spc="-10" dirty="0">
                <a:solidFill>
                  <a:srgbClr val="4B4B4B"/>
                </a:solidFill>
                <a:latin typeface="Arial"/>
                <a:cs typeface="Arial"/>
              </a:rPr>
              <a:t>when </a:t>
            </a:r>
            <a:r>
              <a:rPr sz="1600" dirty="0">
                <a:solidFill>
                  <a:srgbClr val="4B4B4B"/>
                </a:solidFill>
                <a:latin typeface="Arial"/>
                <a:cs typeface="Arial"/>
              </a:rPr>
              <a:t>a </a:t>
            </a:r>
            <a:r>
              <a:rPr sz="1600" spc="-5" dirty="0">
                <a:solidFill>
                  <a:srgbClr val="4B4B4B"/>
                </a:solidFill>
                <a:latin typeface="Arial"/>
                <a:cs typeface="Arial"/>
              </a:rPr>
              <a:t>person </a:t>
            </a:r>
            <a:r>
              <a:rPr sz="1600" dirty="0">
                <a:solidFill>
                  <a:srgbClr val="4B4B4B"/>
                </a:solidFill>
                <a:latin typeface="Arial"/>
                <a:cs typeface="Arial"/>
              </a:rPr>
              <a:t>is </a:t>
            </a:r>
            <a:r>
              <a:rPr sz="1600" spc="-5" dirty="0">
                <a:solidFill>
                  <a:srgbClr val="4B4B4B"/>
                </a:solidFill>
                <a:latin typeface="Arial"/>
                <a:cs typeface="Arial"/>
              </a:rPr>
              <a:t>not sweating, </a:t>
            </a:r>
            <a:r>
              <a:rPr sz="1600" spc="-10" dirty="0">
                <a:solidFill>
                  <a:srgbClr val="4B4B4B"/>
                </a:solidFill>
                <a:latin typeface="Arial"/>
                <a:cs typeface="Arial"/>
              </a:rPr>
              <a:t>water  </a:t>
            </a:r>
            <a:r>
              <a:rPr sz="1600" dirty="0">
                <a:solidFill>
                  <a:srgbClr val="4B4B4B"/>
                </a:solidFill>
                <a:latin typeface="Arial"/>
                <a:cs typeface="Arial"/>
              </a:rPr>
              <a:t>still </a:t>
            </a:r>
            <a:r>
              <a:rPr sz="1600" spc="-10" dirty="0">
                <a:solidFill>
                  <a:srgbClr val="4B4B4B"/>
                </a:solidFill>
                <a:latin typeface="Arial"/>
                <a:cs typeface="Arial"/>
              </a:rPr>
              <a:t>evaporates </a:t>
            </a:r>
            <a:r>
              <a:rPr sz="1600" spc="-5" dirty="0">
                <a:solidFill>
                  <a:srgbClr val="4B4B4B"/>
                </a:solidFill>
                <a:latin typeface="Arial"/>
                <a:cs typeface="Arial"/>
              </a:rPr>
              <a:t>insensibly from the skin. </a:t>
            </a:r>
            <a:r>
              <a:rPr sz="1600" dirty="0">
                <a:solidFill>
                  <a:srgbClr val="4B4B4B"/>
                </a:solidFill>
                <a:latin typeface="Arial"/>
                <a:cs typeface="Arial"/>
              </a:rPr>
              <a:t>It is </a:t>
            </a:r>
            <a:r>
              <a:rPr sz="1600" spc="-5" dirty="0">
                <a:solidFill>
                  <a:srgbClr val="4B4B4B"/>
                </a:solidFill>
                <a:latin typeface="Arial"/>
                <a:cs typeface="Arial"/>
              </a:rPr>
              <a:t>independent of </a:t>
            </a:r>
            <a:r>
              <a:rPr sz="1600" spc="-5" dirty="0" smtClean="0">
                <a:solidFill>
                  <a:srgbClr val="4B4B4B"/>
                </a:solidFill>
                <a:latin typeface="Arial"/>
                <a:cs typeface="Arial"/>
              </a:rPr>
              <a:t>thermoregulatory</a:t>
            </a:r>
            <a:r>
              <a:rPr lang="en-US" sz="1600" spc="-5" dirty="0" smtClean="0">
                <a:solidFill>
                  <a:srgbClr val="4B4B4B"/>
                </a:solidFill>
                <a:latin typeface="Arial"/>
                <a:cs typeface="Arial"/>
              </a:rPr>
              <a:t> </a:t>
            </a:r>
            <a:r>
              <a:rPr sz="1600" spc="-5" dirty="0" smtClean="0">
                <a:solidFill>
                  <a:srgbClr val="4B4B4B"/>
                </a:solidFill>
                <a:latin typeface="Arial"/>
                <a:cs typeface="Arial"/>
              </a:rPr>
              <a:t>control</a:t>
            </a:r>
            <a:r>
              <a:rPr lang="en-US" sz="1600" spc="-5" dirty="0" smtClean="0">
                <a:solidFill>
                  <a:srgbClr val="4B4B4B"/>
                </a:solidFill>
                <a:latin typeface="Arial"/>
                <a:cs typeface="Arial"/>
              </a:rPr>
              <a:t>.</a:t>
            </a:r>
            <a:endParaRPr sz="1600" dirty="0">
              <a:latin typeface="Arial"/>
              <a:cs typeface="Arial"/>
            </a:endParaRPr>
          </a:p>
          <a:p>
            <a:pPr marL="238125" indent="-225425">
              <a:lnSpc>
                <a:spcPct val="100000"/>
              </a:lnSpc>
              <a:buAutoNum type="arabicPeriod" startAt="5"/>
              <a:tabLst>
                <a:tab pos="238760" algn="l"/>
              </a:tabLst>
            </a:pPr>
            <a:r>
              <a:rPr sz="1600" b="1" spc="-10" dirty="0">
                <a:solidFill>
                  <a:srgbClr val="4B4B4B"/>
                </a:solidFill>
                <a:latin typeface="Arial"/>
                <a:cs typeface="Arial"/>
              </a:rPr>
              <a:t>Respiration</a:t>
            </a:r>
            <a:endParaRPr sz="1600" dirty="0">
              <a:latin typeface="Arial"/>
              <a:cs typeface="Arial"/>
            </a:endParaRPr>
          </a:p>
          <a:p>
            <a:pPr marL="596900" lvl="1" indent="-127000">
              <a:buChar char="•"/>
              <a:tabLst>
                <a:tab pos="139700" algn="l"/>
              </a:tabLst>
            </a:pPr>
            <a:r>
              <a:rPr sz="1600" spc="-5" dirty="0">
                <a:solidFill>
                  <a:srgbClr val="4B4B4B"/>
                </a:solidFill>
                <a:latin typeface="Arial"/>
                <a:cs typeface="Arial"/>
              </a:rPr>
              <a:t>About 10% of heat loss takes place during</a:t>
            </a:r>
            <a:r>
              <a:rPr sz="1600" spc="-10" dirty="0">
                <a:solidFill>
                  <a:srgbClr val="4B4B4B"/>
                </a:solidFill>
                <a:latin typeface="Arial"/>
                <a:cs typeface="Arial"/>
              </a:rPr>
              <a:t> </a:t>
            </a:r>
            <a:r>
              <a:rPr sz="1600" spc="-5" dirty="0">
                <a:solidFill>
                  <a:srgbClr val="4B4B4B"/>
                </a:solidFill>
                <a:latin typeface="Arial"/>
                <a:cs typeface="Arial"/>
              </a:rPr>
              <a:t>respiration.</a:t>
            </a:r>
            <a:endParaRPr sz="1600" dirty="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00811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7869" y="1494789"/>
            <a:ext cx="6243320" cy="405383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356360" y="5871209"/>
            <a:ext cx="474345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B4B4B"/>
                </a:solidFill>
                <a:latin typeface="Arial"/>
                <a:cs typeface="Arial"/>
              </a:rPr>
              <a:t>Exchange Of Energy </a:t>
            </a:r>
            <a:r>
              <a:rPr sz="1800" b="1" spc="5" dirty="0">
                <a:solidFill>
                  <a:srgbClr val="4B4B4B"/>
                </a:solidFill>
                <a:latin typeface="Arial"/>
                <a:cs typeface="Arial"/>
              </a:rPr>
              <a:t>With </a:t>
            </a:r>
            <a:r>
              <a:rPr sz="1800" b="1" spc="-5" dirty="0">
                <a:solidFill>
                  <a:srgbClr val="4B4B4B"/>
                </a:solidFill>
                <a:latin typeface="Arial"/>
                <a:cs typeface="Arial"/>
              </a:rPr>
              <a:t>The</a:t>
            </a:r>
            <a:r>
              <a:rPr sz="1800" b="1" spc="-60" dirty="0">
                <a:solidFill>
                  <a:srgbClr val="4B4B4B"/>
                </a:solidFill>
                <a:latin typeface="Arial"/>
                <a:cs typeface="Arial"/>
              </a:rPr>
              <a:t> </a:t>
            </a:r>
            <a:r>
              <a:rPr sz="1800" b="1" spc="-10" dirty="0">
                <a:solidFill>
                  <a:srgbClr val="4B4B4B"/>
                </a:solidFill>
                <a:latin typeface="Arial"/>
                <a:cs typeface="Arial"/>
              </a:rPr>
              <a:t>Environment</a:t>
            </a:r>
            <a:endParaRPr sz="180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429000" y="1711959"/>
            <a:ext cx="1922145" cy="574040"/>
          </a:xfrm>
          <a:prstGeom prst="rect">
            <a:avLst/>
          </a:prstGeom>
        </p:spPr>
        <p:txBody>
          <a:bodyPr vert="horz" wrap="square" lIns="0" tIns="12700" rIns="0" bIns="0" rtlCol="0">
            <a:spAutoFit/>
          </a:bodyPr>
          <a:lstStyle/>
          <a:p>
            <a:pPr marL="12700">
              <a:lnSpc>
                <a:spcPct val="100000"/>
              </a:lnSpc>
              <a:spcBef>
                <a:spcPts val="100"/>
              </a:spcBef>
            </a:pPr>
            <a:r>
              <a:rPr sz="3600" spc="-245" dirty="0">
                <a:solidFill>
                  <a:srgbClr val="666666"/>
                </a:solidFill>
                <a:latin typeface="Arial"/>
                <a:cs typeface="Arial"/>
              </a:rPr>
              <a:t>Template</a:t>
            </a:r>
            <a:endParaRPr sz="3600">
              <a:latin typeface="Arial"/>
              <a:cs typeface="Arial"/>
            </a:endParaRPr>
          </a:p>
        </p:txBody>
      </p:sp>
      <p:sp>
        <p:nvSpPr>
          <p:cNvPr id="4" name="object 4"/>
          <p:cNvSpPr/>
          <p:nvPr/>
        </p:nvSpPr>
        <p:spPr>
          <a:xfrm>
            <a:off x="0" y="105410"/>
            <a:ext cx="9144000" cy="675258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23240" y="1677686"/>
            <a:ext cx="5115560" cy="259045"/>
          </a:xfrm>
          <a:prstGeom prst="rect">
            <a:avLst/>
          </a:prstGeom>
        </p:spPr>
        <p:txBody>
          <a:bodyPr vert="horz" wrap="square" lIns="0" tIns="12700" rIns="0" bIns="0" rtlCol="0">
            <a:spAutoFit/>
          </a:bodyPr>
          <a:lstStyle/>
          <a:p>
            <a:pPr marL="12700">
              <a:lnSpc>
                <a:spcPct val="100000"/>
              </a:lnSpc>
              <a:spcBef>
                <a:spcPts val="100"/>
              </a:spcBef>
            </a:pPr>
            <a:r>
              <a:rPr lang="en-US" sz="1600" spc="-5" dirty="0">
                <a:solidFill>
                  <a:srgbClr val="4B4B4B"/>
                </a:solidFill>
                <a:latin typeface="Arial"/>
                <a:cs typeface="Arial"/>
              </a:rPr>
              <a:t>c</a:t>
            </a:r>
            <a:r>
              <a:rPr lang="en-US" sz="1600" spc="-5" dirty="0" smtClean="0">
                <a:solidFill>
                  <a:srgbClr val="4B4B4B"/>
                </a:solidFill>
                <a:latin typeface="Arial"/>
                <a:cs typeface="Arial"/>
              </a:rPr>
              <a:t>ore temperature </a:t>
            </a:r>
            <a:r>
              <a:rPr sz="1600" spc="-5" dirty="0" smtClean="0">
                <a:solidFill>
                  <a:srgbClr val="4B4B4B"/>
                </a:solidFill>
                <a:latin typeface="Arial"/>
                <a:cs typeface="Arial"/>
              </a:rPr>
              <a:t>relatively</a:t>
            </a:r>
            <a:r>
              <a:rPr lang="en-US" sz="1600" spc="-5" dirty="0" smtClean="0">
                <a:solidFill>
                  <a:srgbClr val="4B4B4B"/>
                </a:solidFill>
                <a:latin typeface="Arial"/>
                <a:cs typeface="Arial"/>
              </a:rPr>
              <a:t> remain </a:t>
            </a:r>
            <a:r>
              <a:rPr sz="1600" spc="-5" dirty="0" smtClean="0">
                <a:solidFill>
                  <a:srgbClr val="4B4B4B"/>
                </a:solidFill>
                <a:latin typeface="Arial"/>
                <a:cs typeface="Arial"/>
              </a:rPr>
              <a:t>cons</a:t>
            </a:r>
            <a:r>
              <a:rPr lang="en-US" sz="1600" spc="-5" dirty="0" smtClean="0">
                <a:solidFill>
                  <a:srgbClr val="4B4B4B"/>
                </a:solidFill>
                <a:latin typeface="Arial"/>
                <a:cs typeface="Arial"/>
              </a:rPr>
              <a:t>tant </a:t>
            </a:r>
            <a:r>
              <a:rPr sz="1600" spc="-5" dirty="0" smtClean="0">
                <a:solidFill>
                  <a:srgbClr val="4B4B4B"/>
                </a:solidFill>
                <a:latin typeface="Arial"/>
                <a:cs typeface="Arial"/>
              </a:rPr>
              <a:t>at 98.0°</a:t>
            </a:r>
            <a:r>
              <a:rPr sz="1600" spc="-10" dirty="0" smtClean="0">
                <a:solidFill>
                  <a:srgbClr val="4B4B4B"/>
                </a:solidFill>
                <a:latin typeface="Arial"/>
                <a:cs typeface="Arial"/>
              </a:rPr>
              <a:t>F</a:t>
            </a:r>
            <a:r>
              <a:rPr lang="en-US" sz="1600" spc="-10" dirty="0" smtClean="0">
                <a:solidFill>
                  <a:srgbClr val="4B4B4B"/>
                </a:solidFill>
                <a:latin typeface="Arial"/>
                <a:cs typeface="Arial"/>
              </a:rPr>
              <a:t> </a:t>
            </a:r>
            <a:r>
              <a:rPr sz="1600" spc="-10" dirty="0" smtClean="0">
                <a:solidFill>
                  <a:srgbClr val="4B4B4B"/>
                </a:solidFill>
                <a:latin typeface="Arial"/>
                <a:cs typeface="Arial"/>
              </a:rPr>
              <a:t>98</a:t>
            </a:r>
            <a:r>
              <a:rPr sz="1600" spc="-10" dirty="0">
                <a:solidFill>
                  <a:srgbClr val="4B4B4B"/>
                </a:solidFill>
                <a:latin typeface="Arial"/>
                <a:cs typeface="Arial"/>
              </a:rPr>
              <a:t>.</a:t>
            </a:r>
            <a:endParaRPr sz="1600" dirty="0">
              <a:latin typeface="Arial"/>
              <a:cs typeface="Arial"/>
            </a:endParaRPr>
          </a:p>
        </p:txBody>
      </p:sp>
      <p:sp>
        <p:nvSpPr>
          <p:cNvPr id="7" name="object 7"/>
          <p:cNvSpPr txBox="1"/>
          <p:nvPr/>
        </p:nvSpPr>
        <p:spPr>
          <a:xfrm>
            <a:off x="5638800" y="1664862"/>
            <a:ext cx="2286000" cy="259045"/>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4B4B4B"/>
                </a:solidFill>
                <a:latin typeface="Arial"/>
                <a:cs typeface="Arial"/>
              </a:rPr>
              <a:t>6°F (37°C) </a:t>
            </a:r>
            <a:r>
              <a:rPr sz="1600" spc="-5" dirty="0" smtClean="0">
                <a:solidFill>
                  <a:srgbClr val="4B4B4B"/>
                </a:solidFill>
                <a:latin typeface="Arial"/>
                <a:cs typeface="Arial"/>
              </a:rPr>
              <a:t>even while</a:t>
            </a:r>
            <a:endParaRPr sz="1600" dirty="0">
              <a:latin typeface="Arial"/>
              <a:cs typeface="Arial"/>
            </a:endParaRPr>
          </a:p>
        </p:txBody>
      </p:sp>
      <p:sp>
        <p:nvSpPr>
          <p:cNvPr id="8" name="object 8"/>
          <p:cNvSpPr txBox="1"/>
          <p:nvPr/>
        </p:nvSpPr>
        <p:spPr>
          <a:xfrm>
            <a:off x="536031" y="1938385"/>
            <a:ext cx="7104105" cy="999490"/>
          </a:xfrm>
          <a:prstGeom prst="rect">
            <a:avLst/>
          </a:prstGeom>
        </p:spPr>
        <p:txBody>
          <a:bodyPr vert="horz" wrap="square" lIns="0" tIns="12700" rIns="0" bIns="0" rtlCol="0">
            <a:spAutoFit/>
          </a:bodyPr>
          <a:lstStyle/>
          <a:p>
            <a:pPr marL="12700">
              <a:lnSpc>
                <a:spcPts val="1914"/>
              </a:lnSpc>
              <a:spcBef>
                <a:spcPts val="100"/>
              </a:spcBef>
            </a:pPr>
            <a:r>
              <a:rPr lang="en-US" sz="1600" spc="-5" dirty="0" smtClean="0">
                <a:solidFill>
                  <a:srgbClr val="4B4B4B"/>
                </a:solidFill>
                <a:latin typeface="Arial"/>
                <a:cs typeface="Arial"/>
              </a:rPr>
              <a:t>Environment </a:t>
            </a:r>
            <a:r>
              <a:rPr sz="1600" spc="-5" dirty="0" smtClean="0">
                <a:solidFill>
                  <a:srgbClr val="4B4B4B"/>
                </a:solidFill>
                <a:latin typeface="Arial"/>
                <a:cs typeface="Arial"/>
              </a:rPr>
              <a:t>temperatures </a:t>
            </a:r>
            <a:r>
              <a:rPr sz="1600" spc="-5" dirty="0">
                <a:solidFill>
                  <a:srgbClr val="4B4B4B"/>
                </a:solidFill>
                <a:latin typeface="Arial"/>
                <a:cs typeface="Arial"/>
              </a:rPr>
              <a:t>fluctuate from as low as 55°F to as high as 130</a:t>
            </a:r>
            <a:r>
              <a:rPr sz="1600" dirty="0">
                <a:solidFill>
                  <a:srgbClr val="4B4B4B"/>
                </a:solidFill>
                <a:latin typeface="Arial"/>
                <a:cs typeface="Arial"/>
              </a:rPr>
              <a:t> </a:t>
            </a:r>
            <a:r>
              <a:rPr sz="1600" spc="-5" dirty="0">
                <a:solidFill>
                  <a:srgbClr val="4B4B4B"/>
                </a:solidFill>
                <a:latin typeface="Arial"/>
                <a:cs typeface="Arial"/>
              </a:rPr>
              <a:t>°F.</a:t>
            </a:r>
            <a:endParaRPr sz="1600" dirty="0">
              <a:latin typeface="Arial"/>
              <a:cs typeface="Arial"/>
            </a:endParaRPr>
          </a:p>
          <a:p>
            <a:pPr marL="12700" marR="5080">
              <a:lnSpc>
                <a:spcPts val="1920"/>
              </a:lnSpc>
              <a:spcBef>
                <a:spcPts val="60"/>
              </a:spcBef>
              <a:buSzPct val="93750"/>
              <a:buChar char="•"/>
              <a:tabLst>
                <a:tab pos="85090" algn="l"/>
              </a:tabLst>
            </a:pPr>
            <a:r>
              <a:rPr sz="1600" spc="-5" dirty="0">
                <a:solidFill>
                  <a:srgbClr val="4B4B4B"/>
                </a:solidFill>
                <a:latin typeface="Arial"/>
                <a:cs typeface="Arial"/>
              </a:rPr>
              <a:t>This </a:t>
            </a:r>
            <a:r>
              <a:rPr sz="1600" dirty="0">
                <a:solidFill>
                  <a:srgbClr val="4B4B4B"/>
                </a:solidFill>
                <a:latin typeface="Arial"/>
                <a:cs typeface="Arial"/>
              </a:rPr>
              <a:t>is </a:t>
            </a:r>
            <a:r>
              <a:rPr sz="1600" spc="-5" dirty="0">
                <a:solidFill>
                  <a:srgbClr val="4B4B4B"/>
                </a:solidFill>
                <a:latin typeface="Arial"/>
                <a:cs typeface="Arial"/>
              </a:rPr>
              <a:t>due to </a:t>
            </a:r>
            <a:r>
              <a:rPr sz="1600" dirty="0">
                <a:solidFill>
                  <a:srgbClr val="4B4B4B"/>
                </a:solidFill>
                <a:latin typeface="Arial"/>
                <a:cs typeface="Arial"/>
              </a:rPr>
              <a:t>a </a:t>
            </a:r>
            <a:r>
              <a:rPr sz="1600" spc="-5" dirty="0">
                <a:solidFill>
                  <a:srgbClr val="4B4B4B"/>
                </a:solidFill>
                <a:latin typeface="Arial"/>
                <a:cs typeface="Arial"/>
              </a:rPr>
              <a:t>remarkable thermoregulatory system that </a:t>
            </a:r>
            <a:r>
              <a:rPr sz="1600" dirty="0">
                <a:solidFill>
                  <a:srgbClr val="4B4B4B"/>
                </a:solidFill>
                <a:latin typeface="Arial"/>
                <a:cs typeface="Arial"/>
              </a:rPr>
              <a:t>is </a:t>
            </a:r>
            <a:r>
              <a:rPr sz="1600" spc="-5" dirty="0">
                <a:solidFill>
                  <a:srgbClr val="4B4B4B"/>
                </a:solidFill>
                <a:latin typeface="Arial"/>
                <a:cs typeface="Arial"/>
              </a:rPr>
              <a:t>conventionally  organized into three components: </a:t>
            </a:r>
            <a:r>
              <a:rPr sz="1600" b="1" spc="-5" dirty="0">
                <a:solidFill>
                  <a:srgbClr val="4B4B4B"/>
                </a:solidFill>
                <a:latin typeface="Arial"/>
                <a:cs typeface="Arial"/>
              </a:rPr>
              <a:t>afferent sensing</a:t>
            </a:r>
            <a:r>
              <a:rPr sz="1600" spc="-5" dirty="0">
                <a:solidFill>
                  <a:srgbClr val="4B4B4B"/>
                </a:solidFill>
                <a:latin typeface="Arial"/>
                <a:cs typeface="Arial"/>
              </a:rPr>
              <a:t>, </a:t>
            </a:r>
            <a:r>
              <a:rPr sz="1600" b="1" spc="-5" dirty="0">
                <a:solidFill>
                  <a:srgbClr val="4B4B4B"/>
                </a:solidFill>
                <a:latin typeface="Arial"/>
                <a:cs typeface="Arial"/>
              </a:rPr>
              <a:t>central control</a:t>
            </a:r>
            <a:r>
              <a:rPr sz="1600" spc="-5" dirty="0">
                <a:solidFill>
                  <a:srgbClr val="4B4B4B"/>
                </a:solidFill>
                <a:latin typeface="Arial"/>
                <a:cs typeface="Arial"/>
              </a:rPr>
              <a:t>, and  </a:t>
            </a:r>
            <a:r>
              <a:rPr sz="1600" b="1" spc="-5" dirty="0">
                <a:solidFill>
                  <a:srgbClr val="4B4B4B"/>
                </a:solidFill>
                <a:latin typeface="Arial"/>
                <a:cs typeface="Arial"/>
              </a:rPr>
              <a:t>efferent</a:t>
            </a:r>
            <a:r>
              <a:rPr sz="1600" b="1" spc="-15" dirty="0">
                <a:solidFill>
                  <a:srgbClr val="4B4B4B"/>
                </a:solidFill>
                <a:latin typeface="Arial"/>
                <a:cs typeface="Arial"/>
              </a:rPr>
              <a:t> </a:t>
            </a:r>
            <a:r>
              <a:rPr sz="1600" b="1" spc="-5" dirty="0">
                <a:solidFill>
                  <a:srgbClr val="4B4B4B"/>
                </a:solidFill>
                <a:latin typeface="Arial"/>
                <a:cs typeface="Arial"/>
              </a:rPr>
              <a:t>responses</a:t>
            </a:r>
            <a:r>
              <a:rPr sz="1600" spc="-5" dirty="0">
                <a:solidFill>
                  <a:srgbClr val="4B4B4B"/>
                </a:solidFill>
                <a:latin typeface="Arial"/>
                <a:cs typeface="Arial"/>
              </a:rPr>
              <a:t>.</a:t>
            </a:r>
            <a:endParaRPr sz="1600" dirty="0">
              <a:latin typeface="Arial"/>
              <a:cs typeface="Arial"/>
            </a:endParaRPr>
          </a:p>
        </p:txBody>
      </p:sp>
      <p:sp>
        <p:nvSpPr>
          <p:cNvPr id="9" name="object 9"/>
          <p:cNvSpPr txBox="1"/>
          <p:nvPr/>
        </p:nvSpPr>
        <p:spPr>
          <a:xfrm>
            <a:off x="523240" y="3267709"/>
            <a:ext cx="7017384" cy="270256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4B4B4B"/>
                </a:solidFill>
                <a:latin typeface="Arial"/>
                <a:cs typeface="Arial"/>
              </a:rPr>
              <a:t>1. </a:t>
            </a:r>
            <a:r>
              <a:rPr sz="1600" b="1" spc="-15" dirty="0">
                <a:solidFill>
                  <a:srgbClr val="4B4B4B"/>
                </a:solidFill>
                <a:latin typeface="Arial"/>
                <a:cs typeface="Arial"/>
              </a:rPr>
              <a:t>Afferent</a:t>
            </a:r>
            <a:r>
              <a:rPr sz="1600" b="1" spc="-10" dirty="0">
                <a:solidFill>
                  <a:srgbClr val="4B4B4B"/>
                </a:solidFill>
                <a:latin typeface="Arial"/>
                <a:cs typeface="Arial"/>
              </a:rPr>
              <a:t> </a:t>
            </a:r>
            <a:r>
              <a:rPr sz="1600" b="1" spc="-5" dirty="0">
                <a:solidFill>
                  <a:srgbClr val="4B4B4B"/>
                </a:solidFill>
                <a:latin typeface="Arial"/>
                <a:cs typeface="Arial"/>
              </a:rPr>
              <a:t>Sensing</a:t>
            </a:r>
            <a:endParaRPr sz="1600" dirty="0">
              <a:latin typeface="Arial"/>
              <a:cs typeface="Arial"/>
            </a:endParaRPr>
          </a:p>
          <a:p>
            <a:pPr>
              <a:lnSpc>
                <a:spcPct val="100000"/>
              </a:lnSpc>
              <a:spcBef>
                <a:spcPts val="15"/>
              </a:spcBef>
            </a:pPr>
            <a:endParaRPr sz="1650" dirty="0">
              <a:latin typeface="Times New Roman"/>
              <a:cs typeface="Times New Roman"/>
            </a:endParaRPr>
          </a:p>
          <a:p>
            <a:pPr marL="12700" marR="5080">
              <a:lnSpc>
                <a:spcPct val="99700"/>
              </a:lnSpc>
            </a:pPr>
            <a:r>
              <a:rPr sz="1600" b="1" spc="-10" dirty="0">
                <a:solidFill>
                  <a:srgbClr val="4B4B4B"/>
                </a:solidFill>
                <a:latin typeface="Arial"/>
                <a:cs typeface="Arial"/>
              </a:rPr>
              <a:t>Temperature </a:t>
            </a:r>
            <a:r>
              <a:rPr sz="1600" b="1" spc="-5" dirty="0">
                <a:solidFill>
                  <a:srgbClr val="4B4B4B"/>
                </a:solidFill>
                <a:latin typeface="Arial"/>
                <a:cs typeface="Arial"/>
              </a:rPr>
              <a:t>Receptors </a:t>
            </a:r>
            <a:r>
              <a:rPr sz="1600" dirty="0">
                <a:solidFill>
                  <a:srgbClr val="4B4B4B"/>
                </a:solidFill>
                <a:latin typeface="Arial"/>
                <a:cs typeface="Arial"/>
              </a:rPr>
              <a:t>can </a:t>
            </a:r>
            <a:r>
              <a:rPr sz="1600" spc="-5" dirty="0">
                <a:solidFill>
                  <a:srgbClr val="4B4B4B"/>
                </a:solidFill>
                <a:latin typeface="Arial"/>
                <a:cs typeface="Arial"/>
              </a:rPr>
              <a:t>be classified as central and </a:t>
            </a:r>
            <a:r>
              <a:rPr sz="1600" spc="-10" dirty="0">
                <a:solidFill>
                  <a:srgbClr val="4B4B4B"/>
                </a:solidFill>
                <a:latin typeface="Arial"/>
                <a:cs typeface="Arial"/>
              </a:rPr>
              <a:t>peripheral  </a:t>
            </a:r>
            <a:r>
              <a:rPr sz="1600" spc="-5" dirty="0">
                <a:solidFill>
                  <a:srgbClr val="4B4B4B"/>
                </a:solidFill>
                <a:latin typeface="Arial"/>
                <a:cs typeface="Arial"/>
              </a:rPr>
              <a:t>thermoreceptors. The actual sensors appear to be </a:t>
            </a:r>
            <a:r>
              <a:rPr sz="1600" dirty="0">
                <a:solidFill>
                  <a:srgbClr val="4B4B4B"/>
                </a:solidFill>
                <a:latin typeface="Arial"/>
                <a:cs typeface="Arial"/>
              </a:rPr>
              <a:t>a </a:t>
            </a:r>
            <a:r>
              <a:rPr sz="1600" spc="-5" dirty="0">
                <a:solidFill>
                  <a:srgbClr val="4B4B4B"/>
                </a:solidFill>
                <a:latin typeface="Arial"/>
                <a:cs typeface="Arial"/>
              </a:rPr>
              <a:t>recently discovered </a:t>
            </a:r>
            <a:r>
              <a:rPr sz="1600" dirty="0">
                <a:solidFill>
                  <a:srgbClr val="4B4B4B"/>
                </a:solidFill>
                <a:latin typeface="Arial"/>
                <a:cs typeface="Arial"/>
              </a:rPr>
              <a:t>class  </a:t>
            </a:r>
            <a:r>
              <a:rPr sz="1600" spc="-5" dirty="0">
                <a:solidFill>
                  <a:srgbClr val="4B4B4B"/>
                </a:solidFill>
                <a:latin typeface="Arial"/>
                <a:cs typeface="Arial"/>
              </a:rPr>
              <a:t>of transient receptor potential (TRP) protein</a:t>
            </a:r>
            <a:r>
              <a:rPr sz="1600" spc="-10" dirty="0">
                <a:solidFill>
                  <a:srgbClr val="4B4B4B"/>
                </a:solidFill>
                <a:latin typeface="Arial"/>
                <a:cs typeface="Arial"/>
              </a:rPr>
              <a:t> </a:t>
            </a:r>
            <a:r>
              <a:rPr sz="1600" spc="-5" dirty="0">
                <a:solidFill>
                  <a:srgbClr val="4B4B4B"/>
                </a:solidFill>
                <a:latin typeface="Arial"/>
                <a:cs typeface="Arial"/>
              </a:rPr>
              <a:t>receptors</a:t>
            </a:r>
            <a:endParaRPr sz="1600" dirty="0">
              <a:latin typeface="Arial"/>
              <a:cs typeface="Arial"/>
            </a:endParaRPr>
          </a:p>
          <a:p>
            <a:pPr marL="238125" indent="-225425">
              <a:lnSpc>
                <a:spcPct val="100000"/>
              </a:lnSpc>
              <a:buAutoNum type="arabicPeriod"/>
              <a:tabLst>
                <a:tab pos="238760" algn="l"/>
              </a:tabLst>
            </a:pPr>
            <a:r>
              <a:rPr sz="1600" b="1" spc="-10" dirty="0">
                <a:solidFill>
                  <a:srgbClr val="4B4B4B"/>
                </a:solidFill>
                <a:latin typeface="Arial"/>
                <a:cs typeface="Arial"/>
              </a:rPr>
              <a:t>Central</a:t>
            </a:r>
            <a:r>
              <a:rPr sz="1600" b="1" dirty="0">
                <a:solidFill>
                  <a:srgbClr val="4B4B4B"/>
                </a:solidFill>
                <a:latin typeface="Arial"/>
                <a:cs typeface="Arial"/>
              </a:rPr>
              <a:t> </a:t>
            </a:r>
            <a:r>
              <a:rPr sz="1600" b="1" spc="-10" dirty="0">
                <a:solidFill>
                  <a:srgbClr val="4B4B4B"/>
                </a:solidFill>
                <a:latin typeface="Arial"/>
                <a:cs typeface="Arial"/>
              </a:rPr>
              <a:t>Thermoreceptors</a:t>
            </a:r>
            <a:endParaRPr sz="1600" dirty="0">
              <a:latin typeface="Arial"/>
              <a:cs typeface="Arial"/>
            </a:endParaRPr>
          </a:p>
          <a:p>
            <a:pPr marL="12700" marR="401955">
              <a:lnSpc>
                <a:spcPts val="1910"/>
              </a:lnSpc>
              <a:spcBef>
                <a:spcPts val="75"/>
              </a:spcBef>
            </a:pPr>
            <a:r>
              <a:rPr sz="1600" spc="-5" dirty="0">
                <a:solidFill>
                  <a:srgbClr val="4B4B4B"/>
                </a:solidFill>
                <a:latin typeface="Arial"/>
                <a:cs typeface="Arial"/>
              </a:rPr>
              <a:t>Temperature receptors are located </a:t>
            </a:r>
            <a:r>
              <a:rPr sz="1600" dirty="0">
                <a:solidFill>
                  <a:srgbClr val="4B4B4B"/>
                </a:solidFill>
                <a:latin typeface="Arial"/>
                <a:cs typeface="Arial"/>
              </a:rPr>
              <a:t>in </a:t>
            </a:r>
            <a:r>
              <a:rPr sz="1600" spc="-5" dirty="0">
                <a:solidFill>
                  <a:srgbClr val="4B4B4B"/>
                </a:solidFill>
                <a:latin typeface="Arial"/>
                <a:cs typeface="Arial"/>
              </a:rPr>
              <a:t>the spinal cord, </a:t>
            </a:r>
            <a:r>
              <a:rPr sz="1600" dirty="0">
                <a:solidFill>
                  <a:srgbClr val="4B4B4B"/>
                </a:solidFill>
                <a:latin typeface="Arial"/>
                <a:cs typeface="Arial"/>
              </a:rPr>
              <a:t>mid </a:t>
            </a:r>
            <a:r>
              <a:rPr sz="1600" spc="-5" dirty="0">
                <a:solidFill>
                  <a:srgbClr val="4B4B4B"/>
                </a:solidFill>
                <a:latin typeface="Arial"/>
                <a:cs typeface="Arial"/>
              </a:rPr>
              <a:t>brain, the </a:t>
            </a:r>
            <a:r>
              <a:rPr sz="1600" spc="-10" dirty="0">
                <a:solidFill>
                  <a:srgbClr val="4B4B4B"/>
                </a:solidFill>
                <a:latin typeface="Arial"/>
                <a:cs typeface="Arial"/>
              </a:rPr>
              <a:t>lower  </a:t>
            </a:r>
            <a:r>
              <a:rPr sz="1600" spc="-5" dirty="0">
                <a:solidFill>
                  <a:srgbClr val="4B4B4B"/>
                </a:solidFill>
                <a:latin typeface="Arial"/>
                <a:cs typeface="Arial"/>
              </a:rPr>
              <a:t>brain stem,abdominal </a:t>
            </a:r>
            <a:r>
              <a:rPr sz="1600" spc="-10" dirty="0">
                <a:solidFill>
                  <a:srgbClr val="4B4B4B"/>
                </a:solidFill>
                <a:latin typeface="Arial"/>
                <a:cs typeface="Arial"/>
              </a:rPr>
              <a:t>organ </a:t>
            </a:r>
            <a:r>
              <a:rPr sz="1600" spc="-5" dirty="0">
                <a:solidFill>
                  <a:srgbClr val="4B4B4B"/>
                </a:solidFill>
                <a:latin typeface="Arial"/>
                <a:cs typeface="Arial"/>
              </a:rPr>
              <a:t>and skeletal</a:t>
            </a:r>
            <a:r>
              <a:rPr sz="1600" spc="10" dirty="0">
                <a:solidFill>
                  <a:srgbClr val="4B4B4B"/>
                </a:solidFill>
                <a:latin typeface="Arial"/>
                <a:cs typeface="Arial"/>
              </a:rPr>
              <a:t> </a:t>
            </a:r>
            <a:r>
              <a:rPr sz="1600" spc="-5" dirty="0">
                <a:solidFill>
                  <a:srgbClr val="4B4B4B"/>
                </a:solidFill>
                <a:latin typeface="Arial"/>
                <a:cs typeface="Arial"/>
              </a:rPr>
              <a:t>muscle.</a:t>
            </a:r>
            <a:endParaRPr sz="1600" dirty="0">
              <a:latin typeface="Arial"/>
              <a:cs typeface="Arial"/>
            </a:endParaRPr>
          </a:p>
          <a:p>
            <a:pPr marL="238125" indent="-225425">
              <a:lnSpc>
                <a:spcPts val="1855"/>
              </a:lnSpc>
              <a:buAutoNum type="arabicPeriod" startAt="2"/>
              <a:tabLst>
                <a:tab pos="238760" algn="l"/>
              </a:tabLst>
            </a:pPr>
            <a:r>
              <a:rPr sz="1600" b="1" spc="-5" dirty="0">
                <a:solidFill>
                  <a:srgbClr val="4B4B4B"/>
                </a:solidFill>
                <a:latin typeface="Arial"/>
                <a:cs typeface="Arial"/>
              </a:rPr>
              <a:t>Peripheral</a:t>
            </a:r>
            <a:r>
              <a:rPr sz="1600" b="1" spc="-15" dirty="0">
                <a:solidFill>
                  <a:srgbClr val="4B4B4B"/>
                </a:solidFill>
                <a:latin typeface="Arial"/>
                <a:cs typeface="Arial"/>
              </a:rPr>
              <a:t> </a:t>
            </a:r>
            <a:r>
              <a:rPr sz="1600" b="1" spc="-10" dirty="0">
                <a:solidFill>
                  <a:srgbClr val="4B4B4B"/>
                </a:solidFill>
                <a:latin typeface="Arial"/>
                <a:cs typeface="Arial"/>
              </a:rPr>
              <a:t>Thermoreceptors</a:t>
            </a:r>
            <a:endParaRPr sz="1600" dirty="0">
              <a:latin typeface="Arial"/>
              <a:cs typeface="Arial"/>
            </a:endParaRPr>
          </a:p>
          <a:p>
            <a:pPr marL="12700" marR="280670">
              <a:lnSpc>
                <a:spcPts val="1920"/>
              </a:lnSpc>
              <a:spcBef>
                <a:spcPts val="60"/>
              </a:spcBef>
            </a:pPr>
            <a:r>
              <a:rPr sz="1600" dirty="0">
                <a:solidFill>
                  <a:srgbClr val="4B4B4B"/>
                </a:solidFill>
                <a:latin typeface="Arial"/>
                <a:cs typeface="Arial"/>
              </a:rPr>
              <a:t>Warm </a:t>
            </a:r>
            <a:r>
              <a:rPr sz="1600" spc="-5" dirty="0">
                <a:solidFill>
                  <a:srgbClr val="4B4B4B"/>
                </a:solidFill>
                <a:latin typeface="Arial"/>
                <a:cs typeface="Arial"/>
              </a:rPr>
              <a:t>and </a:t>
            </a:r>
            <a:r>
              <a:rPr sz="1600" dirty="0">
                <a:solidFill>
                  <a:srgbClr val="4B4B4B"/>
                </a:solidFill>
                <a:latin typeface="Arial"/>
                <a:cs typeface="Arial"/>
              </a:rPr>
              <a:t>cold </a:t>
            </a:r>
            <a:r>
              <a:rPr sz="1600" spc="-5" dirty="0">
                <a:solidFill>
                  <a:srgbClr val="4B4B4B"/>
                </a:solidFill>
                <a:latin typeface="Arial"/>
                <a:cs typeface="Arial"/>
              </a:rPr>
              <a:t>receptors exist </a:t>
            </a:r>
            <a:r>
              <a:rPr sz="1600" dirty="0">
                <a:solidFill>
                  <a:srgbClr val="4B4B4B"/>
                </a:solidFill>
                <a:latin typeface="Arial"/>
                <a:cs typeface="Arial"/>
              </a:rPr>
              <a:t>in </a:t>
            </a:r>
            <a:r>
              <a:rPr sz="1600" spc="-5" dirty="0">
                <a:solidFill>
                  <a:srgbClr val="4B4B4B"/>
                </a:solidFill>
                <a:latin typeface="Arial"/>
                <a:cs typeface="Arial"/>
              </a:rPr>
              <a:t>the skin.Cold </a:t>
            </a:r>
            <a:r>
              <a:rPr sz="1600" dirty="0">
                <a:solidFill>
                  <a:srgbClr val="4B4B4B"/>
                </a:solidFill>
                <a:latin typeface="Arial"/>
                <a:cs typeface="Arial"/>
              </a:rPr>
              <a:t>impulses </a:t>
            </a:r>
            <a:r>
              <a:rPr sz="1600" spc="-5" dirty="0">
                <a:solidFill>
                  <a:srgbClr val="4B4B4B"/>
                </a:solidFill>
                <a:latin typeface="Arial"/>
                <a:cs typeface="Arial"/>
              </a:rPr>
              <a:t>travel mainly </a:t>
            </a:r>
            <a:r>
              <a:rPr sz="1600" dirty="0">
                <a:solidFill>
                  <a:srgbClr val="4B4B4B"/>
                </a:solidFill>
                <a:latin typeface="Arial"/>
                <a:cs typeface="Arial"/>
              </a:rPr>
              <a:t>in </a:t>
            </a:r>
            <a:r>
              <a:rPr sz="1600" spc="-5" dirty="0">
                <a:solidFill>
                  <a:srgbClr val="4B4B4B"/>
                </a:solidFill>
                <a:latin typeface="Arial"/>
                <a:cs typeface="Arial"/>
              </a:rPr>
              <a:t>A-  delta fibres and </a:t>
            </a:r>
            <a:r>
              <a:rPr sz="1600" spc="-10" dirty="0">
                <a:solidFill>
                  <a:srgbClr val="4B4B4B"/>
                </a:solidFill>
                <a:latin typeface="Arial"/>
                <a:cs typeface="Arial"/>
              </a:rPr>
              <a:t>warm </a:t>
            </a:r>
            <a:r>
              <a:rPr sz="1600" dirty="0">
                <a:solidFill>
                  <a:srgbClr val="4B4B4B"/>
                </a:solidFill>
                <a:latin typeface="Arial"/>
                <a:cs typeface="Arial"/>
              </a:rPr>
              <a:t>impulses in C</a:t>
            </a:r>
            <a:r>
              <a:rPr sz="1600" spc="10" dirty="0">
                <a:solidFill>
                  <a:srgbClr val="4B4B4B"/>
                </a:solidFill>
                <a:latin typeface="Arial"/>
                <a:cs typeface="Arial"/>
              </a:rPr>
              <a:t> </a:t>
            </a:r>
            <a:r>
              <a:rPr sz="1600" spc="-5" dirty="0">
                <a:solidFill>
                  <a:srgbClr val="4B4B4B"/>
                </a:solidFill>
                <a:latin typeface="Arial"/>
                <a:cs typeface="Arial"/>
              </a:rPr>
              <a:t>fibres.</a:t>
            </a:r>
            <a:endParaRPr sz="16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3240" y="1454150"/>
            <a:ext cx="194183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B4B4B"/>
                </a:solidFill>
                <a:latin typeface="Arial"/>
                <a:cs typeface="Arial"/>
              </a:rPr>
              <a:t>2. </a:t>
            </a:r>
            <a:r>
              <a:rPr sz="1800" b="1" spc="-10" dirty="0">
                <a:solidFill>
                  <a:srgbClr val="4B4B4B"/>
                </a:solidFill>
                <a:latin typeface="Arial"/>
                <a:cs typeface="Arial"/>
              </a:rPr>
              <a:t>Central</a:t>
            </a:r>
            <a:r>
              <a:rPr sz="1800" b="1" spc="-55" dirty="0">
                <a:solidFill>
                  <a:srgbClr val="4B4B4B"/>
                </a:solidFill>
                <a:latin typeface="Arial"/>
                <a:cs typeface="Arial"/>
              </a:rPr>
              <a:t> </a:t>
            </a:r>
            <a:r>
              <a:rPr sz="1800" b="1" spc="-5" dirty="0">
                <a:solidFill>
                  <a:srgbClr val="4B4B4B"/>
                </a:solidFill>
                <a:latin typeface="Arial"/>
                <a:cs typeface="Arial"/>
              </a:rPr>
              <a:t>Control</a:t>
            </a:r>
            <a:endParaRPr sz="1800">
              <a:latin typeface="Arial"/>
              <a:cs typeface="Arial"/>
            </a:endParaRPr>
          </a:p>
        </p:txBody>
      </p:sp>
      <p:sp>
        <p:nvSpPr>
          <p:cNvPr id="5" name="object 5"/>
          <p:cNvSpPr txBox="1">
            <a:spLocks noGrp="1"/>
          </p:cNvSpPr>
          <p:nvPr>
            <p:ph type="body" idx="1"/>
          </p:nvPr>
        </p:nvSpPr>
        <p:spPr>
          <a:xfrm>
            <a:off x="523240" y="1748790"/>
            <a:ext cx="7008495" cy="3717171"/>
          </a:xfrm>
          <a:prstGeom prst="rect">
            <a:avLst/>
          </a:prstGeom>
        </p:spPr>
        <p:txBody>
          <a:bodyPr vert="horz" wrap="square" lIns="0" tIns="64135" rIns="0" bIns="0" rtlCol="0">
            <a:spAutoFit/>
          </a:bodyPr>
          <a:lstStyle/>
          <a:p>
            <a:pPr marL="12700" marR="753745">
              <a:lnSpc>
                <a:spcPct val="90600"/>
              </a:lnSpc>
              <a:spcBef>
                <a:spcPts val="505"/>
              </a:spcBef>
              <a:buSzPct val="93750"/>
              <a:buChar char="•"/>
              <a:tabLst>
                <a:tab pos="85090" algn="l"/>
              </a:tabLst>
            </a:pPr>
            <a:r>
              <a:rPr sz="1600" spc="-10" dirty="0"/>
              <a:t>T</a:t>
            </a:r>
            <a:r>
              <a:rPr sz="1600" spc="-5" dirty="0"/>
              <a:t>h</a:t>
            </a:r>
            <a:r>
              <a:rPr sz="1600" dirty="0"/>
              <a:t>e</a:t>
            </a:r>
            <a:r>
              <a:rPr sz="1600" spc="-5" dirty="0"/>
              <a:t> h</a:t>
            </a:r>
            <a:r>
              <a:rPr sz="1600" spc="-25" dirty="0"/>
              <a:t>y</a:t>
            </a:r>
            <a:r>
              <a:rPr sz="1600" spc="-5" dirty="0"/>
              <a:t>potha</a:t>
            </a:r>
            <a:r>
              <a:rPr sz="1600" dirty="0"/>
              <a:t>l</a:t>
            </a:r>
            <a:r>
              <a:rPr sz="1600" spc="-10" dirty="0"/>
              <a:t>a</a:t>
            </a:r>
            <a:r>
              <a:rPr sz="1600" spc="15" dirty="0"/>
              <a:t>m</a:t>
            </a:r>
            <a:r>
              <a:rPr sz="1600" spc="-5" dirty="0"/>
              <a:t>u</a:t>
            </a:r>
            <a:r>
              <a:rPr sz="1600" dirty="0"/>
              <a:t>s is</a:t>
            </a:r>
            <a:r>
              <a:rPr sz="1600" spc="-5" dirty="0"/>
              <a:t> </a:t>
            </a:r>
            <a:r>
              <a:rPr sz="1600" dirty="0"/>
              <a:t>t</a:t>
            </a:r>
            <a:r>
              <a:rPr sz="1600" spc="-5" dirty="0"/>
              <a:t>h</a:t>
            </a:r>
            <a:r>
              <a:rPr sz="1600" dirty="0"/>
              <a:t>e</a:t>
            </a:r>
            <a:r>
              <a:rPr sz="1600" spc="-5" dirty="0"/>
              <a:t> </a:t>
            </a:r>
            <a:r>
              <a:rPr sz="1600" spc="-10" dirty="0" smtClean="0"/>
              <a:t>p</a:t>
            </a:r>
            <a:r>
              <a:rPr sz="1600" spc="-5" dirty="0" smtClean="0"/>
              <a:t>r</a:t>
            </a:r>
            <a:r>
              <a:rPr sz="1600" dirty="0" smtClean="0"/>
              <a:t>i</a:t>
            </a:r>
            <a:r>
              <a:rPr sz="1600" spc="15" dirty="0" smtClean="0"/>
              <a:t>m</a:t>
            </a:r>
            <a:r>
              <a:rPr sz="1600" spc="-5" dirty="0" smtClean="0"/>
              <a:t>a</a:t>
            </a:r>
            <a:r>
              <a:rPr lang="en-US" spc="-65" dirty="0" smtClean="0"/>
              <a:t>ry regula</a:t>
            </a:r>
            <a:r>
              <a:rPr sz="1600" spc="-5" dirty="0" smtClean="0"/>
              <a:t>tor</a:t>
            </a:r>
            <a:r>
              <a:rPr sz="1600" dirty="0" smtClean="0"/>
              <a:t>y</a:t>
            </a:r>
            <a:r>
              <a:rPr sz="1600" spc="-30" dirty="0" smtClean="0"/>
              <a:t> </a:t>
            </a:r>
            <a:r>
              <a:rPr sz="1600" dirty="0" smtClean="0"/>
              <a:t>con</a:t>
            </a:r>
            <a:r>
              <a:rPr sz="1600" spc="-5" dirty="0" smtClean="0"/>
              <a:t>tro</a:t>
            </a:r>
            <a:r>
              <a:rPr sz="1600" dirty="0" smtClean="0"/>
              <a:t>l</a:t>
            </a:r>
            <a:endParaRPr lang="en-US" sz="1600" dirty="0" smtClean="0"/>
          </a:p>
          <a:p>
            <a:pPr marL="12700" marR="753745">
              <a:lnSpc>
                <a:spcPct val="90600"/>
              </a:lnSpc>
              <a:spcBef>
                <a:spcPts val="505"/>
              </a:spcBef>
              <a:buSzPct val="93750"/>
              <a:buChar char="•"/>
              <a:tabLst>
                <a:tab pos="85090" algn="l"/>
              </a:tabLst>
            </a:pPr>
            <a:r>
              <a:rPr sz="1600" spc="-5" dirty="0" smtClean="0"/>
              <a:t>The </a:t>
            </a:r>
            <a:r>
              <a:rPr sz="1600" b="1" spc="-5" dirty="0">
                <a:latin typeface="Arial"/>
                <a:cs typeface="Arial"/>
              </a:rPr>
              <a:t>anterior </a:t>
            </a:r>
            <a:r>
              <a:rPr sz="1600" b="1" spc="-10" dirty="0">
                <a:latin typeface="Arial"/>
                <a:cs typeface="Arial"/>
              </a:rPr>
              <a:t>hypothalamic preoptic </a:t>
            </a:r>
            <a:r>
              <a:rPr sz="1600" b="1" spc="-5" dirty="0">
                <a:latin typeface="Arial"/>
                <a:cs typeface="Arial"/>
              </a:rPr>
              <a:t>area </a:t>
            </a:r>
            <a:r>
              <a:rPr sz="1600" spc="-5" dirty="0"/>
              <a:t>serves as </a:t>
            </a:r>
            <a:r>
              <a:rPr sz="1600" dirty="0"/>
              <a:t>a </a:t>
            </a:r>
            <a:r>
              <a:rPr sz="1600" spc="-5" dirty="0"/>
              <a:t>thermostatic  body temperature control</a:t>
            </a:r>
            <a:r>
              <a:rPr sz="1600" spc="-40" dirty="0"/>
              <a:t> </a:t>
            </a:r>
            <a:r>
              <a:rPr sz="1600" spc="-5" dirty="0"/>
              <a:t>center.</a:t>
            </a:r>
            <a:endParaRPr sz="1600" dirty="0">
              <a:latin typeface="Arial"/>
              <a:cs typeface="Arial"/>
            </a:endParaRPr>
          </a:p>
          <a:p>
            <a:pPr marL="12700">
              <a:lnSpc>
                <a:spcPts val="1845"/>
              </a:lnSpc>
              <a:buSzPct val="93750"/>
              <a:buChar char="•"/>
              <a:tabLst>
                <a:tab pos="85090" algn="l"/>
              </a:tabLst>
            </a:pPr>
            <a:r>
              <a:rPr sz="1600" spc="-5" dirty="0"/>
              <a:t>The temperature sensory signals from the anterior</a:t>
            </a:r>
            <a:r>
              <a:rPr sz="1600" spc="-25" dirty="0"/>
              <a:t> </a:t>
            </a:r>
            <a:r>
              <a:rPr sz="1600" spc="-5" dirty="0"/>
              <a:t>hypothalamic-preoptic</a:t>
            </a:r>
            <a:endParaRPr sz="1600" dirty="0"/>
          </a:p>
          <a:p>
            <a:pPr marL="12700" marR="53975">
              <a:lnSpc>
                <a:spcPct val="100000"/>
              </a:lnSpc>
            </a:pPr>
            <a:r>
              <a:rPr spc="-5" dirty="0"/>
              <a:t>area are </a:t>
            </a:r>
            <a:r>
              <a:rPr dirty="0"/>
              <a:t>also </a:t>
            </a:r>
            <a:r>
              <a:rPr spc="-5" dirty="0"/>
              <a:t>transmitted into this </a:t>
            </a:r>
            <a:r>
              <a:rPr b="1" spc="-5" dirty="0">
                <a:latin typeface="Arial"/>
                <a:cs typeface="Arial"/>
              </a:rPr>
              <a:t>posterior </a:t>
            </a:r>
            <a:r>
              <a:rPr b="1" spc="-10" dirty="0">
                <a:latin typeface="Arial"/>
                <a:cs typeface="Arial"/>
              </a:rPr>
              <a:t>hypothalamic </a:t>
            </a:r>
            <a:r>
              <a:rPr b="1" dirty="0">
                <a:latin typeface="Arial"/>
                <a:cs typeface="Arial"/>
              </a:rPr>
              <a:t>area</a:t>
            </a:r>
            <a:r>
              <a:rPr dirty="0"/>
              <a:t>. </a:t>
            </a:r>
            <a:r>
              <a:rPr spc="-5" dirty="0"/>
              <a:t>Here the  signals from the preoptic area and the signals from elsewhere </a:t>
            </a:r>
            <a:r>
              <a:rPr dirty="0"/>
              <a:t>in </a:t>
            </a:r>
            <a:r>
              <a:rPr spc="-5" dirty="0"/>
              <a:t>the body are  combined and integrated to control the heat-producing and heat-conserving  reactions of the</a:t>
            </a:r>
            <a:r>
              <a:rPr dirty="0"/>
              <a:t> </a:t>
            </a:r>
            <a:r>
              <a:rPr spc="-10" dirty="0"/>
              <a:t>body.</a:t>
            </a:r>
          </a:p>
          <a:p>
            <a:pPr marL="12700" marR="5080" algn="just">
              <a:lnSpc>
                <a:spcPts val="1920"/>
              </a:lnSpc>
              <a:spcBef>
                <a:spcPts val="45"/>
              </a:spcBef>
              <a:buSzPct val="93750"/>
              <a:buChar char="•"/>
              <a:tabLst>
                <a:tab pos="85090" algn="l"/>
              </a:tabLst>
            </a:pPr>
            <a:r>
              <a:rPr sz="1600" spc="-5" dirty="0"/>
              <a:t>The precise manner by which the body establishes temperature thresholds </a:t>
            </a:r>
            <a:r>
              <a:rPr sz="1600" dirty="0"/>
              <a:t>is  </a:t>
            </a:r>
            <a:r>
              <a:rPr sz="1600" spc="-5" dirty="0"/>
              <a:t>unclear, but </a:t>
            </a:r>
            <a:r>
              <a:rPr sz="1600" dirty="0"/>
              <a:t>it </a:t>
            </a:r>
            <a:r>
              <a:rPr sz="1600" spc="-10" dirty="0"/>
              <a:t>appears </a:t>
            </a:r>
            <a:r>
              <a:rPr sz="1600" dirty="0"/>
              <a:t>to </a:t>
            </a:r>
            <a:r>
              <a:rPr sz="1600" spc="-5" dirty="0"/>
              <a:t>involve the interactions of several neurotransmitters,  including </a:t>
            </a:r>
            <a:r>
              <a:rPr sz="1600" b="1" spc="-10" dirty="0">
                <a:latin typeface="Arial"/>
                <a:cs typeface="Arial"/>
              </a:rPr>
              <a:t>norepinephrine, dopamine, </a:t>
            </a:r>
            <a:r>
              <a:rPr sz="1600" b="1" spc="-5" dirty="0">
                <a:latin typeface="Arial"/>
                <a:cs typeface="Arial"/>
              </a:rPr>
              <a:t>5-HT </a:t>
            </a:r>
            <a:r>
              <a:rPr sz="1600" b="1" spc="-10" dirty="0">
                <a:latin typeface="Arial"/>
                <a:cs typeface="Arial"/>
              </a:rPr>
              <a:t>(serotonin),ACh, </a:t>
            </a:r>
            <a:r>
              <a:rPr sz="1600" b="1" dirty="0">
                <a:latin typeface="Arial"/>
                <a:cs typeface="Arial"/>
              </a:rPr>
              <a:t>PG </a:t>
            </a:r>
            <a:r>
              <a:rPr sz="1600" b="1" spc="-5" dirty="0">
                <a:latin typeface="Arial"/>
                <a:cs typeface="Arial"/>
              </a:rPr>
              <a:t>E1,</a:t>
            </a:r>
            <a:r>
              <a:rPr sz="1600" b="1" spc="45" dirty="0">
                <a:latin typeface="Arial"/>
                <a:cs typeface="Arial"/>
              </a:rPr>
              <a:t> </a:t>
            </a:r>
            <a:r>
              <a:rPr sz="1600" dirty="0"/>
              <a:t>&amp;</a:t>
            </a:r>
            <a:endParaRPr sz="1600" dirty="0">
              <a:latin typeface="Arial"/>
              <a:cs typeface="Arial"/>
            </a:endParaRPr>
          </a:p>
          <a:p>
            <a:pPr marL="12700">
              <a:lnSpc>
                <a:spcPts val="1845"/>
              </a:lnSpc>
            </a:pPr>
            <a:r>
              <a:rPr b="1" spc="-10" dirty="0">
                <a:latin typeface="Arial"/>
                <a:cs typeface="Arial"/>
              </a:rPr>
              <a:t>other</a:t>
            </a:r>
            <a:r>
              <a:rPr b="1" spc="-5" dirty="0">
                <a:latin typeface="Arial"/>
                <a:cs typeface="Arial"/>
              </a:rPr>
              <a:t> </a:t>
            </a:r>
            <a:r>
              <a:rPr b="1" spc="-10" dirty="0">
                <a:latin typeface="Arial"/>
                <a:cs typeface="Arial"/>
              </a:rPr>
              <a:t>neuropeptides.</a:t>
            </a:r>
          </a:p>
          <a:p>
            <a:pPr marL="12700" marR="159385">
              <a:lnSpc>
                <a:spcPct val="100000"/>
              </a:lnSpc>
              <a:buSzPct val="93750"/>
              <a:buChar char="•"/>
              <a:tabLst>
                <a:tab pos="85090" algn="l"/>
              </a:tabLst>
            </a:pPr>
            <a:r>
              <a:rPr sz="1600" spc="-5" dirty="0"/>
              <a:t>Additional factors </a:t>
            </a:r>
            <a:r>
              <a:rPr sz="1600" dirty="0"/>
              <a:t>such </a:t>
            </a:r>
            <a:r>
              <a:rPr sz="1600" spc="-5" dirty="0"/>
              <a:t>as circadian </a:t>
            </a:r>
            <a:r>
              <a:rPr sz="1600" spc="-10" dirty="0"/>
              <a:t>rhythm, </a:t>
            </a:r>
            <a:r>
              <a:rPr sz="1600" spc="-5" dirty="0"/>
              <a:t>exercise, food intake, infection,  </a:t>
            </a:r>
            <a:r>
              <a:rPr sz="1600" spc="-10" dirty="0"/>
              <a:t>thyroid </a:t>
            </a:r>
            <a:r>
              <a:rPr sz="1600" spc="-5" dirty="0"/>
              <a:t>dysfunction, menstrual cycle, anesthetics, and and other drugs </a:t>
            </a:r>
            <a:r>
              <a:rPr sz="1600" spc="-10" dirty="0"/>
              <a:t>are  known </a:t>
            </a:r>
            <a:r>
              <a:rPr sz="1600" dirty="0"/>
              <a:t>to </a:t>
            </a:r>
            <a:r>
              <a:rPr sz="1600" spc="-5" dirty="0"/>
              <a:t>alter temperature</a:t>
            </a:r>
            <a:r>
              <a:rPr sz="1600" spc="-20" dirty="0"/>
              <a:t> </a:t>
            </a:r>
            <a:r>
              <a:rPr sz="1600" spc="-5" dirty="0"/>
              <a:t>thresholds</a:t>
            </a:r>
            <a:endParaRPr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1733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14019" y="1381759"/>
            <a:ext cx="583755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4B4B4B"/>
                </a:solidFill>
                <a:latin typeface="Arial"/>
                <a:cs typeface="Arial"/>
              </a:rPr>
              <a:t>3. </a:t>
            </a:r>
            <a:r>
              <a:rPr sz="1800" b="1" spc="-5" dirty="0">
                <a:solidFill>
                  <a:srgbClr val="4B4B4B"/>
                </a:solidFill>
                <a:latin typeface="Arial"/>
                <a:cs typeface="Arial"/>
              </a:rPr>
              <a:t>Neuronal </a:t>
            </a:r>
            <a:r>
              <a:rPr sz="1800" b="1" spc="-10" dirty="0">
                <a:solidFill>
                  <a:srgbClr val="4B4B4B"/>
                </a:solidFill>
                <a:latin typeface="Arial"/>
                <a:cs typeface="Arial"/>
              </a:rPr>
              <a:t>Effector </a:t>
            </a:r>
            <a:r>
              <a:rPr sz="1800" b="1" spc="-5" dirty="0">
                <a:solidFill>
                  <a:srgbClr val="4B4B4B"/>
                </a:solidFill>
                <a:latin typeface="Arial"/>
                <a:cs typeface="Arial"/>
              </a:rPr>
              <a:t>Mechanisms That Regulate</a:t>
            </a:r>
            <a:r>
              <a:rPr sz="1800" b="1" spc="5" dirty="0">
                <a:solidFill>
                  <a:srgbClr val="4B4B4B"/>
                </a:solidFill>
                <a:latin typeface="Arial"/>
                <a:cs typeface="Arial"/>
              </a:rPr>
              <a:t> </a:t>
            </a:r>
            <a:r>
              <a:rPr sz="1800" b="1" dirty="0">
                <a:solidFill>
                  <a:srgbClr val="4B4B4B"/>
                </a:solidFill>
                <a:latin typeface="Arial"/>
                <a:cs typeface="Arial"/>
              </a:rPr>
              <a:t>Body</a:t>
            </a:r>
            <a:endParaRPr sz="1800">
              <a:latin typeface="Arial"/>
              <a:cs typeface="Arial"/>
            </a:endParaRPr>
          </a:p>
        </p:txBody>
      </p:sp>
      <p:sp>
        <p:nvSpPr>
          <p:cNvPr id="6" name="object 6"/>
          <p:cNvSpPr txBox="1"/>
          <p:nvPr/>
        </p:nvSpPr>
        <p:spPr>
          <a:xfrm>
            <a:off x="414019" y="1656079"/>
            <a:ext cx="140779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4B4B4B"/>
                </a:solidFill>
                <a:latin typeface="Arial"/>
                <a:cs typeface="Arial"/>
              </a:rPr>
              <a:t>Temperature</a:t>
            </a:r>
            <a:endParaRPr sz="1800">
              <a:latin typeface="Arial"/>
              <a:cs typeface="Arial"/>
            </a:endParaRPr>
          </a:p>
        </p:txBody>
      </p:sp>
      <p:sp>
        <p:nvSpPr>
          <p:cNvPr id="7" name="object 7"/>
          <p:cNvSpPr txBox="1"/>
          <p:nvPr/>
        </p:nvSpPr>
        <p:spPr>
          <a:xfrm>
            <a:off x="414019" y="2172970"/>
            <a:ext cx="7052309" cy="3707129"/>
          </a:xfrm>
          <a:prstGeom prst="rect">
            <a:avLst/>
          </a:prstGeom>
        </p:spPr>
        <p:txBody>
          <a:bodyPr vert="horz" wrap="square" lIns="0" tIns="12700" rIns="0" bIns="0" rtlCol="0">
            <a:spAutoFit/>
          </a:bodyPr>
          <a:lstStyle/>
          <a:p>
            <a:pPr marL="12700" marR="5080">
              <a:lnSpc>
                <a:spcPct val="100000"/>
              </a:lnSpc>
              <a:spcBef>
                <a:spcPts val="100"/>
              </a:spcBef>
            </a:pPr>
            <a:r>
              <a:rPr sz="1600" spc="-5" dirty="0">
                <a:solidFill>
                  <a:srgbClr val="4B4B4B"/>
                </a:solidFill>
                <a:latin typeface="Arial"/>
                <a:cs typeface="Arial"/>
              </a:rPr>
              <a:t>The body responds to thermal </a:t>
            </a:r>
            <a:r>
              <a:rPr sz="1600" spc="-10" dirty="0">
                <a:solidFill>
                  <a:srgbClr val="4B4B4B"/>
                </a:solidFill>
                <a:latin typeface="Arial"/>
                <a:cs typeface="Arial"/>
              </a:rPr>
              <a:t>perturbations </a:t>
            </a:r>
            <a:r>
              <a:rPr sz="1600" dirty="0">
                <a:solidFill>
                  <a:srgbClr val="4B4B4B"/>
                </a:solidFill>
                <a:latin typeface="Arial"/>
                <a:cs typeface="Arial"/>
              </a:rPr>
              <a:t>via </a:t>
            </a:r>
            <a:r>
              <a:rPr sz="1600" spc="-5" dirty="0">
                <a:solidFill>
                  <a:srgbClr val="4B4B4B"/>
                </a:solidFill>
                <a:latin typeface="Arial"/>
                <a:cs typeface="Arial"/>
              </a:rPr>
              <a:t>effector mechanisms that alter  metabolic heat production or environmental heat</a:t>
            </a:r>
            <a:r>
              <a:rPr sz="1600" spc="25" dirty="0">
                <a:solidFill>
                  <a:srgbClr val="4B4B4B"/>
                </a:solidFill>
                <a:latin typeface="Arial"/>
                <a:cs typeface="Arial"/>
              </a:rPr>
              <a:t> </a:t>
            </a:r>
            <a:r>
              <a:rPr sz="1600" spc="-5" dirty="0">
                <a:solidFill>
                  <a:srgbClr val="4B4B4B"/>
                </a:solidFill>
                <a:latin typeface="Arial"/>
                <a:cs typeface="Arial"/>
              </a:rPr>
              <a:t>loss.</a:t>
            </a:r>
            <a:endParaRPr sz="1600">
              <a:latin typeface="Arial"/>
              <a:cs typeface="Arial"/>
            </a:endParaRPr>
          </a:p>
          <a:p>
            <a:pPr>
              <a:lnSpc>
                <a:spcPct val="100000"/>
              </a:lnSpc>
              <a:spcBef>
                <a:spcPts val="30"/>
              </a:spcBef>
            </a:pPr>
            <a:endParaRPr sz="1850">
              <a:latin typeface="Times New Roman"/>
              <a:cs typeface="Times New Roman"/>
            </a:endParaRPr>
          </a:p>
          <a:p>
            <a:pPr marL="12700">
              <a:lnSpc>
                <a:spcPts val="1914"/>
              </a:lnSpc>
            </a:pPr>
            <a:r>
              <a:rPr sz="1600" b="1" spc="-5" dirty="0">
                <a:solidFill>
                  <a:srgbClr val="4B4B4B"/>
                </a:solidFill>
                <a:latin typeface="Arial"/>
                <a:cs typeface="Arial"/>
              </a:rPr>
              <a:t>When the </a:t>
            </a:r>
            <a:r>
              <a:rPr sz="1600" b="1" spc="-10" dirty="0">
                <a:solidFill>
                  <a:srgbClr val="4B4B4B"/>
                </a:solidFill>
                <a:latin typeface="Arial"/>
                <a:cs typeface="Arial"/>
              </a:rPr>
              <a:t>Body </a:t>
            </a:r>
            <a:r>
              <a:rPr sz="1600" b="1" spc="-5" dirty="0">
                <a:solidFill>
                  <a:srgbClr val="4B4B4B"/>
                </a:solidFill>
                <a:latin typeface="Arial"/>
                <a:cs typeface="Arial"/>
              </a:rPr>
              <a:t>Is </a:t>
            </a:r>
            <a:r>
              <a:rPr sz="1600" b="1" spc="-10" dirty="0">
                <a:solidFill>
                  <a:srgbClr val="4B4B4B"/>
                </a:solidFill>
                <a:latin typeface="Arial"/>
                <a:cs typeface="Arial"/>
              </a:rPr>
              <a:t>Too</a:t>
            </a:r>
            <a:r>
              <a:rPr sz="1600" b="1" spc="-35" dirty="0">
                <a:solidFill>
                  <a:srgbClr val="4B4B4B"/>
                </a:solidFill>
                <a:latin typeface="Arial"/>
                <a:cs typeface="Arial"/>
              </a:rPr>
              <a:t> </a:t>
            </a:r>
            <a:r>
              <a:rPr sz="1600" b="1" spc="-10" dirty="0">
                <a:solidFill>
                  <a:srgbClr val="4B4B4B"/>
                </a:solidFill>
                <a:latin typeface="Arial"/>
                <a:cs typeface="Arial"/>
              </a:rPr>
              <a:t>Hot</a:t>
            </a:r>
            <a:endParaRPr sz="1600">
              <a:latin typeface="Arial"/>
              <a:cs typeface="Arial"/>
            </a:endParaRPr>
          </a:p>
          <a:p>
            <a:pPr marL="12700">
              <a:lnSpc>
                <a:spcPts val="1914"/>
              </a:lnSpc>
              <a:buChar char="•"/>
              <a:tabLst>
                <a:tab pos="140970" algn="l"/>
              </a:tabLst>
            </a:pPr>
            <a:r>
              <a:rPr sz="1600" spc="-5" dirty="0">
                <a:solidFill>
                  <a:srgbClr val="4B4B4B"/>
                </a:solidFill>
                <a:latin typeface="Arial"/>
                <a:cs typeface="Arial"/>
              </a:rPr>
              <a:t>Vasodilation of </a:t>
            </a:r>
            <a:r>
              <a:rPr sz="1600" dirty="0">
                <a:solidFill>
                  <a:srgbClr val="4B4B4B"/>
                </a:solidFill>
                <a:latin typeface="Arial"/>
                <a:cs typeface="Arial"/>
              </a:rPr>
              <a:t>skin </a:t>
            </a:r>
            <a:r>
              <a:rPr sz="1600" spc="-5" dirty="0">
                <a:solidFill>
                  <a:srgbClr val="4B4B4B"/>
                </a:solidFill>
                <a:latin typeface="Arial"/>
                <a:cs typeface="Arial"/>
              </a:rPr>
              <a:t>blood</a:t>
            </a:r>
            <a:r>
              <a:rPr sz="1600" spc="-10" dirty="0">
                <a:solidFill>
                  <a:srgbClr val="4B4B4B"/>
                </a:solidFill>
                <a:latin typeface="Arial"/>
                <a:cs typeface="Arial"/>
              </a:rPr>
              <a:t> </a:t>
            </a:r>
            <a:r>
              <a:rPr sz="1600" spc="-5" dirty="0">
                <a:solidFill>
                  <a:srgbClr val="4B4B4B"/>
                </a:solidFill>
                <a:latin typeface="Arial"/>
                <a:cs typeface="Arial"/>
              </a:rPr>
              <a:t>vessels</a:t>
            </a:r>
            <a:endParaRPr sz="1600">
              <a:latin typeface="Arial"/>
              <a:cs typeface="Arial"/>
            </a:endParaRPr>
          </a:p>
          <a:p>
            <a:pPr marL="84455" indent="-71755">
              <a:lnSpc>
                <a:spcPts val="1914"/>
              </a:lnSpc>
              <a:buChar char="•"/>
              <a:tabLst>
                <a:tab pos="85090" algn="l"/>
              </a:tabLst>
            </a:pPr>
            <a:r>
              <a:rPr sz="1600" spc="-5" dirty="0">
                <a:solidFill>
                  <a:srgbClr val="4B4B4B"/>
                </a:solidFill>
                <a:latin typeface="Arial"/>
                <a:cs typeface="Arial"/>
              </a:rPr>
              <a:t>Sweating..</a:t>
            </a:r>
            <a:endParaRPr sz="1600">
              <a:latin typeface="Arial"/>
              <a:cs typeface="Arial"/>
            </a:endParaRPr>
          </a:p>
          <a:p>
            <a:pPr marL="12700">
              <a:lnSpc>
                <a:spcPts val="1914"/>
              </a:lnSpc>
              <a:buChar char="•"/>
              <a:tabLst>
                <a:tab pos="140970" algn="l"/>
              </a:tabLst>
            </a:pPr>
            <a:r>
              <a:rPr sz="1600" spc="-5" dirty="0">
                <a:solidFill>
                  <a:srgbClr val="4B4B4B"/>
                </a:solidFill>
                <a:latin typeface="Arial"/>
                <a:cs typeface="Arial"/>
              </a:rPr>
              <a:t>Decrease </a:t>
            </a:r>
            <a:r>
              <a:rPr sz="1600" dirty="0">
                <a:solidFill>
                  <a:srgbClr val="4B4B4B"/>
                </a:solidFill>
                <a:latin typeface="Arial"/>
                <a:cs typeface="Arial"/>
              </a:rPr>
              <a:t>in </a:t>
            </a:r>
            <a:r>
              <a:rPr sz="1600" spc="-5" dirty="0">
                <a:solidFill>
                  <a:srgbClr val="4B4B4B"/>
                </a:solidFill>
                <a:latin typeface="Arial"/>
                <a:cs typeface="Arial"/>
              </a:rPr>
              <a:t>heat</a:t>
            </a:r>
            <a:r>
              <a:rPr sz="1600" spc="-15" dirty="0">
                <a:solidFill>
                  <a:srgbClr val="4B4B4B"/>
                </a:solidFill>
                <a:latin typeface="Arial"/>
                <a:cs typeface="Arial"/>
              </a:rPr>
              <a:t> </a:t>
            </a:r>
            <a:r>
              <a:rPr sz="1600" spc="-5" dirty="0">
                <a:solidFill>
                  <a:srgbClr val="4B4B4B"/>
                </a:solidFill>
                <a:latin typeface="Arial"/>
                <a:cs typeface="Arial"/>
              </a:rPr>
              <a:t>production</a:t>
            </a:r>
            <a:endParaRPr sz="1600">
              <a:latin typeface="Arial"/>
              <a:cs typeface="Arial"/>
            </a:endParaRPr>
          </a:p>
          <a:p>
            <a:pPr>
              <a:lnSpc>
                <a:spcPct val="100000"/>
              </a:lnSpc>
              <a:spcBef>
                <a:spcPts val="25"/>
              </a:spcBef>
              <a:buClr>
                <a:srgbClr val="4B4B4B"/>
              </a:buClr>
              <a:buFont typeface="Arial"/>
              <a:buChar char="•"/>
            </a:pPr>
            <a:endParaRPr sz="1650">
              <a:latin typeface="Times New Roman"/>
              <a:cs typeface="Times New Roman"/>
            </a:endParaRPr>
          </a:p>
          <a:p>
            <a:pPr marL="12700">
              <a:lnSpc>
                <a:spcPct val="100000"/>
              </a:lnSpc>
            </a:pPr>
            <a:r>
              <a:rPr sz="1600" b="1" spc="-5" dirty="0">
                <a:solidFill>
                  <a:srgbClr val="4B4B4B"/>
                </a:solidFill>
                <a:latin typeface="Arial"/>
                <a:cs typeface="Arial"/>
              </a:rPr>
              <a:t>When the </a:t>
            </a:r>
            <a:r>
              <a:rPr sz="1600" b="1" spc="-10" dirty="0">
                <a:solidFill>
                  <a:srgbClr val="4B4B4B"/>
                </a:solidFill>
                <a:latin typeface="Arial"/>
                <a:cs typeface="Arial"/>
              </a:rPr>
              <a:t>Body </a:t>
            </a:r>
            <a:r>
              <a:rPr sz="1600" b="1" spc="-5" dirty="0">
                <a:solidFill>
                  <a:srgbClr val="4B4B4B"/>
                </a:solidFill>
                <a:latin typeface="Arial"/>
                <a:cs typeface="Arial"/>
              </a:rPr>
              <a:t>Is </a:t>
            </a:r>
            <a:r>
              <a:rPr sz="1600" b="1" spc="-10" dirty="0">
                <a:solidFill>
                  <a:srgbClr val="4B4B4B"/>
                </a:solidFill>
                <a:latin typeface="Arial"/>
                <a:cs typeface="Arial"/>
              </a:rPr>
              <a:t>Too</a:t>
            </a:r>
            <a:r>
              <a:rPr sz="1600" b="1" spc="-35" dirty="0">
                <a:solidFill>
                  <a:srgbClr val="4B4B4B"/>
                </a:solidFill>
                <a:latin typeface="Arial"/>
                <a:cs typeface="Arial"/>
              </a:rPr>
              <a:t> </a:t>
            </a:r>
            <a:r>
              <a:rPr sz="1600" b="1" spc="-10" dirty="0">
                <a:solidFill>
                  <a:srgbClr val="4B4B4B"/>
                </a:solidFill>
                <a:latin typeface="Arial"/>
                <a:cs typeface="Arial"/>
              </a:rPr>
              <a:t>Cold</a:t>
            </a:r>
            <a:endParaRPr sz="1600">
              <a:latin typeface="Arial"/>
              <a:cs typeface="Arial"/>
            </a:endParaRPr>
          </a:p>
          <a:p>
            <a:pPr>
              <a:lnSpc>
                <a:spcPct val="100000"/>
              </a:lnSpc>
              <a:spcBef>
                <a:spcPts val="10"/>
              </a:spcBef>
            </a:pPr>
            <a:endParaRPr sz="1650">
              <a:latin typeface="Times New Roman"/>
              <a:cs typeface="Times New Roman"/>
            </a:endParaRPr>
          </a:p>
          <a:p>
            <a:pPr marL="84455" indent="-71755">
              <a:lnSpc>
                <a:spcPct val="100000"/>
              </a:lnSpc>
              <a:buChar char="•"/>
              <a:tabLst>
                <a:tab pos="85090" algn="l"/>
              </a:tabLst>
            </a:pPr>
            <a:r>
              <a:rPr sz="1600" spc="-5" dirty="0">
                <a:solidFill>
                  <a:srgbClr val="4B4B4B"/>
                </a:solidFill>
                <a:latin typeface="Arial"/>
                <a:cs typeface="Arial"/>
              </a:rPr>
              <a:t>Vasoconstriction of </a:t>
            </a:r>
            <a:r>
              <a:rPr sz="1600" dirty="0">
                <a:solidFill>
                  <a:srgbClr val="4B4B4B"/>
                </a:solidFill>
                <a:latin typeface="Arial"/>
                <a:cs typeface="Arial"/>
              </a:rPr>
              <a:t>skin</a:t>
            </a:r>
            <a:r>
              <a:rPr sz="1600" spc="-10" dirty="0">
                <a:solidFill>
                  <a:srgbClr val="4B4B4B"/>
                </a:solidFill>
                <a:latin typeface="Arial"/>
                <a:cs typeface="Arial"/>
              </a:rPr>
              <a:t> </a:t>
            </a:r>
            <a:r>
              <a:rPr sz="1600" spc="-5" dirty="0">
                <a:solidFill>
                  <a:srgbClr val="4B4B4B"/>
                </a:solidFill>
                <a:latin typeface="Arial"/>
                <a:cs typeface="Arial"/>
              </a:rPr>
              <a:t>blood.</a:t>
            </a:r>
            <a:endParaRPr sz="1600">
              <a:latin typeface="Arial"/>
              <a:cs typeface="Arial"/>
            </a:endParaRPr>
          </a:p>
          <a:p>
            <a:pPr marL="12700" marR="738505">
              <a:lnSpc>
                <a:spcPct val="100000"/>
              </a:lnSpc>
              <a:buFont typeface="Arial"/>
              <a:buChar char="•"/>
              <a:tabLst>
                <a:tab pos="85090" algn="l"/>
              </a:tabLst>
            </a:pPr>
            <a:r>
              <a:rPr sz="1600" i="1" spc="-5" dirty="0">
                <a:solidFill>
                  <a:srgbClr val="4B4B4B"/>
                </a:solidFill>
                <a:latin typeface="Arial"/>
                <a:cs typeface="Arial"/>
              </a:rPr>
              <a:t>Piloerection: </a:t>
            </a:r>
            <a:r>
              <a:rPr sz="1600" spc="-5" dirty="0">
                <a:solidFill>
                  <a:srgbClr val="4B4B4B"/>
                </a:solidFill>
                <a:latin typeface="Arial"/>
                <a:cs typeface="Arial"/>
              </a:rPr>
              <a:t>Sympathetic stimulation causes the arrector pili muscles  attached to the hair follicles to contract.</a:t>
            </a:r>
            <a:endParaRPr sz="1600">
              <a:latin typeface="Arial"/>
              <a:cs typeface="Arial"/>
            </a:endParaRPr>
          </a:p>
          <a:p>
            <a:pPr marL="12700" marR="758190">
              <a:lnSpc>
                <a:spcPts val="1910"/>
              </a:lnSpc>
              <a:spcBef>
                <a:spcPts val="65"/>
              </a:spcBef>
              <a:buFont typeface="Arial"/>
              <a:buChar char="•"/>
              <a:tabLst>
                <a:tab pos="85090" algn="l"/>
              </a:tabLst>
            </a:pPr>
            <a:r>
              <a:rPr sz="1600" i="1" spc="-5" dirty="0">
                <a:solidFill>
                  <a:srgbClr val="4B4B4B"/>
                </a:solidFill>
                <a:latin typeface="Arial"/>
                <a:cs typeface="Arial"/>
              </a:rPr>
              <a:t>Increase </a:t>
            </a:r>
            <a:r>
              <a:rPr sz="1600" i="1" dirty="0">
                <a:solidFill>
                  <a:srgbClr val="4B4B4B"/>
                </a:solidFill>
                <a:latin typeface="Arial"/>
                <a:cs typeface="Arial"/>
              </a:rPr>
              <a:t>in </a:t>
            </a:r>
            <a:r>
              <a:rPr sz="1600" i="1" spc="-10" dirty="0">
                <a:solidFill>
                  <a:srgbClr val="4B4B4B"/>
                </a:solidFill>
                <a:latin typeface="Arial"/>
                <a:cs typeface="Arial"/>
              </a:rPr>
              <a:t>thermogenesis </a:t>
            </a:r>
            <a:r>
              <a:rPr sz="1600" i="1" spc="-5" dirty="0">
                <a:solidFill>
                  <a:srgbClr val="4B4B4B"/>
                </a:solidFill>
                <a:latin typeface="Arial"/>
                <a:cs typeface="Arial"/>
              </a:rPr>
              <a:t>(heat production). </a:t>
            </a:r>
            <a:r>
              <a:rPr sz="1600" i="1" spc="15" dirty="0">
                <a:solidFill>
                  <a:srgbClr val="4B4B4B"/>
                </a:solidFill>
                <a:latin typeface="Arial"/>
                <a:cs typeface="Arial"/>
              </a:rPr>
              <a:t>B</a:t>
            </a:r>
            <a:r>
              <a:rPr sz="1600" spc="15" dirty="0">
                <a:solidFill>
                  <a:srgbClr val="4B4B4B"/>
                </a:solidFill>
                <a:latin typeface="Arial"/>
                <a:cs typeface="Arial"/>
              </a:rPr>
              <a:t>y </a:t>
            </a:r>
            <a:r>
              <a:rPr sz="1600" spc="-5" dirty="0">
                <a:solidFill>
                  <a:srgbClr val="4B4B4B"/>
                </a:solidFill>
                <a:latin typeface="Arial"/>
                <a:cs typeface="Arial"/>
              </a:rPr>
              <a:t>promoting shivering,  sympathetic excitation of heat production, and </a:t>
            </a:r>
            <a:r>
              <a:rPr sz="1600" spc="-10" dirty="0">
                <a:solidFill>
                  <a:srgbClr val="4B4B4B"/>
                </a:solidFill>
                <a:latin typeface="Arial"/>
                <a:cs typeface="Arial"/>
              </a:rPr>
              <a:t>thyroxine</a:t>
            </a:r>
            <a:r>
              <a:rPr sz="1600" dirty="0">
                <a:solidFill>
                  <a:srgbClr val="4B4B4B"/>
                </a:solidFill>
                <a:latin typeface="Arial"/>
                <a:cs typeface="Arial"/>
              </a:rPr>
              <a:t> </a:t>
            </a:r>
            <a:r>
              <a:rPr sz="1600" spc="-5" dirty="0">
                <a:solidFill>
                  <a:srgbClr val="4B4B4B"/>
                </a:solidFill>
                <a:latin typeface="Arial"/>
                <a:cs typeface="Arial"/>
              </a:rPr>
              <a:t>secretion.</a:t>
            </a:r>
            <a:endParaRPr sz="16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45769" y="1678939"/>
            <a:ext cx="7374890" cy="430657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45769" y="1348739"/>
            <a:ext cx="7520940" cy="397891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135380" y="5617209"/>
            <a:ext cx="588200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4B4B4B"/>
                </a:solidFill>
                <a:latin typeface="Arial"/>
                <a:cs typeface="Arial"/>
              </a:rPr>
              <a:t>Control </a:t>
            </a:r>
            <a:r>
              <a:rPr sz="2000" b="1" dirty="0">
                <a:solidFill>
                  <a:srgbClr val="4B4B4B"/>
                </a:solidFill>
                <a:latin typeface="Arial"/>
                <a:cs typeface="Arial"/>
              </a:rPr>
              <a:t>Of Human </a:t>
            </a:r>
            <a:r>
              <a:rPr sz="2000" b="1" spc="-5" dirty="0">
                <a:solidFill>
                  <a:srgbClr val="4B4B4B"/>
                </a:solidFill>
                <a:latin typeface="Arial"/>
                <a:cs typeface="Arial"/>
              </a:rPr>
              <a:t>Thermoregulatory</a:t>
            </a:r>
            <a:r>
              <a:rPr sz="2000" b="1" spc="-85" dirty="0">
                <a:solidFill>
                  <a:srgbClr val="4B4B4B"/>
                </a:solidFill>
                <a:latin typeface="Arial"/>
                <a:cs typeface="Arial"/>
              </a:rPr>
              <a:t> </a:t>
            </a:r>
            <a:r>
              <a:rPr sz="2000" b="1" dirty="0">
                <a:solidFill>
                  <a:srgbClr val="4B4B4B"/>
                </a:solidFill>
                <a:latin typeface="Arial"/>
                <a:cs typeface="Arial"/>
              </a:rPr>
              <a:t>Responses</a:t>
            </a:r>
            <a:endParaRPr sz="20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69290" y="1417320"/>
            <a:ext cx="1386205"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4B4B4B"/>
                </a:solidFill>
                <a:latin typeface="Arial"/>
                <a:cs typeface="Arial"/>
              </a:rPr>
              <a:t>Vasomotion—</a:t>
            </a:r>
            <a:endParaRPr sz="1600">
              <a:latin typeface="Arial"/>
              <a:cs typeface="Arial"/>
            </a:endParaRPr>
          </a:p>
        </p:txBody>
      </p:sp>
      <p:sp>
        <p:nvSpPr>
          <p:cNvPr id="5" name="object 5"/>
          <p:cNvSpPr txBox="1"/>
          <p:nvPr/>
        </p:nvSpPr>
        <p:spPr>
          <a:xfrm>
            <a:off x="669290" y="1651000"/>
            <a:ext cx="5816600" cy="259045"/>
          </a:xfrm>
          <a:prstGeom prst="rect">
            <a:avLst/>
          </a:prstGeom>
        </p:spPr>
        <p:txBody>
          <a:bodyPr vert="horz" wrap="square" lIns="0" tIns="12700" rIns="0" bIns="0" rtlCol="0">
            <a:spAutoFit/>
          </a:bodyPr>
          <a:lstStyle/>
          <a:p>
            <a:pPr marL="84455" indent="-71755">
              <a:lnSpc>
                <a:spcPct val="100000"/>
              </a:lnSpc>
              <a:spcBef>
                <a:spcPts val="100"/>
              </a:spcBef>
              <a:buSzPct val="93750"/>
              <a:buChar char="•"/>
              <a:tabLst>
                <a:tab pos="85090" algn="l"/>
              </a:tabLst>
            </a:pPr>
            <a:r>
              <a:rPr sz="1600" spc="-25" dirty="0">
                <a:solidFill>
                  <a:srgbClr val="4B4B4B"/>
                </a:solidFill>
                <a:latin typeface="Arial"/>
                <a:cs typeface="Arial"/>
              </a:rPr>
              <a:t>M</a:t>
            </a:r>
            <a:r>
              <a:rPr sz="1600" spc="-5" dirty="0">
                <a:solidFill>
                  <a:srgbClr val="4B4B4B"/>
                </a:solidFill>
                <a:latin typeface="Arial"/>
                <a:cs typeface="Arial"/>
              </a:rPr>
              <a:t>os</a:t>
            </a:r>
            <a:r>
              <a:rPr sz="1600" dirty="0">
                <a:solidFill>
                  <a:srgbClr val="4B4B4B"/>
                </a:solidFill>
                <a:latin typeface="Arial"/>
                <a:cs typeface="Arial"/>
              </a:rPr>
              <a:t>t </a:t>
            </a:r>
            <a:r>
              <a:rPr sz="1600" spc="5" dirty="0">
                <a:solidFill>
                  <a:srgbClr val="4B4B4B"/>
                </a:solidFill>
                <a:latin typeface="Arial"/>
                <a:cs typeface="Arial"/>
              </a:rPr>
              <a:t>m</a:t>
            </a:r>
            <a:r>
              <a:rPr sz="1600" spc="-5" dirty="0">
                <a:solidFill>
                  <a:srgbClr val="4B4B4B"/>
                </a:solidFill>
                <a:latin typeface="Arial"/>
                <a:cs typeface="Arial"/>
              </a:rPr>
              <a:t>e</a:t>
            </a:r>
            <a:r>
              <a:rPr sz="1600" dirty="0">
                <a:solidFill>
                  <a:srgbClr val="4B4B4B"/>
                </a:solidFill>
                <a:latin typeface="Arial"/>
                <a:cs typeface="Arial"/>
              </a:rPr>
              <a:t>t</a:t>
            </a:r>
            <a:r>
              <a:rPr sz="1600" spc="-10" dirty="0">
                <a:solidFill>
                  <a:srgbClr val="4B4B4B"/>
                </a:solidFill>
                <a:latin typeface="Arial"/>
                <a:cs typeface="Arial"/>
              </a:rPr>
              <a:t>a</a:t>
            </a:r>
            <a:r>
              <a:rPr sz="1600" spc="-5" dirty="0">
                <a:solidFill>
                  <a:srgbClr val="4B4B4B"/>
                </a:solidFill>
                <a:latin typeface="Arial"/>
                <a:cs typeface="Arial"/>
              </a:rPr>
              <a:t>bo</a:t>
            </a:r>
            <a:r>
              <a:rPr sz="1600" dirty="0">
                <a:solidFill>
                  <a:srgbClr val="4B4B4B"/>
                </a:solidFill>
                <a:latin typeface="Arial"/>
                <a:cs typeface="Arial"/>
              </a:rPr>
              <a:t>lic </a:t>
            </a:r>
            <a:r>
              <a:rPr sz="1600" spc="-10" dirty="0">
                <a:solidFill>
                  <a:srgbClr val="4B4B4B"/>
                </a:solidFill>
                <a:latin typeface="Arial"/>
                <a:cs typeface="Arial"/>
              </a:rPr>
              <a:t>h</a:t>
            </a:r>
            <a:r>
              <a:rPr sz="1600" spc="-5" dirty="0">
                <a:solidFill>
                  <a:srgbClr val="4B4B4B"/>
                </a:solidFill>
                <a:latin typeface="Arial"/>
                <a:cs typeface="Arial"/>
              </a:rPr>
              <a:t>ea</a:t>
            </a:r>
            <a:r>
              <a:rPr sz="1600" dirty="0">
                <a:solidFill>
                  <a:srgbClr val="4B4B4B"/>
                </a:solidFill>
                <a:latin typeface="Arial"/>
                <a:cs typeface="Arial"/>
              </a:rPr>
              <a:t>t is l</a:t>
            </a:r>
            <a:r>
              <a:rPr sz="1600" spc="-10" dirty="0">
                <a:solidFill>
                  <a:srgbClr val="4B4B4B"/>
                </a:solidFill>
                <a:latin typeface="Arial"/>
                <a:cs typeface="Arial"/>
              </a:rPr>
              <a:t>o</a:t>
            </a:r>
            <a:r>
              <a:rPr sz="1600" spc="5" dirty="0">
                <a:solidFill>
                  <a:srgbClr val="4B4B4B"/>
                </a:solidFill>
                <a:latin typeface="Arial"/>
                <a:cs typeface="Arial"/>
              </a:rPr>
              <a:t>s</a:t>
            </a:r>
            <a:r>
              <a:rPr sz="1600" dirty="0">
                <a:solidFill>
                  <a:srgbClr val="4B4B4B"/>
                </a:solidFill>
                <a:latin typeface="Arial"/>
                <a:cs typeface="Arial"/>
              </a:rPr>
              <a:t>t</a:t>
            </a:r>
            <a:r>
              <a:rPr sz="1600" spc="-5" dirty="0">
                <a:solidFill>
                  <a:srgbClr val="4B4B4B"/>
                </a:solidFill>
                <a:latin typeface="Arial"/>
                <a:cs typeface="Arial"/>
              </a:rPr>
              <a:t> </a:t>
            </a:r>
            <a:r>
              <a:rPr sz="1600" spc="-5" dirty="0" err="1" smtClean="0">
                <a:solidFill>
                  <a:srgbClr val="4B4B4B"/>
                </a:solidFill>
                <a:latin typeface="Arial"/>
                <a:cs typeface="Arial"/>
              </a:rPr>
              <a:t>fro</a:t>
            </a:r>
            <a:r>
              <a:rPr sz="1600" spc="-1305" dirty="0" err="1" smtClean="0">
                <a:solidFill>
                  <a:srgbClr val="4B4B4B"/>
                </a:solidFill>
                <a:latin typeface="Arial"/>
                <a:cs typeface="Arial"/>
              </a:rPr>
              <a:t>m</a:t>
            </a:r>
            <a:r>
              <a:rPr sz="1600" spc="-50" dirty="0" err="1" smtClean="0">
                <a:solidFill>
                  <a:srgbClr val="4B4B4B"/>
                </a:solidFill>
                <a:latin typeface="Arial"/>
                <a:cs typeface="Arial"/>
              </a:rPr>
              <a:t>n</a:t>
            </a:r>
            <a:r>
              <a:rPr lang="en-US" sz="1600" spc="-50" dirty="0" smtClean="0">
                <a:solidFill>
                  <a:srgbClr val="4B4B4B"/>
                </a:solidFill>
                <a:latin typeface="Arial"/>
                <a:cs typeface="Arial"/>
              </a:rPr>
              <a:t>  skin </a:t>
            </a:r>
            <a:r>
              <a:rPr sz="1600" dirty="0" smtClean="0">
                <a:solidFill>
                  <a:srgbClr val="4B4B4B"/>
                </a:solidFill>
                <a:latin typeface="Arial"/>
                <a:cs typeface="Arial"/>
              </a:rPr>
              <a:t>s</a:t>
            </a:r>
            <a:r>
              <a:rPr sz="1600" spc="-175" dirty="0" smtClean="0">
                <a:solidFill>
                  <a:srgbClr val="4B4B4B"/>
                </a:solidFill>
                <a:latin typeface="Arial"/>
                <a:cs typeface="Arial"/>
              </a:rPr>
              <a:t>u</a:t>
            </a:r>
            <a:r>
              <a:rPr sz="1600" spc="-5" dirty="0" smtClean="0">
                <a:solidFill>
                  <a:srgbClr val="4B4B4B"/>
                </a:solidFill>
                <a:latin typeface="Arial"/>
                <a:cs typeface="Arial"/>
              </a:rPr>
              <a:t>r</a:t>
            </a:r>
            <a:r>
              <a:rPr sz="1600" spc="-345" dirty="0" smtClean="0">
                <a:solidFill>
                  <a:srgbClr val="4B4B4B"/>
                </a:solidFill>
                <a:latin typeface="Arial"/>
                <a:cs typeface="Arial"/>
              </a:rPr>
              <a:t>f</a:t>
            </a:r>
            <a:r>
              <a:rPr sz="1600" spc="-5" dirty="0" smtClean="0">
                <a:solidFill>
                  <a:srgbClr val="4B4B4B"/>
                </a:solidFill>
                <a:latin typeface="Arial"/>
                <a:cs typeface="Arial"/>
              </a:rPr>
              <a:t>a</a:t>
            </a:r>
            <a:r>
              <a:rPr sz="1600" spc="-25" dirty="0" smtClean="0">
                <a:solidFill>
                  <a:srgbClr val="4B4B4B"/>
                </a:solidFill>
                <a:latin typeface="Arial"/>
                <a:cs typeface="Arial"/>
              </a:rPr>
              <a:t>c</a:t>
            </a:r>
            <a:r>
              <a:rPr sz="1600" spc="85" dirty="0" smtClean="0">
                <a:solidFill>
                  <a:srgbClr val="4B4B4B"/>
                </a:solidFill>
                <a:latin typeface="Arial"/>
                <a:cs typeface="Arial"/>
              </a:rPr>
              <a:t>e</a:t>
            </a:r>
            <a:endParaRPr sz="1600" dirty="0">
              <a:latin typeface="Arial"/>
              <a:cs typeface="Arial"/>
            </a:endParaRPr>
          </a:p>
        </p:txBody>
      </p:sp>
      <p:sp>
        <p:nvSpPr>
          <p:cNvPr id="6" name="object 6"/>
          <p:cNvSpPr txBox="1"/>
          <p:nvPr/>
        </p:nvSpPr>
        <p:spPr>
          <a:xfrm>
            <a:off x="669290" y="2147570"/>
            <a:ext cx="7245350" cy="2244204"/>
          </a:xfrm>
          <a:prstGeom prst="rect">
            <a:avLst/>
          </a:prstGeom>
        </p:spPr>
        <p:txBody>
          <a:bodyPr vert="horz" wrap="square" lIns="0" tIns="12700" rIns="0" bIns="0" rtlCol="0">
            <a:spAutoFit/>
          </a:bodyPr>
          <a:lstStyle/>
          <a:p>
            <a:pPr marL="12700">
              <a:lnSpc>
                <a:spcPct val="100000"/>
              </a:lnSpc>
              <a:spcBef>
                <a:spcPts val="100"/>
              </a:spcBef>
            </a:pPr>
            <a:r>
              <a:rPr lang="en-US" sz="1600" spc="-5" dirty="0" smtClean="0">
                <a:solidFill>
                  <a:srgbClr val="4B4B4B"/>
                </a:solidFill>
                <a:latin typeface="Arial"/>
                <a:cs typeface="Arial"/>
              </a:rPr>
              <a:t>Cutaneous </a:t>
            </a:r>
            <a:r>
              <a:rPr sz="1600" spc="-5" dirty="0" err="1" smtClean="0">
                <a:solidFill>
                  <a:srgbClr val="4B4B4B"/>
                </a:solidFill>
                <a:latin typeface="Arial"/>
                <a:cs typeface="Arial"/>
              </a:rPr>
              <a:t>vasoconstriction,reduces</a:t>
            </a:r>
            <a:r>
              <a:rPr sz="1600" spc="-5" dirty="0" smtClean="0">
                <a:solidFill>
                  <a:srgbClr val="4B4B4B"/>
                </a:solidFill>
                <a:latin typeface="Arial"/>
                <a:cs typeface="Arial"/>
              </a:rPr>
              <a:t> </a:t>
            </a:r>
            <a:r>
              <a:rPr sz="1600" spc="-5" dirty="0">
                <a:solidFill>
                  <a:srgbClr val="4B4B4B"/>
                </a:solidFill>
                <a:latin typeface="Arial"/>
                <a:cs typeface="Arial"/>
              </a:rPr>
              <a:t>this</a:t>
            </a:r>
            <a:r>
              <a:rPr sz="1600" dirty="0">
                <a:solidFill>
                  <a:srgbClr val="4B4B4B"/>
                </a:solidFill>
                <a:latin typeface="Arial"/>
                <a:cs typeface="Arial"/>
              </a:rPr>
              <a:t> </a:t>
            </a:r>
            <a:r>
              <a:rPr sz="1600" spc="-5" dirty="0">
                <a:solidFill>
                  <a:srgbClr val="4B4B4B"/>
                </a:solidFill>
                <a:latin typeface="Arial"/>
                <a:cs typeface="Arial"/>
              </a:rPr>
              <a:t>loss.</a:t>
            </a:r>
            <a:endParaRPr sz="1600" dirty="0">
              <a:latin typeface="Arial"/>
              <a:cs typeface="Arial"/>
            </a:endParaRPr>
          </a:p>
          <a:p>
            <a:pPr>
              <a:lnSpc>
                <a:spcPct val="100000"/>
              </a:lnSpc>
              <a:spcBef>
                <a:spcPts val="10"/>
              </a:spcBef>
            </a:pPr>
            <a:endParaRPr sz="1650" dirty="0">
              <a:latin typeface="Times New Roman"/>
              <a:cs typeface="Times New Roman"/>
            </a:endParaRPr>
          </a:p>
          <a:p>
            <a:pPr marL="12700" marR="181610">
              <a:lnSpc>
                <a:spcPct val="100000"/>
              </a:lnSpc>
              <a:buSzPct val="93750"/>
              <a:buChar char="•"/>
              <a:tabLst>
                <a:tab pos="85090" algn="l"/>
              </a:tabLst>
            </a:pPr>
            <a:r>
              <a:rPr sz="1600" spc="-5" dirty="0">
                <a:solidFill>
                  <a:srgbClr val="4B4B4B"/>
                </a:solidFill>
                <a:latin typeface="Arial"/>
                <a:cs typeface="Arial"/>
              </a:rPr>
              <a:t>Arterio-venous shunts located </a:t>
            </a:r>
            <a:r>
              <a:rPr sz="1600" dirty="0">
                <a:solidFill>
                  <a:srgbClr val="4B4B4B"/>
                </a:solidFill>
                <a:latin typeface="Arial"/>
                <a:cs typeface="Arial"/>
              </a:rPr>
              <a:t>in </a:t>
            </a:r>
            <a:r>
              <a:rPr sz="1600" spc="-5" dirty="0">
                <a:solidFill>
                  <a:srgbClr val="4B4B4B"/>
                </a:solidFill>
                <a:latin typeface="Arial"/>
                <a:cs typeface="Arial"/>
              </a:rPr>
              <a:t>acral regions (fingers, toes, nose, </a:t>
            </a:r>
            <a:r>
              <a:rPr sz="1600" i="1" spc="-5" dirty="0">
                <a:solidFill>
                  <a:srgbClr val="4B4B4B"/>
                </a:solidFill>
                <a:latin typeface="Arial"/>
                <a:cs typeface="Arial"/>
              </a:rPr>
              <a:t>etc.) are  </a:t>
            </a:r>
            <a:r>
              <a:rPr sz="1600" spc="-5" dirty="0">
                <a:solidFill>
                  <a:srgbClr val="4B4B4B"/>
                </a:solidFill>
                <a:latin typeface="Arial"/>
                <a:cs typeface="Arial"/>
              </a:rPr>
              <a:t>specialized thermoregulatory </a:t>
            </a:r>
            <a:r>
              <a:rPr sz="1600" dirty="0">
                <a:solidFill>
                  <a:srgbClr val="4B4B4B"/>
                </a:solidFill>
                <a:latin typeface="Arial"/>
                <a:cs typeface="Arial"/>
              </a:rPr>
              <a:t>vessels. </a:t>
            </a:r>
            <a:r>
              <a:rPr sz="1600" spc="-5" dirty="0">
                <a:solidFill>
                  <a:srgbClr val="4B4B4B"/>
                </a:solidFill>
                <a:latin typeface="Arial"/>
                <a:cs typeface="Arial"/>
              </a:rPr>
              <a:t>They are under alpha adrenergic control  and </a:t>
            </a:r>
            <a:r>
              <a:rPr sz="1600" spc="-10" dirty="0">
                <a:solidFill>
                  <a:srgbClr val="4B4B4B"/>
                </a:solidFill>
                <a:latin typeface="Arial"/>
                <a:cs typeface="Arial"/>
              </a:rPr>
              <a:t>are </a:t>
            </a:r>
            <a:r>
              <a:rPr sz="1600" spc="-5" dirty="0">
                <a:solidFill>
                  <a:srgbClr val="4B4B4B"/>
                </a:solidFill>
                <a:latin typeface="Arial"/>
                <a:cs typeface="Arial"/>
              </a:rPr>
              <a:t>constricted by norepinephrine released from sympathetic</a:t>
            </a:r>
            <a:r>
              <a:rPr sz="1600" spc="-30" dirty="0">
                <a:solidFill>
                  <a:srgbClr val="4B4B4B"/>
                </a:solidFill>
                <a:latin typeface="Arial"/>
                <a:cs typeface="Arial"/>
              </a:rPr>
              <a:t> </a:t>
            </a:r>
            <a:r>
              <a:rPr sz="1600" spc="-5" dirty="0">
                <a:solidFill>
                  <a:srgbClr val="4B4B4B"/>
                </a:solidFill>
                <a:latin typeface="Arial"/>
                <a:cs typeface="Arial"/>
              </a:rPr>
              <a:t>nerves.</a:t>
            </a:r>
            <a:endParaRPr sz="1600" dirty="0">
              <a:latin typeface="Arial"/>
              <a:cs typeface="Arial"/>
            </a:endParaRPr>
          </a:p>
          <a:p>
            <a:pPr>
              <a:lnSpc>
                <a:spcPct val="100000"/>
              </a:lnSpc>
              <a:spcBef>
                <a:spcPts val="20"/>
              </a:spcBef>
              <a:buClr>
                <a:srgbClr val="4B4B4B"/>
              </a:buClr>
              <a:buFont typeface="Arial"/>
              <a:buChar char="•"/>
            </a:pPr>
            <a:endParaRPr sz="1650" dirty="0">
              <a:latin typeface="Times New Roman"/>
              <a:cs typeface="Times New Roman"/>
            </a:endParaRPr>
          </a:p>
          <a:p>
            <a:pPr marL="12700" marR="5080">
              <a:lnSpc>
                <a:spcPct val="99700"/>
              </a:lnSpc>
              <a:buSzPct val="93750"/>
              <a:buChar char="•"/>
              <a:tabLst>
                <a:tab pos="85090" algn="l"/>
              </a:tabLst>
            </a:pPr>
            <a:r>
              <a:rPr sz="1600" spc="-10" dirty="0">
                <a:solidFill>
                  <a:srgbClr val="4B4B4B"/>
                </a:solidFill>
                <a:latin typeface="Arial"/>
                <a:cs typeface="Arial"/>
              </a:rPr>
              <a:t>Most </a:t>
            </a:r>
            <a:r>
              <a:rPr sz="1600" spc="-5" dirty="0">
                <a:solidFill>
                  <a:srgbClr val="4B4B4B"/>
                </a:solidFill>
                <a:latin typeface="Arial"/>
                <a:cs typeface="Arial"/>
              </a:rPr>
              <a:t>blood vessels constrict </a:t>
            </a:r>
            <a:r>
              <a:rPr sz="1600" dirty="0">
                <a:solidFill>
                  <a:srgbClr val="4B4B4B"/>
                </a:solidFill>
                <a:latin typeface="Arial"/>
                <a:cs typeface="Arial"/>
              </a:rPr>
              <a:t>in </a:t>
            </a:r>
            <a:r>
              <a:rPr sz="1600" spc="-5" dirty="0">
                <a:solidFill>
                  <a:srgbClr val="4B4B4B"/>
                </a:solidFill>
                <a:latin typeface="Arial"/>
                <a:cs typeface="Arial"/>
              </a:rPr>
              <a:t>response </a:t>
            </a:r>
            <a:r>
              <a:rPr sz="1600" dirty="0">
                <a:solidFill>
                  <a:srgbClr val="4B4B4B"/>
                </a:solidFill>
                <a:latin typeface="Arial"/>
                <a:cs typeface="Arial"/>
              </a:rPr>
              <a:t>to </a:t>
            </a:r>
            <a:r>
              <a:rPr sz="1600" spc="-5" dirty="0">
                <a:solidFill>
                  <a:srgbClr val="4B4B4B"/>
                </a:solidFill>
                <a:latin typeface="Arial"/>
                <a:cs typeface="Arial"/>
              </a:rPr>
              <a:t>local hypothermia, but arterio-venus  shunts are relatively resistant regional temperature perturbations and appear </a:t>
            </a:r>
            <a:r>
              <a:rPr sz="1600" dirty="0">
                <a:solidFill>
                  <a:srgbClr val="4B4B4B"/>
                </a:solidFill>
                <a:latin typeface="Arial"/>
                <a:cs typeface="Arial"/>
              </a:rPr>
              <a:t>to  </a:t>
            </a:r>
            <a:r>
              <a:rPr sz="1600" spc="-5" dirty="0">
                <a:solidFill>
                  <a:srgbClr val="4B4B4B"/>
                </a:solidFill>
                <a:latin typeface="Arial"/>
                <a:cs typeface="Arial"/>
              </a:rPr>
              <a:t>be almost exclusively controlled by central thermoregulatory</a:t>
            </a:r>
            <a:r>
              <a:rPr sz="1600" spc="-70" dirty="0">
                <a:solidFill>
                  <a:srgbClr val="4B4B4B"/>
                </a:solidFill>
                <a:latin typeface="Arial"/>
                <a:cs typeface="Arial"/>
              </a:rPr>
              <a:t> </a:t>
            </a:r>
            <a:r>
              <a:rPr sz="1600" spc="-5" dirty="0">
                <a:solidFill>
                  <a:srgbClr val="4B4B4B"/>
                </a:solidFill>
                <a:latin typeface="Arial"/>
                <a:cs typeface="Arial"/>
              </a:rPr>
              <a:t>status.</a:t>
            </a:r>
            <a:endParaRPr sz="1600" dirty="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27380" y="1860550"/>
            <a:ext cx="6426200" cy="339471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615439" y="5654040"/>
            <a:ext cx="602996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B4B4B"/>
                </a:solidFill>
                <a:latin typeface="Arial"/>
                <a:cs typeface="Arial"/>
              </a:rPr>
              <a:t>Thermoregulatory Arterio-Venous</a:t>
            </a:r>
            <a:r>
              <a:rPr sz="2400" b="1" spc="-65" dirty="0">
                <a:solidFill>
                  <a:srgbClr val="4B4B4B"/>
                </a:solidFill>
                <a:latin typeface="Arial"/>
                <a:cs typeface="Arial"/>
              </a:rPr>
              <a:t> </a:t>
            </a:r>
            <a:r>
              <a:rPr sz="2400" b="1" spc="-5" dirty="0">
                <a:solidFill>
                  <a:srgbClr val="4B4B4B"/>
                </a:solidFill>
                <a:latin typeface="Arial"/>
                <a:cs typeface="Arial"/>
              </a:rPr>
              <a:t>Shunts</a:t>
            </a:r>
            <a:endParaRPr sz="24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7620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3240" y="1308100"/>
            <a:ext cx="103441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4B4B4B"/>
                </a:solidFill>
                <a:latin typeface="Arial"/>
                <a:cs typeface="Arial"/>
              </a:rPr>
              <a:t>Sweating</a:t>
            </a:r>
            <a:endParaRPr sz="1800">
              <a:latin typeface="Arial"/>
              <a:cs typeface="Arial"/>
            </a:endParaRPr>
          </a:p>
        </p:txBody>
      </p:sp>
      <p:sp>
        <p:nvSpPr>
          <p:cNvPr id="5" name="object 5"/>
          <p:cNvSpPr txBox="1"/>
          <p:nvPr/>
        </p:nvSpPr>
        <p:spPr>
          <a:xfrm>
            <a:off x="523240" y="1602740"/>
            <a:ext cx="6910070" cy="259045"/>
          </a:xfrm>
          <a:prstGeom prst="rect">
            <a:avLst/>
          </a:prstGeom>
        </p:spPr>
        <p:txBody>
          <a:bodyPr vert="horz" wrap="square" lIns="0" tIns="12700" rIns="0" bIns="0" rtlCol="0">
            <a:spAutoFit/>
          </a:bodyPr>
          <a:lstStyle/>
          <a:p>
            <a:pPr marL="84455" indent="-71755">
              <a:lnSpc>
                <a:spcPct val="100000"/>
              </a:lnSpc>
              <a:spcBef>
                <a:spcPts val="100"/>
              </a:spcBef>
              <a:buSzPct val="93750"/>
              <a:buChar char="•"/>
              <a:tabLst>
                <a:tab pos="85090" algn="l"/>
              </a:tabLst>
            </a:pPr>
            <a:r>
              <a:rPr sz="1600" dirty="0">
                <a:solidFill>
                  <a:srgbClr val="4B4B4B"/>
                </a:solidFill>
                <a:latin typeface="Arial"/>
                <a:cs typeface="Arial"/>
              </a:rPr>
              <a:t>Ec</a:t>
            </a:r>
            <a:r>
              <a:rPr sz="1600" spc="5" dirty="0">
                <a:solidFill>
                  <a:srgbClr val="4B4B4B"/>
                </a:solidFill>
                <a:latin typeface="Arial"/>
                <a:cs typeface="Arial"/>
              </a:rPr>
              <a:t>c</a:t>
            </a:r>
            <a:r>
              <a:rPr sz="1600" spc="-5" dirty="0">
                <a:solidFill>
                  <a:srgbClr val="4B4B4B"/>
                </a:solidFill>
                <a:latin typeface="Arial"/>
                <a:cs typeface="Arial"/>
              </a:rPr>
              <a:t>r</a:t>
            </a:r>
            <a:r>
              <a:rPr sz="1600" dirty="0">
                <a:solidFill>
                  <a:srgbClr val="4B4B4B"/>
                </a:solidFill>
                <a:latin typeface="Arial"/>
                <a:cs typeface="Arial"/>
              </a:rPr>
              <a:t>i</a:t>
            </a:r>
            <a:r>
              <a:rPr sz="1600" spc="-5" dirty="0">
                <a:solidFill>
                  <a:srgbClr val="4B4B4B"/>
                </a:solidFill>
                <a:latin typeface="Arial"/>
                <a:cs typeface="Arial"/>
              </a:rPr>
              <a:t>n</a:t>
            </a:r>
            <a:r>
              <a:rPr sz="1600" dirty="0">
                <a:solidFill>
                  <a:srgbClr val="4B4B4B"/>
                </a:solidFill>
                <a:latin typeface="Arial"/>
                <a:cs typeface="Arial"/>
              </a:rPr>
              <a:t>e</a:t>
            </a:r>
            <a:r>
              <a:rPr sz="1600" spc="-15" dirty="0">
                <a:solidFill>
                  <a:srgbClr val="4B4B4B"/>
                </a:solidFill>
                <a:latin typeface="Arial"/>
                <a:cs typeface="Arial"/>
              </a:rPr>
              <a:t> </a:t>
            </a:r>
            <a:r>
              <a:rPr sz="1600" spc="5" dirty="0">
                <a:solidFill>
                  <a:srgbClr val="4B4B4B"/>
                </a:solidFill>
                <a:latin typeface="Arial"/>
                <a:cs typeface="Arial"/>
              </a:rPr>
              <a:t>s</a:t>
            </a:r>
            <a:r>
              <a:rPr sz="1600" spc="-20" dirty="0">
                <a:solidFill>
                  <a:srgbClr val="4B4B4B"/>
                </a:solidFill>
                <a:latin typeface="Arial"/>
                <a:cs typeface="Arial"/>
              </a:rPr>
              <a:t>w</a:t>
            </a:r>
            <a:r>
              <a:rPr sz="1600" spc="-5" dirty="0">
                <a:solidFill>
                  <a:srgbClr val="4B4B4B"/>
                </a:solidFill>
                <a:latin typeface="Arial"/>
                <a:cs typeface="Arial"/>
              </a:rPr>
              <a:t>ea</a:t>
            </a:r>
            <a:r>
              <a:rPr sz="1600" dirty="0">
                <a:solidFill>
                  <a:srgbClr val="4B4B4B"/>
                </a:solidFill>
                <a:latin typeface="Arial"/>
                <a:cs typeface="Arial"/>
              </a:rPr>
              <a:t>t</a:t>
            </a:r>
            <a:r>
              <a:rPr sz="1600" spc="-10" dirty="0">
                <a:solidFill>
                  <a:srgbClr val="4B4B4B"/>
                </a:solidFill>
                <a:latin typeface="Arial"/>
                <a:cs typeface="Arial"/>
              </a:rPr>
              <a:t> </a:t>
            </a:r>
            <a:r>
              <a:rPr sz="1600" spc="-5" dirty="0">
                <a:solidFill>
                  <a:srgbClr val="4B4B4B"/>
                </a:solidFill>
                <a:latin typeface="Arial"/>
                <a:cs typeface="Arial"/>
              </a:rPr>
              <a:t>g</a:t>
            </a:r>
            <a:r>
              <a:rPr sz="1600" dirty="0">
                <a:solidFill>
                  <a:srgbClr val="4B4B4B"/>
                </a:solidFill>
                <a:latin typeface="Arial"/>
                <a:cs typeface="Arial"/>
              </a:rPr>
              <a:t>l</a:t>
            </a:r>
            <a:r>
              <a:rPr sz="1600" spc="-5" dirty="0">
                <a:solidFill>
                  <a:srgbClr val="4B4B4B"/>
                </a:solidFill>
                <a:latin typeface="Arial"/>
                <a:cs typeface="Arial"/>
              </a:rPr>
              <a:t>ands</a:t>
            </a:r>
            <a:r>
              <a:rPr sz="1600" dirty="0">
                <a:solidFill>
                  <a:srgbClr val="4B4B4B"/>
                </a:solidFill>
                <a:latin typeface="Arial"/>
                <a:cs typeface="Arial"/>
              </a:rPr>
              <a:t>, </a:t>
            </a:r>
            <a:r>
              <a:rPr sz="1600" spc="-5" dirty="0">
                <a:solidFill>
                  <a:srgbClr val="4B4B4B"/>
                </a:solidFill>
                <a:latin typeface="Arial"/>
                <a:cs typeface="Arial"/>
              </a:rPr>
              <a:t>th</a:t>
            </a:r>
            <a:r>
              <a:rPr sz="1600" dirty="0">
                <a:solidFill>
                  <a:srgbClr val="4B4B4B"/>
                </a:solidFill>
                <a:latin typeface="Arial"/>
                <a:cs typeface="Arial"/>
              </a:rPr>
              <a:t>e</a:t>
            </a:r>
            <a:r>
              <a:rPr sz="1600" spc="-5" dirty="0">
                <a:solidFill>
                  <a:srgbClr val="4B4B4B"/>
                </a:solidFill>
                <a:latin typeface="Arial"/>
                <a:cs typeface="Arial"/>
              </a:rPr>
              <a:t> </a:t>
            </a:r>
            <a:r>
              <a:rPr sz="1600" spc="-5" dirty="0" err="1" smtClean="0">
                <a:solidFill>
                  <a:srgbClr val="4B4B4B"/>
                </a:solidFill>
                <a:latin typeface="Arial"/>
                <a:cs typeface="Arial"/>
              </a:rPr>
              <a:t>do</a:t>
            </a:r>
            <a:r>
              <a:rPr sz="1600" spc="5" dirty="0" err="1" smtClean="0">
                <a:solidFill>
                  <a:srgbClr val="4B4B4B"/>
                </a:solidFill>
                <a:latin typeface="Arial"/>
                <a:cs typeface="Arial"/>
              </a:rPr>
              <a:t>m</a:t>
            </a:r>
            <a:r>
              <a:rPr sz="1600" dirty="0" err="1" smtClean="0">
                <a:solidFill>
                  <a:srgbClr val="4B4B4B"/>
                </a:solidFill>
                <a:latin typeface="Arial"/>
                <a:cs typeface="Arial"/>
              </a:rPr>
              <a:t>i</a:t>
            </a:r>
            <a:r>
              <a:rPr sz="1600" spc="-695" dirty="0" err="1" smtClean="0">
                <a:solidFill>
                  <a:srgbClr val="4B4B4B"/>
                </a:solidFill>
                <a:latin typeface="Arial"/>
                <a:cs typeface="Arial"/>
              </a:rPr>
              <a:t>n</a:t>
            </a:r>
            <a:r>
              <a:rPr lang="en-US" sz="1600" spc="-695" dirty="0" smtClean="0">
                <a:solidFill>
                  <a:srgbClr val="4B4B4B"/>
                </a:solidFill>
                <a:latin typeface="Arial"/>
                <a:cs typeface="Arial"/>
              </a:rPr>
              <a:t>    </a:t>
            </a:r>
            <a:r>
              <a:rPr lang="en-US" sz="1600" spc="-5" dirty="0" smtClean="0">
                <a:solidFill>
                  <a:srgbClr val="4B4B4B"/>
                </a:solidFill>
                <a:latin typeface="Arial"/>
                <a:cs typeface="Arial"/>
              </a:rPr>
              <a:t> a</a:t>
            </a:r>
            <a:r>
              <a:rPr sz="1600" spc="-254" dirty="0" smtClean="0">
                <a:solidFill>
                  <a:srgbClr val="4B4B4B"/>
                </a:solidFill>
                <a:latin typeface="Arial"/>
                <a:cs typeface="Arial"/>
              </a:rPr>
              <a:t>n</a:t>
            </a:r>
            <a:r>
              <a:rPr lang="en-US" sz="1600" spc="-254" dirty="0" smtClean="0">
                <a:solidFill>
                  <a:srgbClr val="4B4B4B"/>
                </a:solidFill>
                <a:latin typeface="Arial"/>
                <a:cs typeface="Arial"/>
              </a:rPr>
              <a:t> </a:t>
            </a:r>
            <a:r>
              <a:rPr sz="1600" dirty="0" smtClean="0">
                <a:solidFill>
                  <a:srgbClr val="4B4B4B"/>
                </a:solidFill>
                <a:latin typeface="Arial"/>
                <a:cs typeface="Arial"/>
              </a:rPr>
              <a:t>t </a:t>
            </a:r>
            <a:r>
              <a:rPr sz="1600" spc="-5" dirty="0" smtClean="0">
                <a:solidFill>
                  <a:srgbClr val="4B4B4B"/>
                </a:solidFill>
                <a:latin typeface="Arial"/>
                <a:cs typeface="Arial"/>
              </a:rPr>
              <a:t>t</a:t>
            </a:r>
            <a:r>
              <a:rPr sz="1600" spc="-380" dirty="0" smtClean="0">
                <a:solidFill>
                  <a:srgbClr val="4B4B4B"/>
                </a:solidFill>
                <a:latin typeface="Arial"/>
                <a:cs typeface="Arial"/>
              </a:rPr>
              <a:t>y</a:t>
            </a:r>
            <a:r>
              <a:rPr lang="en-US" sz="1600" spc="-380" dirty="0" smtClean="0">
                <a:solidFill>
                  <a:srgbClr val="4B4B4B"/>
                </a:solidFill>
                <a:latin typeface="Arial"/>
                <a:cs typeface="Arial"/>
              </a:rPr>
              <a:t> </a:t>
            </a:r>
            <a:r>
              <a:rPr sz="1600" dirty="0" err="1" smtClean="0">
                <a:solidFill>
                  <a:srgbClr val="4B4B4B"/>
                </a:solidFill>
                <a:latin typeface="Arial"/>
                <a:cs typeface="Arial"/>
              </a:rPr>
              <a:t>pe</a:t>
            </a:r>
            <a:endParaRPr sz="1600" dirty="0">
              <a:latin typeface="Arial"/>
              <a:cs typeface="Arial"/>
            </a:endParaRPr>
          </a:p>
        </p:txBody>
      </p:sp>
      <p:sp>
        <p:nvSpPr>
          <p:cNvPr id="6" name="object 6"/>
          <p:cNvSpPr txBox="1"/>
          <p:nvPr/>
        </p:nvSpPr>
        <p:spPr>
          <a:xfrm>
            <a:off x="523240" y="2100579"/>
            <a:ext cx="7028815" cy="4255770"/>
          </a:xfrm>
          <a:prstGeom prst="rect">
            <a:avLst/>
          </a:prstGeom>
        </p:spPr>
        <p:txBody>
          <a:bodyPr vert="horz" wrap="square" lIns="0" tIns="12700" rIns="0" bIns="0" rtlCol="0">
            <a:spAutoFit/>
          </a:bodyPr>
          <a:lstStyle/>
          <a:p>
            <a:pPr marL="12700" marR="1101090">
              <a:lnSpc>
                <a:spcPct val="100000"/>
              </a:lnSpc>
              <a:spcBef>
                <a:spcPts val="100"/>
              </a:spcBef>
            </a:pPr>
            <a:r>
              <a:rPr sz="1600" spc="-10" dirty="0" smtClean="0">
                <a:solidFill>
                  <a:srgbClr val="4B4B4B"/>
                </a:solidFill>
                <a:latin typeface="Arial"/>
                <a:cs typeface="Arial"/>
              </a:rPr>
              <a:t>They </a:t>
            </a:r>
            <a:r>
              <a:rPr sz="1600" spc="-10" dirty="0">
                <a:solidFill>
                  <a:srgbClr val="4B4B4B"/>
                </a:solidFill>
                <a:latin typeface="Arial"/>
                <a:cs typeface="Arial"/>
              </a:rPr>
              <a:t>are </a:t>
            </a:r>
            <a:r>
              <a:rPr sz="1600" spc="-5" dirty="0">
                <a:solidFill>
                  <a:srgbClr val="4B4B4B"/>
                </a:solidFill>
                <a:latin typeface="Arial"/>
                <a:cs typeface="Arial"/>
              </a:rPr>
              <a:t>controlled </a:t>
            </a:r>
            <a:r>
              <a:rPr sz="1600" spc="-10" dirty="0">
                <a:solidFill>
                  <a:srgbClr val="4B4B4B"/>
                </a:solidFill>
                <a:latin typeface="Arial"/>
                <a:cs typeface="Arial"/>
              </a:rPr>
              <a:t>through  </a:t>
            </a:r>
            <a:r>
              <a:rPr sz="1600" spc="-5" dirty="0">
                <a:solidFill>
                  <a:srgbClr val="4B4B4B"/>
                </a:solidFill>
                <a:latin typeface="Arial"/>
                <a:cs typeface="Arial"/>
              </a:rPr>
              <a:t>postganglionic sympathetic nerves that release</a:t>
            </a:r>
            <a:r>
              <a:rPr sz="1600" dirty="0">
                <a:solidFill>
                  <a:srgbClr val="4B4B4B"/>
                </a:solidFill>
                <a:latin typeface="Arial"/>
                <a:cs typeface="Arial"/>
              </a:rPr>
              <a:t> </a:t>
            </a:r>
            <a:r>
              <a:rPr sz="1600" spc="-5" dirty="0">
                <a:solidFill>
                  <a:srgbClr val="4B4B4B"/>
                </a:solidFill>
                <a:latin typeface="Arial"/>
                <a:cs typeface="Arial"/>
              </a:rPr>
              <a:t>acetylcholine.</a:t>
            </a:r>
            <a:endParaRPr sz="1600" dirty="0">
              <a:latin typeface="Arial"/>
              <a:cs typeface="Arial"/>
            </a:endParaRPr>
          </a:p>
          <a:p>
            <a:pPr marL="12700" marR="174625">
              <a:lnSpc>
                <a:spcPts val="1920"/>
              </a:lnSpc>
              <a:spcBef>
                <a:spcPts val="55"/>
              </a:spcBef>
              <a:buSzPct val="93750"/>
              <a:buChar char="•"/>
              <a:tabLst>
                <a:tab pos="85090" algn="l"/>
              </a:tabLst>
            </a:pPr>
            <a:r>
              <a:rPr sz="1600" spc="-5" dirty="0">
                <a:solidFill>
                  <a:srgbClr val="4B4B4B"/>
                </a:solidFill>
                <a:latin typeface="Arial"/>
                <a:cs typeface="Arial"/>
              </a:rPr>
              <a:t>Sweating </a:t>
            </a:r>
            <a:r>
              <a:rPr sz="1600" dirty="0">
                <a:solidFill>
                  <a:srgbClr val="4B4B4B"/>
                </a:solidFill>
                <a:latin typeface="Arial"/>
                <a:cs typeface="Arial"/>
              </a:rPr>
              <a:t>is </a:t>
            </a:r>
            <a:r>
              <a:rPr sz="1600" spc="-5" dirty="0">
                <a:solidFill>
                  <a:srgbClr val="4B4B4B"/>
                </a:solidFill>
                <a:latin typeface="Arial"/>
                <a:cs typeface="Arial"/>
              </a:rPr>
              <a:t>the only mechanism by which the body can dissipate heat </a:t>
            </a:r>
            <a:r>
              <a:rPr sz="1600" dirty="0">
                <a:solidFill>
                  <a:srgbClr val="4B4B4B"/>
                </a:solidFill>
                <a:latin typeface="Arial"/>
                <a:cs typeface="Arial"/>
              </a:rPr>
              <a:t>in </a:t>
            </a:r>
            <a:r>
              <a:rPr sz="1600" spc="-5" dirty="0">
                <a:solidFill>
                  <a:srgbClr val="4B4B4B"/>
                </a:solidFill>
                <a:latin typeface="Arial"/>
                <a:cs typeface="Arial"/>
              </a:rPr>
              <a:t>an  environment exceeding core</a:t>
            </a:r>
            <a:r>
              <a:rPr sz="1600" spc="-15" dirty="0">
                <a:solidFill>
                  <a:srgbClr val="4B4B4B"/>
                </a:solidFill>
                <a:latin typeface="Arial"/>
                <a:cs typeface="Arial"/>
              </a:rPr>
              <a:t> </a:t>
            </a:r>
            <a:r>
              <a:rPr sz="1600" spc="-5" dirty="0">
                <a:solidFill>
                  <a:srgbClr val="4B4B4B"/>
                </a:solidFill>
                <a:latin typeface="Arial"/>
                <a:cs typeface="Arial"/>
              </a:rPr>
              <a:t>temperature.</a:t>
            </a:r>
            <a:endParaRPr sz="1600" dirty="0">
              <a:latin typeface="Arial"/>
              <a:cs typeface="Arial"/>
            </a:endParaRPr>
          </a:p>
          <a:p>
            <a:pPr>
              <a:lnSpc>
                <a:spcPct val="100000"/>
              </a:lnSpc>
              <a:spcBef>
                <a:spcPts val="15"/>
              </a:spcBef>
              <a:buClr>
                <a:srgbClr val="4B4B4B"/>
              </a:buClr>
              <a:buFont typeface="Arial"/>
              <a:buChar char="•"/>
            </a:pPr>
            <a:endParaRPr sz="1800" dirty="0">
              <a:latin typeface="Times New Roman"/>
              <a:cs typeface="Times New Roman"/>
            </a:endParaRPr>
          </a:p>
          <a:p>
            <a:pPr marL="12700">
              <a:lnSpc>
                <a:spcPct val="100000"/>
              </a:lnSpc>
            </a:pPr>
            <a:r>
              <a:rPr sz="1800" b="1" spc="-10" dirty="0">
                <a:solidFill>
                  <a:srgbClr val="4B4B4B"/>
                </a:solidFill>
                <a:latin typeface="Arial"/>
                <a:cs typeface="Arial"/>
              </a:rPr>
              <a:t>Shivering</a:t>
            </a:r>
            <a:endParaRPr sz="1800" dirty="0">
              <a:latin typeface="Arial"/>
              <a:cs typeface="Arial"/>
            </a:endParaRPr>
          </a:p>
          <a:p>
            <a:pPr>
              <a:lnSpc>
                <a:spcPct val="100000"/>
              </a:lnSpc>
              <a:spcBef>
                <a:spcPts val="30"/>
              </a:spcBef>
            </a:pPr>
            <a:endParaRPr sz="1850" dirty="0">
              <a:latin typeface="Times New Roman"/>
              <a:cs typeface="Times New Roman"/>
            </a:endParaRPr>
          </a:p>
          <a:p>
            <a:pPr marL="12700" marR="657225">
              <a:lnSpc>
                <a:spcPct val="100000"/>
              </a:lnSpc>
              <a:buSzPct val="93750"/>
              <a:buChar char="•"/>
              <a:tabLst>
                <a:tab pos="85090" algn="l"/>
              </a:tabLst>
            </a:pPr>
            <a:r>
              <a:rPr sz="1600" spc="-5" dirty="0">
                <a:solidFill>
                  <a:srgbClr val="4B4B4B"/>
                </a:solidFill>
                <a:latin typeface="Arial"/>
                <a:cs typeface="Arial"/>
              </a:rPr>
              <a:t>Shivering </a:t>
            </a:r>
            <a:r>
              <a:rPr sz="1600" dirty="0">
                <a:solidFill>
                  <a:srgbClr val="4B4B4B"/>
                </a:solidFill>
                <a:latin typeface="Arial"/>
                <a:cs typeface="Arial"/>
              </a:rPr>
              <a:t>is </a:t>
            </a:r>
            <a:r>
              <a:rPr sz="1600" spc="-5" dirty="0">
                <a:solidFill>
                  <a:srgbClr val="4B4B4B"/>
                </a:solidFill>
                <a:latin typeface="Arial"/>
                <a:cs typeface="Arial"/>
              </a:rPr>
              <a:t>an </a:t>
            </a:r>
            <a:r>
              <a:rPr sz="1600" spc="-10" dirty="0">
                <a:solidFill>
                  <a:srgbClr val="4B4B4B"/>
                </a:solidFill>
                <a:latin typeface="Arial"/>
                <a:cs typeface="Arial"/>
              </a:rPr>
              <a:t>involuntary, </a:t>
            </a:r>
            <a:r>
              <a:rPr sz="1600" spc="-5" dirty="0">
                <a:solidFill>
                  <a:srgbClr val="4B4B4B"/>
                </a:solidFill>
                <a:latin typeface="Arial"/>
                <a:cs typeface="Arial"/>
              </a:rPr>
              <a:t>oscillatory muscular activity that augments  metabolic heat production.</a:t>
            </a:r>
            <a:endParaRPr sz="1600" dirty="0">
              <a:latin typeface="Arial"/>
              <a:cs typeface="Arial"/>
            </a:endParaRPr>
          </a:p>
          <a:p>
            <a:pPr marL="12700" marR="5080">
              <a:lnSpc>
                <a:spcPct val="100000"/>
              </a:lnSpc>
              <a:buSzPct val="93750"/>
              <a:buChar char="•"/>
              <a:tabLst>
                <a:tab pos="85090" algn="l"/>
              </a:tabLst>
            </a:pPr>
            <a:r>
              <a:rPr sz="1600" spc="-5" dirty="0">
                <a:solidFill>
                  <a:srgbClr val="4B4B4B"/>
                </a:solidFill>
                <a:latin typeface="Arial"/>
                <a:cs typeface="Arial"/>
              </a:rPr>
              <a:t>Shivering does not </a:t>
            </a:r>
            <a:r>
              <a:rPr sz="1600" dirty="0">
                <a:solidFill>
                  <a:srgbClr val="4B4B4B"/>
                </a:solidFill>
                <a:latin typeface="Arial"/>
                <a:cs typeface="Arial"/>
              </a:rPr>
              <a:t>occur in </a:t>
            </a:r>
            <a:r>
              <a:rPr sz="1600" spc="-10" dirty="0">
                <a:solidFill>
                  <a:srgbClr val="4B4B4B"/>
                </a:solidFill>
                <a:latin typeface="Arial"/>
                <a:cs typeface="Arial"/>
              </a:rPr>
              <a:t>newborn </a:t>
            </a:r>
            <a:r>
              <a:rPr sz="1600" spc="-5" dirty="0">
                <a:solidFill>
                  <a:srgbClr val="4B4B4B"/>
                </a:solidFill>
                <a:latin typeface="Arial"/>
                <a:cs typeface="Arial"/>
              </a:rPr>
              <a:t>infants and probably </a:t>
            </a:r>
            <a:r>
              <a:rPr sz="1600" dirty="0">
                <a:solidFill>
                  <a:srgbClr val="4B4B4B"/>
                </a:solidFill>
                <a:latin typeface="Arial"/>
                <a:cs typeface="Arial"/>
              </a:rPr>
              <a:t>is </a:t>
            </a:r>
            <a:r>
              <a:rPr sz="1600" spc="-5" dirty="0">
                <a:solidFill>
                  <a:srgbClr val="4B4B4B"/>
                </a:solidFill>
                <a:latin typeface="Arial"/>
                <a:cs typeface="Arial"/>
              </a:rPr>
              <a:t>not fully effective  until children are several </a:t>
            </a:r>
            <a:r>
              <a:rPr sz="1600" spc="-10" dirty="0">
                <a:solidFill>
                  <a:srgbClr val="4B4B4B"/>
                </a:solidFill>
                <a:latin typeface="Arial"/>
                <a:cs typeface="Arial"/>
              </a:rPr>
              <a:t>years</a:t>
            </a:r>
            <a:r>
              <a:rPr sz="1600" spc="15" dirty="0">
                <a:solidFill>
                  <a:srgbClr val="4B4B4B"/>
                </a:solidFill>
                <a:latin typeface="Arial"/>
                <a:cs typeface="Arial"/>
              </a:rPr>
              <a:t> </a:t>
            </a:r>
            <a:r>
              <a:rPr sz="1600" spc="-5" dirty="0">
                <a:solidFill>
                  <a:srgbClr val="4B4B4B"/>
                </a:solidFill>
                <a:latin typeface="Arial"/>
                <a:cs typeface="Arial"/>
              </a:rPr>
              <a:t>old.</a:t>
            </a:r>
            <a:endParaRPr sz="1600" dirty="0">
              <a:latin typeface="Arial"/>
              <a:cs typeface="Arial"/>
            </a:endParaRPr>
          </a:p>
          <a:p>
            <a:pPr marL="12700" marR="77470">
              <a:lnSpc>
                <a:spcPts val="1910"/>
              </a:lnSpc>
              <a:spcBef>
                <a:spcPts val="65"/>
              </a:spcBef>
              <a:buSzPct val="93750"/>
              <a:buChar char="•"/>
              <a:tabLst>
                <a:tab pos="85090" algn="l"/>
              </a:tabLst>
            </a:pPr>
            <a:r>
              <a:rPr sz="1600" spc="-5" dirty="0">
                <a:solidFill>
                  <a:srgbClr val="4B4B4B"/>
                </a:solidFill>
                <a:latin typeface="Arial"/>
                <a:cs typeface="Arial"/>
              </a:rPr>
              <a:t>Shivering </a:t>
            </a:r>
            <a:r>
              <a:rPr sz="1600" dirty="0">
                <a:solidFill>
                  <a:srgbClr val="4B4B4B"/>
                </a:solidFill>
                <a:latin typeface="Arial"/>
                <a:cs typeface="Arial"/>
              </a:rPr>
              <a:t>is </a:t>
            </a:r>
            <a:r>
              <a:rPr sz="1600" spc="-5" dirty="0">
                <a:solidFill>
                  <a:srgbClr val="4B4B4B"/>
                </a:solidFill>
                <a:latin typeface="Arial"/>
                <a:cs typeface="Arial"/>
              </a:rPr>
              <a:t>elicited </a:t>
            </a:r>
            <a:r>
              <a:rPr sz="1600" spc="-10" dirty="0">
                <a:solidFill>
                  <a:srgbClr val="4B4B4B"/>
                </a:solidFill>
                <a:latin typeface="Arial"/>
                <a:cs typeface="Arial"/>
              </a:rPr>
              <a:t>when </a:t>
            </a:r>
            <a:r>
              <a:rPr sz="1600" spc="-5" dirty="0">
                <a:solidFill>
                  <a:srgbClr val="4B4B4B"/>
                </a:solidFill>
                <a:latin typeface="Arial"/>
                <a:cs typeface="Arial"/>
              </a:rPr>
              <a:t>the </a:t>
            </a:r>
            <a:r>
              <a:rPr sz="1600" b="1" spc="-5" dirty="0">
                <a:solidFill>
                  <a:srgbClr val="4B4B4B"/>
                </a:solidFill>
                <a:latin typeface="Arial"/>
                <a:cs typeface="Arial"/>
              </a:rPr>
              <a:t>preoptic region </a:t>
            </a:r>
            <a:r>
              <a:rPr sz="1600" spc="-5" dirty="0">
                <a:solidFill>
                  <a:srgbClr val="4B4B4B"/>
                </a:solidFill>
                <a:latin typeface="Arial"/>
                <a:cs typeface="Arial"/>
              </a:rPr>
              <a:t>of the hypothalamus </a:t>
            </a:r>
            <a:r>
              <a:rPr sz="1600" dirty="0">
                <a:solidFill>
                  <a:srgbClr val="4B4B4B"/>
                </a:solidFill>
                <a:latin typeface="Arial"/>
                <a:cs typeface="Arial"/>
              </a:rPr>
              <a:t>is  </a:t>
            </a:r>
            <a:r>
              <a:rPr sz="1600" spc="-5" dirty="0">
                <a:solidFill>
                  <a:srgbClr val="4B4B4B"/>
                </a:solidFill>
                <a:latin typeface="Arial"/>
                <a:cs typeface="Arial"/>
              </a:rPr>
              <a:t>cooled .Efferent signals mediating shivering descend </a:t>
            </a:r>
            <a:r>
              <a:rPr sz="1600" dirty="0">
                <a:solidFill>
                  <a:srgbClr val="4B4B4B"/>
                </a:solidFill>
                <a:latin typeface="Arial"/>
                <a:cs typeface="Arial"/>
              </a:rPr>
              <a:t>in </a:t>
            </a:r>
            <a:r>
              <a:rPr sz="1600" spc="-5" dirty="0">
                <a:solidFill>
                  <a:srgbClr val="4B4B4B"/>
                </a:solidFill>
                <a:latin typeface="Arial"/>
                <a:cs typeface="Arial"/>
              </a:rPr>
              <a:t>the </a:t>
            </a:r>
            <a:r>
              <a:rPr sz="1600" b="1" spc="-5" dirty="0">
                <a:solidFill>
                  <a:srgbClr val="4B4B4B"/>
                </a:solidFill>
                <a:latin typeface="Arial"/>
                <a:cs typeface="Arial"/>
              </a:rPr>
              <a:t>medial</a:t>
            </a:r>
            <a:r>
              <a:rPr sz="1600" b="1" spc="100" dirty="0">
                <a:solidFill>
                  <a:srgbClr val="4B4B4B"/>
                </a:solidFill>
                <a:latin typeface="Arial"/>
                <a:cs typeface="Arial"/>
              </a:rPr>
              <a:t> </a:t>
            </a:r>
            <a:r>
              <a:rPr sz="1600" b="1" spc="-10" dirty="0">
                <a:solidFill>
                  <a:srgbClr val="4B4B4B"/>
                </a:solidFill>
                <a:latin typeface="Arial"/>
                <a:cs typeface="Arial"/>
              </a:rPr>
              <a:t>forebrain</a:t>
            </a:r>
            <a:endParaRPr sz="1600" dirty="0">
              <a:latin typeface="Arial"/>
              <a:cs typeface="Arial"/>
            </a:endParaRPr>
          </a:p>
          <a:p>
            <a:pPr marL="12700" marR="181610">
              <a:lnSpc>
                <a:spcPts val="1920"/>
              </a:lnSpc>
            </a:pPr>
            <a:r>
              <a:rPr sz="1600" b="1" spc="-10" dirty="0">
                <a:solidFill>
                  <a:srgbClr val="4B4B4B"/>
                </a:solidFill>
                <a:latin typeface="Arial"/>
                <a:cs typeface="Arial"/>
              </a:rPr>
              <a:t>bundle </a:t>
            </a:r>
            <a:r>
              <a:rPr sz="1600" dirty="0">
                <a:solidFill>
                  <a:srgbClr val="4B4B4B"/>
                </a:solidFill>
                <a:latin typeface="Arial"/>
                <a:cs typeface="Arial"/>
              </a:rPr>
              <a:t>. </a:t>
            </a:r>
            <a:r>
              <a:rPr sz="1600" spc="-5" dirty="0">
                <a:solidFill>
                  <a:srgbClr val="4B4B4B"/>
                </a:solidFill>
                <a:latin typeface="Arial"/>
                <a:cs typeface="Arial"/>
              </a:rPr>
              <a:t>Classically, </a:t>
            </a:r>
            <a:r>
              <a:rPr sz="1600" dirty="0">
                <a:solidFill>
                  <a:srgbClr val="4B4B4B"/>
                </a:solidFill>
                <a:latin typeface="Arial"/>
                <a:cs typeface="Arial"/>
              </a:rPr>
              <a:t>a </a:t>
            </a:r>
            <a:r>
              <a:rPr sz="1600" spc="-5" dirty="0">
                <a:solidFill>
                  <a:srgbClr val="4B4B4B"/>
                </a:solidFill>
                <a:latin typeface="Arial"/>
                <a:cs typeface="Arial"/>
              </a:rPr>
              <a:t>central descending shivering </a:t>
            </a:r>
            <a:r>
              <a:rPr sz="1600" spc="-10" dirty="0">
                <a:solidFill>
                  <a:srgbClr val="4B4B4B"/>
                </a:solidFill>
                <a:latin typeface="Arial"/>
                <a:cs typeface="Arial"/>
              </a:rPr>
              <a:t>pathway was </a:t>
            </a:r>
            <a:r>
              <a:rPr sz="1600" spc="-5" dirty="0">
                <a:solidFill>
                  <a:srgbClr val="4B4B4B"/>
                </a:solidFill>
                <a:latin typeface="Arial"/>
                <a:cs typeface="Arial"/>
              </a:rPr>
              <a:t>thought </a:t>
            </a:r>
            <a:r>
              <a:rPr sz="1600" dirty="0">
                <a:solidFill>
                  <a:srgbClr val="4B4B4B"/>
                </a:solidFill>
                <a:latin typeface="Arial"/>
                <a:cs typeface="Arial"/>
              </a:rPr>
              <a:t>to  </a:t>
            </a:r>
            <a:r>
              <a:rPr sz="1600" spc="-5" dirty="0">
                <a:solidFill>
                  <a:srgbClr val="4B4B4B"/>
                </a:solidFill>
                <a:latin typeface="Arial"/>
                <a:cs typeface="Arial"/>
              </a:rPr>
              <a:t>arise from the posterior</a:t>
            </a:r>
            <a:r>
              <a:rPr sz="1600" spc="5" dirty="0">
                <a:solidFill>
                  <a:srgbClr val="4B4B4B"/>
                </a:solidFill>
                <a:latin typeface="Arial"/>
                <a:cs typeface="Arial"/>
              </a:rPr>
              <a:t> </a:t>
            </a:r>
            <a:r>
              <a:rPr sz="1600" spc="-10" dirty="0">
                <a:solidFill>
                  <a:srgbClr val="4B4B4B"/>
                </a:solidFill>
                <a:latin typeface="Arial"/>
                <a:cs typeface="Arial"/>
              </a:rPr>
              <a:t>hypothalamus</a:t>
            </a:r>
            <a:endParaRPr sz="1600" dirty="0">
              <a:latin typeface="Arial"/>
              <a:cs typeface="Arial"/>
            </a:endParaRPr>
          </a:p>
          <a:p>
            <a:pPr marL="12700">
              <a:lnSpc>
                <a:spcPts val="1845"/>
              </a:lnSpc>
              <a:buSzPct val="93750"/>
              <a:buChar char="•"/>
              <a:tabLst>
                <a:tab pos="85090" algn="l"/>
              </a:tabLst>
            </a:pPr>
            <a:r>
              <a:rPr sz="1600" spc="-5" dirty="0">
                <a:solidFill>
                  <a:srgbClr val="4B4B4B"/>
                </a:solidFill>
                <a:latin typeface="Arial"/>
                <a:cs typeface="Arial"/>
              </a:rPr>
              <a:t>Spinal </a:t>
            </a:r>
            <a:r>
              <a:rPr sz="1600" b="1" spc="-10" dirty="0">
                <a:solidFill>
                  <a:srgbClr val="4B4B4B"/>
                </a:solidFill>
                <a:latin typeface="Arial"/>
                <a:cs typeface="Arial"/>
              </a:rPr>
              <a:t>alpha motor neurons </a:t>
            </a:r>
            <a:r>
              <a:rPr sz="1600" spc="-5" dirty="0">
                <a:solidFill>
                  <a:srgbClr val="4B4B4B"/>
                </a:solidFill>
                <a:latin typeface="Arial"/>
                <a:cs typeface="Arial"/>
              </a:rPr>
              <a:t>and their </a:t>
            </a:r>
            <a:r>
              <a:rPr sz="1600" spc="-10" dirty="0">
                <a:solidFill>
                  <a:srgbClr val="4B4B4B"/>
                </a:solidFill>
                <a:latin typeface="Arial"/>
                <a:cs typeface="Arial"/>
              </a:rPr>
              <a:t>axons </a:t>
            </a:r>
            <a:r>
              <a:rPr sz="1600" spc="-5" dirty="0">
                <a:solidFill>
                  <a:srgbClr val="4B4B4B"/>
                </a:solidFill>
                <a:latin typeface="Arial"/>
                <a:cs typeface="Arial"/>
              </a:rPr>
              <a:t>are the final </a:t>
            </a:r>
            <a:r>
              <a:rPr sz="1600" dirty="0">
                <a:solidFill>
                  <a:srgbClr val="4B4B4B"/>
                </a:solidFill>
                <a:latin typeface="Arial"/>
                <a:cs typeface="Arial"/>
              </a:rPr>
              <a:t>common </a:t>
            </a:r>
            <a:r>
              <a:rPr sz="1600" spc="-5" dirty="0">
                <a:solidFill>
                  <a:srgbClr val="4B4B4B"/>
                </a:solidFill>
                <a:latin typeface="Arial"/>
                <a:cs typeface="Arial"/>
              </a:rPr>
              <a:t>path</a:t>
            </a:r>
            <a:r>
              <a:rPr sz="1600" spc="65" dirty="0">
                <a:solidFill>
                  <a:srgbClr val="4B4B4B"/>
                </a:solidFill>
                <a:latin typeface="Arial"/>
                <a:cs typeface="Arial"/>
              </a:rPr>
              <a:t> </a:t>
            </a:r>
            <a:r>
              <a:rPr sz="1600" spc="-5" dirty="0">
                <a:solidFill>
                  <a:srgbClr val="4B4B4B"/>
                </a:solidFill>
                <a:latin typeface="Arial"/>
                <a:cs typeface="Arial"/>
              </a:rPr>
              <a:t>for</a:t>
            </a:r>
            <a:endParaRPr sz="1600" dirty="0">
              <a:latin typeface="Arial"/>
              <a:cs typeface="Arial"/>
            </a:endParaRPr>
          </a:p>
          <a:p>
            <a:pPr marL="12700">
              <a:lnSpc>
                <a:spcPct val="100000"/>
              </a:lnSpc>
            </a:pPr>
            <a:r>
              <a:rPr sz="1600" spc="-5" dirty="0">
                <a:solidFill>
                  <a:srgbClr val="4B4B4B"/>
                </a:solidFill>
                <a:latin typeface="Arial"/>
                <a:cs typeface="Arial"/>
              </a:rPr>
              <a:t>both coordinated movement and</a:t>
            </a:r>
            <a:r>
              <a:rPr sz="1600" spc="-20" dirty="0">
                <a:solidFill>
                  <a:srgbClr val="4B4B4B"/>
                </a:solidFill>
                <a:latin typeface="Arial"/>
                <a:cs typeface="Arial"/>
              </a:rPr>
              <a:t> </a:t>
            </a:r>
            <a:r>
              <a:rPr sz="1600" spc="-5" dirty="0">
                <a:solidFill>
                  <a:srgbClr val="4B4B4B"/>
                </a:solidFill>
                <a:latin typeface="Arial"/>
                <a:cs typeface="Arial"/>
              </a:rPr>
              <a:t>shivering.</a:t>
            </a:r>
            <a:endParaRPr sz="16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8330" y="647700"/>
            <a:ext cx="2395855"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131313"/>
                </a:solidFill>
                <a:latin typeface="Arial"/>
                <a:cs typeface="Arial"/>
              </a:rPr>
              <a:t>Introduction</a:t>
            </a:r>
            <a:endParaRPr sz="3200">
              <a:latin typeface="Arial"/>
              <a:cs typeface="Arial"/>
            </a:endParaRPr>
          </a:p>
        </p:txBody>
      </p:sp>
      <p:sp>
        <p:nvSpPr>
          <p:cNvPr id="5" name="object 5"/>
          <p:cNvSpPr txBox="1"/>
          <p:nvPr/>
        </p:nvSpPr>
        <p:spPr>
          <a:xfrm>
            <a:off x="523240" y="1527809"/>
            <a:ext cx="6682105" cy="566822"/>
          </a:xfrm>
          <a:prstGeom prst="rect">
            <a:avLst/>
          </a:prstGeom>
        </p:spPr>
        <p:txBody>
          <a:bodyPr vert="horz" wrap="square" lIns="0" tIns="12700" rIns="0" bIns="0" rtlCol="0">
            <a:spAutoFit/>
          </a:bodyPr>
          <a:lstStyle/>
          <a:p>
            <a:pPr marL="93345" indent="-80645">
              <a:lnSpc>
                <a:spcPct val="100000"/>
              </a:lnSpc>
              <a:spcBef>
                <a:spcPts val="100"/>
              </a:spcBef>
              <a:buSzPct val="94444"/>
              <a:buChar char="•"/>
              <a:tabLst>
                <a:tab pos="93980" algn="l"/>
              </a:tabLst>
            </a:pPr>
            <a:r>
              <a:rPr sz="1800" spc="-10" dirty="0">
                <a:solidFill>
                  <a:srgbClr val="4B4B4B"/>
                </a:solidFill>
                <a:latin typeface="Arial"/>
                <a:cs typeface="Arial"/>
              </a:rPr>
              <a:t>Humans </a:t>
            </a:r>
            <a:r>
              <a:rPr sz="1800" spc="-5" dirty="0">
                <a:solidFill>
                  <a:srgbClr val="4B4B4B"/>
                </a:solidFill>
                <a:latin typeface="Arial"/>
                <a:cs typeface="Arial"/>
              </a:rPr>
              <a:t>are </a:t>
            </a:r>
            <a:r>
              <a:rPr sz="1800" spc="-10" dirty="0">
                <a:solidFill>
                  <a:srgbClr val="4B4B4B"/>
                </a:solidFill>
                <a:latin typeface="Arial"/>
                <a:cs typeface="Arial"/>
              </a:rPr>
              <a:t>homeothermic and </a:t>
            </a:r>
            <a:r>
              <a:rPr sz="1800" spc="-5" dirty="0">
                <a:solidFill>
                  <a:srgbClr val="4B4B4B"/>
                </a:solidFill>
                <a:latin typeface="Arial"/>
                <a:cs typeface="Arial"/>
              </a:rPr>
              <a:t>require </a:t>
            </a:r>
            <a:r>
              <a:rPr sz="1800" dirty="0">
                <a:solidFill>
                  <a:srgbClr val="4B4B4B"/>
                </a:solidFill>
                <a:latin typeface="Arial"/>
                <a:cs typeface="Arial"/>
              </a:rPr>
              <a:t>a </a:t>
            </a:r>
            <a:r>
              <a:rPr sz="1800" spc="-10" dirty="0">
                <a:solidFill>
                  <a:srgbClr val="4B4B4B"/>
                </a:solidFill>
                <a:latin typeface="Arial"/>
                <a:cs typeface="Arial"/>
              </a:rPr>
              <a:t>nearly </a:t>
            </a:r>
            <a:r>
              <a:rPr sz="1800" spc="-5" dirty="0">
                <a:solidFill>
                  <a:srgbClr val="4B4B4B"/>
                </a:solidFill>
                <a:latin typeface="Arial"/>
                <a:cs typeface="Arial"/>
              </a:rPr>
              <a:t>constant</a:t>
            </a:r>
            <a:r>
              <a:rPr sz="1800" spc="40" dirty="0">
                <a:solidFill>
                  <a:srgbClr val="4B4B4B"/>
                </a:solidFill>
                <a:latin typeface="Arial"/>
                <a:cs typeface="Arial"/>
              </a:rPr>
              <a:t> </a:t>
            </a:r>
            <a:r>
              <a:rPr sz="1800" spc="-10" dirty="0" smtClean="0">
                <a:solidFill>
                  <a:srgbClr val="4B4B4B"/>
                </a:solidFill>
                <a:latin typeface="Arial"/>
                <a:cs typeface="Arial"/>
              </a:rPr>
              <a:t>internal</a:t>
            </a:r>
            <a:r>
              <a:rPr lang="en-US" sz="1800" spc="-10" dirty="0" smtClean="0">
                <a:solidFill>
                  <a:srgbClr val="4B4B4B"/>
                </a:solidFill>
                <a:latin typeface="Arial"/>
                <a:cs typeface="Arial"/>
              </a:rPr>
              <a:t> body temperature.</a:t>
            </a:r>
            <a:endParaRPr sz="1800" dirty="0">
              <a:latin typeface="Arial"/>
              <a:cs typeface="Arial"/>
            </a:endParaRPr>
          </a:p>
        </p:txBody>
      </p:sp>
      <p:sp>
        <p:nvSpPr>
          <p:cNvPr id="6" name="object 6"/>
          <p:cNvSpPr txBox="1"/>
          <p:nvPr/>
        </p:nvSpPr>
        <p:spPr>
          <a:xfrm>
            <a:off x="523240" y="1573529"/>
            <a:ext cx="6573520" cy="2790508"/>
          </a:xfrm>
          <a:prstGeom prst="rect">
            <a:avLst/>
          </a:prstGeom>
        </p:spPr>
        <p:txBody>
          <a:bodyPr vert="horz" wrap="square" lIns="0" tIns="12700" rIns="0" bIns="0" rtlCol="0">
            <a:spAutoFit/>
          </a:bodyPr>
          <a:lstStyle/>
          <a:p>
            <a:pPr marL="12700" marR="199390" algn="just">
              <a:lnSpc>
                <a:spcPct val="100000"/>
              </a:lnSpc>
              <a:buSzPct val="94444"/>
              <a:buChar char="•"/>
              <a:tabLst>
                <a:tab pos="93980" algn="l"/>
              </a:tabLst>
            </a:pPr>
            <a:endParaRPr lang="en-US" sz="1800" dirty="0" smtClean="0">
              <a:solidFill>
                <a:srgbClr val="4B4B4B"/>
              </a:solidFill>
              <a:latin typeface="Arial"/>
              <a:cs typeface="Arial"/>
            </a:endParaRPr>
          </a:p>
          <a:p>
            <a:pPr marL="12700" marR="199390" algn="just">
              <a:lnSpc>
                <a:spcPct val="100000"/>
              </a:lnSpc>
              <a:buSzPct val="94444"/>
              <a:buChar char="•"/>
              <a:tabLst>
                <a:tab pos="93980" algn="l"/>
              </a:tabLst>
            </a:pPr>
            <a:endParaRPr lang="en-US" dirty="0">
              <a:solidFill>
                <a:srgbClr val="4B4B4B"/>
              </a:solidFill>
              <a:latin typeface="Arial"/>
              <a:cs typeface="Arial"/>
            </a:endParaRPr>
          </a:p>
          <a:p>
            <a:pPr marL="12700" marR="199390" algn="just">
              <a:lnSpc>
                <a:spcPct val="100000"/>
              </a:lnSpc>
              <a:buSzPct val="94444"/>
              <a:buChar char="•"/>
              <a:tabLst>
                <a:tab pos="93980" algn="l"/>
              </a:tabLst>
            </a:pPr>
            <a:endParaRPr lang="en-US" sz="1800" dirty="0" smtClean="0">
              <a:solidFill>
                <a:srgbClr val="4B4B4B"/>
              </a:solidFill>
              <a:latin typeface="Arial"/>
              <a:cs typeface="Arial"/>
            </a:endParaRPr>
          </a:p>
          <a:p>
            <a:pPr marL="12700" marR="199390" algn="just">
              <a:lnSpc>
                <a:spcPct val="100000"/>
              </a:lnSpc>
              <a:buSzPct val="94444"/>
              <a:buChar char="•"/>
              <a:tabLst>
                <a:tab pos="93980" algn="l"/>
              </a:tabLst>
            </a:pPr>
            <a:r>
              <a:rPr sz="1800" dirty="0" smtClean="0">
                <a:solidFill>
                  <a:srgbClr val="4B4B4B"/>
                </a:solidFill>
                <a:latin typeface="Arial"/>
                <a:cs typeface="Arial"/>
              </a:rPr>
              <a:t>The </a:t>
            </a:r>
            <a:r>
              <a:rPr sz="1800" spc="-10" dirty="0">
                <a:solidFill>
                  <a:srgbClr val="4B4B4B"/>
                </a:solidFill>
                <a:latin typeface="Arial"/>
                <a:cs typeface="Arial"/>
              </a:rPr>
              <a:t>homeostatic </a:t>
            </a:r>
            <a:r>
              <a:rPr sz="1800" spc="-5" dirty="0">
                <a:solidFill>
                  <a:srgbClr val="4B4B4B"/>
                </a:solidFill>
                <a:latin typeface="Arial"/>
                <a:cs typeface="Arial"/>
              </a:rPr>
              <a:t>mechanisms for regulating </a:t>
            </a:r>
            <a:r>
              <a:rPr sz="1800" spc="-10" dirty="0">
                <a:solidFill>
                  <a:srgbClr val="4B4B4B"/>
                </a:solidFill>
                <a:latin typeface="Arial"/>
                <a:cs typeface="Arial"/>
              </a:rPr>
              <a:t>body temperature  </a:t>
            </a:r>
            <a:r>
              <a:rPr sz="1800" spc="-5" dirty="0">
                <a:solidFill>
                  <a:srgbClr val="4B4B4B"/>
                </a:solidFill>
                <a:latin typeface="Arial"/>
                <a:cs typeface="Arial"/>
              </a:rPr>
              <a:t>represent the </a:t>
            </a:r>
            <a:r>
              <a:rPr sz="1800" b="1" spc="-5" dirty="0">
                <a:solidFill>
                  <a:srgbClr val="4B4B4B"/>
                </a:solidFill>
                <a:latin typeface="Arial"/>
                <a:cs typeface="Arial"/>
              </a:rPr>
              <a:t>thermoregulatory </a:t>
            </a:r>
            <a:r>
              <a:rPr sz="1800" b="1" spc="-10" dirty="0">
                <a:solidFill>
                  <a:srgbClr val="4B4B4B"/>
                </a:solidFill>
                <a:latin typeface="Arial"/>
                <a:cs typeface="Arial"/>
              </a:rPr>
              <a:t>system</a:t>
            </a:r>
            <a:r>
              <a:rPr sz="1800" spc="-10" dirty="0">
                <a:solidFill>
                  <a:srgbClr val="4B4B4B"/>
                </a:solidFill>
                <a:latin typeface="Arial"/>
                <a:cs typeface="Arial"/>
              </a:rPr>
              <a:t>. Body </a:t>
            </a:r>
            <a:r>
              <a:rPr sz="1800" spc="-5" dirty="0">
                <a:solidFill>
                  <a:srgbClr val="4B4B4B"/>
                </a:solidFill>
                <a:latin typeface="Arial"/>
                <a:cs typeface="Arial"/>
              </a:rPr>
              <a:t>temperature is  controlled by </a:t>
            </a:r>
            <a:r>
              <a:rPr sz="1800" spc="-10" dirty="0">
                <a:solidFill>
                  <a:srgbClr val="4B4B4B"/>
                </a:solidFill>
                <a:latin typeface="Arial"/>
                <a:cs typeface="Arial"/>
              </a:rPr>
              <a:t>balancing heat production against heat</a:t>
            </a:r>
            <a:r>
              <a:rPr sz="1800" spc="40" dirty="0">
                <a:solidFill>
                  <a:srgbClr val="4B4B4B"/>
                </a:solidFill>
                <a:latin typeface="Arial"/>
                <a:cs typeface="Arial"/>
              </a:rPr>
              <a:t> </a:t>
            </a:r>
            <a:r>
              <a:rPr sz="1800" spc="-10" dirty="0">
                <a:solidFill>
                  <a:srgbClr val="4B4B4B"/>
                </a:solidFill>
                <a:latin typeface="Arial"/>
                <a:cs typeface="Arial"/>
              </a:rPr>
              <a:t>loss.</a:t>
            </a:r>
            <a:endParaRPr sz="1800" dirty="0">
              <a:latin typeface="Arial"/>
              <a:cs typeface="Arial"/>
            </a:endParaRPr>
          </a:p>
          <a:p>
            <a:pPr>
              <a:lnSpc>
                <a:spcPct val="100000"/>
              </a:lnSpc>
              <a:spcBef>
                <a:spcPts val="35"/>
              </a:spcBef>
              <a:buClr>
                <a:srgbClr val="4B4B4B"/>
              </a:buClr>
              <a:buFont typeface="Arial"/>
              <a:buChar char="•"/>
            </a:pPr>
            <a:endParaRPr sz="1850" dirty="0">
              <a:latin typeface="Times New Roman"/>
              <a:cs typeface="Times New Roman"/>
            </a:endParaRPr>
          </a:p>
          <a:p>
            <a:pPr marL="12700" marR="5080">
              <a:lnSpc>
                <a:spcPct val="100000"/>
              </a:lnSpc>
              <a:buSzPct val="94444"/>
              <a:buChar char="•"/>
              <a:tabLst>
                <a:tab pos="93980" algn="l"/>
              </a:tabLst>
            </a:pPr>
            <a:r>
              <a:rPr sz="1800" spc="-10" dirty="0">
                <a:solidFill>
                  <a:srgbClr val="4B4B4B"/>
                </a:solidFill>
                <a:latin typeface="Arial"/>
                <a:cs typeface="Arial"/>
              </a:rPr>
              <a:t>Anaesthetic-induced </a:t>
            </a:r>
            <a:r>
              <a:rPr sz="1800" spc="-5" dirty="0">
                <a:solidFill>
                  <a:srgbClr val="4B4B4B"/>
                </a:solidFill>
                <a:latin typeface="Arial"/>
                <a:cs typeface="Arial"/>
              </a:rPr>
              <a:t>impairment of thermoregulatory </a:t>
            </a:r>
            <a:r>
              <a:rPr sz="1800" spc="-10" dirty="0">
                <a:solidFill>
                  <a:srgbClr val="4B4B4B"/>
                </a:solidFill>
                <a:latin typeface="Arial"/>
                <a:cs typeface="Arial"/>
              </a:rPr>
              <a:t>control,  </a:t>
            </a:r>
            <a:r>
              <a:rPr sz="1800" spc="-5" dirty="0">
                <a:solidFill>
                  <a:srgbClr val="4B4B4B"/>
                </a:solidFill>
                <a:latin typeface="Arial"/>
                <a:cs typeface="Arial"/>
              </a:rPr>
              <a:t>combined </a:t>
            </a:r>
            <a:r>
              <a:rPr sz="1800" spc="-15" dirty="0">
                <a:solidFill>
                  <a:srgbClr val="4B4B4B"/>
                </a:solidFill>
                <a:latin typeface="Arial"/>
                <a:cs typeface="Arial"/>
              </a:rPr>
              <a:t>with </a:t>
            </a:r>
            <a:r>
              <a:rPr sz="1800" spc="-5" dirty="0">
                <a:solidFill>
                  <a:srgbClr val="4B4B4B"/>
                </a:solidFill>
                <a:latin typeface="Arial"/>
                <a:cs typeface="Arial"/>
              </a:rPr>
              <a:t>the </a:t>
            </a:r>
            <a:r>
              <a:rPr sz="1800" spc="-10" dirty="0">
                <a:solidFill>
                  <a:srgbClr val="4B4B4B"/>
                </a:solidFill>
                <a:latin typeface="Arial"/>
                <a:cs typeface="Arial"/>
              </a:rPr>
              <a:t>operating </a:t>
            </a:r>
            <a:r>
              <a:rPr sz="1800" spc="-5" dirty="0">
                <a:solidFill>
                  <a:srgbClr val="4B4B4B"/>
                </a:solidFill>
                <a:latin typeface="Arial"/>
                <a:cs typeface="Arial"/>
              </a:rPr>
              <a:t>room </a:t>
            </a:r>
            <a:r>
              <a:rPr sz="1800" spc="-10" dirty="0">
                <a:solidFill>
                  <a:srgbClr val="4B4B4B"/>
                </a:solidFill>
                <a:latin typeface="Arial"/>
                <a:cs typeface="Arial"/>
              </a:rPr>
              <a:t>environment, imposes </a:t>
            </a:r>
            <a:r>
              <a:rPr sz="1800" spc="-5" dirty="0">
                <a:solidFill>
                  <a:srgbClr val="4B4B4B"/>
                </a:solidFill>
                <a:latin typeface="Arial"/>
                <a:cs typeface="Arial"/>
              </a:rPr>
              <a:t>thermal  </a:t>
            </a:r>
            <a:r>
              <a:rPr sz="1800" dirty="0">
                <a:solidFill>
                  <a:srgbClr val="4B4B4B"/>
                </a:solidFill>
                <a:latin typeface="Arial"/>
                <a:cs typeface="Arial"/>
              </a:rPr>
              <a:t>stress </a:t>
            </a:r>
            <a:r>
              <a:rPr sz="1800" spc="-5" dirty="0">
                <a:solidFill>
                  <a:srgbClr val="4B4B4B"/>
                </a:solidFill>
                <a:latin typeface="Arial"/>
                <a:cs typeface="Arial"/>
              </a:rPr>
              <a:t>on </a:t>
            </a:r>
            <a:r>
              <a:rPr sz="1800" dirty="0">
                <a:solidFill>
                  <a:srgbClr val="4B4B4B"/>
                </a:solidFill>
                <a:latin typeface="Arial"/>
                <a:cs typeface="Arial"/>
              </a:rPr>
              <a:t>most</a:t>
            </a:r>
            <a:r>
              <a:rPr sz="1800" spc="-15" dirty="0">
                <a:solidFill>
                  <a:srgbClr val="4B4B4B"/>
                </a:solidFill>
                <a:latin typeface="Arial"/>
                <a:cs typeface="Arial"/>
              </a:rPr>
              <a:t> </a:t>
            </a:r>
            <a:r>
              <a:rPr sz="1800" spc="-10" dirty="0">
                <a:solidFill>
                  <a:srgbClr val="4B4B4B"/>
                </a:solidFill>
                <a:latin typeface="Arial"/>
                <a:cs typeface="Arial"/>
              </a:rPr>
              <a:t>patients.</a:t>
            </a:r>
            <a:endParaRPr sz="18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48937" y="476250"/>
            <a:ext cx="3680460" cy="1488440"/>
          </a:xfrm>
          <a:prstGeom prst="rect">
            <a:avLst/>
          </a:prstGeom>
        </p:spPr>
        <p:txBody>
          <a:bodyPr vert="horz" wrap="square" lIns="0" tIns="12700" rIns="0" bIns="0" rtlCol="0">
            <a:spAutoFit/>
          </a:bodyPr>
          <a:lstStyle/>
          <a:p>
            <a:pPr marL="12700">
              <a:lnSpc>
                <a:spcPct val="100000"/>
              </a:lnSpc>
              <a:spcBef>
                <a:spcPts val="100"/>
              </a:spcBef>
            </a:pPr>
            <a:r>
              <a:rPr sz="9600" b="1" spc="-10" dirty="0">
                <a:solidFill>
                  <a:srgbClr val="FF007F"/>
                </a:solidFill>
                <a:latin typeface="Arial"/>
                <a:cs typeface="Arial"/>
              </a:rPr>
              <a:t>INT</a:t>
            </a:r>
            <a:r>
              <a:rPr sz="9600" b="1" dirty="0">
                <a:solidFill>
                  <a:srgbClr val="FF007F"/>
                </a:solidFill>
                <a:latin typeface="Arial"/>
                <a:cs typeface="Arial"/>
              </a:rPr>
              <a:t>ER</a:t>
            </a:r>
            <a:endParaRPr sz="9600">
              <a:latin typeface="Arial"/>
              <a:cs typeface="Arial"/>
            </a:endParaRPr>
          </a:p>
        </p:txBody>
      </p:sp>
      <p:sp>
        <p:nvSpPr>
          <p:cNvPr id="3" name="object 3"/>
          <p:cNvSpPr txBox="1"/>
          <p:nvPr/>
        </p:nvSpPr>
        <p:spPr>
          <a:xfrm>
            <a:off x="3429000" y="1711959"/>
            <a:ext cx="94297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a:t>
            </a:r>
            <a:endParaRPr sz="3600">
              <a:latin typeface="Arial"/>
              <a:cs typeface="Arial"/>
            </a:endParaRPr>
          </a:p>
        </p:txBody>
      </p:sp>
      <p:sp>
        <p:nvSpPr>
          <p:cNvPr id="4" name="object 4"/>
          <p:cNvSpPr txBox="1"/>
          <p:nvPr/>
        </p:nvSpPr>
        <p:spPr>
          <a:xfrm>
            <a:off x="4358843" y="1767969"/>
            <a:ext cx="992505" cy="511175"/>
          </a:xfrm>
          <a:prstGeom prst="rect">
            <a:avLst/>
          </a:prstGeom>
        </p:spPr>
        <p:txBody>
          <a:bodyPr vert="horz" wrap="square" lIns="0" tIns="0" rIns="0" bIns="0" rtlCol="0">
            <a:spAutoFit/>
          </a:bodyPr>
          <a:lstStyle/>
          <a:p>
            <a:pPr>
              <a:lnSpc>
                <a:spcPts val="3979"/>
              </a:lnSpc>
            </a:pPr>
            <a:r>
              <a:rPr sz="3600" dirty="0">
                <a:solidFill>
                  <a:srgbClr val="666666"/>
                </a:solidFill>
                <a:latin typeface="Arial"/>
                <a:cs typeface="Arial"/>
              </a:rPr>
              <a:t>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5" name="object 5"/>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304800" y="1567047"/>
            <a:ext cx="3788990" cy="566822"/>
          </a:xfrm>
          <a:prstGeom prst="rect">
            <a:avLst/>
          </a:prstGeom>
        </p:spPr>
        <p:txBody>
          <a:bodyPr vert="horz" wrap="square" lIns="0" tIns="12700" rIns="0" bIns="0" rtlCol="0">
            <a:spAutoFit/>
          </a:bodyPr>
          <a:lstStyle/>
          <a:p>
            <a:pPr marL="12700">
              <a:lnSpc>
                <a:spcPct val="100000"/>
              </a:lnSpc>
              <a:spcBef>
                <a:spcPts val="100"/>
              </a:spcBef>
            </a:pPr>
            <a:r>
              <a:rPr sz="1800" spc="-5" dirty="0" err="1">
                <a:solidFill>
                  <a:srgbClr val="4B4B4B"/>
                </a:solidFill>
              </a:rPr>
              <a:t>Nonsh</a:t>
            </a:r>
            <a:r>
              <a:rPr sz="1800" spc="5" dirty="0" err="1">
                <a:solidFill>
                  <a:srgbClr val="4B4B4B"/>
                </a:solidFill>
              </a:rPr>
              <a:t>i</a:t>
            </a:r>
            <a:r>
              <a:rPr sz="1800" spc="-45" dirty="0" err="1">
                <a:solidFill>
                  <a:srgbClr val="4B4B4B"/>
                </a:solidFill>
              </a:rPr>
              <a:t>v</a:t>
            </a:r>
            <a:r>
              <a:rPr sz="1800" spc="-5" dirty="0" err="1">
                <a:solidFill>
                  <a:srgbClr val="4B4B4B"/>
                </a:solidFill>
              </a:rPr>
              <a:t>e</a:t>
            </a:r>
            <a:r>
              <a:rPr sz="1800" spc="-15" dirty="0" err="1">
                <a:solidFill>
                  <a:srgbClr val="4B4B4B"/>
                </a:solidFill>
              </a:rPr>
              <a:t>r</a:t>
            </a:r>
            <a:r>
              <a:rPr sz="1800" spc="-5" dirty="0" err="1">
                <a:solidFill>
                  <a:srgbClr val="4B4B4B"/>
                </a:solidFill>
              </a:rPr>
              <a:t>i</a:t>
            </a:r>
            <a:r>
              <a:rPr sz="1800" spc="5" dirty="0" err="1">
                <a:solidFill>
                  <a:srgbClr val="4B4B4B"/>
                </a:solidFill>
              </a:rPr>
              <a:t>n</a:t>
            </a:r>
            <a:r>
              <a:rPr sz="1800" dirty="0" err="1">
                <a:solidFill>
                  <a:srgbClr val="4B4B4B"/>
                </a:solidFill>
              </a:rPr>
              <a:t>g</a:t>
            </a:r>
            <a:r>
              <a:rPr sz="1800" dirty="0">
                <a:solidFill>
                  <a:srgbClr val="4B4B4B"/>
                </a:solidFill>
              </a:rPr>
              <a:t> </a:t>
            </a:r>
            <a:r>
              <a:rPr lang="en-US" sz="1800" dirty="0" smtClean="0">
                <a:solidFill>
                  <a:srgbClr val="4B4B4B"/>
                </a:solidFill>
              </a:rPr>
              <a:t/>
            </a:r>
            <a:br>
              <a:rPr lang="en-US" sz="1800" dirty="0" smtClean="0">
                <a:solidFill>
                  <a:srgbClr val="4B4B4B"/>
                </a:solidFill>
              </a:rPr>
            </a:br>
            <a:r>
              <a:rPr sz="1800" spc="-5" dirty="0" smtClean="0">
                <a:solidFill>
                  <a:srgbClr val="4B4B4B"/>
                </a:solidFill>
              </a:rPr>
              <a:t>T</a:t>
            </a:r>
            <a:r>
              <a:rPr sz="1800" spc="5" dirty="0" smtClean="0">
                <a:solidFill>
                  <a:srgbClr val="4B4B4B"/>
                </a:solidFill>
              </a:rPr>
              <a:t>h</a:t>
            </a:r>
            <a:r>
              <a:rPr sz="1800" spc="-15" dirty="0" smtClean="0">
                <a:solidFill>
                  <a:srgbClr val="4B4B4B"/>
                </a:solidFill>
              </a:rPr>
              <a:t>e</a:t>
            </a:r>
            <a:r>
              <a:rPr sz="1800" spc="-5" dirty="0" smtClean="0">
                <a:solidFill>
                  <a:srgbClr val="4B4B4B"/>
                </a:solidFill>
              </a:rPr>
              <a:t>r</a:t>
            </a:r>
            <a:r>
              <a:rPr sz="1800" spc="-15" dirty="0" smtClean="0">
                <a:solidFill>
                  <a:srgbClr val="4B4B4B"/>
                </a:solidFill>
              </a:rPr>
              <a:t>m</a:t>
            </a:r>
            <a:r>
              <a:rPr sz="1800" spc="5" dirty="0" smtClean="0">
                <a:solidFill>
                  <a:srgbClr val="4B4B4B"/>
                </a:solidFill>
              </a:rPr>
              <a:t>o</a:t>
            </a:r>
            <a:r>
              <a:rPr sz="1800" spc="-5" dirty="0" smtClean="0">
                <a:solidFill>
                  <a:srgbClr val="4B4B4B"/>
                </a:solidFill>
              </a:rPr>
              <a:t>g</a:t>
            </a:r>
            <a:r>
              <a:rPr lang="en-US" sz="1800" spc="-5" dirty="0" smtClean="0">
                <a:solidFill>
                  <a:srgbClr val="4B4B4B"/>
                </a:solidFill>
              </a:rPr>
              <a:t>enesis</a:t>
            </a:r>
            <a:endParaRPr sz="1800" dirty="0"/>
          </a:p>
        </p:txBody>
      </p:sp>
      <p:sp>
        <p:nvSpPr>
          <p:cNvPr id="7" name="object 7"/>
          <p:cNvSpPr txBox="1"/>
          <p:nvPr/>
        </p:nvSpPr>
        <p:spPr>
          <a:xfrm>
            <a:off x="523240" y="2288540"/>
            <a:ext cx="7096760" cy="2233945"/>
          </a:xfrm>
          <a:prstGeom prst="rect">
            <a:avLst/>
          </a:prstGeom>
        </p:spPr>
        <p:txBody>
          <a:bodyPr vert="horz" wrap="square" lIns="0" tIns="12700" rIns="0" bIns="0" rtlCol="0">
            <a:spAutoFit/>
          </a:bodyPr>
          <a:lstStyle/>
          <a:p>
            <a:pPr marL="12700" marR="5080">
              <a:lnSpc>
                <a:spcPct val="100000"/>
              </a:lnSpc>
              <a:spcBef>
                <a:spcPts val="100"/>
              </a:spcBef>
              <a:buSzPct val="94444"/>
              <a:buChar char="•"/>
              <a:tabLst>
                <a:tab pos="93980" algn="l"/>
              </a:tabLst>
            </a:pPr>
            <a:r>
              <a:rPr sz="1800" spc="-5" dirty="0">
                <a:solidFill>
                  <a:srgbClr val="4B4B4B"/>
                </a:solidFill>
                <a:latin typeface="Arial"/>
                <a:cs typeface="Arial"/>
              </a:rPr>
              <a:t>Increases metabolic </a:t>
            </a:r>
            <a:r>
              <a:rPr sz="1800" spc="-10" dirty="0">
                <a:solidFill>
                  <a:srgbClr val="4B4B4B"/>
                </a:solidFill>
                <a:latin typeface="Arial"/>
                <a:cs typeface="Arial"/>
              </a:rPr>
              <a:t>heat production  </a:t>
            </a:r>
            <a:r>
              <a:rPr sz="1800" spc="-15" dirty="0">
                <a:solidFill>
                  <a:srgbClr val="4B4B4B"/>
                </a:solidFill>
                <a:latin typeface="Arial"/>
                <a:cs typeface="Arial"/>
              </a:rPr>
              <a:t>without </a:t>
            </a:r>
            <a:r>
              <a:rPr sz="1800" spc="-10" dirty="0">
                <a:solidFill>
                  <a:srgbClr val="4B4B4B"/>
                </a:solidFill>
                <a:latin typeface="Arial"/>
                <a:cs typeface="Arial"/>
              </a:rPr>
              <a:t>producing </a:t>
            </a:r>
            <a:r>
              <a:rPr sz="1800" spc="-5" dirty="0">
                <a:solidFill>
                  <a:srgbClr val="4B4B4B"/>
                </a:solidFill>
                <a:latin typeface="Arial"/>
                <a:cs typeface="Arial"/>
              </a:rPr>
              <a:t>mechanical</a:t>
            </a:r>
            <a:r>
              <a:rPr sz="1800" spc="5" dirty="0">
                <a:solidFill>
                  <a:srgbClr val="4B4B4B"/>
                </a:solidFill>
                <a:latin typeface="Arial"/>
                <a:cs typeface="Arial"/>
              </a:rPr>
              <a:t> </a:t>
            </a:r>
            <a:r>
              <a:rPr sz="1800" spc="-10" dirty="0">
                <a:solidFill>
                  <a:srgbClr val="4B4B4B"/>
                </a:solidFill>
                <a:latin typeface="Arial"/>
                <a:cs typeface="Arial"/>
              </a:rPr>
              <a:t>work.</a:t>
            </a:r>
            <a:endParaRPr sz="1800" dirty="0">
              <a:latin typeface="Arial"/>
              <a:cs typeface="Arial"/>
            </a:endParaRPr>
          </a:p>
          <a:p>
            <a:pPr marL="12700" marR="630555" algn="just">
              <a:lnSpc>
                <a:spcPct val="100000"/>
              </a:lnSpc>
              <a:spcBef>
                <a:spcPts val="1120"/>
              </a:spcBef>
              <a:buSzPct val="94444"/>
              <a:buChar char="•"/>
              <a:tabLst>
                <a:tab pos="93980" algn="l"/>
              </a:tabLst>
            </a:pPr>
            <a:r>
              <a:rPr sz="1800" spc="-10" dirty="0">
                <a:solidFill>
                  <a:srgbClr val="4B4B4B"/>
                </a:solidFill>
                <a:latin typeface="Arial"/>
                <a:cs typeface="Arial"/>
              </a:rPr>
              <a:t>Skeletal </a:t>
            </a:r>
            <a:r>
              <a:rPr sz="1800" spc="-5" dirty="0">
                <a:solidFill>
                  <a:srgbClr val="4B4B4B"/>
                </a:solidFill>
                <a:latin typeface="Arial"/>
                <a:cs typeface="Arial"/>
              </a:rPr>
              <a:t>muscle </a:t>
            </a:r>
            <a:r>
              <a:rPr sz="1800" spc="-10" dirty="0">
                <a:solidFill>
                  <a:srgbClr val="4B4B4B"/>
                </a:solidFill>
                <a:latin typeface="Arial"/>
                <a:cs typeface="Arial"/>
              </a:rPr>
              <a:t>and </a:t>
            </a:r>
            <a:r>
              <a:rPr sz="1800" spc="-15" dirty="0">
                <a:solidFill>
                  <a:srgbClr val="4B4B4B"/>
                </a:solidFill>
                <a:latin typeface="Arial"/>
                <a:cs typeface="Arial"/>
              </a:rPr>
              <a:t>brown </a:t>
            </a:r>
            <a:r>
              <a:rPr sz="1800" spc="-5" dirty="0">
                <a:solidFill>
                  <a:srgbClr val="4B4B4B"/>
                </a:solidFill>
                <a:latin typeface="Arial"/>
                <a:cs typeface="Arial"/>
              </a:rPr>
              <a:t>fat  tissue are the major </a:t>
            </a:r>
            <a:r>
              <a:rPr sz="1800" spc="-10" dirty="0">
                <a:solidFill>
                  <a:srgbClr val="4B4B4B"/>
                </a:solidFill>
                <a:latin typeface="Arial"/>
                <a:cs typeface="Arial"/>
              </a:rPr>
              <a:t>sources of  nonshivering heat </a:t>
            </a:r>
            <a:r>
              <a:rPr sz="1800" spc="-5" dirty="0">
                <a:solidFill>
                  <a:srgbClr val="4B4B4B"/>
                </a:solidFill>
                <a:latin typeface="Arial"/>
                <a:cs typeface="Arial"/>
              </a:rPr>
              <a:t>in </a:t>
            </a:r>
            <a:r>
              <a:rPr sz="1800" spc="-10" dirty="0">
                <a:solidFill>
                  <a:srgbClr val="4B4B4B"/>
                </a:solidFill>
                <a:latin typeface="Arial"/>
                <a:cs typeface="Arial"/>
              </a:rPr>
              <a:t>adults.</a:t>
            </a:r>
            <a:endParaRPr sz="1800" dirty="0">
              <a:latin typeface="Arial"/>
              <a:cs typeface="Arial"/>
            </a:endParaRPr>
          </a:p>
          <a:p>
            <a:pPr marL="12700" marR="28575">
              <a:lnSpc>
                <a:spcPct val="100000"/>
              </a:lnSpc>
              <a:spcBef>
                <a:spcPts val="1120"/>
              </a:spcBef>
              <a:buSzPct val="94444"/>
              <a:buChar char="•"/>
              <a:tabLst>
                <a:tab pos="93980" algn="l"/>
              </a:tabLst>
            </a:pPr>
            <a:r>
              <a:rPr sz="1800" dirty="0">
                <a:solidFill>
                  <a:srgbClr val="4B4B4B"/>
                </a:solidFill>
                <a:latin typeface="Arial"/>
                <a:cs typeface="Arial"/>
              </a:rPr>
              <a:t>The </a:t>
            </a:r>
            <a:r>
              <a:rPr sz="1800" spc="-5" dirty="0">
                <a:solidFill>
                  <a:srgbClr val="4B4B4B"/>
                </a:solidFill>
                <a:latin typeface="Arial"/>
                <a:cs typeface="Arial"/>
              </a:rPr>
              <a:t>metabolic rate in both tissues is  controlled primarily by  </a:t>
            </a:r>
            <a:r>
              <a:rPr sz="1800" spc="-10" dirty="0">
                <a:solidFill>
                  <a:srgbClr val="4B4B4B"/>
                </a:solidFill>
                <a:latin typeface="Arial"/>
                <a:cs typeface="Arial"/>
              </a:rPr>
              <a:t>norepinephrine released </a:t>
            </a:r>
            <a:r>
              <a:rPr sz="1800" spc="-5" dirty="0">
                <a:solidFill>
                  <a:srgbClr val="4B4B4B"/>
                </a:solidFill>
                <a:latin typeface="Arial"/>
                <a:cs typeface="Arial"/>
              </a:rPr>
              <a:t>from  </a:t>
            </a:r>
            <a:r>
              <a:rPr sz="1800" spc="-10" dirty="0">
                <a:solidFill>
                  <a:srgbClr val="4B4B4B"/>
                </a:solidFill>
                <a:latin typeface="Arial"/>
                <a:cs typeface="Arial"/>
              </a:rPr>
              <a:t>adrenergic nerve terminals and </a:t>
            </a:r>
            <a:r>
              <a:rPr sz="1800" spc="-5" dirty="0">
                <a:solidFill>
                  <a:srgbClr val="4B4B4B"/>
                </a:solidFill>
                <a:latin typeface="Arial"/>
                <a:cs typeface="Arial"/>
              </a:rPr>
              <a:t>is  further </a:t>
            </a:r>
            <a:r>
              <a:rPr sz="1800" spc="-10" dirty="0">
                <a:solidFill>
                  <a:srgbClr val="4B4B4B"/>
                </a:solidFill>
                <a:latin typeface="Arial"/>
                <a:cs typeface="Arial"/>
              </a:rPr>
              <a:t>mediated locally </a:t>
            </a:r>
            <a:r>
              <a:rPr sz="1800" spc="-5" dirty="0">
                <a:solidFill>
                  <a:srgbClr val="4B4B4B"/>
                </a:solidFill>
                <a:latin typeface="Arial"/>
                <a:cs typeface="Arial"/>
              </a:rPr>
              <a:t>by an  </a:t>
            </a:r>
            <a:r>
              <a:rPr sz="1800" spc="-10" dirty="0">
                <a:solidFill>
                  <a:srgbClr val="4B4B4B"/>
                </a:solidFill>
                <a:latin typeface="Arial"/>
                <a:cs typeface="Arial"/>
              </a:rPr>
              <a:t>uncoupling protein.</a:t>
            </a:r>
            <a:endParaRPr sz="18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8330" y="648970"/>
            <a:ext cx="6607809"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B4B4B"/>
                </a:solidFill>
                <a:latin typeface="Arial"/>
                <a:cs typeface="Arial"/>
              </a:rPr>
              <a:t>Thermoregulation During General</a:t>
            </a:r>
            <a:r>
              <a:rPr sz="2400" b="1" spc="-55" dirty="0">
                <a:solidFill>
                  <a:srgbClr val="4B4B4B"/>
                </a:solidFill>
                <a:latin typeface="Arial"/>
                <a:cs typeface="Arial"/>
              </a:rPr>
              <a:t> </a:t>
            </a:r>
            <a:r>
              <a:rPr sz="2400" b="1" spc="-5" dirty="0">
                <a:solidFill>
                  <a:srgbClr val="4B4B4B"/>
                </a:solidFill>
                <a:latin typeface="Arial"/>
                <a:cs typeface="Arial"/>
              </a:rPr>
              <a:t>Anesthesia</a:t>
            </a:r>
            <a:endParaRPr sz="2400">
              <a:latin typeface="Arial"/>
              <a:cs typeface="Arial"/>
            </a:endParaRPr>
          </a:p>
        </p:txBody>
      </p:sp>
      <p:sp>
        <p:nvSpPr>
          <p:cNvPr id="5" name="object 5"/>
          <p:cNvSpPr txBox="1"/>
          <p:nvPr/>
        </p:nvSpPr>
        <p:spPr>
          <a:xfrm>
            <a:off x="523240" y="1385570"/>
            <a:ext cx="7283450" cy="269240"/>
          </a:xfrm>
          <a:prstGeom prst="rect">
            <a:avLst/>
          </a:prstGeom>
        </p:spPr>
        <p:txBody>
          <a:bodyPr vert="horz" wrap="square" lIns="0" tIns="12700" rIns="0" bIns="0" rtlCol="0">
            <a:spAutoFit/>
          </a:bodyPr>
          <a:lstStyle/>
          <a:p>
            <a:pPr marL="12700">
              <a:lnSpc>
                <a:spcPct val="100000"/>
              </a:lnSpc>
              <a:spcBef>
                <a:spcPts val="100"/>
              </a:spcBef>
            </a:pPr>
            <a:r>
              <a:rPr sz="2400" spc="-705" baseline="5208" dirty="0">
                <a:solidFill>
                  <a:srgbClr val="4B4B4B"/>
                </a:solidFill>
                <a:latin typeface="Symbol"/>
                <a:cs typeface="Symbol"/>
              </a:rPr>
              <a:t></a:t>
            </a:r>
            <a:r>
              <a:rPr sz="2400" spc="44" baseline="5208" dirty="0">
                <a:solidFill>
                  <a:srgbClr val="4B4B4B"/>
                </a:solidFill>
                <a:latin typeface="Times New Roman"/>
                <a:cs typeface="Times New Roman"/>
              </a:rPr>
              <a:t> </a:t>
            </a:r>
            <a:r>
              <a:rPr sz="1600" dirty="0">
                <a:solidFill>
                  <a:srgbClr val="4B4B4B"/>
                </a:solidFill>
                <a:latin typeface="Arial"/>
                <a:cs typeface="Arial"/>
              </a:rPr>
              <a:t>With </a:t>
            </a:r>
            <a:r>
              <a:rPr sz="1600" spc="-5" dirty="0">
                <a:solidFill>
                  <a:srgbClr val="4B4B4B"/>
                </a:solidFill>
                <a:latin typeface="Arial"/>
                <a:cs typeface="Arial"/>
              </a:rPr>
              <a:t>the exception of </a:t>
            </a:r>
            <a:r>
              <a:rPr sz="1600" b="1" spc="-10" dirty="0">
                <a:solidFill>
                  <a:srgbClr val="4B4B4B"/>
                </a:solidFill>
                <a:latin typeface="Arial"/>
                <a:cs typeface="Arial"/>
              </a:rPr>
              <a:t>Ketamine </a:t>
            </a:r>
            <a:r>
              <a:rPr sz="1600" spc="-5" dirty="0">
                <a:solidFill>
                  <a:srgbClr val="4B4B4B"/>
                </a:solidFill>
                <a:latin typeface="Arial"/>
                <a:cs typeface="Arial"/>
              </a:rPr>
              <a:t>all general anesthetics </a:t>
            </a:r>
            <a:r>
              <a:rPr sz="1600" dirty="0">
                <a:solidFill>
                  <a:srgbClr val="4B4B4B"/>
                </a:solidFill>
                <a:latin typeface="Arial"/>
                <a:cs typeface="Arial"/>
              </a:rPr>
              <a:t>markedly </a:t>
            </a:r>
            <a:r>
              <a:rPr sz="1600" spc="-5" dirty="0">
                <a:solidFill>
                  <a:srgbClr val="4B4B4B"/>
                </a:solidFill>
                <a:latin typeface="Arial"/>
                <a:cs typeface="Arial"/>
              </a:rPr>
              <a:t>impair</a:t>
            </a:r>
            <a:r>
              <a:rPr sz="1600" spc="35" dirty="0">
                <a:solidFill>
                  <a:srgbClr val="4B4B4B"/>
                </a:solidFill>
                <a:latin typeface="Arial"/>
                <a:cs typeface="Arial"/>
              </a:rPr>
              <a:t> </a:t>
            </a:r>
            <a:r>
              <a:rPr sz="1600" spc="-5" dirty="0">
                <a:solidFill>
                  <a:srgbClr val="4B4B4B"/>
                </a:solidFill>
                <a:latin typeface="Arial"/>
                <a:cs typeface="Arial"/>
              </a:rPr>
              <a:t>normal</a:t>
            </a:r>
            <a:endParaRPr sz="1600">
              <a:latin typeface="Arial"/>
              <a:cs typeface="Arial"/>
            </a:endParaRPr>
          </a:p>
        </p:txBody>
      </p:sp>
      <p:sp>
        <p:nvSpPr>
          <p:cNvPr id="6" name="object 6"/>
          <p:cNvSpPr txBox="1"/>
          <p:nvPr/>
        </p:nvSpPr>
        <p:spPr>
          <a:xfrm>
            <a:off x="523240" y="1629409"/>
            <a:ext cx="7283450" cy="259045"/>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4B4B4B"/>
                </a:solidFill>
                <a:latin typeface="Arial"/>
                <a:cs typeface="Arial"/>
              </a:rPr>
              <a:t>autonomic thermoregulatory </a:t>
            </a:r>
            <a:r>
              <a:rPr sz="1600" spc="-5" dirty="0" smtClean="0">
                <a:solidFill>
                  <a:srgbClr val="4B4B4B"/>
                </a:solidFill>
                <a:latin typeface="Arial"/>
                <a:cs typeface="Arial"/>
              </a:rPr>
              <a:t>control.</a:t>
            </a:r>
            <a:endParaRPr sz="1600" dirty="0">
              <a:latin typeface="Arial"/>
              <a:cs typeface="Arial"/>
            </a:endParaRPr>
          </a:p>
        </p:txBody>
      </p:sp>
      <p:sp>
        <p:nvSpPr>
          <p:cNvPr id="8" name="object 8"/>
          <p:cNvSpPr txBox="1"/>
          <p:nvPr/>
        </p:nvSpPr>
        <p:spPr>
          <a:xfrm>
            <a:off x="523240" y="2359659"/>
            <a:ext cx="7117715" cy="3432810"/>
          </a:xfrm>
          <a:prstGeom prst="rect">
            <a:avLst/>
          </a:prstGeom>
        </p:spPr>
        <p:txBody>
          <a:bodyPr vert="horz" wrap="square" lIns="0" tIns="12700" rIns="0" bIns="0" rtlCol="0">
            <a:spAutoFit/>
          </a:bodyPr>
          <a:lstStyle/>
          <a:p>
            <a:pPr marL="12700" marR="5080">
              <a:lnSpc>
                <a:spcPct val="100000"/>
              </a:lnSpc>
              <a:spcBef>
                <a:spcPts val="100"/>
              </a:spcBef>
              <a:buFont typeface="Symbol"/>
              <a:buChar char=""/>
              <a:tabLst>
                <a:tab pos="161290" algn="l"/>
              </a:tabLst>
            </a:pPr>
            <a:r>
              <a:rPr sz="1600" spc="-5" dirty="0">
                <a:solidFill>
                  <a:srgbClr val="4B4B4B"/>
                </a:solidFill>
                <a:latin typeface="Arial"/>
                <a:cs typeface="Arial"/>
              </a:rPr>
              <a:t>Several factors combine together to interfere with normal thermoregulation  during GA e.g., abolition of behavioural responses, attenuation of hypothalamic  functions,reduced metabolic rate, reduced effector responses and abnormally  large thermal</a:t>
            </a:r>
            <a:r>
              <a:rPr sz="1600" spc="-10" dirty="0">
                <a:solidFill>
                  <a:srgbClr val="4B4B4B"/>
                </a:solidFill>
                <a:latin typeface="Arial"/>
                <a:cs typeface="Arial"/>
              </a:rPr>
              <a:t> </a:t>
            </a:r>
            <a:r>
              <a:rPr sz="1600" spc="-5" dirty="0">
                <a:solidFill>
                  <a:srgbClr val="4B4B4B"/>
                </a:solidFill>
                <a:latin typeface="Arial"/>
                <a:cs typeface="Arial"/>
              </a:rPr>
              <a:t>stresses.</a:t>
            </a:r>
            <a:endParaRPr sz="1600">
              <a:latin typeface="Arial"/>
              <a:cs typeface="Arial"/>
            </a:endParaRPr>
          </a:p>
          <a:p>
            <a:pPr>
              <a:lnSpc>
                <a:spcPct val="100000"/>
              </a:lnSpc>
              <a:spcBef>
                <a:spcPts val="5"/>
              </a:spcBef>
              <a:buClr>
                <a:srgbClr val="4B4B4B"/>
              </a:buClr>
              <a:buFont typeface="Symbol"/>
              <a:buChar char=""/>
            </a:pPr>
            <a:endParaRPr sz="1650">
              <a:latin typeface="Times New Roman"/>
              <a:cs typeface="Times New Roman"/>
            </a:endParaRPr>
          </a:p>
          <a:p>
            <a:pPr marL="12700" marR="92075">
              <a:lnSpc>
                <a:spcPct val="99800"/>
              </a:lnSpc>
              <a:buFont typeface="Symbol"/>
              <a:buChar char=""/>
              <a:tabLst>
                <a:tab pos="161290" algn="l"/>
              </a:tabLst>
            </a:pPr>
            <a:r>
              <a:rPr sz="1600" b="1" spc="-10" dirty="0">
                <a:solidFill>
                  <a:srgbClr val="4B4B4B"/>
                </a:solidFill>
                <a:latin typeface="Arial"/>
                <a:cs typeface="Arial"/>
              </a:rPr>
              <a:t>Inhalational anaesthetics </a:t>
            </a:r>
            <a:r>
              <a:rPr sz="1600" spc="-5" dirty="0">
                <a:solidFill>
                  <a:srgbClr val="4B4B4B"/>
                </a:solidFill>
                <a:latin typeface="Arial"/>
                <a:cs typeface="Arial"/>
              </a:rPr>
              <a:t>promote heat loss through vasodilation.  Redistribute heat to the </a:t>
            </a:r>
            <a:r>
              <a:rPr sz="1600" spc="-10" dirty="0">
                <a:solidFill>
                  <a:srgbClr val="4B4B4B"/>
                </a:solidFill>
                <a:latin typeface="Arial"/>
                <a:cs typeface="Arial"/>
              </a:rPr>
              <a:t>peripheral </a:t>
            </a:r>
            <a:r>
              <a:rPr sz="1600" spc="-5" dirty="0">
                <a:solidFill>
                  <a:srgbClr val="4B4B4B"/>
                </a:solidFill>
                <a:latin typeface="Arial"/>
                <a:cs typeface="Arial"/>
              </a:rPr>
              <a:t>tissues and increase the potential for </a:t>
            </a:r>
            <a:r>
              <a:rPr sz="1600" spc="-10" dirty="0">
                <a:solidFill>
                  <a:srgbClr val="4B4B4B"/>
                </a:solidFill>
                <a:latin typeface="Arial"/>
                <a:cs typeface="Arial"/>
              </a:rPr>
              <a:t>heat  </a:t>
            </a:r>
            <a:r>
              <a:rPr sz="1600" spc="-5" dirty="0">
                <a:solidFill>
                  <a:srgbClr val="4B4B4B"/>
                </a:solidFill>
                <a:latin typeface="Arial"/>
                <a:cs typeface="Arial"/>
              </a:rPr>
              <a:t>loss to the environment. Nitrous Oxide depresses thermoregulation to </a:t>
            </a:r>
            <a:r>
              <a:rPr sz="1600" dirty="0">
                <a:solidFill>
                  <a:srgbClr val="4B4B4B"/>
                </a:solidFill>
                <a:latin typeface="Arial"/>
                <a:cs typeface="Arial"/>
              </a:rPr>
              <a:t>a </a:t>
            </a:r>
            <a:r>
              <a:rPr sz="1600" spc="-5" dirty="0">
                <a:solidFill>
                  <a:srgbClr val="4B4B4B"/>
                </a:solidFill>
                <a:latin typeface="Arial"/>
                <a:cs typeface="Arial"/>
              </a:rPr>
              <a:t>lesser  extent than equipotent concentrations of the volatile</a:t>
            </a:r>
            <a:r>
              <a:rPr sz="1600" spc="10" dirty="0">
                <a:solidFill>
                  <a:srgbClr val="4B4B4B"/>
                </a:solidFill>
                <a:latin typeface="Arial"/>
                <a:cs typeface="Arial"/>
              </a:rPr>
              <a:t> </a:t>
            </a:r>
            <a:r>
              <a:rPr sz="1600" spc="-5" dirty="0">
                <a:solidFill>
                  <a:srgbClr val="4B4B4B"/>
                </a:solidFill>
                <a:latin typeface="Arial"/>
                <a:cs typeface="Arial"/>
              </a:rPr>
              <a:t>agents.</a:t>
            </a:r>
            <a:endParaRPr sz="1600">
              <a:latin typeface="Arial"/>
              <a:cs typeface="Arial"/>
            </a:endParaRPr>
          </a:p>
          <a:p>
            <a:pPr>
              <a:lnSpc>
                <a:spcPct val="100000"/>
              </a:lnSpc>
              <a:spcBef>
                <a:spcPts val="10"/>
              </a:spcBef>
            </a:pPr>
            <a:endParaRPr sz="1650">
              <a:latin typeface="Times New Roman"/>
              <a:cs typeface="Times New Roman"/>
            </a:endParaRPr>
          </a:p>
          <a:p>
            <a:pPr marL="12700">
              <a:lnSpc>
                <a:spcPct val="100000"/>
              </a:lnSpc>
              <a:spcBef>
                <a:spcPts val="5"/>
              </a:spcBef>
            </a:pPr>
            <a:r>
              <a:rPr sz="2400" spc="-97" baseline="5208" dirty="0">
                <a:solidFill>
                  <a:srgbClr val="4B4B4B"/>
                </a:solidFill>
                <a:latin typeface="Symbol"/>
                <a:cs typeface="Symbol"/>
              </a:rPr>
              <a:t></a:t>
            </a:r>
            <a:r>
              <a:rPr sz="1600" b="1" spc="-65" dirty="0">
                <a:solidFill>
                  <a:srgbClr val="4B4B4B"/>
                </a:solidFill>
                <a:latin typeface="Arial"/>
                <a:cs typeface="Arial"/>
              </a:rPr>
              <a:t>Atropine </a:t>
            </a:r>
            <a:r>
              <a:rPr sz="1600" spc="-5" dirty="0">
                <a:solidFill>
                  <a:srgbClr val="4B4B4B"/>
                </a:solidFill>
                <a:latin typeface="Arial"/>
                <a:cs typeface="Arial"/>
              </a:rPr>
              <a:t>has numerous thermoregulatory</a:t>
            </a:r>
            <a:r>
              <a:rPr sz="1600" spc="35" dirty="0">
                <a:solidFill>
                  <a:srgbClr val="4B4B4B"/>
                </a:solidFill>
                <a:latin typeface="Arial"/>
                <a:cs typeface="Arial"/>
              </a:rPr>
              <a:t> </a:t>
            </a:r>
            <a:r>
              <a:rPr sz="1600" spc="-5" dirty="0">
                <a:solidFill>
                  <a:srgbClr val="4B4B4B"/>
                </a:solidFill>
                <a:latin typeface="Arial"/>
                <a:cs typeface="Arial"/>
              </a:rPr>
              <a:t>actions.</a:t>
            </a:r>
            <a:endParaRPr sz="1600">
              <a:latin typeface="Arial"/>
              <a:cs typeface="Arial"/>
            </a:endParaRPr>
          </a:p>
          <a:p>
            <a:pPr>
              <a:lnSpc>
                <a:spcPct val="100000"/>
              </a:lnSpc>
              <a:spcBef>
                <a:spcPts val="10"/>
              </a:spcBef>
            </a:pPr>
            <a:endParaRPr sz="1650">
              <a:latin typeface="Times New Roman"/>
              <a:cs typeface="Times New Roman"/>
            </a:endParaRPr>
          </a:p>
          <a:p>
            <a:pPr marL="12700" marR="153670">
              <a:lnSpc>
                <a:spcPct val="100000"/>
              </a:lnSpc>
            </a:pPr>
            <a:r>
              <a:rPr sz="2400" spc="-37" baseline="5208" dirty="0">
                <a:solidFill>
                  <a:srgbClr val="4B4B4B"/>
                </a:solidFill>
                <a:latin typeface="Symbol"/>
                <a:cs typeface="Symbol"/>
              </a:rPr>
              <a:t></a:t>
            </a:r>
            <a:r>
              <a:rPr sz="1600" b="1" spc="-25" dirty="0">
                <a:solidFill>
                  <a:srgbClr val="4B4B4B"/>
                </a:solidFill>
                <a:latin typeface="Arial"/>
                <a:cs typeface="Arial"/>
              </a:rPr>
              <a:t>Barbiturates,phenothiazines </a:t>
            </a:r>
            <a:r>
              <a:rPr sz="1600" b="1" spc="-5" dirty="0">
                <a:solidFill>
                  <a:srgbClr val="4B4B4B"/>
                </a:solidFill>
                <a:latin typeface="Arial"/>
                <a:cs typeface="Arial"/>
              </a:rPr>
              <a:t>and </a:t>
            </a:r>
            <a:r>
              <a:rPr sz="1600" b="1" spc="-10" dirty="0">
                <a:solidFill>
                  <a:srgbClr val="4B4B4B"/>
                </a:solidFill>
                <a:latin typeface="Arial"/>
                <a:cs typeface="Arial"/>
              </a:rPr>
              <a:t>butyro-phenones </a:t>
            </a:r>
            <a:r>
              <a:rPr sz="1600" spc="-5" dirty="0">
                <a:solidFill>
                  <a:srgbClr val="4B4B4B"/>
                </a:solidFill>
                <a:latin typeface="Arial"/>
                <a:cs typeface="Arial"/>
              </a:rPr>
              <a:t>have both central and  </a:t>
            </a:r>
            <a:r>
              <a:rPr sz="1600" spc="-10" dirty="0">
                <a:solidFill>
                  <a:srgbClr val="4B4B4B"/>
                </a:solidFill>
                <a:latin typeface="Arial"/>
                <a:cs typeface="Arial"/>
              </a:rPr>
              <a:t>peripheral </a:t>
            </a:r>
            <a:r>
              <a:rPr sz="1600" spc="-5" dirty="0">
                <a:solidFill>
                  <a:srgbClr val="4B4B4B"/>
                </a:solidFill>
                <a:latin typeface="Arial"/>
                <a:cs typeface="Arial"/>
              </a:rPr>
              <a:t>actions tending </a:t>
            </a:r>
            <a:r>
              <a:rPr sz="1600" dirty="0">
                <a:solidFill>
                  <a:srgbClr val="4B4B4B"/>
                </a:solidFill>
                <a:latin typeface="Arial"/>
                <a:cs typeface="Arial"/>
              </a:rPr>
              <a:t>to </a:t>
            </a:r>
            <a:r>
              <a:rPr sz="1600" spc="-5" dirty="0">
                <a:solidFill>
                  <a:srgbClr val="4B4B4B"/>
                </a:solidFill>
                <a:latin typeface="Arial"/>
                <a:cs typeface="Arial"/>
              </a:rPr>
              <a:t>decrease body</a:t>
            </a:r>
            <a:r>
              <a:rPr sz="1600" spc="-20" dirty="0">
                <a:solidFill>
                  <a:srgbClr val="4B4B4B"/>
                </a:solidFill>
                <a:latin typeface="Arial"/>
                <a:cs typeface="Arial"/>
              </a:rPr>
              <a:t> </a:t>
            </a:r>
            <a:r>
              <a:rPr sz="1600" spc="-5" dirty="0">
                <a:solidFill>
                  <a:srgbClr val="4B4B4B"/>
                </a:solidFill>
                <a:latin typeface="Arial"/>
                <a:cs typeface="Arial"/>
              </a:rPr>
              <a:t>temperature.</a:t>
            </a:r>
            <a:endParaRPr sz="16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454150"/>
            <a:ext cx="994410" cy="269240"/>
          </a:xfrm>
          <a:prstGeom prst="rect">
            <a:avLst/>
          </a:prstGeom>
        </p:spPr>
        <p:txBody>
          <a:bodyPr vert="horz" wrap="square" lIns="0" tIns="12700" rIns="0" bIns="0" rtlCol="0">
            <a:spAutoFit/>
          </a:bodyPr>
          <a:lstStyle/>
          <a:p>
            <a:pPr marL="12700">
              <a:lnSpc>
                <a:spcPct val="100000"/>
              </a:lnSpc>
              <a:spcBef>
                <a:spcPts val="100"/>
              </a:spcBef>
            </a:pPr>
            <a:r>
              <a:rPr sz="2400" spc="-705" baseline="5208" dirty="0">
                <a:solidFill>
                  <a:srgbClr val="4B4B4B"/>
                </a:solidFill>
                <a:latin typeface="Symbol"/>
                <a:cs typeface="Symbol"/>
              </a:rPr>
              <a:t></a:t>
            </a:r>
            <a:r>
              <a:rPr sz="2400" spc="-37" baseline="5208" dirty="0">
                <a:solidFill>
                  <a:srgbClr val="4B4B4B"/>
                </a:solidFill>
                <a:latin typeface="Times New Roman"/>
                <a:cs typeface="Times New Roman"/>
              </a:rPr>
              <a:t> </a:t>
            </a:r>
            <a:r>
              <a:rPr sz="1600" b="1" spc="-10" dirty="0">
                <a:solidFill>
                  <a:srgbClr val="4B4B4B"/>
                </a:solidFill>
                <a:latin typeface="Arial"/>
                <a:cs typeface="Arial"/>
              </a:rPr>
              <a:t>Opioids:</a:t>
            </a:r>
            <a:endParaRPr sz="1600">
              <a:latin typeface="Arial"/>
              <a:cs typeface="Arial"/>
            </a:endParaRPr>
          </a:p>
        </p:txBody>
      </p:sp>
      <p:sp>
        <p:nvSpPr>
          <p:cNvPr id="6" name="object 6"/>
          <p:cNvSpPr txBox="1"/>
          <p:nvPr/>
        </p:nvSpPr>
        <p:spPr>
          <a:xfrm>
            <a:off x="980439" y="1697990"/>
            <a:ext cx="6878320" cy="269240"/>
          </a:xfrm>
          <a:prstGeom prst="rect">
            <a:avLst/>
          </a:prstGeom>
        </p:spPr>
        <p:txBody>
          <a:bodyPr vert="horz" wrap="square" lIns="0" tIns="12700" rIns="0" bIns="0" rtlCol="0">
            <a:spAutoFit/>
          </a:bodyPr>
          <a:lstStyle/>
          <a:p>
            <a:pPr marL="140970" indent="-128270">
              <a:lnSpc>
                <a:spcPct val="100000"/>
              </a:lnSpc>
              <a:spcBef>
                <a:spcPts val="100"/>
              </a:spcBef>
              <a:buChar char="•"/>
              <a:tabLst>
                <a:tab pos="140970" algn="l"/>
              </a:tabLst>
            </a:pPr>
            <a:r>
              <a:rPr sz="1600" spc="-5" dirty="0">
                <a:solidFill>
                  <a:srgbClr val="4B4B4B"/>
                </a:solidFill>
                <a:latin typeface="Arial"/>
                <a:cs typeface="Arial"/>
              </a:rPr>
              <a:t>Older opioids </a:t>
            </a:r>
            <a:r>
              <a:rPr sz="1600" dirty="0">
                <a:solidFill>
                  <a:srgbClr val="4B4B4B"/>
                </a:solidFill>
                <a:latin typeface="Arial"/>
                <a:cs typeface="Arial"/>
              </a:rPr>
              <a:t>such </a:t>
            </a:r>
            <a:r>
              <a:rPr sz="1600" spc="-5" dirty="0">
                <a:solidFill>
                  <a:srgbClr val="4B4B4B"/>
                </a:solidFill>
                <a:latin typeface="Arial"/>
                <a:cs typeface="Arial"/>
              </a:rPr>
              <a:t>as morphine and meperidine promote heat loss</a:t>
            </a:r>
            <a:r>
              <a:rPr sz="1600" spc="20" dirty="0">
                <a:solidFill>
                  <a:srgbClr val="4B4B4B"/>
                </a:solidFill>
                <a:latin typeface="Arial"/>
                <a:cs typeface="Arial"/>
              </a:rPr>
              <a:t> </a:t>
            </a:r>
            <a:r>
              <a:rPr sz="1600" spc="-10" dirty="0">
                <a:solidFill>
                  <a:srgbClr val="4B4B4B"/>
                </a:solidFill>
                <a:latin typeface="Arial"/>
                <a:cs typeface="Arial"/>
              </a:rPr>
              <a:t>through</a:t>
            </a:r>
            <a:endParaRPr sz="1600">
              <a:latin typeface="Arial"/>
              <a:cs typeface="Arial"/>
            </a:endParaRPr>
          </a:p>
        </p:txBody>
      </p:sp>
      <p:sp>
        <p:nvSpPr>
          <p:cNvPr id="7" name="object 7"/>
          <p:cNvSpPr txBox="1"/>
          <p:nvPr/>
        </p:nvSpPr>
        <p:spPr>
          <a:xfrm>
            <a:off x="523240" y="1941829"/>
            <a:ext cx="7342505" cy="3675379"/>
          </a:xfrm>
          <a:prstGeom prst="rect">
            <a:avLst/>
          </a:prstGeom>
        </p:spPr>
        <p:txBody>
          <a:bodyPr vert="horz" wrap="square" lIns="0" tIns="12700" rIns="0" bIns="0" rtlCol="0">
            <a:spAutoFit/>
          </a:bodyPr>
          <a:lstStyle/>
          <a:p>
            <a:pPr marL="469900">
              <a:lnSpc>
                <a:spcPts val="1914"/>
              </a:lnSpc>
              <a:spcBef>
                <a:spcPts val="100"/>
              </a:spcBef>
            </a:pPr>
            <a:r>
              <a:rPr sz="1600" spc="-5" dirty="0">
                <a:solidFill>
                  <a:srgbClr val="4B4B4B"/>
                </a:solidFill>
                <a:latin typeface="Arial"/>
                <a:cs typeface="Arial"/>
              </a:rPr>
              <a:t>vasodilation.</a:t>
            </a:r>
            <a:endParaRPr sz="1600">
              <a:latin typeface="Arial"/>
              <a:cs typeface="Arial"/>
            </a:endParaRPr>
          </a:p>
          <a:p>
            <a:pPr marL="469900" marR="28575">
              <a:lnSpc>
                <a:spcPts val="1920"/>
              </a:lnSpc>
              <a:spcBef>
                <a:spcPts val="60"/>
              </a:spcBef>
              <a:buChar char="•"/>
              <a:tabLst>
                <a:tab pos="598170" algn="l"/>
              </a:tabLst>
            </a:pPr>
            <a:r>
              <a:rPr sz="1600" spc="-10" dirty="0">
                <a:solidFill>
                  <a:srgbClr val="4B4B4B"/>
                </a:solidFill>
                <a:latin typeface="Arial"/>
                <a:cs typeface="Arial"/>
              </a:rPr>
              <a:t>Fentanyl </a:t>
            </a:r>
            <a:r>
              <a:rPr sz="1600" spc="-5" dirty="0">
                <a:solidFill>
                  <a:srgbClr val="4B4B4B"/>
                </a:solidFill>
                <a:latin typeface="Arial"/>
                <a:cs typeface="Arial"/>
              </a:rPr>
              <a:t>and its derivatives, directly impair hypothalamic thermoregulation  </a:t>
            </a:r>
            <a:r>
              <a:rPr sz="1600" dirty="0">
                <a:solidFill>
                  <a:srgbClr val="4B4B4B"/>
                </a:solidFill>
                <a:latin typeface="Arial"/>
                <a:cs typeface="Arial"/>
              </a:rPr>
              <a:t>in a </a:t>
            </a:r>
            <a:r>
              <a:rPr sz="1600" spc="-10" dirty="0">
                <a:solidFill>
                  <a:srgbClr val="4B4B4B"/>
                </a:solidFill>
                <a:latin typeface="Arial"/>
                <a:cs typeface="Arial"/>
              </a:rPr>
              <a:t>dose-dependent</a:t>
            </a:r>
            <a:r>
              <a:rPr sz="1600" spc="-20" dirty="0">
                <a:solidFill>
                  <a:srgbClr val="4B4B4B"/>
                </a:solidFill>
                <a:latin typeface="Arial"/>
                <a:cs typeface="Arial"/>
              </a:rPr>
              <a:t> </a:t>
            </a:r>
            <a:r>
              <a:rPr sz="1600" spc="-5" dirty="0">
                <a:solidFill>
                  <a:srgbClr val="4B4B4B"/>
                </a:solidFill>
                <a:latin typeface="Arial"/>
                <a:cs typeface="Arial"/>
              </a:rPr>
              <a:t>manner.</a:t>
            </a:r>
            <a:endParaRPr sz="1600">
              <a:latin typeface="Arial"/>
              <a:cs typeface="Arial"/>
            </a:endParaRPr>
          </a:p>
          <a:p>
            <a:pPr marL="469900">
              <a:lnSpc>
                <a:spcPts val="1845"/>
              </a:lnSpc>
              <a:buChar char="•"/>
              <a:tabLst>
                <a:tab pos="598170" algn="l"/>
              </a:tabLst>
            </a:pPr>
            <a:r>
              <a:rPr sz="1600" spc="-5" dirty="0">
                <a:solidFill>
                  <a:srgbClr val="4B4B4B"/>
                </a:solidFill>
                <a:latin typeface="Arial"/>
                <a:cs typeface="Arial"/>
              </a:rPr>
              <a:t>Opioids </a:t>
            </a:r>
            <a:r>
              <a:rPr sz="1600" dirty="0">
                <a:solidFill>
                  <a:srgbClr val="4B4B4B"/>
                </a:solidFill>
                <a:latin typeface="Arial"/>
                <a:cs typeface="Arial"/>
              </a:rPr>
              <a:t>also </a:t>
            </a:r>
            <a:r>
              <a:rPr sz="1600" spc="-5" dirty="0">
                <a:solidFill>
                  <a:srgbClr val="4B4B4B"/>
                </a:solidFill>
                <a:latin typeface="Arial"/>
                <a:cs typeface="Arial"/>
              </a:rPr>
              <a:t>depress overall sympathetic </a:t>
            </a:r>
            <a:r>
              <a:rPr sz="1600" spc="-10" dirty="0">
                <a:solidFill>
                  <a:srgbClr val="4B4B4B"/>
                </a:solidFill>
                <a:latin typeface="Arial"/>
                <a:cs typeface="Arial"/>
              </a:rPr>
              <a:t>outflow, </a:t>
            </a:r>
            <a:r>
              <a:rPr sz="1600" spc="-5" dirty="0">
                <a:solidFill>
                  <a:srgbClr val="4B4B4B"/>
                </a:solidFill>
                <a:latin typeface="Arial"/>
                <a:cs typeface="Arial"/>
              </a:rPr>
              <a:t>which further inhibits</a:t>
            </a:r>
            <a:r>
              <a:rPr sz="1600" spc="-10" dirty="0">
                <a:solidFill>
                  <a:srgbClr val="4B4B4B"/>
                </a:solidFill>
                <a:latin typeface="Arial"/>
                <a:cs typeface="Arial"/>
              </a:rPr>
              <a:t> </a:t>
            </a:r>
            <a:r>
              <a:rPr sz="1600" spc="-5" dirty="0">
                <a:solidFill>
                  <a:srgbClr val="4B4B4B"/>
                </a:solidFill>
                <a:latin typeface="Arial"/>
                <a:cs typeface="Arial"/>
              </a:rPr>
              <a:t>any</a:t>
            </a:r>
            <a:endParaRPr sz="1600">
              <a:latin typeface="Arial"/>
              <a:cs typeface="Arial"/>
            </a:endParaRPr>
          </a:p>
          <a:p>
            <a:pPr marL="469900" marR="175260">
              <a:lnSpc>
                <a:spcPct val="99700"/>
              </a:lnSpc>
              <a:spcBef>
                <a:spcPts val="5"/>
              </a:spcBef>
            </a:pPr>
            <a:r>
              <a:rPr sz="1600" spc="-5" dirty="0">
                <a:solidFill>
                  <a:srgbClr val="4B4B4B"/>
                </a:solidFill>
                <a:latin typeface="Arial"/>
                <a:cs typeface="Arial"/>
              </a:rPr>
              <a:t>attempts at thermoregulation. This results </a:t>
            </a:r>
            <a:r>
              <a:rPr sz="1600" dirty="0">
                <a:solidFill>
                  <a:srgbClr val="4B4B4B"/>
                </a:solidFill>
                <a:latin typeface="Arial"/>
                <a:cs typeface="Arial"/>
              </a:rPr>
              <a:t>in </a:t>
            </a:r>
            <a:r>
              <a:rPr sz="1600" spc="-5" dirty="0">
                <a:solidFill>
                  <a:srgbClr val="4B4B4B"/>
                </a:solidFill>
                <a:latin typeface="Arial"/>
                <a:cs typeface="Arial"/>
              </a:rPr>
              <a:t>an elevated threshold for </a:t>
            </a:r>
            <a:r>
              <a:rPr sz="1600" spc="-10" dirty="0">
                <a:solidFill>
                  <a:srgbClr val="4B4B4B"/>
                </a:solidFill>
                <a:latin typeface="Arial"/>
                <a:cs typeface="Arial"/>
              </a:rPr>
              <a:t>heat  </a:t>
            </a:r>
            <a:r>
              <a:rPr sz="1600" spc="-5" dirty="0">
                <a:solidFill>
                  <a:srgbClr val="4B4B4B"/>
                </a:solidFill>
                <a:latin typeface="Arial"/>
                <a:cs typeface="Arial"/>
              </a:rPr>
              <a:t>response, along with </a:t>
            </a:r>
            <a:r>
              <a:rPr sz="1600" dirty="0">
                <a:solidFill>
                  <a:srgbClr val="4B4B4B"/>
                </a:solidFill>
                <a:latin typeface="Arial"/>
                <a:cs typeface="Arial"/>
              </a:rPr>
              <a:t>a </a:t>
            </a:r>
            <a:r>
              <a:rPr sz="1600" spc="-5" dirty="0">
                <a:solidFill>
                  <a:srgbClr val="4B4B4B"/>
                </a:solidFill>
                <a:latin typeface="Arial"/>
                <a:cs typeface="Arial"/>
              </a:rPr>
              <a:t>diminished threshold for </a:t>
            </a:r>
            <a:r>
              <a:rPr sz="1600" dirty="0">
                <a:solidFill>
                  <a:srgbClr val="4B4B4B"/>
                </a:solidFill>
                <a:latin typeface="Arial"/>
                <a:cs typeface="Arial"/>
              </a:rPr>
              <a:t>cold </a:t>
            </a:r>
            <a:r>
              <a:rPr sz="1600" spc="-5" dirty="0">
                <a:solidFill>
                  <a:srgbClr val="4B4B4B"/>
                </a:solidFill>
                <a:latin typeface="Arial"/>
                <a:cs typeface="Arial"/>
              </a:rPr>
              <a:t>response </a:t>
            </a:r>
            <a:r>
              <a:rPr sz="1600" dirty="0">
                <a:solidFill>
                  <a:srgbClr val="4B4B4B"/>
                </a:solidFill>
                <a:latin typeface="Arial"/>
                <a:cs typeface="Arial"/>
              </a:rPr>
              <a:t>such </a:t>
            </a:r>
            <a:r>
              <a:rPr sz="1600" spc="-5" dirty="0">
                <a:solidFill>
                  <a:srgbClr val="4B4B4B"/>
                </a:solidFill>
                <a:latin typeface="Arial"/>
                <a:cs typeface="Arial"/>
              </a:rPr>
              <a:t>as  vasoconstriction and</a:t>
            </a:r>
            <a:r>
              <a:rPr sz="1600" spc="-10" dirty="0">
                <a:solidFill>
                  <a:srgbClr val="4B4B4B"/>
                </a:solidFill>
                <a:latin typeface="Arial"/>
                <a:cs typeface="Arial"/>
              </a:rPr>
              <a:t> </a:t>
            </a:r>
            <a:r>
              <a:rPr sz="1600" dirty="0">
                <a:solidFill>
                  <a:srgbClr val="4B4B4B"/>
                </a:solidFill>
                <a:latin typeface="Arial"/>
                <a:cs typeface="Arial"/>
              </a:rPr>
              <a:t>shivering</a:t>
            </a:r>
            <a:r>
              <a:rPr sz="1600" b="1" dirty="0">
                <a:solidFill>
                  <a:srgbClr val="4B4B4B"/>
                </a:solidFill>
                <a:latin typeface="Arial"/>
                <a:cs typeface="Arial"/>
              </a:rPr>
              <a:t>.</a:t>
            </a:r>
            <a:endParaRPr sz="1600">
              <a:latin typeface="Arial"/>
              <a:cs typeface="Arial"/>
            </a:endParaRPr>
          </a:p>
          <a:p>
            <a:pPr>
              <a:lnSpc>
                <a:spcPct val="100000"/>
              </a:lnSpc>
              <a:spcBef>
                <a:spcPts val="10"/>
              </a:spcBef>
            </a:pPr>
            <a:endParaRPr sz="1650">
              <a:latin typeface="Times New Roman"/>
              <a:cs typeface="Times New Roman"/>
            </a:endParaRPr>
          </a:p>
          <a:p>
            <a:pPr marL="12700" marR="118745">
              <a:lnSpc>
                <a:spcPct val="100000"/>
              </a:lnSpc>
            </a:pPr>
            <a:r>
              <a:rPr sz="2400" spc="-60" baseline="5208" dirty="0">
                <a:solidFill>
                  <a:srgbClr val="4B4B4B"/>
                </a:solidFill>
                <a:latin typeface="Symbol"/>
                <a:cs typeface="Symbol"/>
              </a:rPr>
              <a:t></a:t>
            </a:r>
            <a:r>
              <a:rPr sz="1600" b="1" spc="-40" dirty="0">
                <a:solidFill>
                  <a:srgbClr val="4B4B4B"/>
                </a:solidFill>
                <a:latin typeface="Arial"/>
                <a:cs typeface="Arial"/>
              </a:rPr>
              <a:t>Neuromuscular </a:t>
            </a:r>
            <a:r>
              <a:rPr sz="1600" b="1" spc="-5" dirty="0">
                <a:solidFill>
                  <a:srgbClr val="4B4B4B"/>
                </a:solidFill>
                <a:latin typeface="Arial"/>
                <a:cs typeface="Arial"/>
              </a:rPr>
              <a:t>blocking </a:t>
            </a:r>
            <a:r>
              <a:rPr sz="1600" b="1" spc="-10" dirty="0">
                <a:solidFill>
                  <a:srgbClr val="4B4B4B"/>
                </a:solidFill>
                <a:latin typeface="Arial"/>
                <a:cs typeface="Arial"/>
              </a:rPr>
              <a:t>agents </a:t>
            </a:r>
            <a:r>
              <a:rPr sz="1600" spc="-5" dirty="0">
                <a:solidFill>
                  <a:srgbClr val="4B4B4B"/>
                </a:solidFill>
                <a:latin typeface="Arial"/>
                <a:cs typeface="Arial"/>
              </a:rPr>
              <a:t>abolish shivering, </a:t>
            </a:r>
            <a:r>
              <a:rPr sz="1600" dirty="0">
                <a:solidFill>
                  <a:srgbClr val="4B4B4B"/>
                </a:solidFill>
                <a:latin typeface="Arial"/>
                <a:cs typeface="Arial"/>
              </a:rPr>
              <a:t>so </a:t>
            </a:r>
            <a:r>
              <a:rPr sz="1600" spc="-10" dirty="0">
                <a:solidFill>
                  <a:srgbClr val="4B4B4B"/>
                </a:solidFill>
                <a:latin typeface="Arial"/>
                <a:cs typeface="Arial"/>
              </a:rPr>
              <a:t>paralysed </a:t>
            </a:r>
            <a:r>
              <a:rPr sz="1600" spc="-5" dirty="0">
                <a:solidFill>
                  <a:srgbClr val="4B4B4B"/>
                </a:solidFill>
                <a:latin typeface="Arial"/>
                <a:cs typeface="Arial"/>
              </a:rPr>
              <a:t>patients </a:t>
            </a:r>
            <a:r>
              <a:rPr sz="1600" dirty="0">
                <a:solidFill>
                  <a:srgbClr val="4B4B4B"/>
                </a:solidFill>
                <a:latin typeface="Arial"/>
                <a:cs typeface="Arial"/>
              </a:rPr>
              <a:t>cool  </a:t>
            </a:r>
            <a:r>
              <a:rPr sz="1600" spc="-5" dirty="0">
                <a:solidFill>
                  <a:srgbClr val="4B4B4B"/>
                </a:solidFill>
                <a:latin typeface="Arial"/>
                <a:cs typeface="Arial"/>
              </a:rPr>
              <a:t>more</a:t>
            </a:r>
            <a:r>
              <a:rPr sz="1600" spc="-10" dirty="0">
                <a:solidFill>
                  <a:srgbClr val="4B4B4B"/>
                </a:solidFill>
                <a:latin typeface="Arial"/>
                <a:cs typeface="Arial"/>
              </a:rPr>
              <a:t> </a:t>
            </a:r>
            <a:r>
              <a:rPr sz="1600" spc="-5" dirty="0">
                <a:solidFill>
                  <a:srgbClr val="4B4B4B"/>
                </a:solidFill>
                <a:latin typeface="Arial"/>
                <a:cs typeface="Arial"/>
              </a:rPr>
              <a:t>rapidly</a:t>
            </a:r>
            <a:endParaRPr sz="1600">
              <a:latin typeface="Arial"/>
              <a:cs typeface="Arial"/>
            </a:endParaRPr>
          </a:p>
          <a:p>
            <a:pPr>
              <a:lnSpc>
                <a:spcPct val="100000"/>
              </a:lnSpc>
              <a:spcBef>
                <a:spcPts val="15"/>
              </a:spcBef>
            </a:pPr>
            <a:endParaRPr sz="1650">
              <a:latin typeface="Times New Roman"/>
              <a:cs typeface="Times New Roman"/>
            </a:endParaRPr>
          </a:p>
          <a:p>
            <a:pPr marL="12700">
              <a:lnSpc>
                <a:spcPct val="100000"/>
              </a:lnSpc>
            </a:pPr>
            <a:r>
              <a:rPr sz="2400" spc="-52" baseline="5208" dirty="0">
                <a:solidFill>
                  <a:srgbClr val="4B4B4B"/>
                </a:solidFill>
                <a:latin typeface="Symbol"/>
                <a:cs typeface="Symbol"/>
              </a:rPr>
              <a:t></a:t>
            </a:r>
            <a:r>
              <a:rPr sz="1600" b="1" spc="-35" dirty="0">
                <a:solidFill>
                  <a:srgbClr val="4B4B4B"/>
                </a:solidFill>
                <a:latin typeface="Arial"/>
                <a:cs typeface="Arial"/>
              </a:rPr>
              <a:t>Benzodiazepines</a:t>
            </a:r>
            <a:r>
              <a:rPr sz="1600" spc="-35" dirty="0">
                <a:solidFill>
                  <a:srgbClr val="4B4B4B"/>
                </a:solidFill>
                <a:latin typeface="Arial"/>
                <a:cs typeface="Arial"/>
              </a:rPr>
              <a:t>: </a:t>
            </a:r>
            <a:r>
              <a:rPr sz="1600" spc="-10" dirty="0">
                <a:solidFill>
                  <a:srgbClr val="4B4B4B"/>
                </a:solidFill>
                <a:latin typeface="Arial"/>
                <a:cs typeface="Arial"/>
              </a:rPr>
              <a:t>Midazolam </a:t>
            </a:r>
            <a:r>
              <a:rPr sz="1600" spc="-5" dirty="0">
                <a:solidFill>
                  <a:srgbClr val="4B4B4B"/>
                </a:solidFill>
                <a:latin typeface="Arial"/>
                <a:cs typeface="Arial"/>
              </a:rPr>
              <a:t>only slightly impairs thermoregulatory</a:t>
            </a:r>
            <a:r>
              <a:rPr sz="1600" spc="40" dirty="0">
                <a:solidFill>
                  <a:srgbClr val="4B4B4B"/>
                </a:solidFill>
                <a:latin typeface="Arial"/>
                <a:cs typeface="Arial"/>
              </a:rPr>
              <a:t> </a:t>
            </a:r>
            <a:r>
              <a:rPr sz="1600" spc="-5" dirty="0">
                <a:solidFill>
                  <a:srgbClr val="4B4B4B"/>
                </a:solidFill>
                <a:latin typeface="Arial"/>
                <a:cs typeface="Arial"/>
              </a:rPr>
              <a:t>control.</a:t>
            </a:r>
            <a:endParaRPr sz="1600">
              <a:latin typeface="Arial"/>
              <a:cs typeface="Arial"/>
            </a:endParaRPr>
          </a:p>
          <a:p>
            <a:pPr>
              <a:lnSpc>
                <a:spcPct val="100000"/>
              </a:lnSpc>
              <a:spcBef>
                <a:spcPts val="35"/>
              </a:spcBef>
            </a:pPr>
            <a:endParaRPr sz="1700">
              <a:latin typeface="Times New Roman"/>
              <a:cs typeface="Times New Roman"/>
            </a:endParaRPr>
          </a:p>
          <a:p>
            <a:pPr marL="12700" marR="418465">
              <a:lnSpc>
                <a:spcPts val="1910"/>
              </a:lnSpc>
            </a:pPr>
            <a:r>
              <a:rPr sz="2400" spc="-82" baseline="5208" dirty="0">
                <a:solidFill>
                  <a:srgbClr val="4B4B4B"/>
                </a:solidFill>
                <a:latin typeface="Symbol"/>
                <a:cs typeface="Symbol"/>
              </a:rPr>
              <a:t></a:t>
            </a:r>
            <a:r>
              <a:rPr sz="1600" b="1" spc="-55" dirty="0">
                <a:solidFill>
                  <a:srgbClr val="4B4B4B"/>
                </a:solidFill>
                <a:latin typeface="Arial"/>
                <a:cs typeface="Arial"/>
              </a:rPr>
              <a:t>Clonidine </a:t>
            </a:r>
            <a:r>
              <a:rPr sz="1600" b="1" spc="-5" dirty="0">
                <a:solidFill>
                  <a:srgbClr val="4B4B4B"/>
                </a:solidFill>
                <a:latin typeface="Arial"/>
                <a:cs typeface="Arial"/>
              </a:rPr>
              <a:t>and </a:t>
            </a:r>
            <a:r>
              <a:rPr sz="1600" b="1" spc="-10" dirty="0">
                <a:solidFill>
                  <a:srgbClr val="4B4B4B"/>
                </a:solidFill>
                <a:latin typeface="Arial"/>
                <a:cs typeface="Arial"/>
              </a:rPr>
              <a:t>Dexmedetomidine </a:t>
            </a:r>
            <a:r>
              <a:rPr sz="1600" spc="-5" dirty="0">
                <a:solidFill>
                  <a:srgbClr val="4B4B4B"/>
                </a:solidFill>
                <a:latin typeface="Arial"/>
                <a:cs typeface="Arial"/>
              </a:rPr>
              <a:t>synchronously decreases cold-response  thresholds while slightly increasing the sweating</a:t>
            </a:r>
            <a:r>
              <a:rPr sz="1600" spc="-35" dirty="0">
                <a:solidFill>
                  <a:srgbClr val="4B4B4B"/>
                </a:solidFill>
                <a:latin typeface="Arial"/>
                <a:cs typeface="Arial"/>
              </a:rPr>
              <a:t> </a:t>
            </a:r>
            <a:r>
              <a:rPr sz="1600" spc="-5" dirty="0">
                <a:solidFill>
                  <a:srgbClr val="4B4B4B"/>
                </a:solidFill>
                <a:latin typeface="Arial"/>
                <a:cs typeface="Arial"/>
              </a:rPr>
              <a:t>threshold.</a:t>
            </a:r>
            <a:endParaRPr sz="16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3" name="object 3"/>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81000" y="762000"/>
            <a:ext cx="7506334" cy="320601"/>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4B4B4B"/>
                </a:solidFill>
              </a:rPr>
              <a:t>Tempe</a:t>
            </a:r>
            <a:r>
              <a:rPr sz="2000" spc="-15" dirty="0">
                <a:solidFill>
                  <a:srgbClr val="4B4B4B"/>
                </a:solidFill>
              </a:rPr>
              <a:t>r</a:t>
            </a:r>
            <a:r>
              <a:rPr sz="2000" spc="-5" dirty="0">
                <a:solidFill>
                  <a:srgbClr val="4B4B4B"/>
                </a:solidFill>
              </a:rPr>
              <a:t>atur</a:t>
            </a:r>
            <a:r>
              <a:rPr sz="2000" dirty="0">
                <a:solidFill>
                  <a:srgbClr val="4B4B4B"/>
                </a:solidFill>
              </a:rPr>
              <a:t>e</a:t>
            </a:r>
            <a:r>
              <a:rPr sz="2000" spc="-5" dirty="0">
                <a:solidFill>
                  <a:srgbClr val="4B4B4B"/>
                </a:solidFill>
              </a:rPr>
              <a:t> Ch</a:t>
            </a:r>
            <a:r>
              <a:rPr sz="2000" spc="-15" dirty="0">
                <a:solidFill>
                  <a:srgbClr val="4B4B4B"/>
                </a:solidFill>
              </a:rPr>
              <a:t>a</a:t>
            </a:r>
            <a:r>
              <a:rPr sz="2000" spc="5" dirty="0">
                <a:solidFill>
                  <a:srgbClr val="4B4B4B"/>
                </a:solidFill>
              </a:rPr>
              <a:t>n</a:t>
            </a:r>
            <a:r>
              <a:rPr sz="2000" spc="-5" dirty="0">
                <a:solidFill>
                  <a:srgbClr val="4B4B4B"/>
                </a:solidFill>
              </a:rPr>
              <a:t>ge</a:t>
            </a:r>
            <a:r>
              <a:rPr sz="2000" dirty="0">
                <a:solidFill>
                  <a:srgbClr val="4B4B4B"/>
                </a:solidFill>
              </a:rPr>
              <a:t>s</a:t>
            </a:r>
            <a:r>
              <a:rPr sz="2000" spc="-5" dirty="0">
                <a:solidFill>
                  <a:srgbClr val="4B4B4B"/>
                </a:solidFill>
              </a:rPr>
              <a:t> </a:t>
            </a:r>
            <a:r>
              <a:rPr sz="2000" spc="-55" dirty="0" smtClean="0">
                <a:solidFill>
                  <a:srgbClr val="4B4B4B"/>
                </a:solidFill>
              </a:rPr>
              <a:t>A</a:t>
            </a:r>
            <a:r>
              <a:rPr lang="en-US" sz="2000" spc="-229" dirty="0" smtClean="0">
                <a:solidFill>
                  <a:srgbClr val="4B4B4B"/>
                </a:solidFill>
              </a:rPr>
              <a:t>fter  I </a:t>
            </a:r>
            <a:r>
              <a:rPr sz="2000" spc="-5" dirty="0" err="1" smtClean="0">
                <a:solidFill>
                  <a:srgbClr val="4B4B4B"/>
                </a:solidFill>
              </a:rPr>
              <a:t>nd</a:t>
            </a:r>
            <a:r>
              <a:rPr sz="2000" spc="5" dirty="0" err="1" smtClean="0">
                <a:solidFill>
                  <a:srgbClr val="4B4B4B"/>
                </a:solidFill>
              </a:rPr>
              <a:t>u</a:t>
            </a:r>
            <a:r>
              <a:rPr sz="2000" spc="-5" dirty="0" err="1" smtClean="0">
                <a:solidFill>
                  <a:srgbClr val="4B4B4B"/>
                </a:solidFill>
              </a:rPr>
              <a:t>c</a:t>
            </a:r>
            <a:r>
              <a:rPr sz="2000" spc="-10" dirty="0" err="1" smtClean="0">
                <a:solidFill>
                  <a:srgbClr val="4B4B4B"/>
                </a:solidFill>
              </a:rPr>
              <a:t>t</a:t>
            </a:r>
            <a:r>
              <a:rPr lang="en-US" sz="2000" spc="-10" dirty="0" err="1" smtClean="0">
                <a:solidFill>
                  <a:srgbClr val="4B4B4B"/>
                </a:solidFill>
              </a:rPr>
              <a:t>ion</a:t>
            </a:r>
            <a:r>
              <a:rPr lang="en-US" sz="2000" spc="-10" dirty="0" smtClean="0">
                <a:solidFill>
                  <a:srgbClr val="4B4B4B"/>
                </a:solidFill>
              </a:rPr>
              <a:t> of gen</a:t>
            </a:r>
            <a:r>
              <a:rPr sz="2000" spc="-20" dirty="0" smtClean="0">
                <a:solidFill>
                  <a:srgbClr val="4B4B4B"/>
                </a:solidFill>
              </a:rPr>
              <a:t>e</a:t>
            </a:r>
            <a:r>
              <a:rPr sz="2000" dirty="0" smtClean="0">
                <a:solidFill>
                  <a:srgbClr val="4B4B4B"/>
                </a:solidFill>
              </a:rPr>
              <a:t>r</a:t>
            </a:r>
            <a:r>
              <a:rPr sz="2000" spc="-15" dirty="0" smtClean="0">
                <a:solidFill>
                  <a:srgbClr val="4B4B4B"/>
                </a:solidFill>
              </a:rPr>
              <a:t>a</a:t>
            </a:r>
            <a:r>
              <a:rPr sz="2000" dirty="0" smtClean="0">
                <a:solidFill>
                  <a:srgbClr val="4B4B4B"/>
                </a:solidFill>
              </a:rPr>
              <a:t>l </a:t>
            </a:r>
            <a:r>
              <a:rPr sz="2000" spc="-55" dirty="0" smtClean="0">
                <a:solidFill>
                  <a:srgbClr val="4B4B4B"/>
                </a:solidFill>
              </a:rPr>
              <a:t>A</a:t>
            </a:r>
            <a:r>
              <a:rPr sz="2000" spc="-5" dirty="0" smtClean="0">
                <a:solidFill>
                  <a:srgbClr val="4B4B4B"/>
                </a:solidFill>
              </a:rPr>
              <a:t>n</a:t>
            </a:r>
            <a:r>
              <a:rPr lang="en-US" sz="2000" spc="-200" dirty="0" smtClean="0">
                <a:solidFill>
                  <a:srgbClr val="4B4B4B"/>
                </a:solidFill>
              </a:rPr>
              <a:t>a </a:t>
            </a:r>
            <a:r>
              <a:rPr sz="2000" spc="-15" dirty="0" err="1" smtClean="0">
                <a:solidFill>
                  <a:srgbClr val="4B4B4B"/>
                </a:solidFill>
              </a:rPr>
              <a:t>e</a:t>
            </a:r>
            <a:r>
              <a:rPr sz="2000" spc="-5" dirty="0" err="1" smtClean="0">
                <a:solidFill>
                  <a:srgbClr val="4B4B4B"/>
                </a:solidFill>
              </a:rPr>
              <a:t>sthe</a:t>
            </a:r>
            <a:r>
              <a:rPr sz="2000" spc="-15" dirty="0" err="1" smtClean="0">
                <a:solidFill>
                  <a:srgbClr val="4B4B4B"/>
                </a:solidFill>
              </a:rPr>
              <a:t>s</a:t>
            </a:r>
            <a:r>
              <a:rPr sz="2000" spc="5" dirty="0" err="1" smtClean="0">
                <a:solidFill>
                  <a:srgbClr val="4B4B4B"/>
                </a:solidFill>
              </a:rPr>
              <a:t>i</a:t>
            </a:r>
            <a:r>
              <a:rPr sz="2000" spc="-980" dirty="0" err="1" smtClean="0">
                <a:solidFill>
                  <a:srgbClr val="4B4B4B"/>
                </a:solidFill>
              </a:rPr>
              <a:t>a</a:t>
            </a:r>
            <a:endParaRPr sz="17300" baseline="-7233" dirty="0"/>
          </a:p>
        </p:txBody>
      </p:sp>
      <p:sp>
        <p:nvSpPr>
          <p:cNvPr id="5" name="object 5"/>
          <p:cNvSpPr txBox="1"/>
          <p:nvPr/>
        </p:nvSpPr>
        <p:spPr>
          <a:xfrm>
            <a:off x="523239" y="1826259"/>
            <a:ext cx="4840605"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4B4B4B"/>
                </a:solidFill>
                <a:latin typeface="Arial"/>
                <a:cs typeface="Arial"/>
              </a:rPr>
              <a:t>Phase </a:t>
            </a:r>
            <a:r>
              <a:rPr sz="1600" b="1" dirty="0">
                <a:solidFill>
                  <a:srgbClr val="4B4B4B"/>
                </a:solidFill>
                <a:latin typeface="Arial"/>
                <a:cs typeface="Arial"/>
              </a:rPr>
              <a:t>1 /</a:t>
            </a:r>
            <a:r>
              <a:rPr sz="1600" b="1" spc="-45" dirty="0">
                <a:solidFill>
                  <a:srgbClr val="4B4B4B"/>
                </a:solidFill>
                <a:latin typeface="Arial"/>
                <a:cs typeface="Arial"/>
              </a:rPr>
              <a:t> </a:t>
            </a:r>
            <a:r>
              <a:rPr sz="1600" b="1" spc="-10" dirty="0" smtClean="0">
                <a:solidFill>
                  <a:srgbClr val="4B4B4B"/>
                </a:solidFill>
                <a:latin typeface="Arial"/>
                <a:cs typeface="Arial"/>
              </a:rPr>
              <a:t>Redistribution</a:t>
            </a:r>
            <a:r>
              <a:rPr lang="en-US" sz="1600" b="1" spc="-10" dirty="0">
                <a:solidFill>
                  <a:srgbClr val="4B4B4B"/>
                </a:solidFill>
                <a:latin typeface="Arial"/>
                <a:cs typeface="Arial"/>
              </a:rPr>
              <a:t> </a:t>
            </a:r>
            <a:r>
              <a:rPr lang="en-US" sz="1600" b="1" spc="-10" dirty="0" smtClean="0">
                <a:solidFill>
                  <a:srgbClr val="4B4B4B"/>
                </a:solidFill>
                <a:latin typeface="Arial"/>
                <a:cs typeface="Arial"/>
              </a:rPr>
              <a:t>(steep drop of 1-2 </a:t>
            </a:r>
            <a:r>
              <a:rPr lang="en-US" sz="1600" spc="-5" dirty="0">
                <a:solidFill>
                  <a:srgbClr val="4B4B4B"/>
                </a:solidFill>
                <a:latin typeface="Arial"/>
                <a:cs typeface="Arial"/>
              </a:rPr>
              <a:t>°</a:t>
            </a:r>
            <a:r>
              <a:rPr lang="en-US" sz="1600" spc="-5" dirty="0" smtClean="0">
                <a:solidFill>
                  <a:srgbClr val="4B4B4B"/>
                </a:solidFill>
                <a:latin typeface="Arial"/>
                <a:cs typeface="Arial"/>
              </a:rPr>
              <a:t>C</a:t>
            </a:r>
            <a:r>
              <a:rPr lang="en-US" sz="1600" b="1" spc="-10" dirty="0" smtClean="0">
                <a:solidFill>
                  <a:srgbClr val="4B4B4B"/>
                </a:solidFill>
                <a:latin typeface="Arial"/>
                <a:cs typeface="Arial"/>
              </a:rPr>
              <a:t>)</a:t>
            </a:r>
            <a:endParaRPr sz="1600" dirty="0">
              <a:latin typeface="Arial"/>
              <a:cs typeface="Arial"/>
            </a:endParaRPr>
          </a:p>
        </p:txBody>
      </p:sp>
      <p:sp>
        <p:nvSpPr>
          <p:cNvPr id="6" name="object 6"/>
          <p:cNvSpPr txBox="1"/>
          <p:nvPr/>
        </p:nvSpPr>
        <p:spPr>
          <a:xfrm>
            <a:off x="523240" y="2312670"/>
            <a:ext cx="6980555" cy="3960058"/>
          </a:xfrm>
          <a:prstGeom prst="rect">
            <a:avLst/>
          </a:prstGeom>
        </p:spPr>
        <p:txBody>
          <a:bodyPr vert="horz" wrap="square" lIns="0" tIns="12700" rIns="0" bIns="0" rtlCol="0">
            <a:spAutoFit/>
          </a:bodyPr>
          <a:lstStyle/>
          <a:p>
            <a:pPr marL="12700" marR="614045" algn="just">
              <a:lnSpc>
                <a:spcPct val="100000"/>
              </a:lnSpc>
              <a:spcBef>
                <a:spcPts val="100"/>
              </a:spcBef>
            </a:pPr>
            <a:r>
              <a:rPr sz="1600" spc="-5" dirty="0">
                <a:solidFill>
                  <a:srgbClr val="4B4B4B"/>
                </a:solidFill>
                <a:latin typeface="Arial"/>
                <a:cs typeface="Arial"/>
              </a:rPr>
              <a:t>This </a:t>
            </a:r>
            <a:r>
              <a:rPr sz="1600" dirty="0">
                <a:solidFill>
                  <a:srgbClr val="4B4B4B"/>
                </a:solidFill>
                <a:latin typeface="Arial"/>
                <a:cs typeface="Arial"/>
              </a:rPr>
              <a:t>is </a:t>
            </a:r>
            <a:r>
              <a:rPr sz="1600" spc="-5" dirty="0">
                <a:solidFill>
                  <a:srgbClr val="4B4B4B"/>
                </a:solidFill>
                <a:latin typeface="Arial"/>
                <a:cs typeface="Arial"/>
              </a:rPr>
              <a:t>due </a:t>
            </a:r>
            <a:r>
              <a:rPr sz="1600" dirty="0">
                <a:solidFill>
                  <a:srgbClr val="4B4B4B"/>
                </a:solidFill>
                <a:latin typeface="Arial"/>
                <a:cs typeface="Arial"/>
              </a:rPr>
              <a:t>to </a:t>
            </a:r>
            <a:r>
              <a:rPr sz="1600" spc="-5" dirty="0">
                <a:solidFill>
                  <a:srgbClr val="4B4B4B"/>
                </a:solidFill>
                <a:latin typeface="Arial"/>
                <a:cs typeface="Arial"/>
              </a:rPr>
              <a:t>vasodilatation causing redistribution of heat from core to  periphery following induction of anaesthesia. Body heat content initially  remains</a:t>
            </a:r>
            <a:r>
              <a:rPr sz="1600" spc="-10" dirty="0">
                <a:solidFill>
                  <a:srgbClr val="4B4B4B"/>
                </a:solidFill>
                <a:latin typeface="Arial"/>
                <a:cs typeface="Arial"/>
              </a:rPr>
              <a:t> </a:t>
            </a:r>
            <a:r>
              <a:rPr sz="1600" spc="-5" dirty="0">
                <a:solidFill>
                  <a:srgbClr val="4B4B4B"/>
                </a:solidFill>
                <a:latin typeface="Arial"/>
                <a:cs typeface="Arial"/>
              </a:rPr>
              <a:t>unchanged.</a:t>
            </a:r>
            <a:endParaRPr sz="1600" dirty="0">
              <a:latin typeface="Arial"/>
              <a:cs typeface="Arial"/>
            </a:endParaRPr>
          </a:p>
          <a:p>
            <a:pPr>
              <a:lnSpc>
                <a:spcPct val="100000"/>
              </a:lnSpc>
              <a:spcBef>
                <a:spcPts val="10"/>
              </a:spcBef>
            </a:pPr>
            <a:endParaRPr sz="1650" dirty="0">
              <a:latin typeface="Times New Roman"/>
              <a:cs typeface="Times New Roman"/>
            </a:endParaRPr>
          </a:p>
          <a:p>
            <a:pPr marL="12700">
              <a:lnSpc>
                <a:spcPts val="1914"/>
              </a:lnSpc>
            </a:pPr>
            <a:r>
              <a:rPr sz="1600" b="1" spc="-5" dirty="0">
                <a:solidFill>
                  <a:srgbClr val="4B4B4B"/>
                </a:solidFill>
                <a:latin typeface="Arial"/>
                <a:cs typeface="Arial"/>
              </a:rPr>
              <a:t>Phase </a:t>
            </a:r>
            <a:r>
              <a:rPr sz="1600" b="1" dirty="0">
                <a:solidFill>
                  <a:srgbClr val="4B4B4B"/>
                </a:solidFill>
                <a:latin typeface="Arial"/>
                <a:cs typeface="Arial"/>
              </a:rPr>
              <a:t>2 / </a:t>
            </a:r>
            <a:r>
              <a:rPr sz="1600" b="1" spc="-10" dirty="0">
                <a:solidFill>
                  <a:srgbClr val="4B4B4B"/>
                </a:solidFill>
                <a:latin typeface="Arial"/>
                <a:cs typeface="Arial"/>
              </a:rPr>
              <a:t>Linear</a:t>
            </a:r>
            <a:r>
              <a:rPr sz="1600" b="1" spc="-20" dirty="0">
                <a:solidFill>
                  <a:srgbClr val="4B4B4B"/>
                </a:solidFill>
                <a:latin typeface="Arial"/>
                <a:cs typeface="Arial"/>
              </a:rPr>
              <a:t> </a:t>
            </a:r>
            <a:r>
              <a:rPr sz="1600" b="1" spc="-5" dirty="0">
                <a:solidFill>
                  <a:srgbClr val="4B4B4B"/>
                </a:solidFill>
                <a:latin typeface="Arial"/>
                <a:cs typeface="Arial"/>
              </a:rPr>
              <a:t>Phase</a:t>
            </a:r>
            <a:endParaRPr sz="1600" dirty="0">
              <a:latin typeface="Arial"/>
              <a:cs typeface="Arial"/>
            </a:endParaRPr>
          </a:p>
          <a:p>
            <a:pPr marL="12700" marR="39370">
              <a:lnSpc>
                <a:spcPct val="99700"/>
              </a:lnSpc>
            </a:pPr>
            <a:r>
              <a:rPr sz="1600" spc="-5" dirty="0">
                <a:solidFill>
                  <a:srgbClr val="4B4B4B"/>
                </a:solidFill>
                <a:latin typeface="Arial"/>
                <a:cs typeface="Arial"/>
              </a:rPr>
              <a:t>There </a:t>
            </a:r>
            <a:r>
              <a:rPr sz="1600" dirty="0">
                <a:solidFill>
                  <a:srgbClr val="4B4B4B"/>
                </a:solidFill>
                <a:latin typeface="Arial"/>
                <a:cs typeface="Arial"/>
              </a:rPr>
              <a:t>is a </a:t>
            </a:r>
            <a:r>
              <a:rPr sz="1600" spc="-5" dirty="0">
                <a:solidFill>
                  <a:srgbClr val="4B4B4B"/>
                </a:solidFill>
                <a:latin typeface="Arial"/>
                <a:cs typeface="Arial"/>
              </a:rPr>
              <a:t>more gradual reduction </a:t>
            </a:r>
            <a:r>
              <a:rPr sz="1600" dirty="0">
                <a:solidFill>
                  <a:srgbClr val="4B4B4B"/>
                </a:solidFill>
                <a:latin typeface="Arial"/>
                <a:cs typeface="Arial"/>
              </a:rPr>
              <a:t>in </a:t>
            </a:r>
            <a:r>
              <a:rPr sz="1600" spc="-5" dirty="0">
                <a:solidFill>
                  <a:srgbClr val="4B4B4B"/>
                </a:solidFill>
                <a:latin typeface="Arial"/>
                <a:cs typeface="Arial"/>
              </a:rPr>
              <a:t>core temperature of </a:t>
            </a:r>
            <a:r>
              <a:rPr sz="1600" dirty="0">
                <a:solidFill>
                  <a:srgbClr val="4B4B4B"/>
                </a:solidFill>
                <a:latin typeface="Arial"/>
                <a:cs typeface="Arial"/>
              </a:rPr>
              <a:t>a </a:t>
            </a:r>
            <a:r>
              <a:rPr sz="1600" spc="-5" dirty="0">
                <a:solidFill>
                  <a:srgbClr val="4B4B4B"/>
                </a:solidFill>
                <a:latin typeface="Arial"/>
                <a:cs typeface="Arial"/>
              </a:rPr>
              <a:t>further </a:t>
            </a:r>
            <a:r>
              <a:rPr sz="1600" spc="-5" dirty="0" smtClean="0">
                <a:solidFill>
                  <a:srgbClr val="4B4B4B"/>
                </a:solidFill>
                <a:latin typeface="Arial"/>
                <a:cs typeface="Arial"/>
              </a:rPr>
              <a:t>1°C </a:t>
            </a:r>
            <a:r>
              <a:rPr sz="1600" spc="-5" dirty="0">
                <a:solidFill>
                  <a:srgbClr val="4B4B4B"/>
                </a:solidFill>
                <a:latin typeface="Arial"/>
                <a:cs typeface="Arial"/>
              </a:rPr>
              <a:t>over  the </a:t>
            </a:r>
            <a:r>
              <a:rPr sz="1600" spc="-10" dirty="0">
                <a:solidFill>
                  <a:srgbClr val="4B4B4B"/>
                </a:solidFill>
                <a:latin typeface="Arial"/>
                <a:cs typeface="Arial"/>
              </a:rPr>
              <a:t>next </a:t>
            </a:r>
            <a:r>
              <a:rPr sz="1600" spc="-5" dirty="0">
                <a:solidFill>
                  <a:srgbClr val="4B4B4B"/>
                </a:solidFill>
                <a:latin typeface="Arial"/>
                <a:cs typeface="Arial"/>
              </a:rPr>
              <a:t>2-3hrs. This usually begins at the start of surgery as the patient </a:t>
            </a:r>
            <a:r>
              <a:rPr sz="1600" dirty="0">
                <a:solidFill>
                  <a:srgbClr val="4B4B4B"/>
                </a:solidFill>
                <a:latin typeface="Arial"/>
                <a:cs typeface="Arial"/>
              </a:rPr>
              <a:t>is  </a:t>
            </a:r>
            <a:r>
              <a:rPr sz="1600" spc="-5" dirty="0">
                <a:solidFill>
                  <a:srgbClr val="4B4B4B"/>
                </a:solidFill>
                <a:latin typeface="Arial"/>
                <a:cs typeface="Arial"/>
              </a:rPr>
              <a:t>exposed cold </a:t>
            </a:r>
            <a:r>
              <a:rPr sz="1600" spc="-10" dirty="0">
                <a:solidFill>
                  <a:srgbClr val="4B4B4B"/>
                </a:solidFill>
                <a:latin typeface="Arial"/>
                <a:cs typeface="Arial"/>
              </a:rPr>
              <a:t>theatre </a:t>
            </a:r>
            <a:r>
              <a:rPr sz="1600" spc="-5" dirty="0">
                <a:solidFill>
                  <a:srgbClr val="4B4B4B"/>
                </a:solidFill>
                <a:latin typeface="Arial"/>
                <a:cs typeface="Arial"/>
              </a:rPr>
              <a:t>environment. Heat loss exceeds heat</a:t>
            </a:r>
            <a:r>
              <a:rPr sz="1600" spc="40" dirty="0">
                <a:solidFill>
                  <a:srgbClr val="4B4B4B"/>
                </a:solidFill>
                <a:latin typeface="Arial"/>
                <a:cs typeface="Arial"/>
              </a:rPr>
              <a:t> </a:t>
            </a:r>
            <a:r>
              <a:rPr sz="1600" spc="-10" dirty="0">
                <a:solidFill>
                  <a:srgbClr val="4B4B4B"/>
                </a:solidFill>
                <a:latin typeface="Arial"/>
                <a:cs typeface="Arial"/>
              </a:rPr>
              <a:t>production.</a:t>
            </a:r>
            <a:endParaRPr sz="1600" dirty="0">
              <a:latin typeface="Arial"/>
              <a:cs typeface="Arial"/>
            </a:endParaRPr>
          </a:p>
          <a:p>
            <a:pPr>
              <a:lnSpc>
                <a:spcPct val="100000"/>
              </a:lnSpc>
              <a:spcBef>
                <a:spcPts val="25"/>
              </a:spcBef>
            </a:pPr>
            <a:endParaRPr sz="1650" dirty="0">
              <a:latin typeface="Times New Roman"/>
              <a:cs typeface="Times New Roman"/>
            </a:endParaRPr>
          </a:p>
          <a:p>
            <a:pPr marL="12700">
              <a:lnSpc>
                <a:spcPts val="1914"/>
              </a:lnSpc>
            </a:pPr>
            <a:r>
              <a:rPr sz="1600" b="1" spc="-5" dirty="0">
                <a:solidFill>
                  <a:srgbClr val="4B4B4B"/>
                </a:solidFill>
                <a:latin typeface="Arial"/>
                <a:cs typeface="Arial"/>
              </a:rPr>
              <a:t>Phase </a:t>
            </a:r>
            <a:r>
              <a:rPr sz="1600" b="1" dirty="0">
                <a:solidFill>
                  <a:srgbClr val="4B4B4B"/>
                </a:solidFill>
                <a:latin typeface="Arial"/>
                <a:cs typeface="Arial"/>
              </a:rPr>
              <a:t>3 /</a:t>
            </a:r>
            <a:r>
              <a:rPr sz="1600" b="1" spc="-20" dirty="0">
                <a:solidFill>
                  <a:srgbClr val="4B4B4B"/>
                </a:solidFill>
                <a:latin typeface="Arial"/>
                <a:cs typeface="Arial"/>
              </a:rPr>
              <a:t> </a:t>
            </a:r>
            <a:r>
              <a:rPr sz="1600" b="1" spc="-5" dirty="0">
                <a:solidFill>
                  <a:srgbClr val="4B4B4B"/>
                </a:solidFill>
                <a:latin typeface="Arial"/>
                <a:cs typeface="Arial"/>
              </a:rPr>
              <a:t>Plateau</a:t>
            </a:r>
            <a:endParaRPr sz="1600" dirty="0">
              <a:latin typeface="Arial"/>
              <a:cs typeface="Arial"/>
            </a:endParaRPr>
          </a:p>
          <a:p>
            <a:pPr marL="12700" marR="5080">
              <a:lnSpc>
                <a:spcPts val="1920"/>
              </a:lnSpc>
              <a:spcBef>
                <a:spcPts val="60"/>
              </a:spcBef>
            </a:pPr>
            <a:r>
              <a:rPr sz="1600" spc="-5" dirty="0">
                <a:solidFill>
                  <a:srgbClr val="4B4B4B"/>
                </a:solidFill>
                <a:latin typeface="Arial"/>
                <a:cs typeface="Arial"/>
              </a:rPr>
              <a:t>Once core temperature falls below the thermoregulatory threshold, peripheral  vasoconstriction increases and acts to </a:t>
            </a:r>
            <a:r>
              <a:rPr sz="1600" dirty="0">
                <a:solidFill>
                  <a:srgbClr val="4B4B4B"/>
                </a:solidFill>
                <a:latin typeface="Arial"/>
                <a:cs typeface="Arial"/>
              </a:rPr>
              <a:t>limit </a:t>
            </a:r>
            <a:r>
              <a:rPr sz="1600" spc="-5" dirty="0">
                <a:solidFill>
                  <a:srgbClr val="4B4B4B"/>
                </a:solidFill>
                <a:latin typeface="Arial"/>
                <a:cs typeface="Arial"/>
              </a:rPr>
              <a:t>the heat loss from the core.</a:t>
            </a:r>
            <a:r>
              <a:rPr sz="1600" spc="30" dirty="0">
                <a:solidFill>
                  <a:srgbClr val="4B4B4B"/>
                </a:solidFill>
                <a:latin typeface="Arial"/>
                <a:cs typeface="Arial"/>
              </a:rPr>
              <a:t> </a:t>
            </a:r>
            <a:r>
              <a:rPr sz="1600" spc="-5" dirty="0">
                <a:solidFill>
                  <a:srgbClr val="4B4B4B"/>
                </a:solidFill>
                <a:latin typeface="Arial"/>
                <a:cs typeface="Arial"/>
              </a:rPr>
              <a:t>When</a:t>
            </a:r>
            <a:endParaRPr sz="1600" dirty="0">
              <a:latin typeface="Arial"/>
              <a:cs typeface="Arial"/>
            </a:endParaRPr>
          </a:p>
          <a:p>
            <a:pPr marL="12700" marR="440055">
              <a:lnSpc>
                <a:spcPts val="1910"/>
              </a:lnSpc>
              <a:spcBef>
                <a:spcPts val="5"/>
              </a:spcBef>
            </a:pPr>
            <a:r>
              <a:rPr sz="1600" spc="-5" dirty="0">
                <a:solidFill>
                  <a:srgbClr val="4B4B4B"/>
                </a:solidFill>
                <a:latin typeface="Arial"/>
                <a:cs typeface="Arial"/>
              </a:rPr>
              <a:t>core heat production equals heat </a:t>
            </a:r>
            <a:r>
              <a:rPr sz="1600" dirty="0">
                <a:solidFill>
                  <a:srgbClr val="4B4B4B"/>
                </a:solidFill>
                <a:latin typeface="Arial"/>
                <a:cs typeface="Arial"/>
              </a:rPr>
              <a:t>loss to </a:t>
            </a:r>
            <a:r>
              <a:rPr sz="1600" spc="-5" dirty="0">
                <a:solidFill>
                  <a:srgbClr val="4B4B4B"/>
                </a:solidFill>
                <a:latin typeface="Arial"/>
                <a:cs typeface="Arial"/>
              </a:rPr>
              <a:t>the </a:t>
            </a:r>
            <a:r>
              <a:rPr sz="1600" spc="-10" dirty="0">
                <a:solidFill>
                  <a:srgbClr val="4B4B4B"/>
                </a:solidFill>
                <a:latin typeface="Arial"/>
                <a:cs typeface="Arial"/>
              </a:rPr>
              <a:t>periphery, </a:t>
            </a:r>
            <a:r>
              <a:rPr sz="1600" spc="-5" dirty="0">
                <a:solidFill>
                  <a:srgbClr val="4B4B4B"/>
                </a:solidFill>
                <a:latin typeface="Arial"/>
                <a:cs typeface="Arial"/>
              </a:rPr>
              <a:t>core temperature  reaches </a:t>
            </a:r>
            <a:r>
              <a:rPr sz="1600" dirty="0">
                <a:solidFill>
                  <a:srgbClr val="4B4B4B"/>
                </a:solidFill>
                <a:latin typeface="Arial"/>
                <a:cs typeface="Arial"/>
              </a:rPr>
              <a:t>a </a:t>
            </a:r>
            <a:r>
              <a:rPr sz="1600" spc="-5" dirty="0">
                <a:solidFill>
                  <a:srgbClr val="4B4B4B"/>
                </a:solidFill>
                <a:latin typeface="Arial"/>
                <a:cs typeface="Arial"/>
              </a:rPr>
              <a:t>plateau. This </a:t>
            </a:r>
            <a:r>
              <a:rPr sz="1600" dirty="0">
                <a:solidFill>
                  <a:srgbClr val="4B4B4B"/>
                </a:solidFill>
                <a:latin typeface="Arial"/>
                <a:cs typeface="Arial"/>
              </a:rPr>
              <a:t>may </a:t>
            </a:r>
            <a:r>
              <a:rPr sz="1600" spc="-5" dirty="0">
                <a:solidFill>
                  <a:srgbClr val="4B4B4B"/>
                </a:solidFill>
                <a:latin typeface="Arial"/>
                <a:cs typeface="Arial"/>
              </a:rPr>
              <a:t>not be achieved </a:t>
            </a:r>
            <a:r>
              <a:rPr sz="1600" dirty="0">
                <a:solidFill>
                  <a:srgbClr val="4B4B4B"/>
                </a:solidFill>
                <a:latin typeface="Arial"/>
                <a:cs typeface="Arial"/>
              </a:rPr>
              <a:t>in </a:t>
            </a:r>
            <a:r>
              <a:rPr sz="1600" spc="-5" dirty="0">
                <a:solidFill>
                  <a:srgbClr val="4B4B4B"/>
                </a:solidFill>
                <a:latin typeface="Arial"/>
                <a:cs typeface="Arial"/>
              </a:rPr>
              <a:t>diabetics </a:t>
            </a:r>
            <a:r>
              <a:rPr sz="1600" spc="-10" dirty="0">
                <a:solidFill>
                  <a:srgbClr val="4B4B4B"/>
                </a:solidFill>
                <a:latin typeface="Arial"/>
                <a:cs typeface="Arial"/>
              </a:rPr>
              <a:t>with</a:t>
            </a:r>
            <a:r>
              <a:rPr sz="1600" spc="-25" dirty="0">
                <a:solidFill>
                  <a:srgbClr val="4B4B4B"/>
                </a:solidFill>
                <a:latin typeface="Arial"/>
                <a:cs typeface="Arial"/>
              </a:rPr>
              <a:t> </a:t>
            </a:r>
            <a:r>
              <a:rPr sz="1600" spc="-5" dirty="0">
                <a:solidFill>
                  <a:srgbClr val="4B4B4B"/>
                </a:solidFill>
                <a:latin typeface="Arial"/>
                <a:cs typeface="Arial"/>
              </a:rPr>
              <a:t>autonomic</a:t>
            </a:r>
            <a:endParaRPr sz="1600" dirty="0">
              <a:latin typeface="Arial"/>
              <a:cs typeface="Arial"/>
            </a:endParaRPr>
          </a:p>
          <a:p>
            <a:pPr marL="12700" marR="91440">
              <a:lnSpc>
                <a:spcPts val="1910"/>
              </a:lnSpc>
              <a:spcBef>
                <a:spcPts val="10"/>
              </a:spcBef>
            </a:pPr>
            <a:r>
              <a:rPr sz="1600" spc="-10" dirty="0">
                <a:solidFill>
                  <a:srgbClr val="4B4B4B"/>
                </a:solidFill>
                <a:latin typeface="Arial"/>
                <a:cs typeface="Arial"/>
              </a:rPr>
              <a:t>neuropathy </a:t>
            </a:r>
            <a:r>
              <a:rPr sz="1600" spc="-5" dirty="0">
                <a:solidFill>
                  <a:srgbClr val="4B4B4B"/>
                </a:solidFill>
                <a:latin typeface="Arial"/>
                <a:cs typeface="Arial"/>
              </a:rPr>
              <a:t>and impaired vasoconstriction and </a:t>
            </a:r>
            <a:r>
              <a:rPr sz="1600" dirty="0">
                <a:solidFill>
                  <a:srgbClr val="4B4B4B"/>
                </a:solidFill>
                <a:latin typeface="Arial"/>
                <a:cs typeface="Arial"/>
              </a:rPr>
              <a:t>also </a:t>
            </a:r>
            <a:r>
              <a:rPr sz="1600" spc="-5" dirty="0">
                <a:solidFill>
                  <a:srgbClr val="4B4B4B"/>
                </a:solidFill>
                <a:latin typeface="Arial"/>
                <a:cs typeface="Arial"/>
              </a:rPr>
              <a:t>during combined </a:t>
            </a:r>
            <a:r>
              <a:rPr sz="1600" spc="-10" dirty="0">
                <a:solidFill>
                  <a:srgbClr val="4B4B4B"/>
                </a:solidFill>
                <a:latin typeface="Arial"/>
                <a:cs typeface="Arial"/>
              </a:rPr>
              <a:t>general  </a:t>
            </a:r>
            <a:r>
              <a:rPr sz="1600" spc="-5" dirty="0">
                <a:solidFill>
                  <a:srgbClr val="4B4B4B"/>
                </a:solidFill>
                <a:latin typeface="Arial"/>
                <a:cs typeface="Arial"/>
              </a:rPr>
              <a:t>and regional</a:t>
            </a:r>
            <a:r>
              <a:rPr sz="1600" spc="-10" dirty="0">
                <a:solidFill>
                  <a:srgbClr val="4B4B4B"/>
                </a:solidFill>
                <a:latin typeface="Arial"/>
                <a:cs typeface="Arial"/>
              </a:rPr>
              <a:t> </a:t>
            </a:r>
            <a:r>
              <a:rPr sz="1600" spc="-5" dirty="0">
                <a:solidFill>
                  <a:srgbClr val="4B4B4B"/>
                </a:solidFill>
                <a:latin typeface="Arial"/>
                <a:cs typeface="Arial"/>
              </a:rPr>
              <a:t>anaesthesia.</a:t>
            </a:r>
            <a:endParaRPr sz="16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37869" y="1313180"/>
            <a:ext cx="6146800" cy="470916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456689" y="5872479"/>
            <a:ext cx="5347970" cy="574040"/>
          </a:xfrm>
          <a:prstGeom prst="rect">
            <a:avLst/>
          </a:prstGeom>
        </p:spPr>
        <p:txBody>
          <a:bodyPr vert="horz" wrap="square" lIns="0" tIns="12700" rIns="0" bIns="0" rtlCol="0">
            <a:spAutoFit/>
          </a:bodyPr>
          <a:lstStyle/>
          <a:p>
            <a:pPr marL="2007870" marR="5080" indent="-1995170">
              <a:lnSpc>
                <a:spcPct val="100000"/>
              </a:lnSpc>
              <a:spcBef>
                <a:spcPts val="100"/>
              </a:spcBef>
            </a:pPr>
            <a:r>
              <a:rPr sz="1800" b="1" spc="-10" dirty="0">
                <a:solidFill>
                  <a:srgbClr val="4B4B4B"/>
                </a:solidFill>
                <a:latin typeface="Arial"/>
                <a:cs typeface="Arial"/>
              </a:rPr>
              <a:t>Temperature </a:t>
            </a:r>
            <a:r>
              <a:rPr sz="1800" b="1" spc="-5" dirty="0">
                <a:solidFill>
                  <a:srgbClr val="4B4B4B"/>
                </a:solidFill>
                <a:latin typeface="Arial"/>
                <a:cs typeface="Arial"/>
              </a:rPr>
              <a:t>Changes </a:t>
            </a:r>
            <a:r>
              <a:rPr sz="1800" b="1" spc="-15" dirty="0">
                <a:solidFill>
                  <a:srgbClr val="4B4B4B"/>
                </a:solidFill>
                <a:latin typeface="Arial"/>
                <a:cs typeface="Arial"/>
              </a:rPr>
              <a:t>After </a:t>
            </a:r>
            <a:r>
              <a:rPr sz="1800" b="1" spc="-5" dirty="0">
                <a:solidFill>
                  <a:srgbClr val="4B4B4B"/>
                </a:solidFill>
                <a:latin typeface="Arial"/>
                <a:cs typeface="Arial"/>
              </a:rPr>
              <a:t>Induction Of </a:t>
            </a:r>
            <a:r>
              <a:rPr sz="1800" b="1" spc="-10" dirty="0">
                <a:solidFill>
                  <a:srgbClr val="4B4B4B"/>
                </a:solidFill>
                <a:latin typeface="Arial"/>
                <a:cs typeface="Arial"/>
              </a:rPr>
              <a:t>General  Anaesthesia</a:t>
            </a:r>
            <a:endParaRPr sz="18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08330" y="648970"/>
            <a:ext cx="684466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B4B4B"/>
                </a:solidFill>
                <a:latin typeface="Arial"/>
                <a:cs typeface="Arial"/>
              </a:rPr>
              <a:t>Thermoregulation During Neuraxial</a:t>
            </a:r>
            <a:r>
              <a:rPr sz="2400" b="1" spc="-60" dirty="0">
                <a:solidFill>
                  <a:srgbClr val="4B4B4B"/>
                </a:solidFill>
                <a:latin typeface="Arial"/>
                <a:cs typeface="Arial"/>
              </a:rPr>
              <a:t> </a:t>
            </a:r>
            <a:r>
              <a:rPr sz="2400" b="1" spc="-5" dirty="0">
                <a:solidFill>
                  <a:srgbClr val="4B4B4B"/>
                </a:solidFill>
                <a:latin typeface="Arial"/>
                <a:cs typeface="Arial"/>
              </a:rPr>
              <a:t>Anesthesia</a:t>
            </a:r>
            <a:endParaRPr sz="2400" dirty="0">
              <a:latin typeface="Arial"/>
              <a:cs typeface="Arial"/>
            </a:endParaRPr>
          </a:p>
        </p:txBody>
      </p:sp>
      <p:sp>
        <p:nvSpPr>
          <p:cNvPr id="6" name="object 6"/>
          <p:cNvSpPr txBox="1"/>
          <p:nvPr/>
        </p:nvSpPr>
        <p:spPr>
          <a:xfrm>
            <a:off x="523240" y="1711959"/>
            <a:ext cx="6923405" cy="269240"/>
          </a:xfrm>
          <a:prstGeom prst="rect">
            <a:avLst/>
          </a:prstGeom>
        </p:spPr>
        <p:txBody>
          <a:bodyPr vert="horz" wrap="square" lIns="0" tIns="12700" rIns="0" bIns="0" rtlCol="0">
            <a:spAutoFit/>
          </a:bodyPr>
          <a:lstStyle/>
          <a:p>
            <a:pPr marL="12700">
              <a:lnSpc>
                <a:spcPct val="100000"/>
              </a:lnSpc>
              <a:spcBef>
                <a:spcPts val="100"/>
              </a:spcBef>
            </a:pPr>
            <a:r>
              <a:rPr sz="2400" spc="-75" baseline="5208" dirty="0">
                <a:solidFill>
                  <a:srgbClr val="4B4B4B"/>
                </a:solidFill>
                <a:latin typeface="Symbol"/>
                <a:cs typeface="Symbol"/>
              </a:rPr>
              <a:t></a:t>
            </a:r>
            <a:r>
              <a:rPr sz="1600" spc="-50" dirty="0">
                <a:solidFill>
                  <a:srgbClr val="4B4B4B"/>
                </a:solidFill>
                <a:latin typeface="Arial"/>
                <a:cs typeface="Arial"/>
              </a:rPr>
              <a:t>Autonomic </a:t>
            </a:r>
            <a:r>
              <a:rPr sz="1600" spc="-5" dirty="0">
                <a:solidFill>
                  <a:srgbClr val="4B4B4B"/>
                </a:solidFill>
                <a:latin typeface="Arial"/>
                <a:cs typeface="Arial"/>
              </a:rPr>
              <a:t>thermoregulation </a:t>
            </a:r>
            <a:r>
              <a:rPr sz="1600" dirty="0">
                <a:solidFill>
                  <a:srgbClr val="4B4B4B"/>
                </a:solidFill>
                <a:latin typeface="Arial"/>
                <a:cs typeface="Arial"/>
              </a:rPr>
              <a:t>is </a:t>
            </a:r>
            <a:r>
              <a:rPr sz="1600" spc="-5" dirty="0">
                <a:solidFill>
                  <a:srgbClr val="4B4B4B"/>
                </a:solidFill>
                <a:latin typeface="Arial"/>
                <a:cs typeface="Arial"/>
              </a:rPr>
              <a:t>impaired during regional anesthesia, and</a:t>
            </a:r>
            <a:r>
              <a:rPr sz="1600" spc="20" dirty="0">
                <a:solidFill>
                  <a:srgbClr val="4B4B4B"/>
                </a:solidFill>
                <a:latin typeface="Arial"/>
                <a:cs typeface="Arial"/>
              </a:rPr>
              <a:t> </a:t>
            </a:r>
            <a:r>
              <a:rPr sz="1600" spc="-5" dirty="0">
                <a:solidFill>
                  <a:srgbClr val="4B4B4B"/>
                </a:solidFill>
                <a:latin typeface="Arial"/>
                <a:cs typeface="Arial"/>
              </a:rPr>
              <a:t>the</a:t>
            </a:r>
            <a:endParaRPr sz="1600">
              <a:latin typeface="Arial"/>
              <a:cs typeface="Arial"/>
            </a:endParaRPr>
          </a:p>
        </p:txBody>
      </p:sp>
      <p:sp>
        <p:nvSpPr>
          <p:cNvPr id="7" name="object 7"/>
          <p:cNvSpPr txBox="1"/>
          <p:nvPr/>
        </p:nvSpPr>
        <p:spPr>
          <a:xfrm>
            <a:off x="523240" y="1954529"/>
            <a:ext cx="7343140" cy="367665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4B4B4B"/>
                </a:solidFill>
                <a:latin typeface="Arial"/>
                <a:cs typeface="Arial"/>
              </a:rPr>
              <a:t>result </a:t>
            </a:r>
            <a:r>
              <a:rPr sz="1600" dirty="0">
                <a:solidFill>
                  <a:srgbClr val="4B4B4B"/>
                </a:solidFill>
                <a:latin typeface="Arial"/>
                <a:cs typeface="Arial"/>
              </a:rPr>
              <a:t>is </a:t>
            </a:r>
            <a:r>
              <a:rPr sz="1600" spc="-5" dirty="0">
                <a:solidFill>
                  <a:srgbClr val="4B4B4B"/>
                </a:solidFill>
                <a:latin typeface="Arial"/>
                <a:cs typeface="Arial"/>
              </a:rPr>
              <a:t>typically intraoperative core</a:t>
            </a:r>
            <a:r>
              <a:rPr sz="1600" spc="-40" dirty="0">
                <a:solidFill>
                  <a:srgbClr val="4B4B4B"/>
                </a:solidFill>
                <a:latin typeface="Arial"/>
                <a:cs typeface="Arial"/>
              </a:rPr>
              <a:t> </a:t>
            </a:r>
            <a:r>
              <a:rPr sz="1600" spc="-5" dirty="0">
                <a:solidFill>
                  <a:srgbClr val="4B4B4B"/>
                </a:solidFill>
                <a:latin typeface="Arial"/>
                <a:cs typeface="Arial"/>
              </a:rPr>
              <a:t>hypothermia.</a:t>
            </a:r>
            <a:endParaRPr sz="1600">
              <a:latin typeface="Arial"/>
              <a:cs typeface="Arial"/>
            </a:endParaRPr>
          </a:p>
          <a:p>
            <a:pPr>
              <a:lnSpc>
                <a:spcPct val="100000"/>
              </a:lnSpc>
              <a:spcBef>
                <a:spcPts val="20"/>
              </a:spcBef>
            </a:pPr>
            <a:endParaRPr sz="1650">
              <a:latin typeface="Times New Roman"/>
              <a:cs typeface="Times New Roman"/>
            </a:endParaRPr>
          </a:p>
          <a:p>
            <a:pPr marL="12700" marR="109220">
              <a:lnSpc>
                <a:spcPct val="100000"/>
              </a:lnSpc>
            </a:pPr>
            <a:r>
              <a:rPr sz="2400" spc="-150" baseline="5208" dirty="0">
                <a:solidFill>
                  <a:srgbClr val="4B4B4B"/>
                </a:solidFill>
                <a:latin typeface="Symbol"/>
                <a:cs typeface="Symbol"/>
              </a:rPr>
              <a:t></a:t>
            </a:r>
            <a:r>
              <a:rPr sz="1600" spc="-100" dirty="0">
                <a:solidFill>
                  <a:srgbClr val="4B4B4B"/>
                </a:solidFill>
                <a:latin typeface="Arial"/>
                <a:cs typeface="Arial"/>
              </a:rPr>
              <a:t>Heat </a:t>
            </a:r>
            <a:r>
              <a:rPr sz="1600" dirty="0">
                <a:solidFill>
                  <a:srgbClr val="4B4B4B"/>
                </a:solidFill>
                <a:latin typeface="Arial"/>
                <a:cs typeface="Arial"/>
              </a:rPr>
              <a:t>losses </a:t>
            </a:r>
            <a:r>
              <a:rPr sz="1600" spc="-5" dirty="0">
                <a:solidFill>
                  <a:srgbClr val="4B4B4B"/>
                </a:solidFill>
                <a:latin typeface="Arial"/>
                <a:cs typeface="Arial"/>
              </a:rPr>
              <a:t>occur by vasodilatation, shivering and intravenous infusions of cold  fluids.Epidural and spinal anesthesia each decrease the thresholds triggering  vasoconstriction and</a:t>
            </a:r>
            <a:r>
              <a:rPr sz="1600" spc="-10" dirty="0">
                <a:solidFill>
                  <a:srgbClr val="4B4B4B"/>
                </a:solidFill>
                <a:latin typeface="Arial"/>
                <a:cs typeface="Arial"/>
              </a:rPr>
              <a:t> </a:t>
            </a:r>
            <a:r>
              <a:rPr sz="1600" spc="-5" dirty="0">
                <a:solidFill>
                  <a:srgbClr val="4B4B4B"/>
                </a:solidFill>
                <a:latin typeface="Arial"/>
                <a:cs typeface="Arial"/>
              </a:rPr>
              <a:t>shivering.</a:t>
            </a:r>
            <a:endParaRPr sz="1600">
              <a:latin typeface="Arial"/>
              <a:cs typeface="Arial"/>
            </a:endParaRPr>
          </a:p>
          <a:p>
            <a:pPr>
              <a:lnSpc>
                <a:spcPct val="100000"/>
              </a:lnSpc>
              <a:spcBef>
                <a:spcPts val="5"/>
              </a:spcBef>
            </a:pPr>
            <a:endParaRPr sz="1650">
              <a:latin typeface="Times New Roman"/>
              <a:cs typeface="Times New Roman"/>
            </a:endParaRPr>
          </a:p>
          <a:p>
            <a:pPr marL="12700" marR="316865">
              <a:lnSpc>
                <a:spcPct val="100000"/>
              </a:lnSpc>
            </a:pPr>
            <a:r>
              <a:rPr sz="2400" spc="-82" baseline="5208" dirty="0">
                <a:solidFill>
                  <a:srgbClr val="4B4B4B"/>
                </a:solidFill>
                <a:latin typeface="Symbol"/>
                <a:cs typeface="Symbol"/>
              </a:rPr>
              <a:t></a:t>
            </a:r>
            <a:r>
              <a:rPr sz="1600" spc="-55" dirty="0">
                <a:solidFill>
                  <a:srgbClr val="4B4B4B"/>
                </a:solidFill>
                <a:latin typeface="Arial"/>
                <a:cs typeface="Arial"/>
              </a:rPr>
              <a:t>Neuraxial </a:t>
            </a:r>
            <a:r>
              <a:rPr sz="1600" spc="-5" dirty="0">
                <a:solidFill>
                  <a:srgbClr val="4B4B4B"/>
                </a:solidFill>
                <a:latin typeface="Arial"/>
                <a:cs typeface="Arial"/>
              </a:rPr>
              <a:t>anesthesia </a:t>
            </a:r>
            <a:r>
              <a:rPr sz="1600" dirty="0">
                <a:solidFill>
                  <a:srgbClr val="4B4B4B"/>
                </a:solidFill>
                <a:latin typeface="Arial"/>
                <a:cs typeface="Arial"/>
              </a:rPr>
              <a:t>is </a:t>
            </a:r>
            <a:r>
              <a:rPr sz="1600" spc="-5" dirty="0">
                <a:solidFill>
                  <a:srgbClr val="4B4B4B"/>
                </a:solidFill>
                <a:latin typeface="Arial"/>
                <a:cs typeface="Arial"/>
              </a:rPr>
              <a:t>frequently supplemented </a:t>
            </a:r>
            <a:r>
              <a:rPr sz="1600" spc="-10" dirty="0">
                <a:solidFill>
                  <a:srgbClr val="4B4B4B"/>
                </a:solidFill>
                <a:latin typeface="Arial"/>
                <a:cs typeface="Arial"/>
              </a:rPr>
              <a:t>with </a:t>
            </a:r>
            <a:r>
              <a:rPr sz="1600" spc="-5" dirty="0">
                <a:solidFill>
                  <a:srgbClr val="4B4B4B"/>
                </a:solidFill>
                <a:latin typeface="Arial"/>
                <a:cs typeface="Arial"/>
              </a:rPr>
              <a:t>sedative and analgesic  medications that impair thermoregulatory</a:t>
            </a:r>
            <a:r>
              <a:rPr sz="1600" spc="-30" dirty="0">
                <a:solidFill>
                  <a:srgbClr val="4B4B4B"/>
                </a:solidFill>
                <a:latin typeface="Arial"/>
                <a:cs typeface="Arial"/>
              </a:rPr>
              <a:t> </a:t>
            </a:r>
            <a:r>
              <a:rPr sz="1600" spc="-5" dirty="0">
                <a:solidFill>
                  <a:srgbClr val="4B4B4B"/>
                </a:solidFill>
                <a:latin typeface="Arial"/>
                <a:cs typeface="Arial"/>
              </a:rPr>
              <a:t>control.</a:t>
            </a:r>
            <a:endParaRPr sz="1600">
              <a:latin typeface="Arial"/>
              <a:cs typeface="Arial"/>
            </a:endParaRPr>
          </a:p>
          <a:p>
            <a:pPr>
              <a:lnSpc>
                <a:spcPct val="100000"/>
              </a:lnSpc>
              <a:spcBef>
                <a:spcPts val="15"/>
              </a:spcBef>
            </a:pPr>
            <a:endParaRPr sz="1650">
              <a:latin typeface="Times New Roman"/>
              <a:cs typeface="Times New Roman"/>
            </a:endParaRPr>
          </a:p>
          <a:p>
            <a:pPr marL="12700" marR="5080">
              <a:lnSpc>
                <a:spcPct val="99700"/>
              </a:lnSpc>
            </a:pPr>
            <a:r>
              <a:rPr sz="2400" spc="-187" baseline="5208" dirty="0">
                <a:solidFill>
                  <a:srgbClr val="4B4B4B"/>
                </a:solidFill>
                <a:latin typeface="Symbol"/>
                <a:cs typeface="Symbol"/>
              </a:rPr>
              <a:t></a:t>
            </a:r>
            <a:r>
              <a:rPr sz="1600" spc="-125" dirty="0">
                <a:solidFill>
                  <a:srgbClr val="4B4B4B"/>
                </a:solidFill>
                <a:latin typeface="Arial"/>
                <a:cs typeface="Arial"/>
              </a:rPr>
              <a:t>The </a:t>
            </a:r>
            <a:r>
              <a:rPr sz="1600" spc="-5" dirty="0">
                <a:solidFill>
                  <a:srgbClr val="4B4B4B"/>
                </a:solidFill>
                <a:latin typeface="Arial"/>
                <a:cs typeface="Arial"/>
              </a:rPr>
              <a:t>result </a:t>
            </a:r>
            <a:r>
              <a:rPr sz="1600" dirty="0">
                <a:solidFill>
                  <a:srgbClr val="4B4B4B"/>
                </a:solidFill>
                <a:latin typeface="Arial"/>
                <a:cs typeface="Arial"/>
              </a:rPr>
              <a:t>is </a:t>
            </a:r>
            <a:r>
              <a:rPr sz="1600" spc="-5" dirty="0">
                <a:solidFill>
                  <a:srgbClr val="4B4B4B"/>
                </a:solidFill>
                <a:latin typeface="Arial"/>
                <a:cs typeface="Arial"/>
              </a:rPr>
              <a:t>that cold defenses are triggered at </a:t>
            </a:r>
            <a:r>
              <a:rPr sz="1600" dirty="0">
                <a:solidFill>
                  <a:srgbClr val="4B4B4B"/>
                </a:solidFill>
                <a:latin typeface="Arial"/>
                <a:cs typeface="Arial"/>
              </a:rPr>
              <a:t>a </a:t>
            </a:r>
            <a:r>
              <a:rPr sz="1600" spc="-10" dirty="0">
                <a:solidFill>
                  <a:srgbClr val="4B4B4B"/>
                </a:solidFill>
                <a:latin typeface="Arial"/>
                <a:cs typeface="Arial"/>
              </a:rPr>
              <a:t>lower </a:t>
            </a:r>
            <a:r>
              <a:rPr sz="1600" spc="-5" dirty="0">
                <a:solidFill>
                  <a:srgbClr val="4B4B4B"/>
                </a:solidFill>
                <a:latin typeface="Arial"/>
                <a:cs typeface="Arial"/>
              </a:rPr>
              <a:t>temperature than normal  during regional anesthesia, defenses are less effective once triggered, </a:t>
            </a:r>
            <a:r>
              <a:rPr sz="1600" spc="-10" dirty="0">
                <a:solidFill>
                  <a:srgbClr val="4B4B4B"/>
                </a:solidFill>
                <a:latin typeface="Arial"/>
                <a:cs typeface="Arial"/>
              </a:rPr>
              <a:t>and  </a:t>
            </a:r>
            <a:r>
              <a:rPr sz="1600" spc="-5" dirty="0">
                <a:solidFill>
                  <a:srgbClr val="4B4B4B"/>
                </a:solidFill>
                <a:latin typeface="Arial"/>
                <a:cs typeface="Arial"/>
              </a:rPr>
              <a:t>patients frequently do not recognize that they are</a:t>
            </a:r>
            <a:r>
              <a:rPr sz="1600" spc="-45" dirty="0">
                <a:solidFill>
                  <a:srgbClr val="4B4B4B"/>
                </a:solidFill>
                <a:latin typeface="Arial"/>
                <a:cs typeface="Arial"/>
              </a:rPr>
              <a:t> </a:t>
            </a:r>
            <a:r>
              <a:rPr sz="1600" spc="-5" dirty="0">
                <a:solidFill>
                  <a:srgbClr val="4B4B4B"/>
                </a:solidFill>
                <a:latin typeface="Arial"/>
                <a:cs typeface="Arial"/>
              </a:rPr>
              <a:t>hypothermic.</a:t>
            </a:r>
            <a:endParaRPr sz="1600">
              <a:latin typeface="Arial"/>
              <a:cs typeface="Arial"/>
            </a:endParaRPr>
          </a:p>
          <a:p>
            <a:pPr>
              <a:lnSpc>
                <a:spcPct val="100000"/>
              </a:lnSpc>
              <a:spcBef>
                <a:spcPts val="15"/>
              </a:spcBef>
            </a:pPr>
            <a:endParaRPr sz="1650">
              <a:latin typeface="Times New Roman"/>
              <a:cs typeface="Times New Roman"/>
            </a:endParaRPr>
          </a:p>
          <a:p>
            <a:pPr marL="12700" marR="89535">
              <a:lnSpc>
                <a:spcPct val="100000"/>
              </a:lnSpc>
            </a:pPr>
            <a:r>
              <a:rPr sz="2400" spc="-705" baseline="5208" dirty="0">
                <a:solidFill>
                  <a:srgbClr val="4B4B4B"/>
                </a:solidFill>
                <a:latin typeface="Symbol"/>
                <a:cs typeface="Symbol"/>
              </a:rPr>
              <a:t></a:t>
            </a:r>
            <a:r>
              <a:rPr sz="2400" spc="44" baseline="5208" dirty="0">
                <a:solidFill>
                  <a:srgbClr val="4B4B4B"/>
                </a:solidFill>
                <a:latin typeface="Times New Roman"/>
                <a:cs typeface="Times New Roman"/>
              </a:rPr>
              <a:t> </a:t>
            </a:r>
            <a:r>
              <a:rPr sz="1600" spc="-5" dirty="0">
                <a:solidFill>
                  <a:srgbClr val="4B4B4B"/>
                </a:solidFill>
                <a:latin typeface="Arial"/>
                <a:cs typeface="Arial"/>
              </a:rPr>
              <a:t>Because core temperature monitoring remains rare during regional anesthesia,  substantial hypothermia often goes undetected </a:t>
            </a:r>
            <a:r>
              <a:rPr sz="1600" dirty="0">
                <a:solidFill>
                  <a:srgbClr val="4B4B4B"/>
                </a:solidFill>
                <a:latin typeface="Arial"/>
                <a:cs typeface="Arial"/>
              </a:rPr>
              <a:t>in </a:t>
            </a:r>
            <a:r>
              <a:rPr sz="1600" spc="-5" dirty="0">
                <a:solidFill>
                  <a:srgbClr val="4B4B4B"/>
                </a:solidFill>
                <a:latin typeface="Arial"/>
                <a:cs typeface="Arial"/>
              </a:rPr>
              <a:t>these</a:t>
            </a:r>
            <a:r>
              <a:rPr sz="1600" spc="-25" dirty="0">
                <a:solidFill>
                  <a:srgbClr val="4B4B4B"/>
                </a:solidFill>
                <a:latin typeface="Arial"/>
                <a:cs typeface="Arial"/>
              </a:rPr>
              <a:t> </a:t>
            </a:r>
            <a:r>
              <a:rPr sz="1600" spc="-5" dirty="0">
                <a:solidFill>
                  <a:srgbClr val="4B4B4B"/>
                </a:solidFill>
                <a:latin typeface="Arial"/>
                <a:cs typeface="Arial"/>
              </a:rPr>
              <a:t>patients.</a:t>
            </a:r>
            <a:endParaRPr sz="16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22145" cy="574040"/>
          </a:xfrm>
          <a:prstGeom prst="rect">
            <a:avLst/>
          </a:prstGeom>
        </p:spPr>
        <p:txBody>
          <a:bodyPr vert="horz" wrap="square" lIns="0" tIns="12700" rIns="0" bIns="0" rtlCol="0">
            <a:spAutoFit/>
          </a:bodyPr>
          <a:lstStyle/>
          <a:p>
            <a:pPr marL="12700">
              <a:lnSpc>
                <a:spcPct val="100000"/>
              </a:lnSpc>
              <a:spcBef>
                <a:spcPts val="100"/>
              </a:spcBef>
            </a:pPr>
            <a:r>
              <a:rPr sz="3600" spc="-150" dirty="0">
                <a:solidFill>
                  <a:srgbClr val="666666"/>
                </a:solidFill>
                <a:latin typeface="Arial"/>
                <a:cs typeface="Arial"/>
              </a:rPr>
              <a:t>Template</a:t>
            </a:r>
            <a:endParaRPr sz="3600">
              <a:latin typeface="Arial"/>
              <a:cs typeface="Arial"/>
            </a:endParaRPr>
          </a:p>
        </p:txBody>
      </p:sp>
      <p:sp>
        <p:nvSpPr>
          <p:cNvPr id="4" name="object 4"/>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648970"/>
            <a:ext cx="580517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252525"/>
                </a:solidFill>
                <a:latin typeface="Arial"/>
                <a:cs typeface="Arial"/>
              </a:rPr>
              <a:t>HYPOTHERMIA </a:t>
            </a:r>
            <a:r>
              <a:rPr sz="2400" b="1" dirty="0">
                <a:solidFill>
                  <a:srgbClr val="252525"/>
                </a:solidFill>
                <a:latin typeface="Arial"/>
                <a:cs typeface="Arial"/>
              </a:rPr>
              <a:t>&amp; </a:t>
            </a:r>
            <a:r>
              <a:rPr sz="2400" b="1" spc="-5" dirty="0">
                <a:solidFill>
                  <a:srgbClr val="252525"/>
                </a:solidFill>
                <a:latin typeface="Arial"/>
                <a:cs typeface="Arial"/>
              </a:rPr>
              <a:t>ITS</a:t>
            </a:r>
            <a:r>
              <a:rPr sz="2400" b="1" dirty="0">
                <a:solidFill>
                  <a:srgbClr val="252525"/>
                </a:solidFill>
                <a:latin typeface="Arial"/>
                <a:cs typeface="Arial"/>
              </a:rPr>
              <a:t> </a:t>
            </a:r>
            <a:r>
              <a:rPr sz="2400" b="1" spc="-10" dirty="0">
                <a:solidFill>
                  <a:srgbClr val="252525"/>
                </a:solidFill>
                <a:latin typeface="Arial"/>
                <a:cs typeface="Arial"/>
              </a:rPr>
              <a:t>CONSEQUENCES</a:t>
            </a:r>
            <a:endParaRPr sz="2400">
              <a:latin typeface="Arial"/>
              <a:cs typeface="Arial"/>
            </a:endParaRPr>
          </a:p>
        </p:txBody>
      </p:sp>
      <p:sp>
        <p:nvSpPr>
          <p:cNvPr id="6" name="object 6"/>
          <p:cNvSpPr txBox="1"/>
          <p:nvPr/>
        </p:nvSpPr>
        <p:spPr>
          <a:xfrm>
            <a:off x="864869" y="3229674"/>
            <a:ext cx="80645" cy="255904"/>
          </a:xfrm>
          <a:prstGeom prst="rect">
            <a:avLst/>
          </a:prstGeom>
        </p:spPr>
        <p:txBody>
          <a:bodyPr vert="horz" wrap="square" lIns="0" tIns="0" rIns="0" bIns="0" rtlCol="0">
            <a:spAutoFit/>
          </a:bodyPr>
          <a:lstStyle/>
          <a:p>
            <a:pPr>
              <a:lnSpc>
                <a:spcPts val="1989"/>
              </a:lnSpc>
            </a:pPr>
            <a:r>
              <a:rPr sz="1800" dirty="0">
                <a:solidFill>
                  <a:srgbClr val="4B4B4B"/>
                </a:solidFill>
                <a:latin typeface="Arial"/>
                <a:cs typeface="Arial"/>
              </a:rPr>
              <a:t>•</a:t>
            </a:r>
            <a:endParaRPr sz="1800">
              <a:latin typeface="Arial"/>
              <a:cs typeface="Arial"/>
            </a:endParaRPr>
          </a:p>
        </p:txBody>
      </p:sp>
      <p:sp>
        <p:nvSpPr>
          <p:cNvPr id="7" name="object 7"/>
          <p:cNvSpPr txBox="1"/>
          <p:nvPr/>
        </p:nvSpPr>
        <p:spPr>
          <a:xfrm>
            <a:off x="523240" y="1428750"/>
            <a:ext cx="660527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B4B4B"/>
                </a:solidFill>
                <a:latin typeface="Arial"/>
                <a:cs typeface="Arial"/>
              </a:rPr>
              <a:t>Hypothermia </a:t>
            </a:r>
            <a:r>
              <a:rPr sz="1800" spc="-5" dirty="0">
                <a:solidFill>
                  <a:srgbClr val="4B4B4B"/>
                </a:solidFill>
                <a:latin typeface="Arial"/>
                <a:cs typeface="Arial"/>
              </a:rPr>
              <a:t>is defined </a:t>
            </a:r>
            <a:r>
              <a:rPr sz="1800" spc="-10" dirty="0">
                <a:solidFill>
                  <a:srgbClr val="4B4B4B"/>
                </a:solidFill>
                <a:latin typeface="Arial"/>
                <a:cs typeface="Arial"/>
              </a:rPr>
              <a:t>as </a:t>
            </a:r>
            <a:r>
              <a:rPr sz="1800" dirty="0">
                <a:solidFill>
                  <a:srgbClr val="4B4B4B"/>
                </a:solidFill>
                <a:latin typeface="Arial"/>
                <a:cs typeface="Arial"/>
              </a:rPr>
              <a:t>a </a:t>
            </a:r>
            <a:r>
              <a:rPr sz="1800" spc="-5" dirty="0">
                <a:solidFill>
                  <a:srgbClr val="4B4B4B"/>
                </a:solidFill>
                <a:latin typeface="Arial"/>
                <a:cs typeface="Arial"/>
              </a:rPr>
              <a:t>core temperature </a:t>
            </a:r>
            <a:r>
              <a:rPr sz="1800" dirty="0">
                <a:solidFill>
                  <a:srgbClr val="4B4B4B"/>
                </a:solidFill>
                <a:latin typeface="Arial"/>
                <a:cs typeface="Arial"/>
              </a:rPr>
              <a:t>,35</a:t>
            </a:r>
            <a:r>
              <a:rPr sz="1800" dirty="0">
                <a:solidFill>
                  <a:srgbClr val="252525"/>
                </a:solidFill>
                <a:latin typeface="Arial"/>
                <a:cs typeface="Arial"/>
              </a:rPr>
              <a:t>° </a:t>
            </a:r>
            <a:r>
              <a:rPr sz="1800" dirty="0">
                <a:solidFill>
                  <a:srgbClr val="4B4B4B"/>
                </a:solidFill>
                <a:latin typeface="Arial"/>
                <a:cs typeface="Arial"/>
              </a:rPr>
              <a:t>C </a:t>
            </a:r>
            <a:r>
              <a:rPr sz="1800" spc="-5" dirty="0">
                <a:solidFill>
                  <a:srgbClr val="4B4B4B"/>
                </a:solidFill>
                <a:latin typeface="Arial"/>
                <a:cs typeface="Arial"/>
              </a:rPr>
              <a:t>and may</a:t>
            </a:r>
            <a:r>
              <a:rPr sz="1800" spc="-55" dirty="0">
                <a:solidFill>
                  <a:srgbClr val="4B4B4B"/>
                </a:solidFill>
                <a:latin typeface="Arial"/>
                <a:cs typeface="Arial"/>
              </a:rPr>
              <a:t> </a:t>
            </a:r>
            <a:r>
              <a:rPr sz="1800" spc="-5" dirty="0">
                <a:solidFill>
                  <a:srgbClr val="4B4B4B"/>
                </a:solidFill>
                <a:latin typeface="Arial"/>
                <a:cs typeface="Arial"/>
              </a:rPr>
              <a:t>be</a:t>
            </a:r>
            <a:endParaRPr sz="1800">
              <a:latin typeface="Arial"/>
              <a:cs typeface="Arial"/>
            </a:endParaRPr>
          </a:p>
        </p:txBody>
      </p:sp>
      <p:sp>
        <p:nvSpPr>
          <p:cNvPr id="8" name="object 8"/>
          <p:cNvSpPr txBox="1"/>
          <p:nvPr/>
        </p:nvSpPr>
        <p:spPr>
          <a:xfrm>
            <a:off x="523240" y="1703070"/>
            <a:ext cx="294132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B4B4B"/>
                </a:solidFill>
                <a:latin typeface="Arial"/>
                <a:cs typeface="Arial"/>
              </a:rPr>
              <a:t>classified </a:t>
            </a:r>
            <a:r>
              <a:rPr sz="1800" spc="-5" dirty="0">
                <a:solidFill>
                  <a:srgbClr val="4B4B4B"/>
                </a:solidFill>
                <a:latin typeface="Arial"/>
                <a:cs typeface="Arial"/>
              </a:rPr>
              <a:t>according </a:t>
            </a:r>
            <a:r>
              <a:rPr sz="1800" dirty="0">
                <a:solidFill>
                  <a:srgbClr val="4B4B4B"/>
                </a:solidFill>
                <a:latin typeface="Arial"/>
                <a:cs typeface="Arial"/>
              </a:rPr>
              <a:t>to</a:t>
            </a:r>
            <a:r>
              <a:rPr sz="1800" spc="-35" dirty="0">
                <a:solidFill>
                  <a:srgbClr val="4B4B4B"/>
                </a:solidFill>
                <a:latin typeface="Arial"/>
                <a:cs typeface="Arial"/>
              </a:rPr>
              <a:t> </a:t>
            </a:r>
            <a:r>
              <a:rPr sz="1800" spc="-5" dirty="0">
                <a:solidFill>
                  <a:srgbClr val="4B4B4B"/>
                </a:solidFill>
                <a:latin typeface="Arial"/>
                <a:cs typeface="Arial"/>
              </a:rPr>
              <a:t>severi</a:t>
            </a:r>
            <a:endParaRPr sz="1800">
              <a:latin typeface="Arial"/>
              <a:cs typeface="Arial"/>
            </a:endParaRPr>
          </a:p>
        </p:txBody>
      </p:sp>
      <p:sp>
        <p:nvSpPr>
          <p:cNvPr id="9" name="object 9"/>
          <p:cNvSpPr txBox="1"/>
          <p:nvPr/>
        </p:nvSpPr>
        <p:spPr>
          <a:xfrm>
            <a:off x="3437408" y="1703070"/>
            <a:ext cx="368172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B4B4B"/>
                </a:solidFill>
                <a:latin typeface="Arial"/>
                <a:cs typeface="Arial"/>
              </a:rPr>
              <a:t>ty </a:t>
            </a:r>
            <a:r>
              <a:rPr sz="1800" spc="-5" dirty="0">
                <a:solidFill>
                  <a:srgbClr val="4B4B4B"/>
                </a:solidFill>
                <a:latin typeface="Arial"/>
                <a:cs typeface="Arial"/>
              </a:rPr>
              <a:t>based </a:t>
            </a:r>
            <a:r>
              <a:rPr sz="1800" spc="-10" dirty="0">
                <a:solidFill>
                  <a:srgbClr val="4B4B4B"/>
                </a:solidFill>
                <a:latin typeface="Arial"/>
                <a:cs typeface="Arial"/>
              </a:rPr>
              <a:t>on </a:t>
            </a:r>
            <a:r>
              <a:rPr sz="1800" spc="-5" dirty="0">
                <a:solidFill>
                  <a:srgbClr val="4B4B4B"/>
                </a:solidFill>
                <a:latin typeface="Arial"/>
                <a:cs typeface="Arial"/>
              </a:rPr>
              <a:t>temperatures </a:t>
            </a:r>
            <a:r>
              <a:rPr sz="1800" spc="-10" dirty="0">
                <a:solidFill>
                  <a:srgbClr val="4B4B4B"/>
                </a:solidFill>
                <a:latin typeface="Arial"/>
                <a:cs typeface="Arial"/>
              </a:rPr>
              <a:t>below</a:t>
            </a:r>
            <a:r>
              <a:rPr sz="1800" spc="-85" dirty="0">
                <a:solidFill>
                  <a:srgbClr val="4B4B4B"/>
                </a:solidFill>
                <a:latin typeface="Arial"/>
                <a:cs typeface="Arial"/>
              </a:rPr>
              <a:t> </a:t>
            </a:r>
            <a:r>
              <a:rPr sz="1800" spc="-10" dirty="0">
                <a:solidFill>
                  <a:srgbClr val="4B4B4B"/>
                </a:solidFill>
                <a:latin typeface="Arial"/>
                <a:cs typeface="Arial"/>
              </a:rPr>
              <a:t>this</a:t>
            </a:r>
            <a:endParaRPr sz="1800">
              <a:latin typeface="Arial"/>
              <a:cs typeface="Arial"/>
            </a:endParaRPr>
          </a:p>
        </p:txBody>
      </p:sp>
      <p:sp>
        <p:nvSpPr>
          <p:cNvPr id="10" name="object 10"/>
          <p:cNvSpPr txBox="1"/>
          <p:nvPr/>
        </p:nvSpPr>
        <p:spPr>
          <a:xfrm>
            <a:off x="523240" y="1977390"/>
            <a:ext cx="8477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B4B4B"/>
                </a:solidFill>
                <a:latin typeface="Arial"/>
                <a:cs typeface="Arial"/>
              </a:rPr>
              <a:t>reading.</a:t>
            </a:r>
            <a:endParaRPr sz="1800">
              <a:latin typeface="Arial"/>
              <a:cs typeface="Arial"/>
            </a:endParaRPr>
          </a:p>
        </p:txBody>
      </p:sp>
      <p:graphicFrame>
        <p:nvGraphicFramePr>
          <p:cNvPr id="11" name="object 11"/>
          <p:cNvGraphicFramePr>
            <a:graphicFrameLocks noGrp="1"/>
          </p:cNvGraphicFramePr>
          <p:nvPr/>
        </p:nvGraphicFramePr>
        <p:xfrm>
          <a:off x="774700" y="2771139"/>
          <a:ext cx="6096000" cy="2839085"/>
        </p:xfrm>
        <a:graphic>
          <a:graphicData uri="http://schemas.openxmlformats.org/drawingml/2006/table">
            <a:tbl>
              <a:tblPr firstRow="1" bandRow="1">
                <a:tableStyleId>{2D5ABB26-0587-4C30-8999-92F81FD0307C}</a:tableStyleId>
              </a:tblPr>
              <a:tblGrid>
                <a:gridCol w="2761615"/>
                <a:gridCol w="3334385"/>
              </a:tblGrid>
              <a:tr h="579120">
                <a:tc>
                  <a:txBody>
                    <a:bodyPr/>
                    <a:lstStyle/>
                    <a:p>
                      <a:pPr marL="89535">
                        <a:lnSpc>
                          <a:spcPct val="100000"/>
                        </a:lnSpc>
                        <a:spcBef>
                          <a:spcPts val="209"/>
                        </a:spcBef>
                      </a:pPr>
                      <a:r>
                        <a:rPr sz="1800" b="1" spc="-10" dirty="0">
                          <a:solidFill>
                            <a:srgbClr val="CCCCCC"/>
                          </a:solidFill>
                          <a:latin typeface="Arial"/>
                          <a:cs typeface="Arial"/>
                        </a:rPr>
                        <a:t>Classification</a:t>
                      </a:r>
                      <a:endParaRPr sz="1800">
                        <a:latin typeface="Arial"/>
                        <a:cs typeface="Arial"/>
                      </a:endParaRPr>
                    </a:p>
                  </a:txBody>
                  <a:tcPr marL="0" marR="0" marT="26669" marB="0">
                    <a:solidFill>
                      <a:srgbClr val="333333"/>
                    </a:solidFill>
                  </a:tcPr>
                </a:tc>
                <a:tc>
                  <a:txBody>
                    <a:bodyPr/>
                    <a:lstStyle/>
                    <a:p>
                      <a:pPr marL="395605">
                        <a:lnSpc>
                          <a:spcPct val="100000"/>
                        </a:lnSpc>
                        <a:spcBef>
                          <a:spcPts val="209"/>
                        </a:spcBef>
                      </a:pPr>
                      <a:r>
                        <a:rPr sz="1800" b="1" spc="-10" dirty="0">
                          <a:solidFill>
                            <a:srgbClr val="CCCCCC"/>
                          </a:solidFill>
                          <a:latin typeface="Arial"/>
                          <a:cs typeface="Arial"/>
                        </a:rPr>
                        <a:t>Temperature</a:t>
                      </a:r>
                      <a:endParaRPr sz="1800">
                        <a:latin typeface="Arial"/>
                        <a:cs typeface="Arial"/>
                      </a:endParaRPr>
                    </a:p>
                  </a:txBody>
                  <a:tcPr marL="0" marR="0" marT="26669" marB="0">
                    <a:solidFill>
                      <a:srgbClr val="333333"/>
                    </a:solidFill>
                  </a:tcPr>
                </a:tc>
              </a:tr>
              <a:tr h="642620">
                <a:tc>
                  <a:txBody>
                    <a:bodyPr/>
                    <a:lstStyle/>
                    <a:p>
                      <a:pPr marL="89535">
                        <a:lnSpc>
                          <a:spcPct val="100000"/>
                        </a:lnSpc>
                        <a:spcBef>
                          <a:spcPts val="209"/>
                        </a:spcBef>
                      </a:pPr>
                      <a:r>
                        <a:rPr sz="1800" spc="-5" dirty="0">
                          <a:solidFill>
                            <a:srgbClr val="4B4B4B"/>
                          </a:solidFill>
                          <a:latin typeface="Arial"/>
                          <a:cs typeface="Arial"/>
                        </a:rPr>
                        <a:t>Normothermia</a:t>
                      </a:r>
                      <a:endParaRPr sz="1800">
                        <a:latin typeface="Arial"/>
                        <a:cs typeface="Arial"/>
                      </a:endParaRPr>
                    </a:p>
                  </a:txBody>
                  <a:tcPr marL="0" marR="0" marT="26669" marB="0">
                    <a:solidFill>
                      <a:srgbClr val="CCCCCC"/>
                    </a:solidFill>
                  </a:tcPr>
                </a:tc>
                <a:tc>
                  <a:txBody>
                    <a:bodyPr/>
                    <a:lstStyle/>
                    <a:p>
                      <a:pPr marL="395605">
                        <a:lnSpc>
                          <a:spcPct val="100000"/>
                        </a:lnSpc>
                        <a:spcBef>
                          <a:spcPts val="209"/>
                        </a:spcBef>
                      </a:pPr>
                      <a:r>
                        <a:rPr sz="1800" spc="-5" dirty="0">
                          <a:solidFill>
                            <a:srgbClr val="4B4B4B"/>
                          </a:solidFill>
                          <a:latin typeface="Arial"/>
                          <a:cs typeface="Arial"/>
                        </a:rPr>
                        <a:t>36</a:t>
                      </a:r>
                      <a:r>
                        <a:rPr sz="1800" spc="-5" dirty="0">
                          <a:solidFill>
                            <a:srgbClr val="252525"/>
                          </a:solidFill>
                          <a:latin typeface="Arial"/>
                          <a:cs typeface="Arial"/>
                        </a:rPr>
                        <a:t>°</a:t>
                      </a:r>
                      <a:r>
                        <a:rPr sz="1800" spc="-5" dirty="0">
                          <a:solidFill>
                            <a:srgbClr val="4B4B4B"/>
                          </a:solidFill>
                          <a:latin typeface="Arial"/>
                          <a:cs typeface="Arial"/>
                        </a:rPr>
                        <a:t>C </a:t>
                      </a:r>
                      <a:r>
                        <a:rPr sz="1800" dirty="0">
                          <a:solidFill>
                            <a:srgbClr val="4B4B4B"/>
                          </a:solidFill>
                          <a:latin typeface="Arial"/>
                          <a:cs typeface="Arial"/>
                        </a:rPr>
                        <a:t>-</a:t>
                      </a:r>
                      <a:r>
                        <a:rPr sz="1800" spc="-5" dirty="0">
                          <a:solidFill>
                            <a:srgbClr val="4B4B4B"/>
                          </a:solidFill>
                          <a:latin typeface="Arial"/>
                          <a:cs typeface="Arial"/>
                        </a:rPr>
                        <a:t> 38</a:t>
                      </a:r>
                      <a:r>
                        <a:rPr sz="1800" spc="-5" dirty="0">
                          <a:solidFill>
                            <a:srgbClr val="252525"/>
                          </a:solidFill>
                          <a:latin typeface="Arial"/>
                          <a:cs typeface="Arial"/>
                        </a:rPr>
                        <a:t>°</a:t>
                      </a:r>
                      <a:r>
                        <a:rPr sz="1800" spc="-5" dirty="0">
                          <a:solidFill>
                            <a:srgbClr val="4B4B4B"/>
                          </a:solidFill>
                          <a:latin typeface="Arial"/>
                          <a:cs typeface="Arial"/>
                        </a:rPr>
                        <a:t>C</a:t>
                      </a:r>
                      <a:endParaRPr sz="1800">
                        <a:latin typeface="Arial"/>
                        <a:cs typeface="Arial"/>
                      </a:endParaRPr>
                    </a:p>
                  </a:txBody>
                  <a:tcPr marL="0" marR="0" marT="26669" marB="0">
                    <a:solidFill>
                      <a:srgbClr val="CCCCCC"/>
                    </a:solidFill>
                  </a:tcPr>
                </a:tc>
              </a:tr>
              <a:tr h="454025">
                <a:tc>
                  <a:txBody>
                    <a:bodyPr/>
                    <a:lstStyle/>
                    <a:p>
                      <a:pPr marL="89535">
                        <a:lnSpc>
                          <a:spcPct val="100000"/>
                        </a:lnSpc>
                        <a:spcBef>
                          <a:spcPts val="209"/>
                        </a:spcBef>
                      </a:pPr>
                      <a:r>
                        <a:rPr sz="1800" spc="-10" dirty="0">
                          <a:solidFill>
                            <a:srgbClr val="4B4B4B"/>
                          </a:solidFill>
                          <a:latin typeface="Arial"/>
                          <a:cs typeface="Arial"/>
                        </a:rPr>
                        <a:t>Mild hypothermia</a:t>
                      </a:r>
                      <a:endParaRPr sz="1800">
                        <a:latin typeface="Arial"/>
                        <a:cs typeface="Arial"/>
                      </a:endParaRPr>
                    </a:p>
                  </a:txBody>
                  <a:tcPr marL="0" marR="0" marT="26669" marB="0">
                    <a:solidFill>
                      <a:srgbClr val="E7E7E7"/>
                    </a:solidFill>
                  </a:tcPr>
                </a:tc>
                <a:tc>
                  <a:txBody>
                    <a:bodyPr/>
                    <a:lstStyle/>
                    <a:p>
                      <a:pPr marL="395605">
                        <a:lnSpc>
                          <a:spcPct val="100000"/>
                        </a:lnSpc>
                        <a:spcBef>
                          <a:spcPts val="209"/>
                        </a:spcBef>
                      </a:pPr>
                      <a:r>
                        <a:rPr sz="1800" spc="-5" dirty="0">
                          <a:solidFill>
                            <a:srgbClr val="4B4B4B"/>
                          </a:solidFill>
                          <a:latin typeface="Arial"/>
                          <a:cs typeface="Arial"/>
                        </a:rPr>
                        <a:t>32</a:t>
                      </a:r>
                      <a:r>
                        <a:rPr sz="1800" spc="-5" dirty="0">
                          <a:solidFill>
                            <a:srgbClr val="252525"/>
                          </a:solidFill>
                          <a:latin typeface="Arial"/>
                          <a:cs typeface="Arial"/>
                        </a:rPr>
                        <a:t>°</a:t>
                      </a:r>
                      <a:r>
                        <a:rPr sz="1800" spc="-5" dirty="0">
                          <a:solidFill>
                            <a:srgbClr val="4B4B4B"/>
                          </a:solidFill>
                          <a:latin typeface="Arial"/>
                          <a:cs typeface="Arial"/>
                        </a:rPr>
                        <a:t>C-</a:t>
                      </a:r>
                      <a:r>
                        <a:rPr sz="1800" spc="-10" dirty="0">
                          <a:solidFill>
                            <a:srgbClr val="4B4B4B"/>
                          </a:solidFill>
                          <a:latin typeface="Arial"/>
                          <a:cs typeface="Arial"/>
                        </a:rPr>
                        <a:t> </a:t>
                      </a:r>
                      <a:r>
                        <a:rPr sz="1800" spc="-5" dirty="0">
                          <a:solidFill>
                            <a:srgbClr val="4B4B4B"/>
                          </a:solidFill>
                          <a:latin typeface="Arial"/>
                          <a:cs typeface="Arial"/>
                        </a:rPr>
                        <a:t>35</a:t>
                      </a:r>
                      <a:r>
                        <a:rPr sz="1800" spc="-5" dirty="0">
                          <a:solidFill>
                            <a:srgbClr val="252525"/>
                          </a:solidFill>
                          <a:latin typeface="Arial"/>
                          <a:cs typeface="Arial"/>
                        </a:rPr>
                        <a:t>°</a:t>
                      </a:r>
                      <a:r>
                        <a:rPr sz="1800" spc="-5" dirty="0">
                          <a:solidFill>
                            <a:srgbClr val="4B4B4B"/>
                          </a:solidFill>
                          <a:latin typeface="Arial"/>
                          <a:cs typeface="Arial"/>
                        </a:rPr>
                        <a:t>C</a:t>
                      </a:r>
                      <a:endParaRPr sz="1800">
                        <a:latin typeface="Arial"/>
                        <a:cs typeface="Arial"/>
                      </a:endParaRPr>
                    </a:p>
                  </a:txBody>
                  <a:tcPr marL="0" marR="0" marT="26669" marB="0">
                    <a:solidFill>
                      <a:srgbClr val="E7E7E7"/>
                    </a:solidFill>
                  </a:tcPr>
                </a:tc>
              </a:tr>
              <a:tr h="520700">
                <a:tc>
                  <a:txBody>
                    <a:bodyPr/>
                    <a:lstStyle/>
                    <a:p>
                      <a:pPr marL="89535">
                        <a:lnSpc>
                          <a:spcPct val="100000"/>
                        </a:lnSpc>
                        <a:spcBef>
                          <a:spcPts val="200"/>
                        </a:spcBef>
                      </a:pPr>
                      <a:r>
                        <a:rPr sz="1800" spc="-10" dirty="0">
                          <a:solidFill>
                            <a:srgbClr val="4B4B4B"/>
                          </a:solidFill>
                          <a:latin typeface="Arial"/>
                          <a:cs typeface="Arial"/>
                        </a:rPr>
                        <a:t>Moderate</a:t>
                      </a:r>
                      <a:r>
                        <a:rPr sz="1800" spc="-15" dirty="0">
                          <a:solidFill>
                            <a:srgbClr val="4B4B4B"/>
                          </a:solidFill>
                          <a:latin typeface="Arial"/>
                          <a:cs typeface="Arial"/>
                        </a:rPr>
                        <a:t> </a:t>
                      </a:r>
                      <a:r>
                        <a:rPr sz="1800" spc="-10" dirty="0">
                          <a:solidFill>
                            <a:srgbClr val="4B4B4B"/>
                          </a:solidFill>
                          <a:latin typeface="Arial"/>
                          <a:cs typeface="Arial"/>
                        </a:rPr>
                        <a:t>hypothermia</a:t>
                      </a:r>
                      <a:endParaRPr sz="1800">
                        <a:latin typeface="Arial"/>
                        <a:cs typeface="Arial"/>
                      </a:endParaRPr>
                    </a:p>
                  </a:txBody>
                  <a:tcPr marL="0" marR="0" marT="25400" marB="0">
                    <a:solidFill>
                      <a:srgbClr val="CCCCCC"/>
                    </a:solidFill>
                  </a:tcPr>
                </a:tc>
                <a:tc>
                  <a:txBody>
                    <a:bodyPr/>
                    <a:lstStyle/>
                    <a:p>
                      <a:pPr marL="395605">
                        <a:lnSpc>
                          <a:spcPct val="100000"/>
                        </a:lnSpc>
                        <a:spcBef>
                          <a:spcPts val="200"/>
                        </a:spcBef>
                      </a:pPr>
                      <a:r>
                        <a:rPr sz="1800" spc="-5" dirty="0">
                          <a:solidFill>
                            <a:srgbClr val="4B4B4B"/>
                          </a:solidFill>
                          <a:latin typeface="Arial"/>
                          <a:cs typeface="Arial"/>
                        </a:rPr>
                        <a:t>28</a:t>
                      </a:r>
                      <a:r>
                        <a:rPr sz="1800" spc="-5" dirty="0">
                          <a:solidFill>
                            <a:srgbClr val="252525"/>
                          </a:solidFill>
                          <a:latin typeface="Arial"/>
                          <a:cs typeface="Arial"/>
                        </a:rPr>
                        <a:t>°</a:t>
                      </a:r>
                      <a:r>
                        <a:rPr sz="1800" spc="-5" dirty="0">
                          <a:solidFill>
                            <a:srgbClr val="4B4B4B"/>
                          </a:solidFill>
                          <a:latin typeface="Arial"/>
                          <a:cs typeface="Arial"/>
                        </a:rPr>
                        <a:t>C </a:t>
                      </a:r>
                      <a:r>
                        <a:rPr sz="1800" dirty="0">
                          <a:solidFill>
                            <a:srgbClr val="4B4B4B"/>
                          </a:solidFill>
                          <a:latin typeface="Arial"/>
                          <a:cs typeface="Arial"/>
                        </a:rPr>
                        <a:t>-</a:t>
                      </a:r>
                      <a:r>
                        <a:rPr sz="1800" spc="-5" dirty="0">
                          <a:solidFill>
                            <a:srgbClr val="4B4B4B"/>
                          </a:solidFill>
                          <a:latin typeface="Arial"/>
                          <a:cs typeface="Arial"/>
                        </a:rPr>
                        <a:t> 32</a:t>
                      </a:r>
                      <a:r>
                        <a:rPr sz="1800" spc="-5" dirty="0">
                          <a:solidFill>
                            <a:srgbClr val="252525"/>
                          </a:solidFill>
                          <a:latin typeface="Arial"/>
                          <a:cs typeface="Arial"/>
                        </a:rPr>
                        <a:t>°</a:t>
                      </a:r>
                      <a:r>
                        <a:rPr sz="1800" spc="-5" dirty="0">
                          <a:solidFill>
                            <a:srgbClr val="4B4B4B"/>
                          </a:solidFill>
                          <a:latin typeface="Arial"/>
                          <a:cs typeface="Arial"/>
                        </a:rPr>
                        <a:t>C</a:t>
                      </a:r>
                      <a:endParaRPr sz="1800">
                        <a:latin typeface="Arial"/>
                        <a:cs typeface="Arial"/>
                      </a:endParaRPr>
                    </a:p>
                  </a:txBody>
                  <a:tcPr marL="0" marR="0" marT="25400" marB="0">
                    <a:solidFill>
                      <a:srgbClr val="CCCCCC"/>
                    </a:solidFill>
                  </a:tcPr>
                </a:tc>
              </a:tr>
              <a:tr h="642620">
                <a:tc>
                  <a:txBody>
                    <a:bodyPr/>
                    <a:lstStyle/>
                    <a:p>
                      <a:pPr marL="89535">
                        <a:lnSpc>
                          <a:spcPct val="100000"/>
                        </a:lnSpc>
                        <a:spcBef>
                          <a:spcPts val="200"/>
                        </a:spcBef>
                      </a:pPr>
                      <a:r>
                        <a:rPr sz="1800" spc="-10" dirty="0">
                          <a:solidFill>
                            <a:srgbClr val="4B4B4B"/>
                          </a:solidFill>
                          <a:latin typeface="Arial"/>
                          <a:cs typeface="Arial"/>
                        </a:rPr>
                        <a:t>Severe hypothermia </a:t>
                      </a:r>
                      <a:r>
                        <a:rPr sz="1800" dirty="0">
                          <a:solidFill>
                            <a:srgbClr val="4B4B4B"/>
                          </a:solidFill>
                          <a:latin typeface="Arial"/>
                          <a:cs typeface="Arial"/>
                        </a:rPr>
                        <a:t>,</a:t>
                      </a:r>
                      <a:endParaRPr sz="1800">
                        <a:latin typeface="Arial"/>
                        <a:cs typeface="Arial"/>
                      </a:endParaRPr>
                    </a:p>
                  </a:txBody>
                  <a:tcPr marL="0" marR="0" marT="25400" marB="0">
                    <a:solidFill>
                      <a:srgbClr val="E7E7E7"/>
                    </a:solidFill>
                  </a:tcPr>
                </a:tc>
                <a:tc>
                  <a:txBody>
                    <a:bodyPr/>
                    <a:lstStyle/>
                    <a:p>
                      <a:pPr marL="395605">
                        <a:lnSpc>
                          <a:spcPct val="100000"/>
                        </a:lnSpc>
                        <a:spcBef>
                          <a:spcPts val="200"/>
                        </a:spcBef>
                      </a:pPr>
                      <a:r>
                        <a:rPr sz="1800" spc="-5" dirty="0">
                          <a:solidFill>
                            <a:srgbClr val="4B4B4B"/>
                          </a:solidFill>
                          <a:latin typeface="Arial"/>
                          <a:cs typeface="Arial"/>
                        </a:rPr>
                        <a:t>28</a:t>
                      </a:r>
                      <a:r>
                        <a:rPr sz="1800" spc="-5" dirty="0">
                          <a:solidFill>
                            <a:srgbClr val="252525"/>
                          </a:solidFill>
                          <a:latin typeface="Arial"/>
                          <a:cs typeface="Arial"/>
                        </a:rPr>
                        <a:t>°</a:t>
                      </a:r>
                      <a:r>
                        <a:rPr sz="1800" spc="-5" dirty="0">
                          <a:solidFill>
                            <a:srgbClr val="4B4B4B"/>
                          </a:solidFill>
                          <a:latin typeface="Arial"/>
                          <a:cs typeface="Arial"/>
                        </a:rPr>
                        <a:t>C</a:t>
                      </a:r>
                      <a:endParaRPr sz="1800">
                        <a:latin typeface="Arial"/>
                        <a:cs typeface="Arial"/>
                      </a:endParaRPr>
                    </a:p>
                  </a:txBody>
                  <a:tcPr marL="0" marR="0" marT="25400" marB="0">
                    <a:solidFill>
                      <a:srgbClr val="E7E7E7"/>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46989"/>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3240" y="1734587"/>
            <a:ext cx="5115560" cy="1074653"/>
          </a:xfrm>
          <a:prstGeom prst="rect">
            <a:avLst/>
          </a:prstGeom>
        </p:spPr>
        <p:txBody>
          <a:bodyPr vert="horz" wrap="square" lIns="0" tIns="12700" rIns="0" bIns="0" rtlCol="0">
            <a:spAutoFit/>
          </a:bodyPr>
          <a:lstStyle/>
          <a:p>
            <a:pPr marL="12700">
              <a:lnSpc>
                <a:spcPct val="100000"/>
              </a:lnSpc>
              <a:spcBef>
                <a:spcPts val="100"/>
              </a:spcBef>
            </a:pPr>
            <a:r>
              <a:rPr sz="1800" b="1" u="sng" spc="-5" dirty="0">
                <a:solidFill>
                  <a:srgbClr val="4B4B4B"/>
                </a:solidFill>
                <a:latin typeface="Arial"/>
                <a:cs typeface="Arial"/>
              </a:rPr>
              <a:t>Deleterious </a:t>
            </a:r>
            <a:r>
              <a:rPr sz="1800" b="1" u="sng" spc="-10" dirty="0">
                <a:solidFill>
                  <a:srgbClr val="4B4B4B"/>
                </a:solidFill>
                <a:latin typeface="Arial"/>
                <a:cs typeface="Arial"/>
              </a:rPr>
              <a:t>Effects </a:t>
            </a:r>
            <a:r>
              <a:rPr sz="1800" b="1" u="sng" spc="-5" dirty="0" smtClean="0">
                <a:solidFill>
                  <a:srgbClr val="4B4B4B"/>
                </a:solidFill>
                <a:latin typeface="Arial"/>
                <a:cs typeface="Arial"/>
              </a:rPr>
              <a:t>of</a:t>
            </a:r>
            <a:r>
              <a:rPr lang="en-US" b="1" u="sng" spc="-30" dirty="0">
                <a:solidFill>
                  <a:srgbClr val="4B4B4B"/>
                </a:solidFill>
                <a:latin typeface="Arial"/>
                <a:cs typeface="Arial"/>
              </a:rPr>
              <a:t> </a:t>
            </a:r>
            <a:r>
              <a:rPr lang="en-US" b="1" u="sng" spc="-30" dirty="0" smtClean="0">
                <a:solidFill>
                  <a:srgbClr val="4B4B4B"/>
                </a:solidFill>
                <a:latin typeface="Arial"/>
                <a:cs typeface="Arial"/>
              </a:rPr>
              <a:t> hypothermia</a:t>
            </a:r>
            <a:endParaRPr sz="5400" b="1" u="sng" baseline="-27777" dirty="0">
              <a:latin typeface="Arial"/>
              <a:cs typeface="Arial"/>
            </a:endParaRPr>
          </a:p>
          <a:p>
            <a:pPr marL="93345" indent="-80645">
              <a:lnSpc>
                <a:spcPct val="100000"/>
              </a:lnSpc>
              <a:spcBef>
                <a:spcPts val="1800"/>
              </a:spcBef>
              <a:buSzPct val="94444"/>
              <a:buChar char="•"/>
              <a:tabLst>
                <a:tab pos="93980" algn="l"/>
              </a:tabLst>
            </a:pPr>
            <a:r>
              <a:rPr sz="1800" spc="-10" dirty="0">
                <a:solidFill>
                  <a:srgbClr val="4B4B4B"/>
                </a:solidFill>
                <a:latin typeface="Arial"/>
                <a:cs typeface="Arial"/>
              </a:rPr>
              <a:t>Cardiac arrhythmias and</a:t>
            </a:r>
            <a:r>
              <a:rPr sz="1800" spc="15" dirty="0">
                <a:solidFill>
                  <a:srgbClr val="4B4B4B"/>
                </a:solidFill>
                <a:latin typeface="Arial"/>
                <a:cs typeface="Arial"/>
              </a:rPr>
              <a:t> </a:t>
            </a:r>
            <a:r>
              <a:rPr sz="1800" spc="-10" dirty="0" err="1" smtClean="0">
                <a:solidFill>
                  <a:srgbClr val="4B4B4B"/>
                </a:solidFill>
                <a:latin typeface="Arial"/>
                <a:cs typeface="Arial"/>
              </a:rPr>
              <a:t>ischaemia</a:t>
            </a:r>
            <a:r>
              <a:rPr lang="en-US" sz="1800" spc="-10" dirty="0" err="1" smtClean="0">
                <a:solidFill>
                  <a:srgbClr val="4B4B4B"/>
                </a:solidFill>
                <a:latin typeface="Arial"/>
                <a:cs typeface="Arial"/>
              </a:rPr>
              <a:t>,bradycardia</a:t>
            </a:r>
            <a:endParaRPr sz="1800" dirty="0">
              <a:latin typeface="Arial"/>
              <a:cs typeface="Arial"/>
            </a:endParaRPr>
          </a:p>
          <a:p>
            <a:pPr marL="93345" indent="-80645">
              <a:lnSpc>
                <a:spcPct val="100000"/>
              </a:lnSpc>
              <a:buSzPct val="94444"/>
              <a:buChar char="•"/>
              <a:tabLst>
                <a:tab pos="93980" algn="l"/>
              </a:tabLst>
            </a:pPr>
            <a:r>
              <a:rPr sz="1800" spc="-5" dirty="0">
                <a:solidFill>
                  <a:srgbClr val="4B4B4B"/>
                </a:solidFill>
                <a:latin typeface="Arial"/>
                <a:cs typeface="Arial"/>
              </a:rPr>
              <a:t>Increased </a:t>
            </a:r>
            <a:r>
              <a:rPr sz="1800" spc="-10" dirty="0">
                <a:solidFill>
                  <a:srgbClr val="4B4B4B"/>
                </a:solidFill>
                <a:latin typeface="Arial"/>
                <a:cs typeface="Arial"/>
              </a:rPr>
              <a:t>peripheral </a:t>
            </a:r>
            <a:r>
              <a:rPr sz="1800" spc="-5" dirty="0">
                <a:solidFill>
                  <a:srgbClr val="4B4B4B"/>
                </a:solidFill>
                <a:latin typeface="Arial"/>
                <a:cs typeface="Arial"/>
              </a:rPr>
              <a:t>vascular resistance</a:t>
            </a:r>
            <a:endParaRPr sz="1800" dirty="0">
              <a:latin typeface="Arial"/>
              <a:cs typeface="Arial"/>
            </a:endParaRPr>
          </a:p>
        </p:txBody>
      </p:sp>
      <p:sp>
        <p:nvSpPr>
          <p:cNvPr id="5" name="object 5"/>
          <p:cNvSpPr txBox="1"/>
          <p:nvPr/>
        </p:nvSpPr>
        <p:spPr>
          <a:xfrm>
            <a:off x="523240" y="2809240"/>
            <a:ext cx="7553960" cy="3072636"/>
          </a:xfrm>
          <a:prstGeom prst="rect">
            <a:avLst/>
          </a:prstGeom>
        </p:spPr>
        <p:txBody>
          <a:bodyPr vert="horz" wrap="square" lIns="0" tIns="12700" rIns="0" bIns="0" rtlCol="0">
            <a:spAutoFit/>
          </a:bodyPr>
          <a:lstStyle/>
          <a:p>
            <a:pPr marL="93345" indent="-80645">
              <a:lnSpc>
                <a:spcPct val="100000"/>
              </a:lnSpc>
              <a:spcBef>
                <a:spcPts val="100"/>
              </a:spcBef>
              <a:buSzPct val="94444"/>
              <a:buChar char="•"/>
              <a:tabLst>
                <a:tab pos="93980" algn="l"/>
              </a:tabLst>
            </a:pPr>
            <a:r>
              <a:rPr sz="1800" spc="-5" dirty="0">
                <a:solidFill>
                  <a:srgbClr val="4B4B4B"/>
                </a:solidFill>
                <a:latin typeface="Arial"/>
                <a:cs typeface="Arial"/>
              </a:rPr>
              <a:t>Left shift of the </a:t>
            </a:r>
            <a:r>
              <a:rPr sz="1800" spc="-10" dirty="0">
                <a:solidFill>
                  <a:srgbClr val="4B4B4B"/>
                </a:solidFill>
                <a:latin typeface="Arial"/>
                <a:cs typeface="Arial"/>
              </a:rPr>
              <a:t>hemoglobin-oxygen </a:t>
            </a:r>
            <a:r>
              <a:rPr sz="1800" spc="-5" dirty="0">
                <a:solidFill>
                  <a:srgbClr val="4B4B4B"/>
                </a:solidFill>
                <a:latin typeface="Arial"/>
                <a:cs typeface="Arial"/>
              </a:rPr>
              <a:t>saturation</a:t>
            </a:r>
            <a:r>
              <a:rPr sz="1800" spc="5" dirty="0">
                <a:solidFill>
                  <a:srgbClr val="4B4B4B"/>
                </a:solidFill>
                <a:latin typeface="Arial"/>
                <a:cs typeface="Arial"/>
              </a:rPr>
              <a:t> </a:t>
            </a:r>
            <a:r>
              <a:rPr sz="1800" spc="-5" dirty="0" smtClean="0">
                <a:solidFill>
                  <a:srgbClr val="4B4B4B"/>
                </a:solidFill>
                <a:latin typeface="Arial"/>
                <a:cs typeface="Arial"/>
              </a:rPr>
              <a:t>curve</a:t>
            </a:r>
            <a:r>
              <a:rPr lang="en-US" sz="1800" spc="-5" dirty="0" smtClean="0">
                <a:solidFill>
                  <a:srgbClr val="4B4B4B"/>
                </a:solidFill>
                <a:latin typeface="Arial"/>
                <a:cs typeface="Arial"/>
              </a:rPr>
              <a:t>, </a:t>
            </a:r>
            <a:r>
              <a:rPr lang="en-US" sz="1800" spc="-5" dirty="0" err="1" smtClean="0">
                <a:solidFill>
                  <a:srgbClr val="4B4B4B"/>
                </a:solidFill>
                <a:latin typeface="Arial"/>
                <a:cs typeface="Arial"/>
              </a:rPr>
              <a:t>respi</a:t>
            </a:r>
            <a:r>
              <a:rPr lang="en-US" sz="1800" spc="-5" dirty="0" smtClean="0">
                <a:solidFill>
                  <a:srgbClr val="4B4B4B"/>
                </a:solidFill>
                <a:latin typeface="Arial"/>
                <a:cs typeface="Arial"/>
              </a:rPr>
              <a:t> arrest</a:t>
            </a:r>
          </a:p>
          <a:p>
            <a:pPr marL="93345" indent="-80645">
              <a:lnSpc>
                <a:spcPct val="100000"/>
              </a:lnSpc>
              <a:spcBef>
                <a:spcPts val="100"/>
              </a:spcBef>
              <a:buSzPct val="94444"/>
              <a:buChar char="•"/>
              <a:tabLst>
                <a:tab pos="93980" algn="l"/>
              </a:tabLst>
            </a:pPr>
            <a:r>
              <a:rPr lang="en-US" spc="-5" dirty="0" smtClean="0">
                <a:solidFill>
                  <a:srgbClr val="4B4B4B"/>
                </a:solidFill>
                <a:latin typeface="Arial"/>
                <a:cs typeface="Arial"/>
              </a:rPr>
              <a:t>Decrease minute ventilation</a:t>
            </a:r>
            <a:endParaRPr sz="1800" dirty="0">
              <a:latin typeface="Arial"/>
              <a:cs typeface="Arial"/>
            </a:endParaRPr>
          </a:p>
          <a:p>
            <a:pPr marL="93345" indent="-80645">
              <a:lnSpc>
                <a:spcPct val="100000"/>
              </a:lnSpc>
              <a:buSzPct val="94444"/>
              <a:buChar char="•"/>
              <a:tabLst>
                <a:tab pos="93980" algn="l"/>
              </a:tabLst>
            </a:pPr>
            <a:r>
              <a:rPr sz="1800" spc="-10" dirty="0">
                <a:solidFill>
                  <a:srgbClr val="4B4B4B"/>
                </a:solidFill>
                <a:latin typeface="Arial"/>
                <a:cs typeface="Arial"/>
              </a:rPr>
              <a:t>Reversible coagulopathy (platelet</a:t>
            </a:r>
            <a:r>
              <a:rPr sz="1800" spc="-5" dirty="0">
                <a:solidFill>
                  <a:srgbClr val="4B4B4B"/>
                </a:solidFill>
                <a:latin typeface="Arial"/>
                <a:cs typeface="Arial"/>
              </a:rPr>
              <a:t> </a:t>
            </a:r>
            <a:r>
              <a:rPr sz="1800" spc="-10" dirty="0">
                <a:solidFill>
                  <a:srgbClr val="4B4B4B"/>
                </a:solidFill>
                <a:latin typeface="Arial"/>
                <a:cs typeface="Arial"/>
              </a:rPr>
              <a:t>dysfunction</a:t>
            </a:r>
            <a:r>
              <a:rPr sz="1800" spc="-10" dirty="0" smtClean="0">
                <a:solidFill>
                  <a:srgbClr val="4B4B4B"/>
                </a:solidFill>
                <a:latin typeface="Arial"/>
                <a:cs typeface="Arial"/>
              </a:rPr>
              <a:t>)</a:t>
            </a:r>
            <a:r>
              <a:rPr lang="en-US" sz="1800" spc="-10" dirty="0" smtClean="0">
                <a:solidFill>
                  <a:srgbClr val="4B4B4B"/>
                </a:solidFill>
                <a:latin typeface="Arial"/>
                <a:cs typeface="Arial"/>
              </a:rPr>
              <a:t>, increase </a:t>
            </a:r>
            <a:r>
              <a:rPr lang="en-US" sz="1800" spc="-10" dirty="0" err="1" smtClean="0">
                <a:solidFill>
                  <a:srgbClr val="4B4B4B"/>
                </a:solidFill>
                <a:latin typeface="Arial"/>
                <a:cs typeface="Arial"/>
              </a:rPr>
              <a:t>bld</a:t>
            </a:r>
            <a:r>
              <a:rPr lang="en-US" sz="1800" spc="-10" dirty="0" smtClean="0">
                <a:solidFill>
                  <a:srgbClr val="4B4B4B"/>
                </a:solidFill>
                <a:latin typeface="Arial"/>
                <a:cs typeface="Arial"/>
              </a:rPr>
              <a:t> </a:t>
            </a:r>
            <a:r>
              <a:rPr lang="en-US" sz="1800" spc="-10" dirty="0" err="1" smtClean="0">
                <a:solidFill>
                  <a:srgbClr val="4B4B4B"/>
                </a:solidFill>
                <a:latin typeface="Arial"/>
                <a:cs typeface="Arial"/>
              </a:rPr>
              <a:t>vicosity</a:t>
            </a:r>
            <a:endParaRPr sz="1800" dirty="0">
              <a:latin typeface="Arial"/>
              <a:cs typeface="Arial"/>
            </a:endParaRPr>
          </a:p>
          <a:p>
            <a:pPr marL="93345" indent="-80645">
              <a:lnSpc>
                <a:spcPct val="100000"/>
              </a:lnSpc>
              <a:buSzPct val="94444"/>
              <a:buChar char="•"/>
              <a:tabLst>
                <a:tab pos="93980" algn="l"/>
              </a:tabLst>
            </a:pPr>
            <a:r>
              <a:rPr sz="1800" spc="-5" dirty="0">
                <a:solidFill>
                  <a:srgbClr val="4B4B4B"/>
                </a:solidFill>
                <a:latin typeface="Arial"/>
                <a:cs typeface="Arial"/>
              </a:rPr>
              <a:t>Postoperative protein </a:t>
            </a:r>
            <a:r>
              <a:rPr sz="1800" spc="-10" dirty="0">
                <a:solidFill>
                  <a:srgbClr val="4B4B4B"/>
                </a:solidFill>
                <a:latin typeface="Arial"/>
                <a:cs typeface="Arial"/>
              </a:rPr>
              <a:t>catabolism and </a:t>
            </a:r>
            <a:r>
              <a:rPr sz="1800" spc="-5" dirty="0">
                <a:solidFill>
                  <a:srgbClr val="4B4B4B"/>
                </a:solidFill>
                <a:latin typeface="Arial"/>
                <a:cs typeface="Arial"/>
              </a:rPr>
              <a:t>stress</a:t>
            </a:r>
            <a:r>
              <a:rPr sz="1800" spc="15" dirty="0">
                <a:solidFill>
                  <a:srgbClr val="4B4B4B"/>
                </a:solidFill>
                <a:latin typeface="Arial"/>
                <a:cs typeface="Arial"/>
              </a:rPr>
              <a:t> </a:t>
            </a:r>
            <a:r>
              <a:rPr sz="1800" spc="-5" dirty="0" smtClean="0">
                <a:solidFill>
                  <a:srgbClr val="4B4B4B"/>
                </a:solidFill>
                <a:latin typeface="Arial"/>
                <a:cs typeface="Arial"/>
              </a:rPr>
              <a:t>response</a:t>
            </a:r>
            <a:r>
              <a:rPr lang="en-US" sz="1800" spc="-5" dirty="0" smtClean="0">
                <a:solidFill>
                  <a:srgbClr val="4B4B4B"/>
                </a:solidFill>
                <a:latin typeface="Arial"/>
                <a:cs typeface="Arial"/>
              </a:rPr>
              <a:t> , hyperglycemia</a:t>
            </a:r>
            <a:endParaRPr sz="1800" dirty="0">
              <a:latin typeface="Arial"/>
              <a:cs typeface="Arial"/>
            </a:endParaRPr>
          </a:p>
          <a:p>
            <a:pPr marL="93345" indent="-80645">
              <a:lnSpc>
                <a:spcPct val="100000"/>
              </a:lnSpc>
              <a:buSzPct val="94444"/>
              <a:buChar char="•"/>
              <a:tabLst>
                <a:tab pos="93980" algn="l"/>
              </a:tabLst>
            </a:pPr>
            <a:r>
              <a:rPr sz="1800" spc="-10" dirty="0">
                <a:solidFill>
                  <a:srgbClr val="4B4B4B"/>
                </a:solidFill>
                <a:latin typeface="Arial"/>
                <a:cs typeface="Arial"/>
              </a:rPr>
              <a:t>Altered </a:t>
            </a:r>
            <a:r>
              <a:rPr sz="1800" spc="-5" dirty="0">
                <a:solidFill>
                  <a:srgbClr val="4B4B4B"/>
                </a:solidFill>
                <a:latin typeface="Arial"/>
                <a:cs typeface="Arial"/>
              </a:rPr>
              <a:t>mental </a:t>
            </a:r>
            <a:r>
              <a:rPr sz="1800" dirty="0">
                <a:solidFill>
                  <a:srgbClr val="4B4B4B"/>
                </a:solidFill>
                <a:latin typeface="Arial"/>
                <a:cs typeface="Arial"/>
              </a:rPr>
              <a:t>status</a:t>
            </a:r>
            <a:endParaRPr sz="1800" dirty="0">
              <a:latin typeface="Arial"/>
              <a:cs typeface="Arial"/>
            </a:endParaRPr>
          </a:p>
          <a:p>
            <a:pPr marL="93345" indent="-80645">
              <a:lnSpc>
                <a:spcPct val="100000"/>
              </a:lnSpc>
              <a:buSzPct val="94444"/>
              <a:buChar char="•"/>
              <a:tabLst>
                <a:tab pos="93980" algn="l"/>
              </a:tabLst>
            </a:pPr>
            <a:r>
              <a:rPr sz="1800" spc="-5" dirty="0">
                <a:solidFill>
                  <a:srgbClr val="4B4B4B"/>
                </a:solidFill>
                <a:latin typeface="Arial"/>
                <a:cs typeface="Arial"/>
              </a:rPr>
              <a:t>Impaired renal</a:t>
            </a:r>
            <a:r>
              <a:rPr sz="1800" spc="-10" dirty="0">
                <a:solidFill>
                  <a:srgbClr val="4B4B4B"/>
                </a:solidFill>
                <a:latin typeface="Arial"/>
                <a:cs typeface="Arial"/>
              </a:rPr>
              <a:t> </a:t>
            </a:r>
            <a:r>
              <a:rPr sz="1800" spc="-10" dirty="0" smtClean="0">
                <a:solidFill>
                  <a:srgbClr val="4B4B4B"/>
                </a:solidFill>
                <a:latin typeface="Arial"/>
                <a:cs typeface="Arial"/>
              </a:rPr>
              <a:t>function</a:t>
            </a:r>
            <a:r>
              <a:rPr lang="en-US" sz="1800" spc="-10" dirty="0" smtClean="0">
                <a:solidFill>
                  <a:srgbClr val="4B4B4B"/>
                </a:solidFill>
                <a:latin typeface="Arial"/>
                <a:cs typeface="Arial"/>
              </a:rPr>
              <a:t> decreased GFR</a:t>
            </a:r>
            <a:endParaRPr sz="1800" dirty="0">
              <a:latin typeface="Arial"/>
              <a:cs typeface="Arial"/>
            </a:endParaRPr>
          </a:p>
          <a:p>
            <a:pPr marL="93345" indent="-80645">
              <a:lnSpc>
                <a:spcPct val="100000"/>
              </a:lnSpc>
              <a:buSzPct val="94444"/>
              <a:buChar char="•"/>
              <a:tabLst>
                <a:tab pos="93980" algn="l"/>
              </a:tabLst>
            </a:pPr>
            <a:r>
              <a:rPr sz="1800" spc="-10" dirty="0">
                <a:solidFill>
                  <a:srgbClr val="4B4B4B"/>
                </a:solidFill>
                <a:latin typeface="Arial"/>
                <a:cs typeface="Arial"/>
              </a:rPr>
              <a:t>Decreased </a:t>
            </a:r>
            <a:r>
              <a:rPr sz="1800" spc="-5" dirty="0">
                <a:solidFill>
                  <a:srgbClr val="4B4B4B"/>
                </a:solidFill>
                <a:latin typeface="Arial"/>
                <a:cs typeface="Arial"/>
              </a:rPr>
              <a:t>drug</a:t>
            </a:r>
            <a:r>
              <a:rPr sz="1800" spc="-15" dirty="0">
                <a:solidFill>
                  <a:srgbClr val="4B4B4B"/>
                </a:solidFill>
                <a:latin typeface="Arial"/>
                <a:cs typeface="Arial"/>
              </a:rPr>
              <a:t> </a:t>
            </a:r>
            <a:r>
              <a:rPr sz="1800" spc="-5" dirty="0">
                <a:solidFill>
                  <a:srgbClr val="4B4B4B"/>
                </a:solidFill>
                <a:latin typeface="Arial"/>
                <a:cs typeface="Arial"/>
              </a:rPr>
              <a:t>metabolism</a:t>
            </a:r>
            <a:endParaRPr sz="1800" dirty="0">
              <a:latin typeface="Arial"/>
              <a:cs typeface="Arial"/>
            </a:endParaRPr>
          </a:p>
          <a:p>
            <a:pPr marL="93345" indent="-80645">
              <a:lnSpc>
                <a:spcPct val="100000"/>
              </a:lnSpc>
              <a:buSzPct val="94444"/>
              <a:buChar char="•"/>
              <a:tabLst>
                <a:tab pos="93980" algn="l"/>
              </a:tabLst>
            </a:pPr>
            <a:r>
              <a:rPr sz="1800" spc="-10" dirty="0">
                <a:solidFill>
                  <a:srgbClr val="4B4B4B"/>
                </a:solidFill>
                <a:latin typeface="Arial"/>
                <a:cs typeface="Arial"/>
              </a:rPr>
              <a:t>Poor </a:t>
            </a:r>
            <a:r>
              <a:rPr sz="1800" spc="-15" dirty="0">
                <a:solidFill>
                  <a:srgbClr val="4B4B4B"/>
                </a:solidFill>
                <a:latin typeface="Arial"/>
                <a:cs typeface="Arial"/>
              </a:rPr>
              <a:t>wound</a:t>
            </a:r>
            <a:r>
              <a:rPr sz="1800" spc="5" dirty="0">
                <a:solidFill>
                  <a:srgbClr val="4B4B4B"/>
                </a:solidFill>
                <a:latin typeface="Arial"/>
                <a:cs typeface="Arial"/>
              </a:rPr>
              <a:t> </a:t>
            </a:r>
            <a:r>
              <a:rPr sz="1800" spc="-10" dirty="0">
                <a:solidFill>
                  <a:srgbClr val="4B4B4B"/>
                </a:solidFill>
                <a:latin typeface="Arial"/>
                <a:cs typeface="Arial"/>
              </a:rPr>
              <a:t>healing</a:t>
            </a:r>
            <a:endParaRPr sz="1800" dirty="0">
              <a:latin typeface="Arial"/>
              <a:cs typeface="Arial"/>
            </a:endParaRPr>
          </a:p>
          <a:p>
            <a:pPr marL="93345" indent="-80645">
              <a:lnSpc>
                <a:spcPct val="100000"/>
              </a:lnSpc>
              <a:buSzPct val="94444"/>
              <a:buChar char="•"/>
              <a:tabLst>
                <a:tab pos="93980" algn="l"/>
              </a:tabLst>
            </a:pPr>
            <a:r>
              <a:rPr sz="1800" spc="-5" dirty="0">
                <a:solidFill>
                  <a:srgbClr val="4B4B4B"/>
                </a:solidFill>
                <a:latin typeface="Arial"/>
                <a:cs typeface="Arial"/>
              </a:rPr>
              <a:t>Increased incidence </a:t>
            </a:r>
            <a:r>
              <a:rPr sz="1800" spc="-10" dirty="0">
                <a:solidFill>
                  <a:srgbClr val="4B4B4B"/>
                </a:solidFill>
                <a:latin typeface="Arial"/>
                <a:cs typeface="Arial"/>
              </a:rPr>
              <a:t>of</a:t>
            </a:r>
            <a:r>
              <a:rPr sz="1800" spc="-5" dirty="0">
                <a:solidFill>
                  <a:srgbClr val="4B4B4B"/>
                </a:solidFill>
                <a:latin typeface="Arial"/>
                <a:cs typeface="Arial"/>
              </a:rPr>
              <a:t> </a:t>
            </a:r>
            <a:r>
              <a:rPr sz="1800" spc="-5" dirty="0" smtClean="0">
                <a:solidFill>
                  <a:srgbClr val="4B4B4B"/>
                </a:solidFill>
                <a:latin typeface="Arial"/>
                <a:cs typeface="Arial"/>
              </a:rPr>
              <a:t>infection</a:t>
            </a:r>
            <a:endParaRPr lang="en-US" sz="1800" spc="-5" dirty="0" smtClean="0">
              <a:solidFill>
                <a:srgbClr val="4B4B4B"/>
              </a:solidFill>
              <a:latin typeface="Arial"/>
              <a:cs typeface="Arial"/>
            </a:endParaRPr>
          </a:p>
          <a:p>
            <a:pPr marL="93345" indent="-80645">
              <a:lnSpc>
                <a:spcPct val="100000"/>
              </a:lnSpc>
              <a:buSzPct val="94444"/>
              <a:buChar char="•"/>
              <a:tabLst>
                <a:tab pos="93980" algn="l"/>
              </a:tabLst>
            </a:pPr>
            <a:r>
              <a:rPr lang="en-US" spc="-5" dirty="0" smtClean="0">
                <a:solidFill>
                  <a:srgbClr val="4B4B4B"/>
                </a:solidFill>
                <a:latin typeface="Arial"/>
                <a:cs typeface="Arial"/>
              </a:rPr>
              <a:t>Delayed affects of neuromuscular blockade reversal (prolongation of neuromuscular blocking)</a:t>
            </a:r>
            <a:endParaRPr sz="18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46989"/>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8330" y="648970"/>
            <a:ext cx="352869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31313"/>
                </a:solidFill>
                <a:latin typeface="Arial"/>
                <a:cs typeface="Arial"/>
              </a:rPr>
              <a:t>Temperature</a:t>
            </a:r>
            <a:r>
              <a:rPr sz="2400" b="1" spc="-55" dirty="0">
                <a:solidFill>
                  <a:srgbClr val="131313"/>
                </a:solidFill>
                <a:latin typeface="Arial"/>
                <a:cs typeface="Arial"/>
              </a:rPr>
              <a:t> </a:t>
            </a:r>
            <a:r>
              <a:rPr sz="2400" b="1" spc="-5" dirty="0">
                <a:solidFill>
                  <a:srgbClr val="131313"/>
                </a:solidFill>
                <a:latin typeface="Arial"/>
                <a:cs typeface="Arial"/>
              </a:rPr>
              <a:t>Monitoring</a:t>
            </a:r>
            <a:endParaRPr sz="2400">
              <a:latin typeface="Arial"/>
              <a:cs typeface="Arial"/>
            </a:endParaRPr>
          </a:p>
        </p:txBody>
      </p:sp>
      <p:sp>
        <p:nvSpPr>
          <p:cNvPr id="5" name="object 5"/>
          <p:cNvSpPr txBox="1"/>
          <p:nvPr/>
        </p:nvSpPr>
        <p:spPr>
          <a:xfrm>
            <a:off x="523240" y="1381759"/>
            <a:ext cx="6344285" cy="518091"/>
          </a:xfrm>
          <a:prstGeom prst="rect">
            <a:avLst/>
          </a:prstGeom>
        </p:spPr>
        <p:txBody>
          <a:bodyPr vert="horz" wrap="square" lIns="0" tIns="12700" rIns="0" bIns="0" rtlCol="0">
            <a:spAutoFit/>
          </a:bodyPr>
          <a:lstStyle/>
          <a:p>
            <a:pPr marL="84455" indent="-71755">
              <a:lnSpc>
                <a:spcPct val="100000"/>
              </a:lnSpc>
              <a:spcBef>
                <a:spcPts val="100"/>
              </a:spcBef>
              <a:buSzPct val="93750"/>
              <a:buChar char="•"/>
              <a:tabLst>
                <a:tab pos="85090" algn="l"/>
              </a:tabLst>
            </a:pPr>
            <a:r>
              <a:rPr lang="en-US" sz="1600" spc="-5" dirty="0" smtClean="0">
                <a:solidFill>
                  <a:srgbClr val="4B4B4B"/>
                </a:solidFill>
                <a:latin typeface="Arial"/>
                <a:cs typeface="Arial"/>
              </a:rPr>
              <a:t>It is </a:t>
            </a:r>
            <a:r>
              <a:rPr sz="1600" spc="-5" dirty="0" smtClean="0">
                <a:solidFill>
                  <a:srgbClr val="4B4B4B"/>
                </a:solidFill>
                <a:latin typeface="Arial"/>
                <a:cs typeface="Arial"/>
              </a:rPr>
              <a:t>standard </a:t>
            </a:r>
            <a:r>
              <a:rPr sz="1600" spc="-5" dirty="0">
                <a:solidFill>
                  <a:srgbClr val="4B4B4B"/>
                </a:solidFill>
                <a:latin typeface="Arial"/>
                <a:cs typeface="Arial"/>
              </a:rPr>
              <a:t>for patients undergoing</a:t>
            </a:r>
            <a:r>
              <a:rPr sz="1600" spc="-20" dirty="0">
                <a:solidFill>
                  <a:srgbClr val="4B4B4B"/>
                </a:solidFill>
                <a:latin typeface="Arial"/>
                <a:cs typeface="Arial"/>
              </a:rPr>
              <a:t> </a:t>
            </a:r>
            <a:r>
              <a:rPr sz="1600" spc="-10" dirty="0" smtClean="0">
                <a:solidFill>
                  <a:srgbClr val="4B4B4B"/>
                </a:solidFill>
                <a:latin typeface="Arial"/>
                <a:cs typeface="Arial"/>
              </a:rPr>
              <a:t>general</a:t>
            </a:r>
            <a:r>
              <a:rPr lang="en-US" sz="1600" spc="-10" dirty="0" smtClean="0">
                <a:solidFill>
                  <a:srgbClr val="4B4B4B"/>
                </a:solidFill>
                <a:latin typeface="Arial"/>
                <a:cs typeface="Arial"/>
              </a:rPr>
              <a:t> </a:t>
            </a:r>
            <a:r>
              <a:rPr lang="en-US" sz="1600" spc="-10" dirty="0" err="1" smtClean="0">
                <a:solidFill>
                  <a:srgbClr val="4B4B4B"/>
                </a:solidFill>
                <a:latin typeface="Arial"/>
                <a:cs typeface="Arial"/>
              </a:rPr>
              <a:t>anaesthesia</a:t>
            </a:r>
            <a:endParaRPr lang="en-US" sz="1600" spc="-10" dirty="0" smtClean="0">
              <a:solidFill>
                <a:srgbClr val="4B4B4B"/>
              </a:solidFill>
              <a:latin typeface="Arial"/>
              <a:cs typeface="Arial"/>
            </a:endParaRPr>
          </a:p>
          <a:p>
            <a:pPr marL="84455" indent="-71755">
              <a:spcBef>
                <a:spcPts val="100"/>
              </a:spcBef>
              <a:buSzPct val="93750"/>
              <a:buFontTx/>
              <a:buChar char="•"/>
              <a:tabLst>
                <a:tab pos="85090" algn="l"/>
              </a:tabLst>
            </a:pPr>
            <a:r>
              <a:rPr lang="en-IN" sz="1600" dirty="0"/>
              <a:t>Heat loss in GA can b max- 30kcal/hr</a:t>
            </a:r>
            <a:r>
              <a:rPr lang="en-IN" sz="1600" dirty="0" smtClean="0"/>
              <a:t>.</a:t>
            </a:r>
            <a:endParaRPr lang="en-IN" sz="1600" dirty="0"/>
          </a:p>
        </p:txBody>
      </p:sp>
      <p:sp>
        <p:nvSpPr>
          <p:cNvPr id="6" name="object 6"/>
          <p:cNvSpPr txBox="1"/>
          <p:nvPr/>
        </p:nvSpPr>
        <p:spPr>
          <a:xfrm>
            <a:off x="523239" y="2129596"/>
            <a:ext cx="7059295" cy="505267"/>
          </a:xfrm>
          <a:prstGeom prst="rect">
            <a:avLst/>
          </a:prstGeom>
        </p:spPr>
        <p:txBody>
          <a:bodyPr vert="horz" wrap="square" lIns="0" tIns="12700" rIns="0" bIns="0" rtlCol="0">
            <a:spAutoFit/>
          </a:bodyPr>
          <a:lstStyle/>
          <a:p>
            <a:pPr marL="12700">
              <a:lnSpc>
                <a:spcPct val="100000"/>
              </a:lnSpc>
              <a:spcBef>
                <a:spcPts val="100"/>
              </a:spcBef>
            </a:pPr>
            <a:r>
              <a:rPr sz="1600" spc="-5" dirty="0" smtClean="0">
                <a:solidFill>
                  <a:srgbClr val="4B4B4B"/>
                </a:solidFill>
                <a:latin typeface="Arial"/>
                <a:cs typeface="Arial"/>
              </a:rPr>
              <a:t>It </a:t>
            </a:r>
            <a:r>
              <a:rPr sz="1600" dirty="0">
                <a:solidFill>
                  <a:srgbClr val="4B4B4B"/>
                </a:solidFill>
                <a:latin typeface="Arial"/>
                <a:cs typeface="Arial"/>
              </a:rPr>
              <a:t>is </a:t>
            </a:r>
            <a:r>
              <a:rPr sz="1600" spc="-5" dirty="0">
                <a:solidFill>
                  <a:srgbClr val="4B4B4B"/>
                </a:solidFill>
                <a:latin typeface="Arial"/>
                <a:cs typeface="Arial"/>
              </a:rPr>
              <a:t>rarely indicated for moderate sedation but should</a:t>
            </a:r>
            <a:r>
              <a:rPr sz="1600" spc="5" dirty="0">
                <a:solidFill>
                  <a:srgbClr val="4B4B4B"/>
                </a:solidFill>
                <a:latin typeface="Arial"/>
                <a:cs typeface="Arial"/>
              </a:rPr>
              <a:t> </a:t>
            </a:r>
            <a:r>
              <a:rPr sz="1600" spc="-5" dirty="0" smtClean="0">
                <a:solidFill>
                  <a:srgbClr val="4B4B4B"/>
                </a:solidFill>
                <a:latin typeface="Arial"/>
                <a:cs typeface="Arial"/>
              </a:rPr>
              <a:t>be</a:t>
            </a:r>
            <a:r>
              <a:rPr lang="en-US" sz="1600" spc="-5" dirty="0" smtClean="0">
                <a:solidFill>
                  <a:srgbClr val="4B4B4B"/>
                </a:solidFill>
                <a:latin typeface="Arial"/>
                <a:cs typeface="Arial"/>
              </a:rPr>
              <a:t> considered as high risk of hypothermia for patients such as</a:t>
            </a:r>
            <a:endParaRPr sz="1600" dirty="0">
              <a:latin typeface="Arial"/>
              <a:cs typeface="Arial"/>
            </a:endParaRPr>
          </a:p>
        </p:txBody>
      </p:sp>
      <p:sp>
        <p:nvSpPr>
          <p:cNvPr id="8" name="object 8"/>
          <p:cNvSpPr txBox="1"/>
          <p:nvPr/>
        </p:nvSpPr>
        <p:spPr>
          <a:xfrm>
            <a:off x="523240" y="2590800"/>
            <a:ext cx="7059295" cy="3254737"/>
          </a:xfrm>
          <a:prstGeom prst="rect">
            <a:avLst/>
          </a:prstGeom>
        </p:spPr>
        <p:txBody>
          <a:bodyPr vert="horz" wrap="square" lIns="0" tIns="12700" rIns="0" bIns="0" rtlCol="0">
            <a:spAutoFit/>
          </a:bodyPr>
          <a:lstStyle/>
          <a:p>
            <a:pPr marL="12700" marR="5080">
              <a:lnSpc>
                <a:spcPct val="100000"/>
              </a:lnSpc>
              <a:spcBef>
                <a:spcPts val="100"/>
              </a:spcBef>
            </a:pPr>
            <a:r>
              <a:rPr sz="1600" dirty="0" smtClean="0">
                <a:solidFill>
                  <a:srgbClr val="4B4B4B"/>
                </a:solidFill>
                <a:latin typeface="Arial"/>
                <a:cs typeface="Arial"/>
              </a:rPr>
              <a:t>small </a:t>
            </a:r>
            <a:r>
              <a:rPr sz="1600" spc="-5" dirty="0">
                <a:solidFill>
                  <a:srgbClr val="4B4B4B"/>
                </a:solidFill>
                <a:latin typeface="Arial"/>
                <a:cs typeface="Arial"/>
              </a:rPr>
              <a:t>children, the </a:t>
            </a:r>
            <a:r>
              <a:rPr sz="1600" spc="-10" dirty="0">
                <a:solidFill>
                  <a:srgbClr val="4B4B4B"/>
                </a:solidFill>
                <a:latin typeface="Arial"/>
                <a:cs typeface="Arial"/>
              </a:rPr>
              <a:t>elderly, </a:t>
            </a:r>
            <a:r>
              <a:rPr sz="1600" spc="-5" dirty="0">
                <a:solidFill>
                  <a:srgbClr val="4B4B4B"/>
                </a:solidFill>
                <a:latin typeface="Arial"/>
                <a:cs typeface="Arial"/>
              </a:rPr>
              <a:t>and others </a:t>
            </a:r>
            <a:r>
              <a:rPr sz="1600" spc="-10" dirty="0">
                <a:solidFill>
                  <a:srgbClr val="4B4B4B"/>
                </a:solidFill>
                <a:latin typeface="Arial"/>
                <a:cs typeface="Arial"/>
              </a:rPr>
              <a:t>who </a:t>
            </a:r>
            <a:r>
              <a:rPr sz="1600" spc="-5" dirty="0">
                <a:solidFill>
                  <a:srgbClr val="4B4B4B"/>
                </a:solidFill>
                <a:latin typeface="Arial"/>
                <a:cs typeface="Arial"/>
              </a:rPr>
              <a:t>are noticeably  frail</a:t>
            </a:r>
            <a:r>
              <a:rPr sz="1600" spc="-5" dirty="0" smtClean="0">
                <a:solidFill>
                  <a:srgbClr val="4B4B4B"/>
                </a:solidFill>
                <a:latin typeface="Arial"/>
                <a:cs typeface="Arial"/>
              </a:rPr>
              <a:t>.</a:t>
            </a:r>
            <a:endParaRPr lang="en-US" sz="1600" spc="-5" dirty="0" smtClean="0">
              <a:solidFill>
                <a:srgbClr val="4B4B4B"/>
              </a:solidFill>
              <a:latin typeface="Arial"/>
              <a:cs typeface="Arial"/>
            </a:endParaRPr>
          </a:p>
          <a:p>
            <a:pPr marL="12700" marR="5080">
              <a:lnSpc>
                <a:spcPct val="100000"/>
              </a:lnSpc>
              <a:spcBef>
                <a:spcPts val="100"/>
              </a:spcBef>
            </a:pPr>
            <a:endParaRPr sz="1600" dirty="0">
              <a:latin typeface="Arial"/>
              <a:cs typeface="Arial"/>
            </a:endParaRPr>
          </a:p>
          <a:p>
            <a:pPr marL="12700" marR="673735">
              <a:lnSpc>
                <a:spcPts val="1910"/>
              </a:lnSpc>
              <a:spcBef>
                <a:spcPts val="60"/>
              </a:spcBef>
              <a:buSzPct val="93750"/>
              <a:buChar char="•"/>
              <a:tabLst>
                <a:tab pos="85090" algn="l"/>
              </a:tabLst>
            </a:pPr>
            <a:r>
              <a:rPr sz="1600" spc="-5" dirty="0">
                <a:solidFill>
                  <a:srgbClr val="4B4B4B"/>
                </a:solidFill>
                <a:latin typeface="Arial"/>
                <a:cs typeface="Arial"/>
              </a:rPr>
              <a:t>Various methods and sites </a:t>
            </a:r>
            <a:r>
              <a:rPr sz="1600" dirty="0">
                <a:solidFill>
                  <a:srgbClr val="4B4B4B"/>
                </a:solidFill>
                <a:latin typeface="Arial"/>
                <a:cs typeface="Arial"/>
              </a:rPr>
              <a:t>can </a:t>
            </a:r>
            <a:r>
              <a:rPr sz="1600" spc="-5" dirty="0">
                <a:solidFill>
                  <a:srgbClr val="4B4B4B"/>
                </a:solidFill>
                <a:latin typeface="Arial"/>
                <a:cs typeface="Arial"/>
              </a:rPr>
              <a:t>be used for temperature recording </a:t>
            </a:r>
            <a:r>
              <a:rPr sz="1600" spc="-10" dirty="0">
                <a:solidFill>
                  <a:srgbClr val="4B4B4B"/>
                </a:solidFill>
                <a:latin typeface="Arial"/>
                <a:cs typeface="Arial"/>
              </a:rPr>
              <a:t>e.g.  </a:t>
            </a:r>
            <a:r>
              <a:rPr sz="1600" spc="-5" dirty="0">
                <a:solidFill>
                  <a:srgbClr val="4B4B4B"/>
                </a:solidFill>
                <a:latin typeface="Arial"/>
                <a:cs typeface="Arial"/>
              </a:rPr>
              <a:t>conventional clinical mercury thermometer, </a:t>
            </a:r>
            <a:r>
              <a:rPr sz="1600" dirty="0">
                <a:solidFill>
                  <a:srgbClr val="4B4B4B"/>
                </a:solidFill>
                <a:latin typeface="Arial"/>
                <a:cs typeface="Arial"/>
              </a:rPr>
              <a:t>skin </a:t>
            </a:r>
            <a:r>
              <a:rPr sz="1600" spc="-5" dirty="0">
                <a:solidFill>
                  <a:srgbClr val="4B4B4B"/>
                </a:solidFill>
                <a:latin typeface="Arial"/>
                <a:cs typeface="Arial"/>
              </a:rPr>
              <a:t>electronic</a:t>
            </a:r>
            <a:r>
              <a:rPr sz="1600" dirty="0">
                <a:solidFill>
                  <a:srgbClr val="4B4B4B"/>
                </a:solidFill>
                <a:latin typeface="Arial"/>
                <a:cs typeface="Arial"/>
              </a:rPr>
              <a:t> </a:t>
            </a:r>
            <a:r>
              <a:rPr sz="1600" spc="-10" dirty="0">
                <a:solidFill>
                  <a:srgbClr val="4B4B4B"/>
                </a:solidFill>
                <a:latin typeface="Arial"/>
                <a:cs typeface="Arial"/>
              </a:rPr>
              <a:t>forehead</a:t>
            </a:r>
            <a:endParaRPr sz="1600" dirty="0">
              <a:latin typeface="Arial"/>
              <a:cs typeface="Arial"/>
            </a:endParaRPr>
          </a:p>
          <a:p>
            <a:pPr marL="12700">
              <a:lnSpc>
                <a:spcPts val="1860"/>
              </a:lnSpc>
            </a:pPr>
            <a:r>
              <a:rPr sz="1600" spc="-5" dirty="0">
                <a:solidFill>
                  <a:srgbClr val="4B4B4B"/>
                </a:solidFill>
                <a:latin typeface="Arial"/>
                <a:cs typeface="Arial"/>
              </a:rPr>
              <a:t>thermometer, thermistor probes</a:t>
            </a:r>
            <a:r>
              <a:rPr sz="1600" spc="-10" dirty="0">
                <a:solidFill>
                  <a:srgbClr val="4B4B4B"/>
                </a:solidFill>
                <a:latin typeface="Arial"/>
                <a:cs typeface="Arial"/>
              </a:rPr>
              <a:t> </a:t>
            </a:r>
            <a:r>
              <a:rPr sz="1600" spc="-5" dirty="0">
                <a:solidFill>
                  <a:srgbClr val="4B4B4B"/>
                </a:solidFill>
                <a:latin typeface="Arial"/>
                <a:cs typeface="Arial"/>
              </a:rPr>
              <a:t>etc.</a:t>
            </a:r>
            <a:endParaRPr sz="1600" dirty="0">
              <a:latin typeface="Arial"/>
              <a:cs typeface="Arial"/>
            </a:endParaRPr>
          </a:p>
          <a:p>
            <a:pPr>
              <a:lnSpc>
                <a:spcPct val="100000"/>
              </a:lnSpc>
              <a:spcBef>
                <a:spcPts val="10"/>
              </a:spcBef>
            </a:pPr>
            <a:endParaRPr sz="1650" dirty="0">
              <a:latin typeface="Times New Roman"/>
              <a:cs typeface="Times New Roman"/>
            </a:endParaRPr>
          </a:p>
          <a:p>
            <a:pPr marL="12700">
              <a:lnSpc>
                <a:spcPct val="100000"/>
              </a:lnSpc>
              <a:spcBef>
                <a:spcPts val="5"/>
              </a:spcBef>
            </a:pPr>
            <a:r>
              <a:rPr sz="1600" b="1" spc="-5" dirty="0">
                <a:solidFill>
                  <a:srgbClr val="4B4B4B"/>
                </a:solidFill>
                <a:latin typeface="Arial"/>
                <a:cs typeface="Arial"/>
              </a:rPr>
              <a:t>Sites of </a:t>
            </a:r>
            <a:r>
              <a:rPr sz="1600" b="1" spc="-10" dirty="0">
                <a:solidFill>
                  <a:srgbClr val="4B4B4B"/>
                </a:solidFill>
                <a:latin typeface="Arial"/>
                <a:cs typeface="Arial"/>
              </a:rPr>
              <a:t>Measurement</a:t>
            </a:r>
            <a:endParaRPr sz="1600" dirty="0">
              <a:latin typeface="Arial"/>
              <a:cs typeface="Arial"/>
            </a:endParaRPr>
          </a:p>
          <a:p>
            <a:pPr>
              <a:lnSpc>
                <a:spcPct val="100000"/>
              </a:lnSpc>
              <a:spcBef>
                <a:spcPts val="20"/>
              </a:spcBef>
            </a:pPr>
            <a:endParaRPr sz="1650" dirty="0">
              <a:latin typeface="Times New Roman"/>
              <a:cs typeface="Times New Roman"/>
            </a:endParaRPr>
          </a:p>
          <a:p>
            <a:pPr marL="12700">
              <a:lnSpc>
                <a:spcPct val="100000"/>
              </a:lnSpc>
            </a:pPr>
            <a:r>
              <a:rPr sz="1600" spc="-5" dirty="0">
                <a:solidFill>
                  <a:srgbClr val="4B4B4B"/>
                </a:solidFill>
                <a:latin typeface="Arial"/>
                <a:cs typeface="Arial"/>
              </a:rPr>
              <a:t>One or </a:t>
            </a:r>
            <a:r>
              <a:rPr sz="1600" spc="-10" dirty="0">
                <a:solidFill>
                  <a:srgbClr val="4B4B4B"/>
                </a:solidFill>
                <a:latin typeface="Arial"/>
                <a:cs typeface="Arial"/>
              </a:rPr>
              <a:t>two </a:t>
            </a:r>
            <a:r>
              <a:rPr sz="1600" spc="-5" dirty="0">
                <a:solidFill>
                  <a:srgbClr val="4B4B4B"/>
                </a:solidFill>
                <a:latin typeface="Arial"/>
                <a:cs typeface="Arial"/>
              </a:rPr>
              <a:t>of the following measurement </a:t>
            </a:r>
            <a:r>
              <a:rPr sz="1600" dirty="0">
                <a:solidFill>
                  <a:srgbClr val="4B4B4B"/>
                </a:solidFill>
                <a:latin typeface="Arial"/>
                <a:cs typeface="Arial"/>
              </a:rPr>
              <a:t>can </a:t>
            </a:r>
            <a:r>
              <a:rPr sz="1600" spc="-5" dirty="0">
                <a:solidFill>
                  <a:srgbClr val="4B4B4B"/>
                </a:solidFill>
                <a:latin typeface="Arial"/>
                <a:cs typeface="Arial"/>
              </a:rPr>
              <a:t>be</a:t>
            </a:r>
            <a:r>
              <a:rPr sz="1600" spc="5" dirty="0">
                <a:solidFill>
                  <a:srgbClr val="4B4B4B"/>
                </a:solidFill>
                <a:latin typeface="Arial"/>
                <a:cs typeface="Arial"/>
              </a:rPr>
              <a:t> </a:t>
            </a:r>
            <a:r>
              <a:rPr sz="1600" spc="-5" dirty="0">
                <a:solidFill>
                  <a:srgbClr val="4B4B4B"/>
                </a:solidFill>
                <a:latin typeface="Arial"/>
                <a:cs typeface="Arial"/>
              </a:rPr>
              <a:t>used.</a:t>
            </a:r>
            <a:endParaRPr sz="1600" dirty="0">
              <a:latin typeface="Arial"/>
              <a:cs typeface="Arial"/>
            </a:endParaRPr>
          </a:p>
          <a:p>
            <a:pPr>
              <a:lnSpc>
                <a:spcPct val="100000"/>
              </a:lnSpc>
              <a:spcBef>
                <a:spcPts val="15"/>
              </a:spcBef>
            </a:pPr>
            <a:endParaRPr sz="1650" dirty="0">
              <a:latin typeface="Times New Roman"/>
              <a:cs typeface="Times New Roman"/>
            </a:endParaRPr>
          </a:p>
          <a:p>
            <a:pPr marL="12700" marR="196215">
              <a:lnSpc>
                <a:spcPct val="100000"/>
              </a:lnSpc>
            </a:pPr>
            <a:r>
              <a:rPr sz="1600" b="1" dirty="0">
                <a:solidFill>
                  <a:srgbClr val="4B4B4B"/>
                </a:solidFill>
                <a:latin typeface="Arial"/>
                <a:cs typeface="Arial"/>
              </a:rPr>
              <a:t>1 . </a:t>
            </a:r>
            <a:r>
              <a:rPr sz="1600" b="1" spc="-10" dirty="0">
                <a:solidFill>
                  <a:srgbClr val="4B4B4B"/>
                </a:solidFill>
                <a:latin typeface="Arial"/>
                <a:cs typeface="Arial"/>
              </a:rPr>
              <a:t>Nasopharyngeal: </a:t>
            </a:r>
            <a:r>
              <a:rPr sz="1600" dirty="0">
                <a:solidFill>
                  <a:srgbClr val="4B4B4B"/>
                </a:solidFill>
                <a:latin typeface="Arial"/>
                <a:cs typeface="Arial"/>
              </a:rPr>
              <a:t>A </a:t>
            </a:r>
            <a:r>
              <a:rPr sz="1600" spc="-5" dirty="0">
                <a:solidFill>
                  <a:srgbClr val="4B4B4B"/>
                </a:solidFill>
                <a:latin typeface="Arial"/>
                <a:cs typeface="Arial"/>
              </a:rPr>
              <a:t>thermistor </a:t>
            </a:r>
            <a:r>
              <a:rPr sz="1600" spc="-10" dirty="0">
                <a:solidFill>
                  <a:srgbClr val="4B4B4B"/>
                </a:solidFill>
                <a:latin typeface="Arial"/>
                <a:cs typeface="Arial"/>
              </a:rPr>
              <a:t>probe </a:t>
            </a:r>
            <a:r>
              <a:rPr sz="1600" dirty="0">
                <a:solidFill>
                  <a:srgbClr val="4B4B4B"/>
                </a:solidFill>
                <a:latin typeface="Arial"/>
                <a:cs typeface="Arial"/>
              </a:rPr>
              <a:t>in </a:t>
            </a:r>
            <a:r>
              <a:rPr sz="1600" spc="-5" dirty="0">
                <a:solidFill>
                  <a:srgbClr val="4B4B4B"/>
                </a:solidFill>
                <a:latin typeface="Arial"/>
                <a:cs typeface="Arial"/>
              </a:rPr>
              <a:t>this position </a:t>
            </a:r>
            <a:r>
              <a:rPr sz="1600" dirty="0">
                <a:solidFill>
                  <a:srgbClr val="4B4B4B"/>
                </a:solidFill>
                <a:latin typeface="Arial"/>
                <a:cs typeface="Arial"/>
              </a:rPr>
              <a:t>is a </a:t>
            </a:r>
            <a:r>
              <a:rPr sz="1600" spc="-5" dirty="0">
                <a:solidFill>
                  <a:srgbClr val="4B4B4B"/>
                </a:solidFill>
                <a:latin typeface="Arial"/>
                <a:cs typeface="Arial"/>
              </a:rPr>
              <a:t>less reliable  measure of cerebral temperature than correctly placed </a:t>
            </a:r>
            <a:r>
              <a:rPr sz="1600" spc="-5" dirty="0" err="1">
                <a:solidFill>
                  <a:srgbClr val="4B4B4B"/>
                </a:solidFill>
                <a:latin typeface="Arial"/>
                <a:cs typeface="Arial"/>
              </a:rPr>
              <a:t>oesophageal</a:t>
            </a:r>
            <a:r>
              <a:rPr sz="1600" spc="-5" dirty="0">
                <a:solidFill>
                  <a:srgbClr val="4B4B4B"/>
                </a:solidFill>
                <a:latin typeface="Arial"/>
                <a:cs typeface="Arial"/>
              </a:rPr>
              <a:t> </a:t>
            </a:r>
            <a:r>
              <a:rPr sz="1600" spc="-10" dirty="0" smtClean="0">
                <a:solidFill>
                  <a:srgbClr val="4B4B4B"/>
                </a:solidFill>
                <a:latin typeface="Arial"/>
                <a:cs typeface="Arial"/>
              </a:rPr>
              <a:t>probe.  </a:t>
            </a:r>
            <a:r>
              <a:rPr sz="1600" spc="-5" dirty="0">
                <a:solidFill>
                  <a:srgbClr val="4B4B4B"/>
                </a:solidFill>
                <a:latin typeface="Arial"/>
                <a:cs typeface="Arial"/>
              </a:rPr>
              <a:t>Leakage of gases around tracheal tube </a:t>
            </a:r>
            <a:r>
              <a:rPr sz="1600" dirty="0">
                <a:solidFill>
                  <a:srgbClr val="4B4B4B"/>
                </a:solidFill>
                <a:latin typeface="Arial"/>
                <a:cs typeface="Arial"/>
              </a:rPr>
              <a:t>may </a:t>
            </a:r>
            <a:r>
              <a:rPr sz="1600" spc="-5" dirty="0">
                <a:solidFill>
                  <a:srgbClr val="4B4B4B"/>
                </a:solidFill>
                <a:latin typeface="Arial"/>
                <a:cs typeface="Arial"/>
              </a:rPr>
              <a:t>influence the</a:t>
            </a:r>
            <a:r>
              <a:rPr sz="1600" spc="-40" dirty="0">
                <a:solidFill>
                  <a:srgbClr val="4B4B4B"/>
                </a:solidFill>
                <a:latin typeface="Arial"/>
                <a:cs typeface="Arial"/>
              </a:rPr>
              <a:t> </a:t>
            </a:r>
            <a:r>
              <a:rPr sz="1600" spc="-5" dirty="0">
                <a:solidFill>
                  <a:srgbClr val="4B4B4B"/>
                </a:solidFill>
                <a:latin typeface="Arial"/>
                <a:cs typeface="Arial"/>
              </a:rPr>
              <a:t>measurement.</a:t>
            </a:r>
            <a:endParaRPr sz="1600"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9000" y="1711959"/>
            <a:ext cx="1922145" cy="574040"/>
          </a:xfrm>
          <a:prstGeom prst="rect">
            <a:avLst/>
          </a:prstGeom>
        </p:spPr>
        <p:txBody>
          <a:bodyPr vert="horz" wrap="square" lIns="0" tIns="12700" rIns="0" bIns="0" rtlCol="0">
            <a:spAutoFit/>
          </a:bodyPr>
          <a:lstStyle/>
          <a:p>
            <a:pPr marL="12700">
              <a:lnSpc>
                <a:spcPct val="100000"/>
              </a:lnSpc>
              <a:spcBef>
                <a:spcPts val="100"/>
              </a:spcBef>
            </a:pPr>
            <a:r>
              <a:rPr sz="3600" spc="-229" dirty="0">
                <a:solidFill>
                  <a:srgbClr val="666666"/>
                </a:solidFill>
                <a:latin typeface="Arial"/>
                <a:cs typeface="Arial"/>
              </a:rPr>
              <a:t>Template</a:t>
            </a:r>
            <a:endParaRPr sz="3600">
              <a:latin typeface="Arial"/>
              <a:cs typeface="Arial"/>
            </a:endParaRPr>
          </a:p>
        </p:txBody>
      </p:sp>
      <p:sp>
        <p:nvSpPr>
          <p:cNvPr id="3" name="object 3"/>
          <p:cNvSpPr/>
          <p:nvPr/>
        </p:nvSpPr>
        <p:spPr>
          <a:xfrm>
            <a:off x="0" y="0"/>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33400" y="1548164"/>
            <a:ext cx="7506334" cy="259045"/>
          </a:xfrm>
          <a:prstGeom prst="rect">
            <a:avLst/>
          </a:prstGeom>
        </p:spPr>
        <p:txBody>
          <a:bodyPr vert="horz" wrap="square" lIns="0" tIns="12700" rIns="0" bIns="0" rtlCol="0">
            <a:spAutoFit/>
          </a:bodyPr>
          <a:lstStyle/>
          <a:p>
            <a:pPr marL="195580">
              <a:lnSpc>
                <a:spcPct val="100000"/>
              </a:lnSpc>
              <a:spcBef>
                <a:spcPts val="100"/>
              </a:spcBef>
            </a:pPr>
            <a:r>
              <a:rPr sz="1600" dirty="0">
                <a:solidFill>
                  <a:srgbClr val="4B4B4B"/>
                </a:solidFill>
              </a:rPr>
              <a:t>2</a:t>
            </a:r>
            <a:r>
              <a:rPr sz="1600" spc="-5" dirty="0">
                <a:solidFill>
                  <a:srgbClr val="4B4B4B"/>
                </a:solidFill>
              </a:rPr>
              <a:t> </a:t>
            </a:r>
            <a:r>
              <a:rPr sz="1600" dirty="0">
                <a:solidFill>
                  <a:srgbClr val="4B4B4B"/>
                </a:solidFill>
              </a:rPr>
              <a:t>.</a:t>
            </a:r>
            <a:r>
              <a:rPr sz="1600" spc="-5" dirty="0">
                <a:solidFill>
                  <a:srgbClr val="4B4B4B"/>
                </a:solidFill>
              </a:rPr>
              <a:t> </a:t>
            </a:r>
            <a:r>
              <a:rPr sz="1600" spc="-15" dirty="0">
                <a:solidFill>
                  <a:srgbClr val="4B4B4B"/>
                </a:solidFill>
              </a:rPr>
              <a:t>O</a:t>
            </a:r>
            <a:r>
              <a:rPr sz="1600" spc="-5" dirty="0">
                <a:solidFill>
                  <a:srgbClr val="4B4B4B"/>
                </a:solidFill>
              </a:rPr>
              <a:t>es</a:t>
            </a:r>
            <a:r>
              <a:rPr sz="1600" spc="-10" dirty="0">
                <a:solidFill>
                  <a:srgbClr val="4B4B4B"/>
                </a:solidFill>
              </a:rPr>
              <a:t>o</a:t>
            </a:r>
            <a:r>
              <a:rPr sz="1600" dirty="0">
                <a:solidFill>
                  <a:srgbClr val="4B4B4B"/>
                </a:solidFill>
              </a:rPr>
              <a:t>p</a:t>
            </a:r>
            <a:r>
              <a:rPr sz="1600" spc="-20" dirty="0">
                <a:solidFill>
                  <a:srgbClr val="4B4B4B"/>
                </a:solidFill>
              </a:rPr>
              <a:t>h</a:t>
            </a:r>
            <a:r>
              <a:rPr sz="1600" spc="-5" dirty="0">
                <a:solidFill>
                  <a:srgbClr val="4B4B4B"/>
                </a:solidFill>
              </a:rPr>
              <a:t>a</a:t>
            </a:r>
            <a:r>
              <a:rPr sz="1600" dirty="0">
                <a:solidFill>
                  <a:srgbClr val="4B4B4B"/>
                </a:solidFill>
              </a:rPr>
              <a:t>g</a:t>
            </a:r>
            <a:r>
              <a:rPr sz="1600" spc="-10" dirty="0">
                <a:solidFill>
                  <a:srgbClr val="4B4B4B"/>
                </a:solidFill>
              </a:rPr>
              <a:t>e</a:t>
            </a:r>
            <a:r>
              <a:rPr sz="1600" spc="-5" dirty="0">
                <a:solidFill>
                  <a:srgbClr val="4B4B4B"/>
                </a:solidFill>
              </a:rPr>
              <a:t>a</a:t>
            </a:r>
            <a:r>
              <a:rPr sz="1600" dirty="0">
                <a:solidFill>
                  <a:srgbClr val="4B4B4B"/>
                </a:solidFill>
              </a:rPr>
              <a:t>l:</a:t>
            </a:r>
            <a:r>
              <a:rPr sz="1600" spc="-10" dirty="0">
                <a:solidFill>
                  <a:srgbClr val="4B4B4B"/>
                </a:solidFill>
              </a:rPr>
              <a:t> Th</a:t>
            </a:r>
            <a:r>
              <a:rPr sz="1600" dirty="0">
                <a:solidFill>
                  <a:srgbClr val="4B4B4B"/>
                </a:solidFill>
              </a:rPr>
              <a:t>e</a:t>
            </a:r>
            <a:r>
              <a:rPr sz="1600" spc="-5" dirty="0">
                <a:solidFill>
                  <a:srgbClr val="4B4B4B"/>
                </a:solidFill>
              </a:rPr>
              <a:t> </a:t>
            </a:r>
            <a:r>
              <a:rPr sz="1600" dirty="0" smtClean="0">
                <a:solidFill>
                  <a:srgbClr val="4B4B4B"/>
                </a:solidFill>
              </a:rPr>
              <a:t>l</a:t>
            </a:r>
            <a:r>
              <a:rPr sz="1600" spc="-10" dirty="0" smtClean="0">
                <a:solidFill>
                  <a:srgbClr val="4B4B4B"/>
                </a:solidFill>
              </a:rPr>
              <a:t>o</a:t>
            </a:r>
            <a:r>
              <a:rPr sz="1600" spc="30" dirty="0" smtClean="0">
                <a:solidFill>
                  <a:srgbClr val="4B4B4B"/>
                </a:solidFill>
              </a:rPr>
              <a:t>w</a:t>
            </a:r>
            <a:r>
              <a:rPr lang="en-US" sz="1600" spc="30" dirty="0" smtClean="0">
                <a:solidFill>
                  <a:srgbClr val="4B4B4B"/>
                </a:solidFill>
              </a:rPr>
              <a:t>er 25% of the </a:t>
            </a:r>
            <a:r>
              <a:rPr lang="en-US" sz="1600" spc="30" dirty="0" err="1" smtClean="0">
                <a:solidFill>
                  <a:srgbClr val="4B4B4B"/>
                </a:solidFill>
              </a:rPr>
              <a:t>oesophagus</a:t>
            </a:r>
            <a:r>
              <a:rPr lang="en-US" sz="1600" spc="30" dirty="0" smtClean="0">
                <a:solidFill>
                  <a:srgbClr val="4B4B4B"/>
                </a:solidFill>
              </a:rPr>
              <a:t> gives the re</a:t>
            </a:r>
            <a:r>
              <a:rPr sz="1600" dirty="0" smtClean="0">
                <a:solidFill>
                  <a:srgbClr val="4B4B4B"/>
                </a:solidFill>
              </a:rPr>
              <a:t>l</a:t>
            </a:r>
            <a:r>
              <a:rPr sz="1600" spc="-5" dirty="0" smtClean="0">
                <a:solidFill>
                  <a:srgbClr val="4B4B4B"/>
                </a:solidFill>
              </a:rPr>
              <a:t>ia</a:t>
            </a:r>
            <a:r>
              <a:rPr sz="1600" spc="-10" dirty="0" smtClean="0">
                <a:solidFill>
                  <a:srgbClr val="4B4B4B"/>
                </a:solidFill>
              </a:rPr>
              <a:t>b</a:t>
            </a:r>
            <a:r>
              <a:rPr sz="1600" dirty="0" smtClean="0">
                <a:solidFill>
                  <a:srgbClr val="4B4B4B"/>
                </a:solidFill>
              </a:rPr>
              <a:t>l</a:t>
            </a:r>
            <a:r>
              <a:rPr sz="1600" spc="-195" dirty="0" smtClean="0">
                <a:solidFill>
                  <a:srgbClr val="4B4B4B"/>
                </a:solidFill>
              </a:rPr>
              <a:t>e</a:t>
            </a:r>
            <a:endParaRPr sz="14400" baseline="3182" dirty="0"/>
          </a:p>
        </p:txBody>
      </p:sp>
      <p:sp>
        <p:nvSpPr>
          <p:cNvPr id="5" name="object 5"/>
          <p:cNvSpPr txBox="1"/>
          <p:nvPr/>
        </p:nvSpPr>
        <p:spPr>
          <a:xfrm>
            <a:off x="706119" y="1807209"/>
            <a:ext cx="6546215"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4B4B4B"/>
                </a:solidFill>
                <a:latin typeface="Arial"/>
                <a:cs typeface="Arial"/>
              </a:rPr>
              <a:t>approximation of blood </a:t>
            </a:r>
            <a:r>
              <a:rPr sz="1600" spc="-5" dirty="0">
                <a:solidFill>
                  <a:srgbClr val="4B4B4B"/>
                </a:solidFill>
                <a:latin typeface="Arial"/>
                <a:cs typeface="Arial"/>
              </a:rPr>
              <a:t>and cerebral temperature provided the</a:t>
            </a:r>
            <a:r>
              <a:rPr sz="1600" spc="-50" dirty="0">
                <a:solidFill>
                  <a:srgbClr val="4B4B4B"/>
                </a:solidFill>
                <a:latin typeface="Arial"/>
                <a:cs typeface="Arial"/>
              </a:rPr>
              <a:t> </a:t>
            </a:r>
            <a:r>
              <a:rPr sz="1600" spc="-5" dirty="0">
                <a:solidFill>
                  <a:srgbClr val="4B4B4B"/>
                </a:solidFill>
                <a:latin typeface="Arial"/>
                <a:cs typeface="Arial"/>
              </a:rPr>
              <a:t>thoracic</a:t>
            </a:r>
            <a:endParaRPr sz="1600">
              <a:latin typeface="Arial"/>
              <a:cs typeface="Arial"/>
            </a:endParaRPr>
          </a:p>
        </p:txBody>
      </p:sp>
      <p:sp>
        <p:nvSpPr>
          <p:cNvPr id="6" name="object 6"/>
          <p:cNvSpPr txBox="1"/>
          <p:nvPr/>
        </p:nvSpPr>
        <p:spPr>
          <a:xfrm>
            <a:off x="706119" y="2051050"/>
            <a:ext cx="6898640" cy="2982868"/>
          </a:xfrm>
          <a:prstGeom prst="rect">
            <a:avLst/>
          </a:prstGeom>
        </p:spPr>
        <p:txBody>
          <a:bodyPr vert="horz" wrap="square" lIns="0" tIns="12700" rIns="0" bIns="0" rtlCol="0">
            <a:spAutoFit/>
          </a:bodyPr>
          <a:lstStyle/>
          <a:p>
            <a:pPr marL="12700" marR="51435">
              <a:lnSpc>
                <a:spcPct val="100000"/>
              </a:lnSpc>
              <a:spcBef>
                <a:spcPts val="100"/>
              </a:spcBef>
            </a:pPr>
            <a:r>
              <a:rPr sz="1600" dirty="0">
                <a:solidFill>
                  <a:srgbClr val="4B4B4B"/>
                </a:solidFill>
                <a:latin typeface="Arial"/>
                <a:cs typeface="Arial"/>
              </a:rPr>
              <a:t>cavity is </a:t>
            </a:r>
            <a:r>
              <a:rPr sz="1600" spc="-5" dirty="0">
                <a:solidFill>
                  <a:srgbClr val="4B4B4B"/>
                </a:solidFill>
                <a:latin typeface="Arial"/>
                <a:cs typeface="Arial"/>
              </a:rPr>
              <a:t>not open. </a:t>
            </a:r>
            <a:r>
              <a:rPr sz="1600" dirty="0">
                <a:solidFill>
                  <a:srgbClr val="4B4B4B"/>
                </a:solidFill>
                <a:latin typeface="Arial"/>
                <a:cs typeface="Arial"/>
              </a:rPr>
              <a:t>A </a:t>
            </a:r>
            <a:r>
              <a:rPr sz="1600" spc="-5" dirty="0">
                <a:solidFill>
                  <a:srgbClr val="4B4B4B"/>
                </a:solidFill>
                <a:latin typeface="Arial"/>
                <a:cs typeface="Arial"/>
              </a:rPr>
              <a:t>distance of 24 </a:t>
            </a:r>
            <a:r>
              <a:rPr sz="1600" dirty="0">
                <a:solidFill>
                  <a:srgbClr val="4B4B4B"/>
                </a:solidFill>
                <a:latin typeface="Arial"/>
                <a:cs typeface="Arial"/>
              </a:rPr>
              <a:t>cm </a:t>
            </a:r>
            <a:r>
              <a:rPr sz="1600" spc="-10" dirty="0">
                <a:solidFill>
                  <a:srgbClr val="4B4B4B"/>
                </a:solidFill>
                <a:latin typeface="Arial"/>
                <a:cs typeface="Arial"/>
              </a:rPr>
              <a:t>beyond </a:t>
            </a:r>
            <a:r>
              <a:rPr sz="1600" spc="-5" dirty="0">
                <a:solidFill>
                  <a:srgbClr val="4B4B4B"/>
                </a:solidFill>
                <a:latin typeface="Arial"/>
                <a:cs typeface="Arial"/>
              </a:rPr>
              <a:t>the corniculate cartilage </a:t>
            </a:r>
            <a:r>
              <a:rPr sz="1600" spc="-10" dirty="0">
                <a:solidFill>
                  <a:srgbClr val="4B4B4B"/>
                </a:solidFill>
                <a:latin typeface="Arial"/>
                <a:cs typeface="Arial"/>
              </a:rPr>
              <a:t>has  </a:t>
            </a:r>
            <a:r>
              <a:rPr sz="1600" spc="-5" dirty="0">
                <a:solidFill>
                  <a:srgbClr val="4B4B4B"/>
                </a:solidFill>
                <a:latin typeface="Arial"/>
                <a:cs typeface="Arial"/>
              </a:rPr>
              <a:t>been recommended </a:t>
            </a:r>
            <a:r>
              <a:rPr sz="1600" dirty="0">
                <a:solidFill>
                  <a:srgbClr val="4B4B4B"/>
                </a:solidFill>
                <a:latin typeface="Arial"/>
                <a:cs typeface="Arial"/>
              </a:rPr>
              <a:t>in </a:t>
            </a:r>
            <a:r>
              <a:rPr sz="1600" spc="-5" dirty="0">
                <a:solidFill>
                  <a:srgbClr val="4B4B4B"/>
                </a:solidFill>
                <a:latin typeface="Arial"/>
                <a:cs typeface="Arial"/>
              </a:rPr>
              <a:t>adults. This method </a:t>
            </a:r>
            <a:r>
              <a:rPr sz="1600" dirty="0">
                <a:solidFill>
                  <a:srgbClr val="4B4B4B"/>
                </a:solidFill>
                <a:latin typeface="Arial"/>
                <a:cs typeface="Arial"/>
              </a:rPr>
              <a:t>is </a:t>
            </a:r>
            <a:r>
              <a:rPr sz="1600" spc="-5" dirty="0">
                <a:solidFill>
                  <a:srgbClr val="4B4B4B"/>
                </a:solidFill>
                <a:latin typeface="Arial"/>
                <a:cs typeface="Arial"/>
              </a:rPr>
              <a:t>not suitable </a:t>
            </a:r>
            <a:r>
              <a:rPr sz="1600" dirty="0">
                <a:solidFill>
                  <a:srgbClr val="4B4B4B"/>
                </a:solidFill>
                <a:latin typeface="Arial"/>
                <a:cs typeface="Arial"/>
              </a:rPr>
              <a:t>in </a:t>
            </a:r>
            <a:r>
              <a:rPr sz="1600" spc="-5" dirty="0">
                <a:solidFill>
                  <a:srgbClr val="4B4B4B"/>
                </a:solidFill>
                <a:latin typeface="Arial"/>
                <a:cs typeface="Arial"/>
              </a:rPr>
              <a:t>awake</a:t>
            </a:r>
            <a:r>
              <a:rPr sz="1600" spc="-10" dirty="0">
                <a:solidFill>
                  <a:srgbClr val="4B4B4B"/>
                </a:solidFill>
                <a:latin typeface="Arial"/>
                <a:cs typeface="Arial"/>
              </a:rPr>
              <a:t> </a:t>
            </a:r>
            <a:r>
              <a:rPr sz="1600" spc="-5" dirty="0" err="1" smtClean="0">
                <a:solidFill>
                  <a:srgbClr val="4B4B4B"/>
                </a:solidFill>
                <a:latin typeface="Arial"/>
                <a:cs typeface="Arial"/>
              </a:rPr>
              <a:t>patients.</a:t>
            </a:r>
            <a:r>
              <a:rPr lang="en-US" sz="1600" spc="-5" dirty="0" err="1" smtClean="0">
                <a:solidFill>
                  <a:srgbClr val="4B4B4B"/>
                </a:solidFill>
                <a:latin typeface="Arial"/>
                <a:cs typeface="Arial"/>
              </a:rPr>
              <a:t>BEST</a:t>
            </a:r>
            <a:r>
              <a:rPr lang="en-US" sz="1600" spc="-5" dirty="0" smtClean="0">
                <a:solidFill>
                  <a:srgbClr val="4B4B4B"/>
                </a:solidFill>
                <a:latin typeface="Arial"/>
                <a:cs typeface="Arial"/>
              </a:rPr>
              <a:t> SITE</a:t>
            </a:r>
            <a:endParaRPr sz="1600" dirty="0">
              <a:latin typeface="Arial"/>
              <a:cs typeface="Arial"/>
            </a:endParaRPr>
          </a:p>
          <a:p>
            <a:pPr>
              <a:lnSpc>
                <a:spcPct val="100000"/>
              </a:lnSpc>
              <a:spcBef>
                <a:spcPts val="10"/>
              </a:spcBef>
            </a:pPr>
            <a:endParaRPr sz="1650" dirty="0">
              <a:latin typeface="Times New Roman"/>
              <a:cs typeface="Times New Roman"/>
            </a:endParaRPr>
          </a:p>
          <a:p>
            <a:pPr marL="12700" marR="64135">
              <a:lnSpc>
                <a:spcPct val="100000"/>
              </a:lnSpc>
              <a:buAutoNum type="arabicPeriod" startAt="3"/>
              <a:tabLst>
                <a:tab pos="238760" algn="l"/>
              </a:tabLst>
            </a:pPr>
            <a:r>
              <a:rPr sz="1600" b="1" spc="-10" dirty="0">
                <a:solidFill>
                  <a:srgbClr val="4B4B4B"/>
                </a:solidFill>
                <a:latin typeface="Arial"/>
                <a:cs typeface="Arial"/>
              </a:rPr>
              <a:t>Rectal: </a:t>
            </a:r>
            <a:r>
              <a:rPr sz="1600" spc="-5" dirty="0">
                <a:solidFill>
                  <a:srgbClr val="4B4B4B"/>
                </a:solidFill>
                <a:latin typeface="Arial"/>
                <a:cs typeface="Arial"/>
              </a:rPr>
              <a:t>It remains the </a:t>
            </a:r>
            <a:r>
              <a:rPr sz="1600" u="sng" dirty="0">
                <a:solidFill>
                  <a:srgbClr val="4B4B4B"/>
                </a:solidFill>
                <a:latin typeface="Arial"/>
                <a:cs typeface="Arial"/>
              </a:rPr>
              <a:t>most commonly </a:t>
            </a:r>
            <a:r>
              <a:rPr sz="1600" u="sng" spc="-5" dirty="0">
                <a:solidFill>
                  <a:srgbClr val="4B4B4B"/>
                </a:solidFill>
                <a:latin typeface="Arial"/>
                <a:cs typeface="Arial"/>
              </a:rPr>
              <a:t>used </a:t>
            </a:r>
            <a:r>
              <a:rPr sz="1600" u="sng" dirty="0">
                <a:solidFill>
                  <a:srgbClr val="4B4B4B"/>
                </a:solidFill>
                <a:latin typeface="Arial"/>
                <a:cs typeface="Arial"/>
              </a:rPr>
              <a:t>site </a:t>
            </a:r>
            <a:r>
              <a:rPr sz="1600" spc="-5" dirty="0">
                <a:solidFill>
                  <a:srgbClr val="4B4B4B"/>
                </a:solidFill>
                <a:latin typeface="Arial"/>
                <a:cs typeface="Arial"/>
              </a:rPr>
              <a:t>for measuring the core  body temperature, </a:t>
            </a:r>
            <a:r>
              <a:rPr sz="1600" dirty="0">
                <a:solidFill>
                  <a:srgbClr val="4B4B4B"/>
                </a:solidFill>
                <a:latin typeface="Arial"/>
                <a:cs typeface="Arial"/>
              </a:rPr>
              <a:t>commonly </a:t>
            </a:r>
            <a:r>
              <a:rPr sz="1600" spc="-5" dirty="0">
                <a:solidFill>
                  <a:srgbClr val="4B4B4B"/>
                </a:solidFill>
                <a:latin typeface="Arial"/>
                <a:cs typeface="Arial"/>
              </a:rPr>
              <a:t>reads 0.5-1.0°C higher and responds slow to  changes </a:t>
            </a:r>
            <a:r>
              <a:rPr sz="1600" dirty="0">
                <a:solidFill>
                  <a:srgbClr val="4B4B4B"/>
                </a:solidFill>
                <a:latin typeface="Arial"/>
                <a:cs typeface="Arial"/>
              </a:rPr>
              <a:t>in </a:t>
            </a:r>
            <a:r>
              <a:rPr sz="1600" spc="-5" dirty="0">
                <a:solidFill>
                  <a:srgbClr val="4B4B4B"/>
                </a:solidFill>
                <a:latin typeface="Arial"/>
                <a:cs typeface="Arial"/>
              </a:rPr>
              <a:t>body temperature. So not suitable as </a:t>
            </a:r>
            <a:r>
              <a:rPr sz="1600" dirty="0">
                <a:solidFill>
                  <a:srgbClr val="4B4B4B"/>
                </a:solidFill>
                <a:latin typeface="Arial"/>
                <a:cs typeface="Arial"/>
              </a:rPr>
              <a:t>a </a:t>
            </a:r>
            <a:r>
              <a:rPr sz="1600" spc="-5" dirty="0">
                <a:solidFill>
                  <a:srgbClr val="4B4B4B"/>
                </a:solidFill>
                <a:latin typeface="Arial"/>
                <a:cs typeface="Arial"/>
              </a:rPr>
              <a:t>clinical monitoring during  anaesthesia.</a:t>
            </a:r>
            <a:endParaRPr sz="1600" dirty="0">
              <a:latin typeface="Arial"/>
              <a:cs typeface="Arial"/>
            </a:endParaRPr>
          </a:p>
          <a:p>
            <a:pPr>
              <a:lnSpc>
                <a:spcPct val="100000"/>
              </a:lnSpc>
              <a:spcBef>
                <a:spcPts val="10"/>
              </a:spcBef>
              <a:buClr>
                <a:srgbClr val="4B4B4B"/>
              </a:buClr>
              <a:buFont typeface="Arial"/>
              <a:buAutoNum type="arabicPeriod" startAt="3"/>
            </a:pPr>
            <a:endParaRPr sz="1650" dirty="0">
              <a:latin typeface="Times New Roman"/>
              <a:cs typeface="Times New Roman"/>
            </a:endParaRPr>
          </a:p>
          <a:p>
            <a:pPr marL="12700" marR="5080">
              <a:lnSpc>
                <a:spcPct val="99700"/>
              </a:lnSpc>
              <a:buAutoNum type="arabicPeriod" startAt="3"/>
              <a:tabLst>
                <a:tab pos="238760" algn="l"/>
              </a:tabLst>
            </a:pPr>
            <a:r>
              <a:rPr sz="1600" b="1" spc="-5" dirty="0">
                <a:solidFill>
                  <a:srgbClr val="4B4B4B"/>
                </a:solidFill>
                <a:latin typeface="Arial"/>
                <a:cs typeface="Arial"/>
              </a:rPr>
              <a:t>Urinary Bladder: </a:t>
            </a:r>
            <a:r>
              <a:rPr sz="1600" spc="-5" dirty="0">
                <a:solidFill>
                  <a:srgbClr val="4B4B4B"/>
                </a:solidFill>
                <a:latin typeface="Arial"/>
                <a:cs typeface="Arial"/>
              </a:rPr>
              <a:t>Temperature probes </a:t>
            </a:r>
            <a:r>
              <a:rPr sz="1600" dirty="0">
                <a:solidFill>
                  <a:srgbClr val="4B4B4B"/>
                </a:solidFill>
                <a:latin typeface="Arial"/>
                <a:cs typeface="Arial"/>
              </a:rPr>
              <a:t>in </a:t>
            </a:r>
            <a:r>
              <a:rPr sz="1600" spc="-5" dirty="0">
                <a:solidFill>
                  <a:srgbClr val="4B4B4B"/>
                </a:solidFill>
                <a:latin typeface="Arial"/>
                <a:cs typeface="Arial"/>
              </a:rPr>
              <a:t>the indwelling urinary catheters  have been used to measure core body temperature. They are more accurate  </a:t>
            </a:r>
            <a:r>
              <a:rPr sz="1600" spc="-10" dirty="0">
                <a:solidFill>
                  <a:srgbClr val="4B4B4B"/>
                </a:solidFill>
                <a:latin typeface="Arial"/>
                <a:cs typeface="Arial"/>
              </a:rPr>
              <a:t>when </a:t>
            </a:r>
            <a:r>
              <a:rPr sz="1600" spc="-5" dirty="0">
                <a:solidFill>
                  <a:srgbClr val="4B4B4B"/>
                </a:solidFill>
                <a:latin typeface="Arial"/>
                <a:cs typeface="Arial"/>
              </a:rPr>
              <a:t>urinary flow </a:t>
            </a:r>
            <a:r>
              <a:rPr sz="1600" dirty="0">
                <a:solidFill>
                  <a:srgbClr val="4B4B4B"/>
                </a:solidFill>
                <a:latin typeface="Arial"/>
                <a:cs typeface="Arial"/>
              </a:rPr>
              <a:t>is less </a:t>
            </a:r>
            <a:r>
              <a:rPr sz="1600" spc="-5" dirty="0">
                <a:solidFill>
                  <a:srgbClr val="4B4B4B"/>
                </a:solidFill>
                <a:latin typeface="Arial"/>
                <a:cs typeface="Arial"/>
              </a:rPr>
              <a:t>than </a:t>
            </a:r>
            <a:r>
              <a:rPr sz="1600" dirty="0">
                <a:solidFill>
                  <a:srgbClr val="4B4B4B"/>
                </a:solidFill>
                <a:latin typeface="Arial"/>
                <a:cs typeface="Arial"/>
              </a:rPr>
              <a:t>20ml </a:t>
            </a:r>
            <a:r>
              <a:rPr sz="1600" spc="-5" dirty="0">
                <a:solidFill>
                  <a:srgbClr val="4B4B4B"/>
                </a:solidFill>
                <a:latin typeface="Arial"/>
                <a:cs typeface="Arial"/>
              </a:rPr>
              <a:t>per</a:t>
            </a:r>
            <a:r>
              <a:rPr sz="1600" spc="-60" dirty="0">
                <a:solidFill>
                  <a:srgbClr val="4B4B4B"/>
                </a:solidFill>
                <a:latin typeface="Arial"/>
                <a:cs typeface="Arial"/>
              </a:rPr>
              <a:t> </a:t>
            </a:r>
            <a:r>
              <a:rPr sz="1600" spc="-5" dirty="0">
                <a:solidFill>
                  <a:srgbClr val="4B4B4B"/>
                </a:solidFill>
                <a:latin typeface="Arial"/>
                <a:cs typeface="Arial"/>
              </a:rPr>
              <a:t>hour.</a:t>
            </a:r>
            <a:endParaRPr sz="16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711959"/>
            <a:ext cx="4573905" cy="299720"/>
          </a:xfrm>
          <a:prstGeom prst="rect">
            <a:avLst/>
          </a:prstGeom>
        </p:spPr>
        <p:txBody>
          <a:bodyPr vert="horz" wrap="square" lIns="0" tIns="12700" rIns="0" bIns="0" rtlCol="0">
            <a:spAutoFit/>
          </a:bodyPr>
          <a:lstStyle/>
          <a:p>
            <a:pPr marL="157480" indent="-144780">
              <a:lnSpc>
                <a:spcPct val="100000"/>
              </a:lnSpc>
              <a:spcBef>
                <a:spcPts val="100"/>
              </a:spcBef>
              <a:buChar char="•"/>
              <a:tabLst>
                <a:tab pos="157480" algn="l"/>
              </a:tabLst>
            </a:pPr>
            <a:r>
              <a:rPr sz="1800" spc="-10" dirty="0">
                <a:solidFill>
                  <a:srgbClr val="4B4B4B"/>
                </a:solidFill>
                <a:latin typeface="Arial"/>
                <a:cs typeface="Arial"/>
              </a:rPr>
              <a:t>Studies </a:t>
            </a:r>
            <a:r>
              <a:rPr sz="1800" spc="-5" dirty="0">
                <a:solidFill>
                  <a:srgbClr val="4B4B4B"/>
                </a:solidFill>
                <a:latin typeface="Arial"/>
                <a:cs typeface="Arial"/>
              </a:rPr>
              <a:t>have </a:t>
            </a:r>
            <a:r>
              <a:rPr sz="1800" spc="-15" dirty="0">
                <a:solidFill>
                  <a:srgbClr val="4B4B4B"/>
                </a:solidFill>
                <a:latin typeface="Arial"/>
                <a:cs typeface="Arial"/>
              </a:rPr>
              <a:t>shown </a:t>
            </a:r>
            <a:r>
              <a:rPr sz="1800" spc="-5" dirty="0">
                <a:solidFill>
                  <a:srgbClr val="4B4B4B"/>
                </a:solidFill>
                <a:latin typeface="Arial"/>
                <a:cs typeface="Arial"/>
              </a:rPr>
              <a:t>that mild </a:t>
            </a:r>
            <a:r>
              <a:rPr sz="1800" spc="-10" dirty="0">
                <a:solidFill>
                  <a:srgbClr val="4B4B4B"/>
                </a:solidFill>
                <a:latin typeface="Arial"/>
                <a:cs typeface="Arial"/>
              </a:rPr>
              <a:t>hypothermia</a:t>
            </a:r>
            <a:r>
              <a:rPr sz="1800" spc="5" dirty="0">
                <a:solidFill>
                  <a:srgbClr val="4B4B4B"/>
                </a:solidFill>
                <a:latin typeface="Arial"/>
                <a:cs typeface="Arial"/>
              </a:rPr>
              <a:t> </a:t>
            </a:r>
            <a:r>
              <a:rPr sz="1800" dirty="0">
                <a:solidFill>
                  <a:srgbClr val="4B4B4B"/>
                </a:solidFill>
                <a:latin typeface="Arial"/>
                <a:cs typeface="Arial"/>
              </a:rPr>
              <a:t>:</a:t>
            </a:r>
            <a:endParaRPr sz="1800">
              <a:latin typeface="Arial"/>
              <a:cs typeface="Arial"/>
            </a:endParaRPr>
          </a:p>
        </p:txBody>
      </p:sp>
      <p:sp>
        <p:nvSpPr>
          <p:cNvPr id="6" name="object 6"/>
          <p:cNvSpPr txBox="1"/>
          <p:nvPr/>
        </p:nvSpPr>
        <p:spPr>
          <a:xfrm>
            <a:off x="523240" y="1986279"/>
            <a:ext cx="6671945" cy="2768600"/>
          </a:xfrm>
          <a:prstGeom prst="rect">
            <a:avLst/>
          </a:prstGeom>
        </p:spPr>
        <p:txBody>
          <a:bodyPr vert="horz" wrap="square" lIns="0" tIns="12700" rIns="0" bIns="0" rtlCol="0">
            <a:spAutoFit/>
          </a:bodyPr>
          <a:lstStyle/>
          <a:p>
            <a:pPr marL="812800" indent="-342900">
              <a:lnSpc>
                <a:spcPct val="100000"/>
              </a:lnSpc>
              <a:spcBef>
                <a:spcPts val="100"/>
              </a:spcBef>
              <a:buAutoNum type="arabicPeriod"/>
              <a:tabLst>
                <a:tab pos="812165" algn="l"/>
                <a:tab pos="812800" algn="l"/>
              </a:tabLst>
            </a:pPr>
            <a:r>
              <a:rPr sz="1800" spc="-10" dirty="0">
                <a:solidFill>
                  <a:srgbClr val="4B4B4B"/>
                </a:solidFill>
                <a:latin typeface="Arial"/>
                <a:cs typeface="Arial"/>
              </a:rPr>
              <a:t>triples </a:t>
            </a:r>
            <a:r>
              <a:rPr sz="1800" spc="-5" dirty="0">
                <a:solidFill>
                  <a:srgbClr val="4B4B4B"/>
                </a:solidFill>
                <a:latin typeface="Arial"/>
                <a:cs typeface="Arial"/>
              </a:rPr>
              <a:t>the incidence </a:t>
            </a:r>
            <a:r>
              <a:rPr sz="1800" spc="-10" dirty="0">
                <a:solidFill>
                  <a:srgbClr val="4B4B4B"/>
                </a:solidFill>
                <a:latin typeface="Arial"/>
                <a:cs typeface="Arial"/>
              </a:rPr>
              <a:t>of </a:t>
            </a:r>
            <a:r>
              <a:rPr sz="1800" b="1" spc="-5" dirty="0">
                <a:solidFill>
                  <a:srgbClr val="4B4B4B"/>
                </a:solidFill>
                <a:latin typeface="Arial"/>
                <a:cs typeface="Arial"/>
              </a:rPr>
              <a:t>morbid </a:t>
            </a:r>
            <a:r>
              <a:rPr sz="1800" b="1" spc="-10" dirty="0">
                <a:solidFill>
                  <a:srgbClr val="4B4B4B"/>
                </a:solidFill>
                <a:latin typeface="Arial"/>
                <a:cs typeface="Arial"/>
              </a:rPr>
              <a:t>cardiac</a:t>
            </a:r>
            <a:r>
              <a:rPr sz="1800" b="1" spc="40" dirty="0">
                <a:solidFill>
                  <a:srgbClr val="4B4B4B"/>
                </a:solidFill>
                <a:latin typeface="Arial"/>
                <a:cs typeface="Arial"/>
              </a:rPr>
              <a:t> </a:t>
            </a:r>
            <a:r>
              <a:rPr sz="1800" b="1" spc="-5" dirty="0">
                <a:solidFill>
                  <a:srgbClr val="4B4B4B"/>
                </a:solidFill>
                <a:latin typeface="Arial"/>
                <a:cs typeface="Arial"/>
              </a:rPr>
              <a:t>outcomes</a:t>
            </a:r>
            <a:r>
              <a:rPr sz="1800" spc="-5" dirty="0">
                <a:solidFill>
                  <a:srgbClr val="4B4B4B"/>
                </a:solidFill>
                <a:latin typeface="Arial"/>
                <a:cs typeface="Arial"/>
              </a:rPr>
              <a:t>,</a:t>
            </a:r>
            <a:endParaRPr sz="1800">
              <a:latin typeface="Arial"/>
              <a:cs typeface="Arial"/>
            </a:endParaRPr>
          </a:p>
          <a:p>
            <a:pPr marL="812800" indent="-342900">
              <a:lnSpc>
                <a:spcPct val="100000"/>
              </a:lnSpc>
              <a:buAutoNum type="arabicPeriod"/>
              <a:tabLst>
                <a:tab pos="812165" algn="l"/>
                <a:tab pos="812800" algn="l"/>
              </a:tabLst>
            </a:pPr>
            <a:r>
              <a:rPr sz="1800" spc="-10" dirty="0">
                <a:solidFill>
                  <a:srgbClr val="4B4B4B"/>
                </a:solidFill>
                <a:latin typeface="Arial"/>
                <a:cs typeface="Arial"/>
              </a:rPr>
              <a:t>triples </a:t>
            </a:r>
            <a:r>
              <a:rPr sz="1800" spc="-5" dirty="0">
                <a:solidFill>
                  <a:srgbClr val="4B4B4B"/>
                </a:solidFill>
                <a:latin typeface="Arial"/>
                <a:cs typeface="Arial"/>
              </a:rPr>
              <a:t>the incidence </a:t>
            </a:r>
            <a:r>
              <a:rPr sz="1800" spc="-10" dirty="0">
                <a:solidFill>
                  <a:srgbClr val="4B4B4B"/>
                </a:solidFill>
                <a:latin typeface="Arial"/>
                <a:cs typeface="Arial"/>
              </a:rPr>
              <a:t>of </a:t>
            </a:r>
            <a:r>
              <a:rPr sz="1800" b="1" spc="-5" dirty="0">
                <a:solidFill>
                  <a:srgbClr val="4B4B4B"/>
                </a:solidFill>
                <a:latin typeface="Arial"/>
                <a:cs typeface="Arial"/>
              </a:rPr>
              <a:t>surgical </a:t>
            </a:r>
            <a:r>
              <a:rPr sz="1800" b="1" spc="10" dirty="0">
                <a:solidFill>
                  <a:srgbClr val="4B4B4B"/>
                </a:solidFill>
                <a:latin typeface="Arial"/>
                <a:cs typeface="Arial"/>
              </a:rPr>
              <a:t>wound</a:t>
            </a:r>
            <a:r>
              <a:rPr sz="1800" b="1" spc="-10" dirty="0">
                <a:solidFill>
                  <a:srgbClr val="4B4B4B"/>
                </a:solidFill>
                <a:latin typeface="Arial"/>
                <a:cs typeface="Arial"/>
              </a:rPr>
              <a:t> </a:t>
            </a:r>
            <a:r>
              <a:rPr sz="1800" b="1" spc="-5" dirty="0">
                <a:solidFill>
                  <a:srgbClr val="4B4B4B"/>
                </a:solidFill>
                <a:latin typeface="Arial"/>
                <a:cs typeface="Arial"/>
              </a:rPr>
              <a:t>infections,</a:t>
            </a:r>
            <a:endParaRPr sz="1800">
              <a:latin typeface="Arial"/>
              <a:cs typeface="Arial"/>
            </a:endParaRPr>
          </a:p>
          <a:p>
            <a:pPr marL="812800" marR="5080" indent="-342900">
              <a:lnSpc>
                <a:spcPct val="100000"/>
              </a:lnSpc>
              <a:buAutoNum type="arabicPeriod"/>
              <a:tabLst>
                <a:tab pos="812165" algn="l"/>
                <a:tab pos="812800" algn="l"/>
              </a:tabLst>
            </a:pPr>
            <a:r>
              <a:rPr sz="1800" spc="-5" dirty="0">
                <a:solidFill>
                  <a:srgbClr val="4B4B4B"/>
                </a:solidFill>
                <a:latin typeface="Arial"/>
                <a:cs typeface="Arial"/>
              </a:rPr>
              <a:t>increases surgical </a:t>
            </a:r>
            <a:r>
              <a:rPr sz="1800" b="1" spc="-5" dirty="0">
                <a:solidFill>
                  <a:srgbClr val="4B4B4B"/>
                </a:solidFill>
                <a:latin typeface="Arial"/>
                <a:cs typeface="Arial"/>
              </a:rPr>
              <a:t>blood loss </a:t>
            </a:r>
            <a:r>
              <a:rPr sz="1800" spc="-5" dirty="0">
                <a:solidFill>
                  <a:srgbClr val="4B4B4B"/>
                </a:solidFill>
                <a:latin typeface="Arial"/>
                <a:cs typeface="Arial"/>
              </a:rPr>
              <a:t>and the </a:t>
            </a:r>
            <a:r>
              <a:rPr sz="1800" spc="-10" dirty="0">
                <a:solidFill>
                  <a:srgbClr val="4B4B4B"/>
                </a:solidFill>
                <a:latin typeface="Arial"/>
                <a:cs typeface="Arial"/>
              </a:rPr>
              <a:t>need </a:t>
            </a:r>
            <a:r>
              <a:rPr sz="1800" spc="-5" dirty="0">
                <a:solidFill>
                  <a:srgbClr val="4B4B4B"/>
                </a:solidFill>
                <a:latin typeface="Arial"/>
                <a:cs typeface="Arial"/>
              </a:rPr>
              <a:t>for </a:t>
            </a:r>
            <a:r>
              <a:rPr sz="1800" spc="-10" dirty="0">
                <a:solidFill>
                  <a:srgbClr val="4B4B4B"/>
                </a:solidFill>
                <a:latin typeface="Arial"/>
                <a:cs typeface="Arial"/>
              </a:rPr>
              <a:t>allogeneic  transfusion by about 20%,</a:t>
            </a:r>
            <a:r>
              <a:rPr sz="1800" spc="5" dirty="0">
                <a:solidFill>
                  <a:srgbClr val="4B4B4B"/>
                </a:solidFill>
                <a:latin typeface="Arial"/>
                <a:cs typeface="Arial"/>
              </a:rPr>
              <a:t> </a:t>
            </a:r>
            <a:r>
              <a:rPr sz="1800" spc="-10" dirty="0">
                <a:solidFill>
                  <a:srgbClr val="4B4B4B"/>
                </a:solidFill>
                <a:latin typeface="Arial"/>
                <a:cs typeface="Arial"/>
              </a:rPr>
              <a:t>and,</a:t>
            </a:r>
            <a:endParaRPr sz="1800">
              <a:latin typeface="Arial"/>
              <a:cs typeface="Arial"/>
            </a:endParaRPr>
          </a:p>
          <a:p>
            <a:pPr marL="812800" indent="-342900">
              <a:lnSpc>
                <a:spcPct val="100000"/>
              </a:lnSpc>
              <a:buAutoNum type="arabicPeriod"/>
              <a:tabLst>
                <a:tab pos="812165" algn="l"/>
                <a:tab pos="812800" algn="l"/>
              </a:tabLst>
            </a:pPr>
            <a:r>
              <a:rPr sz="1800" spc="-10" dirty="0">
                <a:solidFill>
                  <a:srgbClr val="4B4B4B"/>
                </a:solidFill>
                <a:latin typeface="Arial"/>
                <a:cs typeface="Arial"/>
              </a:rPr>
              <a:t>prolongs postanesthesia </a:t>
            </a:r>
            <a:r>
              <a:rPr sz="1800" spc="-5" dirty="0">
                <a:solidFill>
                  <a:srgbClr val="4B4B4B"/>
                </a:solidFill>
                <a:latin typeface="Arial"/>
                <a:cs typeface="Arial"/>
              </a:rPr>
              <a:t>recovery and the </a:t>
            </a:r>
            <a:r>
              <a:rPr sz="1800" spc="-10" dirty="0">
                <a:solidFill>
                  <a:srgbClr val="4B4B4B"/>
                </a:solidFill>
                <a:latin typeface="Arial"/>
                <a:cs typeface="Arial"/>
              </a:rPr>
              <a:t>duration</a:t>
            </a:r>
            <a:r>
              <a:rPr sz="1800" spc="5" dirty="0">
                <a:solidFill>
                  <a:srgbClr val="4B4B4B"/>
                </a:solidFill>
                <a:latin typeface="Arial"/>
                <a:cs typeface="Arial"/>
              </a:rPr>
              <a:t> </a:t>
            </a:r>
            <a:r>
              <a:rPr sz="1800" spc="-5" dirty="0">
                <a:solidFill>
                  <a:srgbClr val="4B4B4B"/>
                </a:solidFill>
                <a:latin typeface="Arial"/>
                <a:cs typeface="Arial"/>
              </a:rPr>
              <a:t>of</a:t>
            </a:r>
            <a:endParaRPr sz="1800">
              <a:latin typeface="Arial"/>
              <a:cs typeface="Arial"/>
            </a:endParaRPr>
          </a:p>
          <a:p>
            <a:pPr marL="812800">
              <a:lnSpc>
                <a:spcPct val="100000"/>
              </a:lnSpc>
            </a:pPr>
            <a:r>
              <a:rPr sz="1800" b="1" spc="-5" dirty="0">
                <a:solidFill>
                  <a:srgbClr val="4B4B4B"/>
                </a:solidFill>
                <a:latin typeface="Arial"/>
                <a:cs typeface="Arial"/>
              </a:rPr>
              <a:t>hospitalization</a:t>
            </a:r>
            <a:r>
              <a:rPr sz="1800" spc="-5" dirty="0">
                <a:solidFill>
                  <a:srgbClr val="4B4B4B"/>
                </a:solidFill>
                <a:latin typeface="Arial"/>
                <a:cs typeface="Arial"/>
              </a:rPr>
              <a:t>.</a:t>
            </a:r>
            <a:endParaRPr sz="1800">
              <a:latin typeface="Arial"/>
              <a:cs typeface="Arial"/>
            </a:endParaRPr>
          </a:p>
          <a:p>
            <a:pPr>
              <a:lnSpc>
                <a:spcPct val="100000"/>
              </a:lnSpc>
              <a:spcBef>
                <a:spcPts val="30"/>
              </a:spcBef>
            </a:pPr>
            <a:endParaRPr sz="1850">
              <a:latin typeface="Times New Roman"/>
              <a:cs typeface="Times New Roman"/>
            </a:endParaRPr>
          </a:p>
          <a:p>
            <a:pPr marL="12700" marR="447675">
              <a:lnSpc>
                <a:spcPct val="100000"/>
              </a:lnSpc>
              <a:buSzPct val="94444"/>
              <a:buChar char="•"/>
              <a:tabLst>
                <a:tab pos="93980" algn="l"/>
              </a:tabLst>
            </a:pPr>
            <a:r>
              <a:rPr sz="1800" spc="-5" dirty="0">
                <a:solidFill>
                  <a:srgbClr val="4B4B4B"/>
                </a:solidFill>
                <a:latin typeface="Arial"/>
                <a:cs typeface="Arial"/>
              </a:rPr>
              <a:t>An </a:t>
            </a:r>
            <a:r>
              <a:rPr sz="1800" spc="-10" dirty="0">
                <a:solidFill>
                  <a:srgbClr val="4B4B4B"/>
                </a:solidFill>
                <a:latin typeface="Arial"/>
                <a:cs typeface="Arial"/>
              </a:rPr>
              <a:t>understanding </a:t>
            </a:r>
            <a:r>
              <a:rPr sz="1800" spc="-5" dirty="0">
                <a:solidFill>
                  <a:srgbClr val="4B4B4B"/>
                </a:solidFill>
                <a:latin typeface="Arial"/>
                <a:cs typeface="Arial"/>
              </a:rPr>
              <a:t>of </a:t>
            </a:r>
            <a:r>
              <a:rPr sz="1800" spc="-10" dirty="0">
                <a:solidFill>
                  <a:srgbClr val="4B4B4B"/>
                </a:solidFill>
                <a:latin typeface="Arial"/>
                <a:cs typeface="Arial"/>
              </a:rPr>
              <a:t>normal and anesthetic-influenced  thermoregulation </a:t>
            </a:r>
            <a:r>
              <a:rPr sz="1800" spc="-15" dirty="0">
                <a:solidFill>
                  <a:srgbClr val="4B4B4B"/>
                </a:solidFill>
                <a:latin typeface="Arial"/>
                <a:cs typeface="Arial"/>
              </a:rPr>
              <a:t>will </a:t>
            </a:r>
            <a:r>
              <a:rPr sz="1800" spc="-5" dirty="0">
                <a:solidFill>
                  <a:srgbClr val="4B4B4B"/>
                </a:solidFill>
                <a:latin typeface="Arial"/>
                <a:cs typeface="Arial"/>
              </a:rPr>
              <a:t>facilitate </a:t>
            </a:r>
            <a:r>
              <a:rPr sz="1800" spc="-10" dirty="0">
                <a:solidFill>
                  <a:srgbClr val="4B4B4B"/>
                </a:solidFill>
                <a:latin typeface="Arial"/>
                <a:cs typeface="Arial"/>
              </a:rPr>
              <a:t>prevention and management </a:t>
            </a:r>
            <a:r>
              <a:rPr sz="1800" spc="-5" dirty="0">
                <a:solidFill>
                  <a:srgbClr val="4B4B4B"/>
                </a:solidFill>
                <a:latin typeface="Arial"/>
                <a:cs typeface="Arial"/>
              </a:rPr>
              <a:t>of  temperature-related</a:t>
            </a:r>
            <a:r>
              <a:rPr sz="1800" spc="-10" dirty="0">
                <a:solidFill>
                  <a:srgbClr val="4B4B4B"/>
                </a:solidFill>
                <a:latin typeface="Arial"/>
                <a:cs typeface="Arial"/>
              </a:rPr>
              <a:t> </a:t>
            </a:r>
            <a:r>
              <a:rPr sz="1800" spc="-5" dirty="0">
                <a:solidFill>
                  <a:srgbClr val="4B4B4B"/>
                </a:solidFill>
                <a:latin typeface="Arial"/>
                <a:cs typeface="Arial"/>
              </a:rPr>
              <a:t>complications.</a:t>
            </a:r>
            <a:endParaRPr sz="18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9000" y="1711959"/>
            <a:ext cx="1922145" cy="574040"/>
          </a:xfrm>
          <a:prstGeom prst="rect">
            <a:avLst/>
          </a:prstGeom>
        </p:spPr>
        <p:txBody>
          <a:bodyPr vert="horz" wrap="square" lIns="0" tIns="12700" rIns="0" bIns="0" rtlCol="0">
            <a:spAutoFit/>
          </a:bodyPr>
          <a:lstStyle/>
          <a:p>
            <a:pPr marL="12700">
              <a:lnSpc>
                <a:spcPct val="100000"/>
              </a:lnSpc>
              <a:spcBef>
                <a:spcPts val="100"/>
              </a:spcBef>
            </a:pPr>
            <a:r>
              <a:rPr sz="3600" spc="-220" dirty="0">
                <a:solidFill>
                  <a:srgbClr val="666666"/>
                </a:solidFill>
                <a:latin typeface="Arial"/>
                <a:cs typeface="Arial"/>
              </a:rPr>
              <a:t>Template</a:t>
            </a:r>
            <a:endParaRPr sz="3600">
              <a:latin typeface="Arial"/>
              <a:cs typeface="Arial"/>
            </a:endParaRPr>
          </a:p>
        </p:txBody>
      </p:sp>
      <p:sp>
        <p:nvSpPr>
          <p:cNvPr id="3" name="object 3"/>
          <p:cNvSpPr/>
          <p:nvPr/>
        </p:nvSpPr>
        <p:spPr>
          <a:xfrm>
            <a:off x="16646" y="97253"/>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01675" y="1582436"/>
            <a:ext cx="6884034" cy="259045"/>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4B4B4B"/>
                </a:solidFill>
              </a:rPr>
              <a:t>5</a:t>
            </a:r>
            <a:r>
              <a:rPr sz="1600" dirty="0">
                <a:solidFill>
                  <a:srgbClr val="4B4B4B"/>
                </a:solidFill>
              </a:rPr>
              <a:t>. </a:t>
            </a:r>
            <a:r>
              <a:rPr sz="1600" spc="-20" dirty="0">
                <a:solidFill>
                  <a:srgbClr val="4B4B4B"/>
                </a:solidFill>
              </a:rPr>
              <a:t>T</a:t>
            </a:r>
            <a:r>
              <a:rPr sz="1600" spc="-35" dirty="0">
                <a:solidFill>
                  <a:srgbClr val="4B4B4B"/>
                </a:solidFill>
              </a:rPr>
              <a:t>y</a:t>
            </a:r>
            <a:r>
              <a:rPr sz="1600" spc="-5" dirty="0">
                <a:solidFill>
                  <a:srgbClr val="4B4B4B"/>
                </a:solidFill>
              </a:rPr>
              <a:t>m</a:t>
            </a:r>
            <a:r>
              <a:rPr sz="1600" spc="-20" dirty="0">
                <a:solidFill>
                  <a:srgbClr val="4B4B4B"/>
                </a:solidFill>
              </a:rPr>
              <a:t>p</a:t>
            </a:r>
            <a:r>
              <a:rPr sz="1600" spc="-5" dirty="0">
                <a:solidFill>
                  <a:srgbClr val="4B4B4B"/>
                </a:solidFill>
              </a:rPr>
              <a:t>a</a:t>
            </a:r>
            <a:r>
              <a:rPr sz="1600" dirty="0">
                <a:solidFill>
                  <a:srgbClr val="4B4B4B"/>
                </a:solidFill>
              </a:rPr>
              <a:t>n</a:t>
            </a:r>
            <a:r>
              <a:rPr sz="1600" spc="-5" dirty="0">
                <a:solidFill>
                  <a:srgbClr val="4B4B4B"/>
                </a:solidFill>
              </a:rPr>
              <a:t>i</a:t>
            </a:r>
            <a:r>
              <a:rPr sz="1600" dirty="0">
                <a:solidFill>
                  <a:srgbClr val="4B4B4B"/>
                </a:solidFill>
              </a:rPr>
              <a:t>c</a:t>
            </a:r>
            <a:r>
              <a:rPr sz="1600" spc="-5" dirty="0">
                <a:solidFill>
                  <a:srgbClr val="4B4B4B"/>
                </a:solidFill>
              </a:rPr>
              <a:t> Mem</a:t>
            </a:r>
            <a:r>
              <a:rPr sz="1600" spc="-10" dirty="0">
                <a:solidFill>
                  <a:srgbClr val="4B4B4B"/>
                </a:solidFill>
              </a:rPr>
              <a:t>b</a:t>
            </a:r>
            <a:r>
              <a:rPr sz="1600" spc="-5" dirty="0">
                <a:solidFill>
                  <a:srgbClr val="4B4B4B"/>
                </a:solidFill>
              </a:rPr>
              <a:t>ra</a:t>
            </a:r>
            <a:r>
              <a:rPr sz="1600" spc="-10" dirty="0">
                <a:solidFill>
                  <a:srgbClr val="4B4B4B"/>
                </a:solidFill>
              </a:rPr>
              <a:t>n</a:t>
            </a:r>
            <a:r>
              <a:rPr sz="1600" spc="-5" dirty="0">
                <a:solidFill>
                  <a:srgbClr val="4B4B4B"/>
                </a:solidFill>
              </a:rPr>
              <a:t>e</a:t>
            </a:r>
            <a:r>
              <a:rPr sz="1600" dirty="0">
                <a:solidFill>
                  <a:srgbClr val="4B4B4B"/>
                </a:solidFill>
              </a:rPr>
              <a:t>:</a:t>
            </a:r>
            <a:r>
              <a:rPr sz="1600" spc="-5" dirty="0">
                <a:solidFill>
                  <a:srgbClr val="4B4B4B"/>
                </a:solidFill>
              </a:rPr>
              <a:t> </a:t>
            </a:r>
            <a:r>
              <a:rPr lang="en-US" sz="1600" b="0" dirty="0" smtClean="0">
                <a:solidFill>
                  <a:srgbClr val="4B4B4B"/>
                </a:solidFill>
              </a:rPr>
              <a:t>tympanic membrane and aural canal temperature</a:t>
            </a:r>
            <a:endParaRPr sz="1600" dirty="0">
              <a:latin typeface="Arial"/>
              <a:cs typeface="Arial"/>
            </a:endParaRPr>
          </a:p>
        </p:txBody>
      </p:sp>
      <p:sp>
        <p:nvSpPr>
          <p:cNvPr id="5" name="object 5"/>
          <p:cNvSpPr txBox="1"/>
          <p:nvPr/>
        </p:nvSpPr>
        <p:spPr>
          <a:xfrm>
            <a:off x="706119" y="1807209"/>
            <a:ext cx="3666490"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4B4B4B"/>
                </a:solidFill>
                <a:latin typeface="Arial"/>
                <a:cs typeface="Arial"/>
              </a:rPr>
              <a:t>provide </a:t>
            </a:r>
            <a:r>
              <a:rPr sz="1600" dirty="0">
                <a:solidFill>
                  <a:srgbClr val="4B4B4B"/>
                </a:solidFill>
                <a:latin typeface="Arial"/>
                <a:cs typeface="Arial"/>
              </a:rPr>
              <a:t>a </a:t>
            </a:r>
            <a:r>
              <a:rPr sz="1600" spc="-5" dirty="0">
                <a:solidFill>
                  <a:srgbClr val="4B4B4B"/>
                </a:solidFill>
                <a:latin typeface="Arial"/>
                <a:cs typeface="Arial"/>
              </a:rPr>
              <a:t>rapidly responsive and</a:t>
            </a:r>
            <a:r>
              <a:rPr sz="1600" spc="-75" dirty="0">
                <a:solidFill>
                  <a:srgbClr val="4B4B4B"/>
                </a:solidFill>
                <a:latin typeface="Arial"/>
                <a:cs typeface="Arial"/>
              </a:rPr>
              <a:t> </a:t>
            </a:r>
            <a:r>
              <a:rPr sz="1600" u="sng" spc="-5" dirty="0">
                <a:solidFill>
                  <a:srgbClr val="4B4B4B"/>
                </a:solidFill>
                <a:latin typeface="Arial"/>
                <a:cs typeface="Arial"/>
              </a:rPr>
              <a:t>accurat</a:t>
            </a:r>
            <a:endParaRPr sz="1600" u="sng" dirty="0">
              <a:latin typeface="Arial"/>
              <a:cs typeface="Arial"/>
            </a:endParaRPr>
          </a:p>
        </p:txBody>
      </p:sp>
      <p:sp>
        <p:nvSpPr>
          <p:cNvPr id="6" name="object 6"/>
          <p:cNvSpPr txBox="1"/>
          <p:nvPr/>
        </p:nvSpPr>
        <p:spPr>
          <a:xfrm>
            <a:off x="4346275" y="1807209"/>
            <a:ext cx="2440940" cy="269240"/>
          </a:xfrm>
          <a:prstGeom prst="rect">
            <a:avLst/>
          </a:prstGeom>
        </p:spPr>
        <p:txBody>
          <a:bodyPr vert="horz" wrap="square" lIns="0" tIns="12700" rIns="0" bIns="0" rtlCol="0">
            <a:spAutoFit/>
          </a:bodyPr>
          <a:lstStyle/>
          <a:p>
            <a:pPr marL="12700">
              <a:lnSpc>
                <a:spcPct val="100000"/>
              </a:lnSpc>
              <a:spcBef>
                <a:spcPts val="100"/>
              </a:spcBef>
            </a:pPr>
            <a:r>
              <a:rPr sz="1600" u="sng" dirty="0">
                <a:solidFill>
                  <a:srgbClr val="4B4B4B"/>
                </a:solidFill>
                <a:latin typeface="Arial"/>
                <a:cs typeface="Arial"/>
              </a:rPr>
              <a:t>e </a:t>
            </a:r>
            <a:r>
              <a:rPr sz="1600" u="sng" spc="-5" dirty="0">
                <a:solidFill>
                  <a:srgbClr val="4B4B4B"/>
                </a:solidFill>
                <a:latin typeface="Arial"/>
                <a:cs typeface="Arial"/>
              </a:rPr>
              <a:t>estimate of</a:t>
            </a:r>
            <a:r>
              <a:rPr sz="1600" u="sng" spc="-65" dirty="0">
                <a:solidFill>
                  <a:srgbClr val="4B4B4B"/>
                </a:solidFill>
                <a:latin typeface="Arial"/>
                <a:cs typeface="Arial"/>
              </a:rPr>
              <a:t> </a:t>
            </a:r>
            <a:r>
              <a:rPr sz="1600" u="sng" spc="-5" dirty="0">
                <a:solidFill>
                  <a:srgbClr val="4B4B4B"/>
                </a:solidFill>
                <a:latin typeface="Arial"/>
                <a:cs typeface="Arial"/>
              </a:rPr>
              <a:t>hypothalamic</a:t>
            </a:r>
            <a:endParaRPr sz="1600" u="sng" dirty="0">
              <a:latin typeface="Arial"/>
              <a:cs typeface="Arial"/>
            </a:endParaRPr>
          </a:p>
        </p:txBody>
      </p:sp>
      <p:sp>
        <p:nvSpPr>
          <p:cNvPr id="7" name="object 7"/>
          <p:cNvSpPr txBox="1"/>
          <p:nvPr/>
        </p:nvSpPr>
        <p:spPr>
          <a:xfrm>
            <a:off x="706119" y="2051050"/>
            <a:ext cx="6879590" cy="2492990"/>
          </a:xfrm>
          <a:prstGeom prst="rect">
            <a:avLst/>
          </a:prstGeom>
        </p:spPr>
        <p:txBody>
          <a:bodyPr vert="horz" wrap="square" lIns="0" tIns="12700" rIns="0" bIns="0" rtlCol="0">
            <a:spAutoFit/>
          </a:bodyPr>
          <a:lstStyle/>
          <a:p>
            <a:pPr marL="12700" marR="5080">
              <a:lnSpc>
                <a:spcPct val="100000"/>
              </a:lnSpc>
              <a:spcBef>
                <a:spcPts val="100"/>
              </a:spcBef>
            </a:pPr>
            <a:r>
              <a:rPr sz="1600" u="sng" spc="-5" dirty="0">
                <a:solidFill>
                  <a:srgbClr val="4B4B4B"/>
                </a:solidFill>
                <a:latin typeface="Arial"/>
                <a:cs typeface="Arial"/>
              </a:rPr>
              <a:t>temperature and correlate </a:t>
            </a:r>
            <a:r>
              <a:rPr sz="1600" u="sng" spc="-10" dirty="0">
                <a:solidFill>
                  <a:srgbClr val="4B4B4B"/>
                </a:solidFill>
                <a:latin typeface="Arial"/>
                <a:cs typeface="Arial"/>
              </a:rPr>
              <a:t>well with </a:t>
            </a:r>
            <a:r>
              <a:rPr sz="1600" u="sng" spc="-5" dirty="0">
                <a:solidFill>
                  <a:srgbClr val="4B4B4B"/>
                </a:solidFill>
                <a:latin typeface="Arial"/>
                <a:cs typeface="Arial"/>
              </a:rPr>
              <a:t>oesophageal temperature</a:t>
            </a:r>
            <a:r>
              <a:rPr sz="1600" spc="-5" dirty="0">
                <a:solidFill>
                  <a:srgbClr val="4B4B4B"/>
                </a:solidFill>
                <a:latin typeface="Arial"/>
                <a:cs typeface="Arial"/>
              </a:rPr>
              <a:t>. Aural canal </a:t>
            </a:r>
            <a:r>
              <a:rPr sz="1600" dirty="0">
                <a:solidFill>
                  <a:srgbClr val="4B4B4B"/>
                </a:solidFill>
                <a:latin typeface="Arial"/>
                <a:cs typeface="Arial"/>
              </a:rPr>
              <a:t>is  </a:t>
            </a:r>
            <a:r>
              <a:rPr sz="1600" spc="-5" dirty="0">
                <a:solidFill>
                  <a:srgbClr val="4B4B4B"/>
                </a:solidFill>
                <a:latin typeface="Arial"/>
                <a:cs typeface="Arial"/>
              </a:rPr>
              <a:t>the </a:t>
            </a:r>
            <a:r>
              <a:rPr sz="1600" spc="-10" dirty="0">
                <a:solidFill>
                  <a:srgbClr val="4B4B4B"/>
                </a:solidFill>
                <a:latin typeface="Arial"/>
                <a:cs typeface="Arial"/>
              </a:rPr>
              <a:t>preferred </a:t>
            </a:r>
            <a:r>
              <a:rPr sz="1600" spc="-5" dirty="0">
                <a:solidFill>
                  <a:srgbClr val="4B4B4B"/>
                </a:solidFill>
                <a:latin typeface="Arial"/>
                <a:cs typeface="Arial"/>
              </a:rPr>
              <a:t>site, probe </a:t>
            </a:r>
            <a:r>
              <a:rPr sz="1600" dirty="0">
                <a:solidFill>
                  <a:srgbClr val="4B4B4B"/>
                </a:solidFill>
                <a:latin typeface="Arial"/>
                <a:cs typeface="Arial"/>
              </a:rPr>
              <a:t>is </a:t>
            </a:r>
            <a:r>
              <a:rPr sz="1600" spc="-5" dirty="0">
                <a:solidFill>
                  <a:srgbClr val="4B4B4B"/>
                </a:solidFill>
                <a:latin typeface="Arial"/>
                <a:cs typeface="Arial"/>
              </a:rPr>
              <a:t>better tolerated, but there </a:t>
            </a:r>
            <a:r>
              <a:rPr sz="1600" dirty="0">
                <a:solidFill>
                  <a:srgbClr val="4B4B4B"/>
                </a:solidFill>
                <a:latin typeface="Arial"/>
                <a:cs typeface="Arial"/>
              </a:rPr>
              <a:t>is </a:t>
            </a:r>
            <a:r>
              <a:rPr sz="1600" spc="-5" dirty="0">
                <a:solidFill>
                  <a:srgbClr val="4B4B4B"/>
                </a:solidFill>
                <a:latin typeface="Arial"/>
                <a:cs typeface="Arial"/>
              </a:rPr>
              <a:t>risk of perforation </a:t>
            </a:r>
            <a:r>
              <a:rPr sz="1600" dirty="0">
                <a:solidFill>
                  <a:srgbClr val="4B4B4B"/>
                </a:solidFill>
                <a:latin typeface="Arial"/>
                <a:cs typeface="Arial"/>
              </a:rPr>
              <a:t>to  </a:t>
            </a:r>
            <a:r>
              <a:rPr sz="1600" spc="-5" dirty="0">
                <a:solidFill>
                  <a:srgbClr val="4B4B4B"/>
                </a:solidFill>
                <a:latin typeface="Arial"/>
                <a:cs typeface="Arial"/>
              </a:rPr>
              <a:t>the tympanic</a:t>
            </a:r>
            <a:r>
              <a:rPr sz="1600" spc="-10" dirty="0">
                <a:solidFill>
                  <a:srgbClr val="4B4B4B"/>
                </a:solidFill>
                <a:latin typeface="Arial"/>
                <a:cs typeface="Arial"/>
              </a:rPr>
              <a:t> </a:t>
            </a:r>
            <a:r>
              <a:rPr sz="1600" spc="-5" dirty="0">
                <a:solidFill>
                  <a:srgbClr val="4B4B4B"/>
                </a:solidFill>
                <a:latin typeface="Arial"/>
                <a:cs typeface="Arial"/>
              </a:rPr>
              <a:t>membrane</a:t>
            </a:r>
            <a:r>
              <a:rPr sz="1600" spc="-5" dirty="0" smtClean="0">
                <a:solidFill>
                  <a:srgbClr val="4B4B4B"/>
                </a:solidFill>
                <a:latin typeface="Arial"/>
                <a:cs typeface="Arial"/>
              </a:rPr>
              <a:t>.</a:t>
            </a:r>
            <a:r>
              <a:rPr lang="en-US" sz="1600" spc="-5" dirty="0" smtClean="0">
                <a:solidFill>
                  <a:srgbClr val="4B4B4B"/>
                </a:solidFill>
                <a:latin typeface="Arial"/>
                <a:cs typeface="Arial"/>
              </a:rPr>
              <a:t> For ECA</a:t>
            </a:r>
            <a:endParaRPr sz="1600" dirty="0">
              <a:latin typeface="Arial"/>
              <a:cs typeface="Arial"/>
            </a:endParaRPr>
          </a:p>
          <a:p>
            <a:pPr>
              <a:lnSpc>
                <a:spcPct val="100000"/>
              </a:lnSpc>
            </a:pPr>
            <a:endParaRPr sz="1650" dirty="0">
              <a:latin typeface="Times New Roman"/>
              <a:cs typeface="Times New Roman"/>
            </a:endParaRPr>
          </a:p>
          <a:p>
            <a:pPr marL="12700" marR="144780">
              <a:lnSpc>
                <a:spcPct val="100000"/>
              </a:lnSpc>
              <a:buFont typeface="Arial"/>
              <a:buAutoNum type="arabicPeriod" startAt="6"/>
              <a:tabLst>
                <a:tab pos="238760" algn="l"/>
              </a:tabLst>
            </a:pPr>
            <a:r>
              <a:rPr sz="1600" b="1" spc="-10" dirty="0">
                <a:solidFill>
                  <a:srgbClr val="4B4B4B"/>
                </a:solidFill>
                <a:latin typeface="Arial"/>
                <a:cs typeface="Arial"/>
              </a:rPr>
              <a:t>Blood</a:t>
            </a:r>
            <a:r>
              <a:rPr sz="1600" spc="-10" dirty="0">
                <a:solidFill>
                  <a:srgbClr val="4B4B4B"/>
                </a:solidFill>
                <a:latin typeface="Arial"/>
                <a:cs typeface="Arial"/>
              </a:rPr>
              <a:t>: The </a:t>
            </a:r>
            <a:r>
              <a:rPr sz="1600" spc="-5" dirty="0">
                <a:solidFill>
                  <a:srgbClr val="4B4B4B"/>
                </a:solidFill>
                <a:latin typeface="Arial"/>
                <a:cs typeface="Arial"/>
              </a:rPr>
              <a:t>thermistors of pulmonary artery catheters enable continuous  measurement of blood temperature, the best estimate of core body  </a:t>
            </a:r>
            <a:r>
              <a:rPr sz="1600" spc="-5" dirty="0" smtClean="0">
                <a:solidFill>
                  <a:srgbClr val="4B4B4B"/>
                </a:solidFill>
                <a:latin typeface="Arial"/>
                <a:cs typeface="Arial"/>
              </a:rPr>
              <a:t>temperature.</a:t>
            </a:r>
            <a:r>
              <a:rPr lang="en-US" sz="1600" spc="-5" dirty="0" smtClean="0">
                <a:solidFill>
                  <a:srgbClr val="4B4B4B"/>
                </a:solidFill>
                <a:latin typeface="Arial"/>
                <a:cs typeface="Arial"/>
              </a:rPr>
              <a:t> MOST ACCURATE</a:t>
            </a:r>
            <a:endParaRPr sz="1600" dirty="0">
              <a:latin typeface="Arial"/>
              <a:cs typeface="Arial"/>
            </a:endParaRPr>
          </a:p>
          <a:p>
            <a:pPr>
              <a:lnSpc>
                <a:spcPct val="100000"/>
              </a:lnSpc>
              <a:spcBef>
                <a:spcPts val="25"/>
              </a:spcBef>
              <a:buClr>
                <a:srgbClr val="4B4B4B"/>
              </a:buClr>
              <a:buFont typeface="Arial"/>
              <a:buAutoNum type="arabicPeriod" startAt="6"/>
            </a:pPr>
            <a:endParaRPr sz="1700" dirty="0">
              <a:latin typeface="Times New Roman"/>
              <a:cs typeface="Times New Roman"/>
            </a:endParaRPr>
          </a:p>
          <a:p>
            <a:pPr marL="12700" marR="217170">
              <a:lnSpc>
                <a:spcPts val="1910"/>
              </a:lnSpc>
              <a:spcBef>
                <a:spcPts val="5"/>
              </a:spcBef>
              <a:buFont typeface="Arial"/>
              <a:buAutoNum type="arabicPeriod" startAt="6"/>
              <a:tabLst>
                <a:tab pos="238760" algn="l"/>
              </a:tabLst>
            </a:pPr>
            <a:r>
              <a:rPr sz="1600" b="1" spc="-5" dirty="0">
                <a:solidFill>
                  <a:srgbClr val="4B4B4B"/>
                </a:solidFill>
                <a:latin typeface="Arial"/>
                <a:cs typeface="Arial"/>
              </a:rPr>
              <a:t>Skin</a:t>
            </a:r>
            <a:r>
              <a:rPr sz="1600" spc="-5" dirty="0">
                <a:solidFill>
                  <a:srgbClr val="4B4B4B"/>
                </a:solidFill>
                <a:latin typeface="Arial"/>
                <a:cs typeface="Arial"/>
              </a:rPr>
              <a:t>: </a:t>
            </a:r>
            <a:r>
              <a:rPr sz="1600" spc="-10" dirty="0">
                <a:solidFill>
                  <a:srgbClr val="4B4B4B"/>
                </a:solidFill>
                <a:latin typeface="Arial"/>
                <a:cs typeface="Arial"/>
              </a:rPr>
              <a:t>Measurement </a:t>
            </a:r>
            <a:r>
              <a:rPr sz="1600" spc="-5" dirty="0">
                <a:solidFill>
                  <a:srgbClr val="4B4B4B"/>
                </a:solidFill>
                <a:latin typeface="Arial"/>
                <a:cs typeface="Arial"/>
              </a:rPr>
              <a:t>of </a:t>
            </a:r>
            <a:r>
              <a:rPr sz="1600" dirty="0">
                <a:solidFill>
                  <a:srgbClr val="4B4B4B"/>
                </a:solidFill>
                <a:latin typeface="Arial"/>
                <a:cs typeface="Arial"/>
              </a:rPr>
              <a:t>skin </a:t>
            </a:r>
            <a:r>
              <a:rPr sz="1600" spc="-5" dirty="0">
                <a:solidFill>
                  <a:srgbClr val="4B4B4B"/>
                </a:solidFill>
                <a:latin typeface="Arial"/>
                <a:cs typeface="Arial"/>
              </a:rPr>
              <a:t>temperature gives no information other than  local site, </a:t>
            </a:r>
            <a:r>
              <a:rPr sz="1600" spc="-10" dirty="0">
                <a:solidFill>
                  <a:srgbClr val="4B4B4B"/>
                </a:solidFill>
                <a:latin typeface="Arial"/>
                <a:cs typeface="Arial"/>
              </a:rPr>
              <a:t>where </a:t>
            </a:r>
            <a:r>
              <a:rPr sz="1600" spc="-5" dirty="0">
                <a:solidFill>
                  <a:srgbClr val="4B4B4B"/>
                </a:solidFill>
                <a:latin typeface="Arial"/>
                <a:cs typeface="Arial"/>
              </a:rPr>
              <a:t>probe </a:t>
            </a:r>
            <a:r>
              <a:rPr sz="1600" dirty="0">
                <a:solidFill>
                  <a:srgbClr val="4B4B4B"/>
                </a:solidFill>
                <a:latin typeface="Arial"/>
                <a:cs typeface="Arial"/>
              </a:rPr>
              <a:t>is</a:t>
            </a:r>
            <a:r>
              <a:rPr sz="1600" spc="-5" dirty="0">
                <a:solidFill>
                  <a:srgbClr val="4B4B4B"/>
                </a:solidFill>
                <a:latin typeface="Arial"/>
                <a:cs typeface="Arial"/>
              </a:rPr>
              <a:t> placed</a:t>
            </a:r>
            <a:endParaRPr sz="16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569719" y="462279"/>
            <a:ext cx="506730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252525"/>
                </a:solidFill>
                <a:latin typeface="Arial"/>
                <a:cs typeface="Arial"/>
              </a:rPr>
              <a:t>Methods Used For Control </a:t>
            </a:r>
            <a:r>
              <a:rPr sz="2400" b="1" dirty="0">
                <a:solidFill>
                  <a:srgbClr val="252525"/>
                </a:solidFill>
                <a:latin typeface="Arial"/>
                <a:cs typeface="Arial"/>
              </a:rPr>
              <a:t>of</a:t>
            </a:r>
            <a:r>
              <a:rPr sz="2400" b="1" spc="-50" dirty="0">
                <a:solidFill>
                  <a:srgbClr val="252525"/>
                </a:solidFill>
                <a:latin typeface="Arial"/>
                <a:cs typeface="Arial"/>
              </a:rPr>
              <a:t> </a:t>
            </a:r>
            <a:r>
              <a:rPr sz="2400" b="1" spc="-5" dirty="0">
                <a:solidFill>
                  <a:srgbClr val="252525"/>
                </a:solidFill>
                <a:latin typeface="Arial"/>
                <a:cs typeface="Arial"/>
              </a:rPr>
              <a:t>Body</a:t>
            </a:r>
            <a:endParaRPr sz="2400">
              <a:latin typeface="Arial"/>
              <a:cs typeface="Arial"/>
            </a:endParaRPr>
          </a:p>
        </p:txBody>
      </p:sp>
      <p:sp>
        <p:nvSpPr>
          <p:cNvPr id="6" name="object 6"/>
          <p:cNvSpPr txBox="1"/>
          <p:nvPr/>
        </p:nvSpPr>
        <p:spPr>
          <a:xfrm>
            <a:off x="1652270" y="828040"/>
            <a:ext cx="481330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252525"/>
                </a:solidFill>
                <a:latin typeface="Arial"/>
                <a:cs typeface="Arial"/>
              </a:rPr>
              <a:t>Temperature </a:t>
            </a:r>
            <a:r>
              <a:rPr sz="2400" b="1" spc="-5" dirty="0">
                <a:solidFill>
                  <a:srgbClr val="252525"/>
                </a:solidFill>
                <a:latin typeface="Arial"/>
                <a:cs typeface="Arial"/>
              </a:rPr>
              <a:t>During</a:t>
            </a:r>
            <a:r>
              <a:rPr sz="2400" b="1" spc="-35" dirty="0">
                <a:solidFill>
                  <a:srgbClr val="252525"/>
                </a:solidFill>
                <a:latin typeface="Arial"/>
                <a:cs typeface="Arial"/>
              </a:rPr>
              <a:t> </a:t>
            </a:r>
            <a:r>
              <a:rPr sz="2400" b="1" spc="-5" dirty="0">
                <a:solidFill>
                  <a:srgbClr val="252525"/>
                </a:solidFill>
                <a:latin typeface="Arial"/>
                <a:cs typeface="Arial"/>
              </a:rPr>
              <a:t>Anaesthesia</a:t>
            </a:r>
            <a:endParaRPr sz="2400">
              <a:latin typeface="Arial"/>
              <a:cs typeface="Arial"/>
            </a:endParaRPr>
          </a:p>
        </p:txBody>
      </p:sp>
      <p:sp>
        <p:nvSpPr>
          <p:cNvPr id="7" name="object 7"/>
          <p:cNvSpPr txBox="1"/>
          <p:nvPr/>
        </p:nvSpPr>
        <p:spPr>
          <a:xfrm>
            <a:off x="523240" y="1711959"/>
            <a:ext cx="5942330" cy="259045"/>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252525"/>
                </a:solidFill>
                <a:latin typeface="Arial"/>
                <a:cs typeface="Arial"/>
              </a:rPr>
              <a:t>Ambient</a:t>
            </a:r>
            <a:r>
              <a:rPr sz="1600" b="1" spc="-40" dirty="0">
                <a:solidFill>
                  <a:srgbClr val="252525"/>
                </a:solidFill>
                <a:latin typeface="Arial"/>
                <a:cs typeface="Arial"/>
              </a:rPr>
              <a:t> </a:t>
            </a:r>
            <a:r>
              <a:rPr sz="1600" b="1" spc="-10" dirty="0" smtClean="0">
                <a:solidFill>
                  <a:srgbClr val="252525"/>
                </a:solidFill>
                <a:latin typeface="Arial"/>
                <a:cs typeface="Arial"/>
              </a:rPr>
              <a:t>Temperature</a:t>
            </a:r>
            <a:r>
              <a:rPr lang="en-US" sz="1600" b="1" spc="-10" dirty="0" smtClean="0">
                <a:solidFill>
                  <a:srgbClr val="252525"/>
                </a:solidFill>
                <a:latin typeface="Arial"/>
                <a:cs typeface="Arial"/>
              </a:rPr>
              <a:t>(</a:t>
            </a:r>
            <a:r>
              <a:rPr lang="en-US" sz="1600" spc="-5" dirty="0">
                <a:solidFill>
                  <a:srgbClr val="252525"/>
                </a:solidFill>
                <a:latin typeface="Arial"/>
                <a:cs typeface="Arial"/>
              </a:rPr>
              <a:t>during </a:t>
            </a:r>
            <a:r>
              <a:rPr lang="en-US" sz="1600" spc="-5" dirty="0" err="1" smtClean="0">
                <a:solidFill>
                  <a:srgbClr val="252525"/>
                </a:solidFill>
                <a:latin typeface="Arial"/>
                <a:cs typeface="Arial"/>
              </a:rPr>
              <a:t>anaesthesia</a:t>
            </a:r>
            <a:r>
              <a:rPr lang="en-US" sz="1600" spc="-5" dirty="0" smtClean="0">
                <a:solidFill>
                  <a:srgbClr val="252525"/>
                </a:solidFill>
                <a:latin typeface="Arial"/>
                <a:cs typeface="Arial"/>
              </a:rPr>
              <a:t>)</a:t>
            </a:r>
            <a:r>
              <a:rPr lang="en-US" sz="1600" b="1" spc="-10" dirty="0" smtClean="0">
                <a:solidFill>
                  <a:srgbClr val="252525"/>
                </a:solidFill>
                <a:latin typeface="Arial"/>
                <a:cs typeface="Arial"/>
              </a:rPr>
              <a:t> </a:t>
            </a:r>
            <a:endParaRPr sz="1600" dirty="0">
              <a:latin typeface="Arial"/>
              <a:cs typeface="Arial"/>
            </a:endParaRPr>
          </a:p>
        </p:txBody>
      </p:sp>
      <p:sp>
        <p:nvSpPr>
          <p:cNvPr id="8" name="object 8"/>
          <p:cNvSpPr txBox="1"/>
          <p:nvPr/>
        </p:nvSpPr>
        <p:spPr>
          <a:xfrm>
            <a:off x="523240" y="2198370"/>
            <a:ext cx="6951345" cy="3257302"/>
          </a:xfrm>
          <a:prstGeom prst="rect">
            <a:avLst/>
          </a:prstGeom>
        </p:spPr>
        <p:txBody>
          <a:bodyPr vert="horz" wrap="square" lIns="0" tIns="12700" rIns="0" bIns="0" rtlCol="0">
            <a:spAutoFit/>
          </a:bodyPr>
          <a:lstStyle/>
          <a:p>
            <a:pPr marL="12700" marR="5080" indent="57150" algn="just">
              <a:lnSpc>
                <a:spcPct val="100000"/>
              </a:lnSpc>
              <a:spcBef>
                <a:spcPts val="100"/>
              </a:spcBef>
            </a:pPr>
            <a:r>
              <a:rPr sz="1600" spc="-5" dirty="0" smtClean="0">
                <a:solidFill>
                  <a:srgbClr val="252525"/>
                </a:solidFill>
                <a:latin typeface="Arial"/>
                <a:cs typeface="Arial"/>
              </a:rPr>
              <a:t>greater </a:t>
            </a:r>
            <a:r>
              <a:rPr sz="1600" spc="-5" dirty="0">
                <a:solidFill>
                  <a:srgbClr val="252525"/>
                </a:solidFill>
                <a:latin typeface="Arial"/>
                <a:cs typeface="Arial"/>
              </a:rPr>
              <a:t>than </a:t>
            </a:r>
            <a:r>
              <a:rPr sz="1600" spc="-5" dirty="0" smtClean="0">
                <a:solidFill>
                  <a:srgbClr val="252525"/>
                </a:solidFill>
                <a:latin typeface="Arial"/>
                <a:cs typeface="Arial"/>
              </a:rPr>
              <a:t>24°C</a:t>
            </a:r>
            <a:r>
              <a:rPr lang="en-US" sz="1600" spc="-5" dirty="0" smtClean="0">
                <a:solidFill>
                  <a:srgbClr val="252525"/>
                </a:solidFill>
                <a:latin typeface="Arial"/>
                <a:cs typeface="Arial"/>
              </a:rPr>
              <a:t>--</a:t>
            </a:r>
            <a:r>
              <a:rPr sz="1600" spc="-5" dirty="0" smtClean="0">
                <a:solidFill>
                  <a:srgbClr val="252525"/>
                </a:solidFill>
                <a:latin typeface="Arial"/>
                <a:cs typeface="Arial"/>
              </a:rPr>
              <a:t>all </a:t>
            </a:r>
            <a:r>
              <a:rPr sz="1600" spc="-5" dirty="0">
                <a:solidFill>
                  <a:srgbClr val="252525"/>
                </a:solidFill>
                <a:latin typeface="Arial"/>
                <a:cs typeface="Arial"/>
              </a:rPr>
              <a:t>patients remain </a:t>
            </a:r>
            <a:r>
              <a:rPr sz="1600" spc="-5" dirty="0" err="1" smtClean="0">
                <a:solidFill>
                  <a:srgbClr val="252525"/>
                </a:solidFill>
                <a:latin typeface="Arial"/>
                <a:cs typeface="Arial"/>
              </a:rPr>
              <a:t>normothermic</a:t>
            </a:r>
            <a:r>
              <a:rPr sz="1600" spc="-5" dirty="0" smtClean="0">
                <a:solidFill>
                  <a:srgbClr val="252525"/>
                </a:solidFill>
                <a:latin typeface="Arial"/>
                <a:cs typeface="Arial"/>
              </a:rPr>
              <a:t> </a:t>
            </a:r>
            <a:r>
              <a:rPr lang="en-US" sz="1600" spc="-5" dirty="0" smtClean="0">
                <a:solidFill>
                  <a:srgbClr val="252525"/>
                </a:solidFill>
                <a:latin typeface="Arial"/>
                <a:cs typeface="Arial"/>
              </a:rPr>
              <a:t>  				</a:t>
            </a:r>
            <a:r>
              <a:rPr sz="1600" spc="-5" dirty="0" smtClean="0">
                <a:solidFill>
                  <a:srgbClr val="252525"/>
                </a:solidFill>
                <a:latin typeface="Arial"/>
                <a:cs typeface="Arial"/>
              </a:rPr>
              <a:t>(</a:t>
            </a:r>
            <a:r>
              <a:rPr sz="1600" spc="-5" dirty="0" err="1" smtClean="0">
                <a:solidFill>
                  <a:srgbClr val="252525"/>
                </a:solidFill>
                <a:latin typeface="Arial"/>
                <a:cs typeface="Arial"/>
              </a:rPr>
              <a:t>oesophageal</a:t>
            </a:r>
            <a:r>
              <a:rPr sz="1600" spc="-5" dirty="0" smtClean="0">
                <a:solidFill>
                  <a:srgbClr val="252525"/>
                </a:solidFill>
                <a:latin typeface="Arial"/>
                <a:cs typeface="Arial"/>
              </a:rPr>
              <a:t> </a:t>
            </a:r>
            <a:r>
              <a:rPr sz="1600" spc="-5" dirty="0">
                <a:solidFill>
                  <a:srgbClr val="252525"/>
                </a:solidFill>
                <a:latin typeface="Arial"/>
                <a:cs typeface="Arial"/>
              </a:rPr>
              <a:t>temperature 36°C) </a:t>
            </a:r>
            <a:endParaRPr lang="en-US" sz="1600" spc="-5" dirty="0" smtClean="0">
              <a:solidFill>
                <a:srgbClr val="252525"/>
              </a:solidFill>
              <a:latin typeface="Arial"/>
              <a:cs typeface="Arial"/>
            </a:endParaRPr>
          </a:p>
          <a:p>
            <a:pPr marL="12700" marR="5080" indent="57150" algn="just">
              <a:lnSpc>
                <a:spcPct val="100000"/>
              </a:lnSpc>
              <a:spcBef>
                <a:spcPts val="100"/>
              </a:spcBef>
            </a:pPr>
            <a:r>
              <a:rPr sz="1600" spc="-10" dirty="0" smtClean="0">
                <a:solidFill>
                  <a:srgbClr val="252525"/>
                </a:solidFill>
                <a:latin typeface="Arial"/>
                <a:cs typeface="Arial"/>
              </a:rPr>
              <a:t>between </a:t>
            </a:r>
            <a:r>
              <a:rPr sz="1600" spc="-5" dirty="0" smtClean="0">
                <a:solidFill>
                  <a:srgbClr val="252525"/>
                </a:solidFill>
                <a:latin typeface="Arial"/>
                <a:cs typeface="Arial"/>
              </a:rPr>
              <a:t>21-24°C</a:t>
            </a:r>
            <a:r>
              <a:rPr lang="en-US" sz="1600" spc="-5" dirty="0" smtClean="0">
                <a:solidFill>
                  <a:srgbClr val="252525"/>
                </a:solidFill>
                <a:latin typeface="Arial"/>
                <a:cs typeface="Arial"/>
              </a:rPr>
              <a:t> -- 30%</a:t>
            </a:r>
            <a:r>
              <a:rPr sz="1600" spc="-5" dirty="0" smtClean="0">
                <a:solidFill>
                  <a:srgbClr val="252525"/>
                </a:solidFill>
                <a:latin typeface="Arial"/>
                <a:cs typeface="Arial"/>
              </a:rPr>
              <a:t>   </a:t>
            </a:r>
            <a:r>
              <a:rPr sz="1600" spc="-5" dirty="0">
                <a:solidFill>
                  <a:srgbClr val="252525"/>
                </a:solidFill>
                <a:latin typeface="Arial"/>
                <a:cs typeface="Arial"/>
              </a:rPr>
              <a:t>patients become </a:t>
            </a:r>
            <a:r>
              <a:rPr sz="1600" spc="-5" dirty="0" smtClean="0">
                <a:solidFill>
                  <a:srgbClr val="252525"/>
                </a:solidFill>
                <a:latin typeface="Arial"/>
                <a:cs typeface="Arial"/>
              </a:rPr>
              <a:t>hypothermic,</a:t>
            </a:r>
            <a:endParaRPr lang="en-US" sz="1600" spc="-5" dirty="0" smtClean="0">
              <a:solidFill>
                <a:srgbClr val="252525"/>
              </a:solidFill>
              <a:latin typeface="Arial"/>
              <a:cs typeface="Arial"/>
            </a:endParaRPr>
          </a:p>
          <a:p>
            <a:pPr marL="12700" marR="5080" indent="57150" algn="just">
              <a:lnSpc>
                <a:spcPct val="100000"/>
              </a:lnSpc>
              <a:spcBef>
                <a:spcPts val="100"/>
              </a:spcBef>
            </a:pPr>
            <a:r>
              <a:rPr sz="1600" spc="-5" dirty="0" smtClean="0">
                <a:solidFill>
                  <a:srgbClr val="252525"/>
                </a:solidFill>
                <a:latin typeface="Arial"/>
                <a:cs typeface="Arial"/>
              </a:rPr>
              <a:t>less </a:t>
            </a:r>
            <a:r>
              <a:rPr sz="1600" spc="-5" dirty="0">
                <a:solidFill>
                  <a:srgbClr val="252525"/>
                </a:solidFill>
                <a:latin typeface="Arial"/>
                <a:cs typeface="Arial"/>
              </a:rPr>
              <a:t>than </a:t>
            </a:r>
            <a:r>
              <a:rPr sz="1600" spc="-5" dirty="0" smtClean="0">
                <a:solidFill>
                  <a:srgbClr val="252525"/>
                </a:solidFill>
                <a:latin typeface="Arial"/>
                <a:cs typeface="Arial"/>
              </a:rPr>
              <a:t>21°C</a:t>
            </a:r>
            <a:r>
              <a:rPr lang="en-US" sz="1600" spc="-5" dirty="0">
                <a:solidFill>
                  <a:srgbClr val="252525"/>
                </a:solidFill>
                <a:latin typeface="Arial"/>
                <a:cs typeface="Arial"/>
              </a:rPr>
              <a:t> -- all patients become </a:t>
            </a:r>
            <a:r>
              <a:rPr lang="en-US" sz="1600" spc="-10" dirty="0">
                <a:solidFill>
                  <a:srgbClr val="252525"/>
                </a:solidFill>
                <a:latin typeface="Arial"/>
                <a:cs typeface="Arial"/>
              </a:rPr>
              <a:t>hypothermic</a:t>
            </a:r>
            <a:endParaRPr sz="1600" dirty="0">
              <a:latin typeface="Arial"/>
              <a:cs typeface="Arial"/>
            </a:endParaRPr>
          </a:p>
          <a:p>
            <a:pPr>
              <a:lnSpc>
                <a:spcPct val="100000"/>
              </a:lnSpc>
            </a:pPr>
            <a:endParaRPr sz="1650" dirty="0">
              <a:latin typeface="Times New Roman"/>
              <a:cs typeface="Times New Roman"/>
            </a:endParaRPr>
          </a:p>
          <a:p>
            <a:pPr marL="12700">
              <a:lnSpc>
                <a:spcPct val="100000"/>
              </a:lnSpc>
            </a:pPr>
            <a:r>
              <a:rPr sz="1600" b="1" dirty="0">
                <a:solidFill>
                  <a:srgbClr val="252525"/>
                </a:solidFill>
                <a:latin typeface="Arial"/>
                <a:cs typeface="Arial"/>
              </a:rPr>
              <a:t>Prewarming</a:t>
            </a:r>
            <a:endParaRPr sz="1600" dirty="0">
              <a:latin typeface="Arial"/>
              <a:cs typeface="Arial"/>
            </a:endParaRPr>
          </a:p>
          <a:p>
            <a:pPr>
              <a:lnSpc>
                <a:spcPct val="100000"/>
              </a:lnSpc>
              <a:spcBef>
                <a:spcPts val="15"/>
              </a:spcBef>
            </a:pPr>
            <a:endParaRPr sz="1650" dirty="0">
              <a:latin typeface="Times New Roman"/>
              <a:cs typeface="Times New Roman"/>
            </a:endParaRPr>
          </a:p>
          <a:p>
            <a:pPr marL="12700" marR="143510">
              <a:lnSpc>
                <a:spcPct val="100000"/>
              </a:lnSpc>
              <a:buSzPct val="93750"/>
              <a:buChar char="•"/>
              <a:tabLst>
                <a:tab pos="85090" algn="l"/>
              </a:tabLst>
            </a:pPr>
            <a:r>
              <a:rPr sz="1600" dirty="0">
                <a:solidFill>
                  <a:srgbClr val="252525"/>
                </a:solidFill>
                <a:latin typeface="Arial"/>
                <a:cs typeface="Arial"/>
              </a:rPr>
              <a:t>. </a:t>
            </a:r>
            <a:r>
              <a:rPr sz="1600" spc="-5" dirty="0">
                <a:solidFill>
                  <a:srgbClr val="252525"/>
                </a:solidFill>
                <a:latin typeface="Arial"/>
                <a:cs typeface="Arial"/>
              </a:rPr>
              <a:t>The patient </a:t>
            </a:r>
            <a:r>
              <a:rPr sz="1600" dirty="0">
                <a:solidFill>
                  <a:srgbClr val="252525"/>
                </a:solidFill>
                <a:latin typeface="Arial"/>
                <a:cs typeface="Arial"/>
              </a:rPr>
              <a:t>can </a:t>
            </a:r>
            <a:r>
              <a:rPr sz="1600" spc="-5" dirty="0">
                <a:solidFill>
                  <a:srgbClr val="252525"/>
                </a:solidFill>
                <a:latin typeface="Arial"/>
                <a:cs typeface="Arial"/>
              </a:rPr>
              <a:t>be </a:t>
            </a:r>
            <a:r>
              <a:rPr sz="1600" spc="-10" dirty="0">
                <a:solidFill>
                  <a:srgbClr val="252525"/>
                </a:solidFill>
                <a:latin typeface="Arial"/>
                <a:cs typeface="Arial"/>
              </a:rPr>
              <a:t>prewarmed </a:t>
            </a:r>
            <a:r>
              <a:rPr sz="1600" spc="-5" dirty="0">
                <a:solidFill>
                  <a:srgbClr val="252525"/>
                </a:solidFill>
                <a:latin typeface="Arial"/>
                <a:cs typeface="Arial"/>
              </a:rPr>
              <a:t>before induction with forced-air systems to  </a:t>
            </a:r>
            <a:r>
              <a:rPr sz="1600" dirty="0">
                <a:solidFill>
                  <a:srgbClr val="252525"/>
                </a:solidFill>
                <a:latin typeface="Arial"/>
                <a:cs typeface="Arial"/>
              </a:rPr>
              <a:t>minimize </a:t>
            </a:r>
            <a:r>
              <a:rPr sz="1600" spc="-5" dirty="0">
                <a:solidFill>
                  <a:srgbClr val="252525"/>
                </a:solidFill>
                <a:latin typeface="Arial"/>
                <a:cs typeface="Arial"/>
              </a:rPr>
              <a:t>the drop </a:t>
            </a:r>
            <a:r>
              <a:rPr sz="1600" dirty="0">
                <a:solidFill>
                  <a:srgbClr val="252525"/>
                </a:solidFill>
                <a:latin typeface="Arial"/>
                <a:cs typeface="Arial"/>
              </a:rPr>
              <a:t>in </a:t>
            </a:r>
            <a:r>
              <a:rPr sz="1600" spc="-5" dirty="0">
                <a:solidFill>
                  <a:srgbClr val="252525"/>
                </a:solidFill>
                <a:latin typeface="Arial"/>
                <a:cs typeface="Arial"/>
              </a:rPr>
              <a:t>core temperature that results from</a:t>
            </a:r>
            <a:r>
              <a:rPr sz="1600" spc="-20" dirty="0">
                <a:solidFill>
                  <a:srgbClr val="252525"/>
                </a:solidFill>
                <a:latin typeface="Arial"/>
                <a:cs typeface="Arial"/>
              </a:rPr>
              <a:t> </a:t>
            </a:r>
            <a:r>
              <a:rPr sz="1600" spc="-5" dirty="0">
                <a:solidFill>
                  <a:srgbClr val="252525"/>
                </a:solidFill>
                <a:latin typeface="Arial"/>
                <a:cs typeface="Arial"/>
              </a:rPr>
              <a:t>redistribution.</a:t>
            </a:r>
            <a:endParaRPr sz="1600" dirty="0">
              <a:latin typeface="Arial"/>
              <a:cs typeface="Arial"/>
            </a:endParaRPr>
          </a:p>
          <a:p>
            <a:pPr marL="12700" marR="241935">
              <a:lnSpc>
                <a:spcPts val="1910"/>
              </a:lnSpc>
              <a:spcBef>
                <a:spcPts val="70"/>
              </a:spcBef>
              <a:buSzPct val="93750"/>
              <a:buChar char="•"/>
              <a:tabLst>
                <a:tab pos="85090" algn="l"/>
              </a:tabLst>
            </a:pPr>
            <a:r>
              <a:rPr sz="1600" dirty="0">
                <a:solidFill>
                  <a:srgbClr val="252525"/>
                </a:solidFill>
                <a:latin typeface="Arial"/>
                <a:cs typeface="Arial"/>
              </a:rPr>
              <a:t>With </a:t>
            </a:r>
            <a:r>
              <a:rPr sz="1600" spc="-5" dirty="0">
                <a:solidFill>
                  <a:srgbClr val="252525"/>
                </a:solidFill>
                <a:latin typeface="Arial"/>
                <a:cs typeface="Arial"/>
              </a:rPr>
              <a:t>prewarming of the extremities, patients will require less heat </a:t>
            </a:r>
            <a:r>
              <a:rPr sz="1600" dirty="0">
                <a:solidFill>
                  <a:srgbClr val="252525"/>
                </a:solidFill>
                <a:latin typeface="Arial"/>
                <a:cs typeface="Arial"/>
              </a:rPr>
              <a:t>to </a:t>
            </a:r>
            <a:r>
              <a:rPr sz="1600" spc="-10" dirty="0">
                <a:solidFill>
                  <a:srgbClr val="252525"/>
                </a:solidFill>
                <a:latin typeface="Arial"/>
                <a:cs typeface="Arial"/>
              </a:rPr>
              <a:t>warm  </a:t>
            </a:r>
            <a:r>
              <a:rPr sz="1600" spc="-5" dirty="0">
                <a:solidFill>
                  <a:srgbClr val="252525"/>
                </a:solidFill>
                <a:latin typeface="Arial"/>
                <a:cs typeface="Arial"/>
              </a:rPr>
              <a:t>them </a:t>
            </a:r>
            <a:r>
              <a:rPr sz="1600" spc="-10" dirty="0">
                <a:solidFill>
                  <a:srgbClr val="252525"/>
                </a:solidFill>
                <a:latin typeface="Arial"/>
                <a:cs typeface="Arial"/>
              </a:rPr>
              <a:t>when </a:t>
            </a:r>
            <a:r>
              <a:rPr sz="1600" spc="-5" dirty="0">
                <a:solidFill>
                  <a:srgbClr val="252525"/>
                </a:solidFill>
                <a:latin typeface="Arial"/>
                <a:cs typeface="Arial"/>
              </a:rPr>
              <a:t>the core-to-peripheral redistribution of heat occurs.</a:t>
            </a:r>
            <a:endParaRPr sz="1600" dirty="0">
              <a:latin typeface="Arial"/>
              <a:cs typeface="Arial"/>
            </a:endParaRPr>
          </a:p>
          <a:p>
            <a:pPr marL="12700" marR="96520">
              <a:lnSpc>
                <a:spcPts val="1910"/>
              </a:lnSpc>
              <a:spcBef>
                <a:spcPts val="10"/>
              </a:spcBef>
              <a:buSzPct val="93750"/>
              <a:buChar char="•"/>
              <a:tabLst>
                <a:tab pos="85090" algn="l"/>
              </a:tabLst>
            </a:pPr>
            <a:r>
              <a:rPr sz="1600" dirty="0">
                <a:solidFill>
                  <a:srgbClr val="252525"/>
                </a:solidFill>
                <a:latin typeface="Arial"/>
                <a:cs typeface="Arial"/>
              </a:rPr>
              <a:t>Warm </a:t>
            </a:r>
            <a:r>
              <a:rPr sz="1600" spc="-5" dirty="0">
                <a:solidFill>
                  <a:srgbClr val="252525"/>
                </a:solidFill>
                <a:latin typeface="Arial"/>
                <a:cs typeface="Arial"/>
              </a:rPr>
              <a:t>cotton blankets will comfort the patient and will </a:t>
            </a:r>
            <a:r>
              <a:rPr sz="1600" dirty="0">
                <a:solidFill>
                  <a:srgbClr val="252525"/>
                </a:solidFill>
                <a:latin typeface="Arial"/>
                <a:cs typeface="Arial"/>
              </a:rPr>
              <a:t>minimize </a:t>
            </a:r>
            <a:r>
              <a:rPr sz="1600" spc="-5" dirty="0">
                <a:solidFill>
                  <a:srgbClr val="252525"/>
                </a:solidFill>
                <a:latin typeface="Arial"/>
                <a:cs typeface="Arial"/>
              </a:rPr>
              <a:t>normal heat  loss by </a:t>
            </a:r>
            <a:r>
              <a:rPr sz="1600" dirty="0">
                <a:solidFill>
                  <a:srgbClr val="252525"/>
                </a:solidFill>
                <a:latin typeface="Arial"/>
                <a:cs typeface="Arial"/>
              </a:rPr>
              <a:t>minimizing </a:t>
            </a:r>
            <a:r>
              <a:rPr sz="1600" spc="-5" dirty="0">
                <a:solidFill>
                  <a:srgbClr val="252525"/>
                </a:solidFill>
                <a:latin typeface="Arial"/>
                <a:cs typeface="Arial"/>
              </a:rPr>
              <a:t>the patient’s </a:t>
            </a:r>
            <a:r>
              <a:rPr sz="1600" dirty="0">
                <a:solidFill>
                  <a:srgbClr val="252525"/>
                </a:solidFill>
                <a:latin typeface="Arial"/>
                <a:cs typeface="Arial"/>
              </a:rPr>
              <a:t>skin</a:t>
            </a:r>
            <a:r>
              <a:rPr sz="1600" spc="-30" dirty="0">
                <a:solidFill>
                  <a:srgbClr val="252525"/>
                </a:solidFill>
                <a:latin typeface="Arial"/>
                <a:cs typeface="Arial"/>
              </a:rPr>
              <a:t> </a:t>
            </a:r>
            <a:r>
              <a:rPr sz="1600" spc="-10" dirty="0">
                <a:solidFill>
                  <a:srgbClr val="252525"/>
                </a:solidFill>
                <a:latin typeface="Arial"/>
                <a:cs typeface="Arial"/>
              </a:rPr>
              <a:t>exposure.</a:t>
            </a:r>
            <a:endParaRPr sz="1600"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711959"/>
            <a:ext cx="1711325"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4B4B4B"/>
                </a:solidFill>
                <a:latin typeface="Arial"/>
                <a:cs typeface="Arial"/>
              </a:rPr>
              <a:t>Room</a:t>
            </a:r>
            <a:r>
              <a:rPr sz="1600" b="1" spc="-60" dirty="0">
                <a:solidFill>
                  <a:srgbClr val="4B4B4B"/>
                </a:solidFill>
                <a:latin typeface="Arial"/>
                <a:cs typeface="Arial"/>
              </a:rPr>
              <a:t> </a:t>
            </a:r>
            <a:r>
              <a:rPr sz="1600" b="1" spc="-10" dirty="0">
                <a:solidFill>
                  <a:srgbClr val="4B4B4B"/>
                </a:solidFill>
                <a:latin typeface="Arial"/>
                <a:cs typeface="Arial"/>
              </a:rPr>
              <a:t>Conditions</a:t>
            </a:r>
            <a:endParaRPr sz="1600">
              <a:latin typeface="Arial"/>
              <a:cs typeface="Arial"/>
            </a:endParaRPr>
          </a:p>
        </p:txBody>
      </p:sp>
      <p:sp>
        <p:nvSpPr>
          <p:cNvPr id="6" name="object 6"/>
          <p:cNvSpPr txBox="1"/>
          <p:nvPr/>
        </p:nvSpPr>
        <p:spPr>
          <a:xfrm>
            <a:off x="523240" y="2198370"/>
            <a:ext cx="6920865" cy="3188970"/>
          </a:xfrm>
          <a:prstGeom prst="rect">
            <a:avLst/>
          </a:prstGeom>
        </p:spPr>
        <p:txBody>
          <a:bodyPr vert="horz" wrap="square" lIns="0" tIns="12700" rIns="0" bIns="0" rtlCol="0">
            <a:spAutoFit/>
          </a:bodyPr>
          <a:lstStyle/>
          <a:p>
            <a:pPr marL="12700" marR="75565">
              <a:lnSpc>
                <a:spcPct val="100000"/>
              </a:lnSpc>
              <a:spcBef>
                <a:spcPts val="100"/>
              </a:spcBef>
              <a:buSzPct val="93750"/>
              <a:buChar char="•"/>
              <a:tabLst>
                <a:tab pos="85090" algn="l"/>
              </a:tabLst>
            </a:pPr>
            <a:r>
              <a:rPr sz="1600" spc="-5" dirty="0">
                <a:solidFill>
                  <a:srgbClr val="4B4B4B"/>
                </a:solidFill>
                <a:latin typeface="Arial"/>
                <a:cs typeface="Arial"/>
              </a:rPr>
              <a:t>The operating </a:t>
            </a:r>
            <a:r>
              <a:rPr sz="1600" spc="-10" dirty="0">
                <a:solidFill>
                  <a:srgbClr val="4B4B4B"/>
                </a:solidFill>
                <a:latin typeface="Arial"/>
                <a:cs typeface="Arial"/>
              </a:rPr>
              <a:t>room </a:t>
            </a:r>
            <a:r>
              <a:rPr sz="1600" spc="-5" dirty="0">
                <a:solidFill>
                  <a:srgbClr val="4B4B4B"/>
                </a:solidFill>
                <a:latin typeface="Arial"/>
                <a:cs typeface="Arial"/>
              </a:rPr>
              <a:t>temperature </a:t>
            </a:r>
            <a:r>
              <a:rPr sz="1600" dirty="0">
                <a:solidFill>
                  <a:srgbClr val="4B4B4B"/>
                </a:solidFill>
                <a:latin typeface="Arial"/>
                <a:cs typeface="Arial"/>
              </a:rPr>
              <a:t>is </a:t>
            </a:r>
            <a:r>
              <a:rPr sz="1600" spc="-5" dirty="0">
                <a:solidFill>
                  <a:srgbClr val="4B4B4B"/>
                </a:solidFill>
                <a:latin typeface="Arial"/>
                <a:cs typeface="Arial"/>
              </a:rPr>
              <a:t>the </a:t>
            </a:r>
            <a:r>
              <a:rPr sz="1600" dirty="0">
                <a:solidFill>
                  <a:srgbClr val="4B4B4B"/>
                </a:solidFill>
                <a:latin typeface="Arial"/>
                <a:cs typeface="Arial"/>
              </a:rPr>
              <a:t>most </a:t>
            </a:r>
            <a:r>
              <a:rPr sz="1600" spc="-5" dirty="0">
                <a:solidFill>
                  <a:srgbClr val="4B4B4B"/>
                </a:solidFill>
                <a:latin typeface="Arial"/>
                <a:cs typeface="Arial"/>
              </a:rPr>
              <a:t>important factor </a:t>
            </a:r>
            <a:r>
              <a:rPr sz="1600" dirty="0">
                <a:solidFill>
                  <a:srgbClr val="4B4B4B"/>
                </a:solidFill>
                <a:latin typeface="Arial"/>
                <a:cs typeface="Arial"/>
              </a:rPr>
              <a:t>in </a:t>
            </a:r>
            <a:r>
              <a:rPr sz="1600" spc="-5" dirty="0">
                <a:solidFill>
                  <a:srgbClr val="4B4B4B"/>
                </a:solidFill>
                <a:latin typeface="Arial"/>
                <a:cs typeface="Arial"/>
              </a:rPr>
              <a:t>influencing  heat loss due to radiation and convection from skin, and </a:t>
            </a:r>
            <a:r>
              <a:rPr sz="1600" dirty="0">
                <a:solidFill>
                  <a:srgbClr val="4B4B4B"/>
                </a:solidFill>
                <a:latin typeface="Arial"/>
                <a:cs typeface="Arial"/>
              </a:rPr>
              <a:t>to </a:t>
            </a:r>
            <a:r>
              <a:rPr sz="1600" spc="-5" dirty="0">
                <a:solidFill>
                  <a:srgbClr val="4B4B4B"/>
                </a:solidFill>
                <a:latin typeface="Arial"/>
                <a:cs typeface="Arial"/>
              </a:rPr>
              <a:t>evaporation from  surgical </a:t>
            </a:r>
            <a:r>
              <a:rPr sz="1600" spc="-10" dirty="0">
                <a:solidFill>
                  <a:srgbClr val="4B4B4B"/>
                </a:solidFill>
                <a:latin typeface="Arial"/>
                <a:cs typeface="Arial"/>
              </a:rPr>
              <a:t>wounds when </a:t>
            </a:r>
            <a:r>
              <a:rPr sz="1600" spc="-5" dirty="0">
                <a:solidFill>
                  <a:srgbClr val="4B4B4B"/>
                </a:solidFill>
                <a:latin typeface="Arial"/>
                <a:cs typeface="Arial"/>
              </a:rPr>
              <a:t>they are</a:t>
            </a:r>
            <a:r>
              <a:rPr sz="1600" spc="-15" dirty="0">
                <a:solidFill>
                  <a:srgbClr val="4B4B4B"/>
                </a:solidFill>
                <a:latin typeface="Arial"/>
                <a:cs typeface="Arial"/>
              </a:rPr>
              <a:t> </a:t>
            </a:r>
            <a:r>
              <a:rPr sz="1600" spc="-5" dirty="0">
                <a:solidFill>
                  <a:srgbClr val="4B4B4B"/>
                </a:solidFill>
                <a:latin typeface="Arial"/>
                <a:cs typeface="Arial"/>
              </a:rPr>
              <a:t>large.</a:t>
            </a:r>
            <a:endParaRPr sz="1600">
              <a:latin typeface="Arial"/>
              <a:cs typeface="Arial"/>
            </a:endParaRPr>
          </a:p>
          <a:p>
            <a:pPr>
              <a:lnSpc>
                <a:spcPct val="100000"/>
              </a:lnSpc>
              <a:buClr>
                <a:srgbClr val="4B4B4B"/>
              </a:buClr>
              <a:buFont typeface="Arial"/>
              <a:buChar char="•"/>
            </a:pPr>
            <a:endParaRPr sz="1650">
              <a:latin typeface="Times New Roman"/>
              <a:cs typeface="Times New Roman"/>
            </a:endParaRPr>
          </a:p>
          <a:p>
            <a:pPr marL="12700" marR="5080">
              <a:lnSpc>
                <a:spcPct val="100000"/>
              </a:lnSpc>
              <a:buSzPct val="93750"/>
              <a:buChar char="•"/>
              <a:tabLst>
                <a:tab pos="85090" algn="l"/>
              </a:tabLst>
            </a:pPr>
            <a:r>
              <a:rPr sz="1600" spc="-5" dirty="0">
                <a:solidFill>
                  <a:srgbClr val="4B4B4B"/>
                </a:solidFill>
                <a:latin typeface="Arial"/>
                <a:cs typeface="Arial"/>
              </a:rPr>
              <a:t>The operating </a:t>
            </a:r>
            <a:r>
              <a:rPr sz="1600" spc="-10" dirty="0">
                <a:solidFill>
                  <a:srgbClr val="4B4B4B"/>
                </a:solidFill>
                <a:latin typeface="Arial"/>
                <a:cs typeface="Arial"/>
              </a:rPr>
              <a:t>room </a:t>
            </a:r>
            <a:r>
              <a:rPr sz="1600" dirty="0">
                <a:solidFill>
                  <a:srgbClr val="4B4B4B"/>
                </a:solidFill>
                <a:latin typeface="Arial"/>
                <a:cs typeface="Arial"/>
              </a:rPr>
              <a:t>should </a:t>
            </a:r>
            <a:r>
              <a:rPr sz="1600" spc="-5" dirty="0">
                <a:solidFill>
                  <a:srgbClr val="4B4B4B"/>
                </a:solidFill>
                <a:latin typeface="Arial"/>
                <a:cs typeface="Arial"/>
              </a:rPr>
              <a:t>be warmed to greater than </a:t>
            </a:r>
            <a:r>
              <a:rPr sz="1600" dirty="0">
                <a:solidFill>
                  <a:srgbClr val="4B4B4B"/>
                </a:solidFill>
                <a:latin typeface="Arial"/>
                <a:cs typeface="Arial"/>
              </a:rPr>
              <a:t>24</a:t>
            </a:r>
            <a:r>
              <a:rPr sz="1600" dirty="0">
                <a:solidFill>
                  <a:srgbClr val="252525"/>
                </a:solidFill>
                <a:latin typeface="Arial"/>
                <a:cs typeface="Arial"/>
              </a:rPr>
              <a:t>°</a:t>
            </a:r>
            <a:r>
              <a:rPr sz="1600" dirty="0">
                <a:solidFill>
                  <a:srgbClr val="4B4B4B"/>
                </a:solidFill>
                <a:latin typeface="Arial"/>
                <a:cs typeface="Arial"/>
              </a:rPr>
              <a:t>C </a:t>
            </a:r>
            <a:r>
              <a:rPr sz="1600" spc="-5" dirty="0">
                <a:solidFill>
                  <a:srgbClr val="4B4B4B"/>
                </a:solidFill>
                <a:latin typeface="Arial"/>
                <a:cs typeface="Arial"/>
              </a:rPr>
              <a:t>(ie,76</a:t>
            </a:r>
            <a:r>
              <a:rPr sz="1600" spc="-5" dirty="0">
                <a:solidFill>
                  <a:srgbClr val="252525"/>
                </a:solidFill>
                <a:latin typeface="Arial"/>
                <a:cs typeface="Arial"/>
              </a:rPr>
              <a:t>°</a:t>
            </a:r>
            <a:r>
              <a:rPr sz="1600" spc="-5" dirty="0">
                <a:solidFill>
                  <a:srgbClr val="4B4B4B"/>
                </a:solidFill>
                <a:latin typeface="Arial"/>
                <a:cs typeface="Arial"/>
              </a:rPr>
              <a:t>F) during  induction and while the patient </a:t>
            </a:r>
            <a:r>
              <a:rPr sz="1600" dirty="0">
                <a:solidFill>
                  <a:srgbClr val="4B4B4B"/>
                </a:solidFill>
                <a:latin typeface="Arial"/>
                <a:cs typeface="Arial"/>
              </a:rPr>
              <a:t>is </a:t>
            </a:r>
            <a:r>
              <a:rPr sz="1600" spc="-5" dirty="0">
                <a:solidFill>
                  <a:srgbClr val="4B4B4B"/>
                </a:solidFill>
                <a:latin typeface="Arial"/>
                <a:cs typeface="Arial"/>
              </a:rPr>
              <a:t>prepped and</a:t>
            </a:r>
            <a:r>
              <a:rPr sz="1600" spc="-10" dirty="0">
                <a:solidFill>
                  <a:srgbClr val="4B4B4B"/>
                </a:solidFill>
                <a:latin typeface="Arial"/>
                <a:cs typeface="Arial"/>
              </a:rPr>
              <a:t> draped.</a:t>
            </a:r>
            <a:endParaRPr sz="1600">
              <a:latin typeface="Arial"/>
              <a:cs typeface="Arial"/>
            </a:endParaRPr>
          </a:p>
          <a:p>
            <a:pPr>
              <a:lnSpc>
                <a:spcPct val="100000"/>
              </a:lnSpc>
              <a:spcBef>
                <a:spcPts val="15"/>
              </a:spcBef>
              <a:buClr>
                <a:srgbClr val="4B4B4B"/>
              </a:buClr>
              <a:buFont typeface="Arial"/>
              <a:buChar char="•"/>
            </a:pPr>
            <a:endParaRPr sz="1650">
              <a:latin typeface="Times New Roman"/>
              <a:cs typeface="Times New Roman"/>
            </a:endParaRPr>
          </a:p>
          <a:p>
            <a:pPr marL="140970" indent="-128270">
              <a:lnSpc>
                <a:spcPct val="100000"/>
              </a:lnSpc>
              <a:buSzPct val="93750"/>
              <a:buChar char="•"/>
              <a:tabLst>
                <a:tab pos="140970" algn="l"/>
              </a:tabLst>
            </a:pPr>
            <a:r>
              <a:rPr sz="1600" spc="-10" dirty="0">
                <a:solidFill>
                  <a:srgbClr val="4B4B4B"/>
                </a:solidFill>
                <a:latin typeface="Arial"/>
                <a:cs typeface="Arial"/>
              </a:rPr>
              <a:t>Forced-air </a:t>
            </a:r>
            <a:r>
              <a:rPr sz="1600" spc="-5" dirty="0">
                <a:solidFill>
                  <a:srgbClr val="4B4B4B"/>
                </a:solidFill>
                <a:latin typeface="Arial"/>
                <a:cs typeface="Arial"/>
              </a:rPr>
              <a:t>systems placed over patients are </a:t>
            </a:r>
            <a:r>
              <a:rPr sz="1600" dirty="0">
                <a:solidFill>
                  <a:srgbClr val="4B4B4B"/>
                </a:solidFill>
                <a:latin typeface="Arial"/>
                <a:cs typeface="Arial"/>
              </a:rPr>
              <a:t>most</a:t>
            </a:r>
            <a:r>
              <a:rPr sz="1600" spc="20" dirty="0">
                <a:solidFill>
                  <a:srgbClr val="4B4B4B"/>
                </a:solidFill>
                <a:latin typeface="Arial"/>
                <a:cs typeface="Arial"/>
              </a:rPr>
              <a:t> </a:t>
            </a:r>
            <a:r>
              <a:rPr sz="1600" spc="-5" dirty="0">
                <a:solidFill>
                  <a:srgbClr val="4B4B4B"/>
                </a:solidFill>
                <a:latin typeface="Arial"/>
                <a:cs typeface="Arial"/>
              </a:rPr>
              <a:t>effective.</a:t>
            </a:r>
            <a:endParaRPr sz="1600">
              <a:latin typeface="Arial"/>
              <a:cs typeface="Arial"/>
            </a:endParaRPr>
          </a:p>
          <a:p>
            <a:pPr>
              <a:lnSpc>
                <a:spcPct val="100000"/>
              </a:lnSpc>
              <a:spcBef>
                <a:spcPts val="25"/>
              </a:spcBef>
              <a:buClr>
                <a:srgbClr val="4B4B4B"/>
              </a:buClr>
              <a:buFont typeface="Arial"/>
              <a:buChar char="•"/>
            </a:pPr>
            <a:endParaRPr sz="1650">
              <a:latin typeface="Times New Roman"/>
              <a:cs typeface="Times New Roman"/>
            </a:endParaRPr>
          </a:p>
          <a:p>
            <a:pPr marL="12700" marR="6350">
              <a:lnSpc>
                <a:spcPct val="99700"/>
              </a:lnSpc>
              <a:buSzPct val="93750"/>
              <a:buChar char="•"/>
              <a:tabLst>
                <a:tab pos="85090" algn="l"/>
              </a:tabLst>
            </a:pPr>
            <a:r>
              <a:rPr sz="1600" spc="-5" dirty="0">
                <a:solidFill>
                  <a:srgbClr val="4B4B4B"/>
                </a:solidFill>
                <a:latin typeface="Arial"/>
                <a:cs typeface="Arial"/>
              </a:rPr>
              <a:t>Patient positioning </a:t>
            </a:r>
            <a:r>
              <a:rPr sz="1600" dirty="0">
                <a:solidFill>
                  <a:srgbClr val="4B4B4B"/>
                </a:solidFill>
                <a:latin typeface="Arial"/>
                <a:cs typeface="Arial"/>
              </a:rPr>
              <a:t>is </a:t>
            </a:r>
            <a:r>
              <a:rPr sz="1600" spc="-5" dirty="0">
                <a:solidFill>
                  <a:srgbClr val="4B4B4B"/>
                </a:solidFill>
                <a:latin typeface="Arial"/>
                <a:cs typeface="Arial"/>
              </a:rPr>
              <a:t>important </a:t>
            </a:r>
            <a:r>
              <a:rPr sz="1600" dirty="0">
                <a:solidFill>
                  <a:srgbClr val="4B4B4B"/>
                </a:solidFill>
                <a:latin typeface="Arial"/>
                <a:cs typeface="Arial"/>
              </a:rPr>
              <a:t>in </a:t>
            </a:r>
            <a:r>
              <a:rPr sz="1600" spc="-5" dirty="0">
                <a:solidFill>
                  <a:srgbClr val="4B4B4B"/>
                </a:solidFill>
                <a:latin typeface="Arial"/>
                <a:cs typeface="Arial"/>
              </a:rPr>
              <a:t>heat conservation. The more radially  positioned the patient’s extremities,the greater the heat loss. Placing of the  arms and legs medially and tucking the patients with blankets to maintain the  extremities against the body will </a:t>
            </a:r>
            <a:r>
              <a:rPr sz="1600" dirty="0">
                <a:solidFill>
                  <a:srgbClr val="4B4B4B"/>
                </a:solidFill>
                <a:latin typeface="Arial"/>
                <a:cs typeface="Arial"/>
              </a:rPr>
              <a:t>also </a:t>
            </a:r>
            <a:r>
              <a:rPr sz="1600" spc="-5" dirty="0">
                <a:solidFill>
                  <a:srgbClr val="4B4B4B"/>
                </a:solidFill>
                <a:latin typeface="Arial"/>
                <a:cs typeface="Arial"/>
              </a:rPr>
              <a:t>diminish the amount </a:t>
            </a:r>
            <a:r>
              <a:rPr sz="1600" spc="10" dirty="0">
                <a:solidFill>
                  <a:srgbClr val="4B4B4B"/>
                </a:solidFill>
                <a:latin typeface="Arial"/>
                <a:cs typeface="Arial"/>
              </a:rPr>
              <a:t>of</a:t>
            </a:r>
            <a:r>
              <a:rPr sz="1600" spc="10" dirty="0">
                <a:solidFill>
                  <a:srgbClr val="252525"/>
                </a:solidFill>
                <a:latin typeface="Arial"/>
                <a:cs typeface="Arial"/>
              </a:rPr>
              <a:t>° </a:t>
            </a:r>
            <a:r>
              <a:rPr sz="1600" spc="-5" dirty="0">
                <a:solidFill>
                  <a:srgbClr val="4B4B4B"/>
                </a:solidFill>
                <a:latin typeface="Arial"/>
                <a:cs typeface="Arial"/>
              </a:rPr>
              <a:t>heat</a:t>
            </a:r>
            <a:r>
              <a:rPr sz="1600" spc="-40" dirty="0">
                <a:solidFill>
                  <a:srgbClr val="4B4B4B"/>
                </a:solidFill>
                <a:latin typeface="Arial"/>
                <a:cs typeface="Arial"/>
              </a:rPr>
              <a:t> </a:t>
            </a:r>
            <a:r>
              <a:rPr sz="1600" spc="-5" dirty="0">
                <a:solidFill>
                  <a:srgbClr val="4B4B4B"/>
                </a:solidFill>
                <a:latin typeface="Arial"/>
                <a:cs typeface="Arial"/>
              </a:rPr>
              <a:t>loss.</a:t>
            </a:r>
            <a:endParaRPr sz="16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48937" y="476250"/>
            <a:ext cx="3680460" cy="1488440"/>
          </a:xfrm>
          <a:prstGeom prst="rect">
            <a:avLst/>
          </a:prstGeom>
        </p:spPr>
        <p:txBody>
          <a:bodyPr vert="horz" wrap="square" lIns="0" tIns="12700" rIns="0" bIns="0" rtlCol="0">
            <a:spAutoFit/>
          </a:bodyPr>
          <a:lstStyle/>
          <a:p>
            <a:pPr marL="12700">
              <a:lnSpc>
                <a:spcPct val="100000"/>
              </a:lnSpc>
              <a:spcBef>
                <a:spcPts val="100"/>
              </a:spcBef>
            </a:pPr>
            <a:r>
              <a:rPr sz="9600" b="1" spc="-10" dirty="0">
                <a:solidFill>
                  <a:srgbClr val="FF007F"/>
                </a:solidFill>
                <a:latin typeface="Arial"/>
                <a:cs typeface="Arial"/>
              </a:rPr>
              <a:t>INT</a:t>
            </a:r>
            <a:r>
              <a:rPr sz="9600" b="1" dirty="0">
                <a:solidFill>
                  <a:srgbClr val="FF007F"/>
                </a:solidFill>
                <a:latin typeface="Arial"/>
                <a:cs typeface="Arial"/>
              </a:rPr>
              <a:t>ER</a:t>
            </a:r>
            <a:endParaRPr sz="9600">
              <a:latin typeface="Arial"/>
              <a:cs typeface="Arial"/>
            </a:endParaRPr>
          </a:p>
        </p:txBody>
      </p:sp>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23240" y="1600200"/>
            <a:ext cx="3322954" cy="259045"/>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4B4B4B"/>
                </a:solidFill>
              </a:rPr>
              <a:t>Wa</a:t>
            </a:r>
            <a:r>
              <a:rPr sz="1600" spc="5" dirty="0">
                <a:solidFill>
                  <a:srgbClr val="4B4B4B"/>
                </a:solidFill>
              </a:rPr>
              <a:t>r</a:t>
            </a:r>
            <a:r>
              <a:rPr sz="1600" spc="-15" dirty="0">
                <a:solidFill>
                  <a:srgbClr val="4B4B4B"/>
                </a:solidFill>
              </a:rPr>
              <a:t>m</a:t>
            </a:r>
            <a:r>
              <a:rPr sz="1600" spc="-5" dirty="0">
                <a:solidFill>
                  <a:srgbClr val="4B4B4B"/>
                </a:solidFill>
              </a:rPr>
              <a:t>i</a:t>
            </a:r>
            <a:r>
              <a:rPr sz="1600" dirty="0">
                <a:solidFill>
                  <a:srgbClr val="4B4B4B"/>
                </a:solidFill>
              </a:rPr>
              <a:t>ng</a:t>
            </a:r>
            <a:r>
              <a:rPr sz="1600" spc="-15" dirty="0">
                <a:solidFill>
                  <a:srgbClr val="4B4B4B"/>
                </a:solidFill>
              </a:rPr>
              <a:t> </a:t>
            </a:r>
            <a:r>
              <a:rPr sz="1600" spc="-5" dirty="0">
                <a:solidFill>
                  <a:srgbClr val="4B4B4B"/>
                </a:solidFill>
              </a:rPr>
              <a:t>Mattress</a:t>
            </a:r>
            <a:r>
              <a:rPr sz="1600" spc="-10" dirty="0">
                <a:solidFill>
                  <a:srgbClr val="4B4B4B"/>
                </a:solidFill>
              </a:rPr>
              <a:t>e</a:t>
            </a:r>
            <a:r>
              <a:rPr sz="1600" dirty="0">
                <a:solidFill>
                  <a:srgbClr val="4B4B4B"/>
                </a:solidFill>
              </a:rPr>
              <a:t>s </a:t>
            </a:r>
            <a:r>
              <a:rPr sz="1600" spc="-10" dirty="0">
                <a:solidFill>
                  <a:srgbClr val="4B4B4B"/>
                </a:solidFill>
              </a:rPr>
              <a:t>a</a:t>
            </a:r>
            <a:r>
              <a:rPr sz="1600" dirty="0">
                <a:solidFill>
                  <a:srgbClr val="4B4B4B"/>
                </a:solidFill>
              </a:rPr>
              <a:t>nd</a:t>
            </a:r>
            <a:r>
              <a:rPr sz="1600" spc="-15" dirty="0">
                <a:solidFill>
                  <a:srgbClr val="4B4B4B"/>
                </a:solidFill>
              </a:rPr>
              <a:t> </a:t>
            </a:r>
            <a:r>
              <a:rPr sz="1600" spc="-10" dirty="0" smtClean="0">
                <a:solidFill>
                  <a:srgbClr val="4B4B4B"/>
                </a:solidFill>
              </a:rPr>
              <a:t>B</a:t>
            </a:r>
            <a:r>
              <a:rPr lang="en-US" sz="1600" dirty="0" smtClean="0">
                <a:solidFill>
                  <a:srgbClr val="4B4B4B"/>
                </a:solidFill>
              </a:rPr>
              <a:t>la</a:t>
            </a:r>
            <a:r>
              <a:rPr sz="1600" spc="-10" dirty="0" smtClean="0">
                <a:solidFill>
                  <a:srgbClr val="4B4B4B"/>
                </a:solidFill>
              </a:rPr>
              <a:t>n</a:t>
            </a:r>
            <a:r>
              <a:rPr sz="1600" spc="-5" dirty="0" smtClean="0">
                <a:solidFill>
                  <a:srgbClr val="4B4B4B"/>
                </a:solidFill>
              </a:rPr>
              <a:t>ke</a:t>
            </a:r>
            <a:r>
              <a:rPr sz="1600" spc="-15" dirty="0" smtClean="0">
                <a:solidFill>
                  <a:srgbClr val="4B4B4B"/>
                </a:solidFill>
              </a:rPr>
              <a:t>t</a:t>
            </a:r>
            <a:r>
              <a:rPr sz="1600" dirty="0" smtClean="0">
                <a:solidFill>
                  <a:srgbClr val="4B4B4B"/>
                </a:solidFill>
              </a:rPr>
              <a:t>s</a:t>
            </a:r>
            <a:endParaRPr sz="1600" dirty="0"/>
          </a:p>
        </p:txBody>
      </p:sp>
      <p:sp>
        <p:nvSpPr>
          <p:cNvPr id="5" name="object 5"/>
          <p:cNvSpPr txBox="1"/>
          <p:nvPr/>
        </p:nvSpPr>
        <p:spPr>
          <a:xfrm>
            <a:off x="523240" y="1946344"/>
            <a:ext cx="6719570" cy="259045"/>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4B4B4B"/>
                </a:solidFill>
                <a:latin typeface="Arial"/>
                <a:cs typeface="Arial"/>
              </a:rPr>
              <a:t>T</a:t>
            </a:r>
            <a:r>
              <a:rPr sz="1600" spc="-5" dirty="0">
                <a:solidFill>
                  <a:srgbClr val="4B4B4B"/>
                </a:solidFill>
                <a:latin typeface="Arial"/>
                <a:cs typeface="Arial"/>
              </a:rPr>
              <a:t>hes</a:t>
            </a:r>
            <a:r>
              <a:rPr sz="1600" dirty="0">
                <a:solidFill>
                  <a:srgbClr val="4B4B4B"/>
                </a:solidFill>
                <a:latin typeface="Arial"/>
                <a:cs typeface="Arial"/>
              </a:rPr>
              <a:t>e</a:t>
            </a:r>
            <a:r>
              <a:rPr sz="1600" spc="-5" dirty="0">
                <a:solidFill>
                  <a:srgbClr val="4B4B4B"/>
                </a:solidFill>
                <a:latin typeface="Arial"/>
                <a:cs typeface="Arial"/>
              </a:rPr>
              <a:t> ar</a:t>
            </a:r>
            <a:r>
              <a:rPr sz="1600" dirty="0">
                <a:solidFill>
                  <a:srgbClr val="4B4B4B"/>
                </a:solidFill>
                <a:latin typeface="Arial"/>
                <a:cs typeface="Arial"/>
              </a:rPr>
              <a:t>e</a:t>
            </a:r>
            <a:r>
              <a:rPr sz="1600" spc="-5" dirty="0">
                <a:solidFill>
                  <a:srgbClr val="4B4B4B"/>
                </a:solidFill>
                <a:latin typeface="Arial"/>
                <a:cs typeface="Arial"/>
              </a:rPr>
              <a:t> no</a:t>
            </a:r>
            <a:r>
              <a:rPr sz="1600" dirty="0">
                <a:solidFill>
                  <a:srgbClr val="4B4B4B"/>
                </a:solidFill>
                <a:latin typeface="Arial"/>
                <a:cs typeface="Arial"/>
              </a:rPr>
              <a:t>t ve</a:t>
            </a:r>
            <a:r>
              <a:rPr sz="1600" spc="-5" dirty="0">
                <a:solidFill>
                  <a:srgbClr val="4B4B4B"/>
                </a:solidFill>
                <a:latin typeface="Arial"/>
                <a:cs typeface="Arial"/>
              </a:rPr>
              <a:t>r</a:t>
            </a:r>
            <a:r>
              <a:rPr sz="1600" dirty="0">
                <a:solidFill>
                  <a:srgbClr val="4B4B4B"/>
                </a:solidFill>
                <a:latin typeface="Arial"/>
                <a:cs typeface="Arial"/>
              </a:rPr>
              <a:t>y</a:t>
            </a:r>
            <a:r>
              <a:rPr sz="1600" spc="-30" dirty="0">
                <a:solidFill>
                  <a:srgbClr val="4B4B4B"/>
                </a:solidFill>
                <a:latin typeface="Arial"/>
                <a:cs typeface="Arial"/>
              </a:rPr>
              <a:t> </a:t>
            </a:r>
            <a:r>
              <a:rPr sz="1600" spc="-5" dirty="0">
                <a:solidFill>
                  <a:srgbClr val="4B4B4B"/>
                </a:solidFill>
                <a:latin typeface="Arial"/>
                <a:cs typeface="Arial"/>
              </a:rPr>
              <a:t>ef</a:t>
            </a:r>
            <a:r>
              <a:rPr sz="1600" dirty="0">
                <a:solidFill>
                  <a:srgbClr val="4B4B4B"/>
                </a:solidFill>
                <a:latin typeface="Arial"/>
                <a:cs typeface="Arial"/>
              </a:rPr>
              <a:t>fici</a:t>
            </a:r>
            <a:r>
              <a:rPr sz="1600" spc="-5" dirty="0">
                <a:solidFill>
                  <a:srgbClr val="4B4B4B"/>
                </a:solidFill>
                <a:latin typeface="Arial"/>
                <a:cs typeface="Arial"/>
              </a:rPr>
              <a:t>en</a:t>
            </a:r>
            <a:r>
              <a:rPr sz="1600" dirty="0">
                <a:solidFill>
                  <a:srgbClr val="4B4B4B"/>
                </a:solidFill>
                <a:latin typeface="Arial"/>
                <a:cs typeface="Arial"/>
              </a:rPr>
              <a:t>t</a:t>
            </a:r>
            <a:r>
              <a:rPr sz="1600" spc="-10" dirty="0">
                <a:solidFill>
                  <a:srgbClr val="4B4B4B"/>
                </a:solidFill>
                <a:latin typeface="Arial"/>
                <a:cs typeface="Arial"/>
              </a:rPr>
              <a:t> </a:t>
            </a:r>
            <a:r>
              <a:rPr sz="1600" spc="-20" dirty="0" smtClean="0">
                <a:solidFill>
                  <a:srgbClr val="4B4B4B"/>
                </a:solidFill>
                <a:latin typeface="Arial"/>
                <a:cs typeface="Arial"/>
              </a:rPr>
              <a:t>w</a:t>
            </a:r>
            <a:r>
              <a:rPr sz="1600" spc="-5" dirty="0" smtClean="0">
                <a:solidFill>
                  <a:srgbClr val="4B4B4B"/>
                </a:solidFill>
                <a:latin typeface="Arial"/>
                <a:cs typeface="Arial"/>
              </a:rPr>
              <a:t>h</a:t>
            </a:r>
            <a:r>
              <a:rPr lang="en-US" sz="1600" spc="-5" dirty="0" smtClean="0">
                <a:solidFill>
                  <a:srgbClr val="4B4B4B"/>
                </a:solidFill>
                <a:latin typeface="Arial"/>
                <a:cs typeface="Arial"/>
              </a:rPr>
              <a:t>en used alone to counter heat losses during</a:t>
            </a:r>
            <a:endParaRPr sz="1600" dirty="0">
              <a:latin typeface="Arial"/>
              <a:cs typeface="Arial"/>
            </a:endParaRPr>
          </a:p>
        </p:txBody>
      </p:sp>
      <p:sp>
        <p:nvSpPr>
          <p:cNvPr id="6" name="object 6"/>
          <p:cNvSpPr txBox="1">
            <a:spLocks noGrp="1"/>
          </p:cNvSpPr>
          <p:nvPr>
            <p:ph type="body" idx="1"/>
          </p:nvPr>
        </p:nvSpPr>
        <p:spPr>
          <a:xfrm>
            <a:off x="523240" y="1748790"/>
            <a:ext cx="7008495" cy="3684341"/>
          </a:xfrm>
          <a:prstGeom prst="rect">
            <a:avLst/>
          </a:prstGeom>
        </p:spPr>
        <p:txBody>
          <a:bodyPr vert="horz" wrap="square" lIns="0" tIns="448309" rIns="0" bIns="0" rtlCol="0">
            <a:spAutoFit/>
          </a:bodyPr>
          <a:lstStyle/>
          <a:p>
            <a:pPr marL="12700" marR="202565">
              <a:lnSpc>
                <a:spcPct val="100000"/>
              </a:lnSpc>
              <a:spcBef>
                <a:spcPts val="100"/>
              </a:spcBef>
            </a:pPr>
            <a:r>
              <a:rPr spc="-5" dirty="0"/>
              <a:t>anaesthesia and </a:t>
            </a:r>
            <a:r>
              <a:rPr spc="-10" dirty="0"/>
              <a:t>surgery. </a:t>
            </a:r>
            <a:r>
              <a:rPr spc="-5" dirty="0"/>
              <a:t>Combination of warming mattresses </a:t>
            </a:r>
            <a:r>
              <a:rPr spc="-10" dirty="0"/>
              <a:t>with </a:t>
            </a:r>
            <a:r>
              <a:rPr dirty="0"/>
              <a:t>a </a:t>
            </a:r>
            <a:r>
              <a:rPr spc="-5" dirty="0"/>
              <a:t>heater  humidifier has been </a:t>
            </a:r>
            <a:r>
              <a:rPr spc="-10" dirty="0"/>
              <a:t>shown </a:t>
            </a:r>
            <a:r>
              <a:rPr dirty="0"/>
              <a:t>to </a:t>
            </a:r>
            <a:r>
              <a:rPr spc="-5" dirty="0"/>
              <a:t>be more efficient </a:t>
            </a:r>
            <a:r>
              <a:rPr dirty="0"/>
              <a:t>in </a:t>
            </a:r>
            <a:r>
              <a:rPr spc="-5" dirty="0"/>
              <a:t>preventing heat</a:t>
            </a:r>
            <a:r>
              <a:rPr spc="5" dirty="0"/>
              <a:t> </a:t>
            </a:r>
            <a:r>
              <a:rPr spc="-5" dirty="0"/>
              <a:t>loss.</a:t>
            </a:r>
          </a:p>
          <a:p>
            <a:pPr>
              <a:lnSpc>
                <a:spcPct val="100000"/>
              </a:lnSpc>
              <a:spcBef>
                <a:spcPts val="10"/>
              </a:spcBef>
            </a:pPr>
            <a:endParaRPr sz="1650" dirty="0">
              <a:latin typeface="Times New Roman"/>
              <a:cs typeface="Times New Roman"/>
            </a:endParaRPr>
          </a:p>
          <a:p>
            <a:pPr marL="12700">
              <a:lnSpc>
                <a:spcPct val="100000"/>
              </a:lnSpc>
            </a:pPr>
            <a:r>
              <a:rPr b="1" spc="-5" dirty="0">
                <a:solidFill>
                  <a:srgbClr val="252525"/>
                </a:solidFill>
                <a:latin typeface="Arial"/>
                <a:cs typeface="Arial"/>
              </a:rPr>
              <a:t>Humidifiers</a:t>
            </a:r>
          </a:p>
          <a:p>
            <a:pPr>
              <a:lnSpc>
                <a:spcPct val="100000"/>
              </a:lnSpc>
              <a:spcBef>
                <a:spcPts val="15"/>
              </a:spcBef>
            </a:pPr>
            <a:endParaRPr sz="1650" dirty="0">
              <a:latin typeface="Times New Roman"/>
              <a:cs typeface="Times New Roman"/>
            </a:endParaRPr>
          </a:p>
          <a:p>
            <a:pPr marL="12700" marR="5080">
              <a:lnSpc>
                <a:spcPct val="100000"/>
              </a:lnSpc>
            </a:pPr>
            <a:r>
              <a:rPr spc="-5" dirty="0">
                <a:solidFill>
                  <a:srgbClr val="252525"/>
                </a:solidFill>
              </a:rPr>
              <a:t>This loss of heat during administration of dry anaesthesia gases </a:t>
            </a:r>
            <a:r>
              <a:rPr dirty="0">
                <a:solidFill>
                  <a:srgbClr val="252525"/>
                </a:solidFill>
              </a:rPr>
              <a:t>can </a:t>
            </a:r>
            <a:r>
              <a:rPr spc="-5" dirty="0">
                <a:solidFill>
                  <a:srgbClr val="252525"/>
                </a:solidFill>
              </a:rPr>
              <a:t>be totally  prevented by adequate humidification of inspired</a:t>
            </a:r>
            <a:r>
              <a:rPr spc="-30" dirty="0">
                <a:solidFill>
                  <a:srgbClr val="252525"/>
                </a:solidFill>
              </a:rPr>
              <a:t> </a:t>
            </a:r>
            <a:r>
              <a:rPr spc="-5" dirty="0">
                <a:solidFill>
                  <a:srgbClr val="252525"/>
                </a:solidFill>
              </a:rPr>
              <a:t>gases.</a:t>
            </a:r>
          </a:p>
          <a:p>
            <a:pPr>
              <a:lnSpc>
                <a:spcPct val="100000"/>
              </a:lnSpc>
              <a:spcBef>
                <a:spcPts val="10"/>
              </a:spcBef>
            </a:pPr>
            <a:endParaRPr sz="1650" dirty="0">
              <a:latin typeface="Times New Roman"/>
              <a:cs typeface="Times New Roman"/>
            </a:endParaRPr>
          </a:p>
          <a:p>
            <a:pPr marL="12700">
              <a:lnSpc>
                <a:spcPct val="100000"/>
              </a:lnSpc>
            </a:pPr>
            <a:r>
              <a:rPr b="1" spc="-5" dirty="0">
                <a:latin typeface="Arial"/>
                <a:cs typeface="Arial"/>
              </a:rPr>
              <a:t>Heat and Moisture Exchangers </a:t>
            </a:r>
            <a:r>
              <a:rPr b="1" dirty="0">
                <a:latin typeface="Arial"/>
                <a:cs typeface="Arial"/>
              </a:rPr>
              <a:t>(</a:t>
            </a:r>
            <a:r>
              <a:rPr b="1" spc="-25" dirty="0">
                <a:latin typeface="Arial"/>
                <a:cs typeface="Arial"/>
              </a:rPr>
              <a:t> </a:t>
            </a:r>
            <a:r>
              <a:rPr b="1" spc="-5" dirty="0">
                <a:latin typeface="Arial"/>
                <a:cs typeface="Arial"/>
              </a:rPr>
              <a:t>HMEs)</a:t>
            </a:r>
          </a:p>
          <a:p>
            <a:pPr>
              <a:lnSpc>
                <a:spcPct val="100000"/>
              </a:lnSpc>
              <a:spcBef>
                <a:spcPts val="15"/>
              </a:spcBef>
            </a:pPr>
            <a:endParaRPr sz="1650" dirty="0">
              <a:latin typeface="Times New Roman"/>
              <a:cs typeface="Times New Roman"/>
            </a:endParaRPr>
          </a:p>
          <a:p>
            <a:pPr marL="12700" marR="184785" algn="just">
              <a:lnSpc>
                <a:spcPct val="100000"/>
              </a:lnSpc>
            </a:pPr>
            <a:r>
              <a:rPr spc="-5" dirty="0" smtClean="0"/>
              <a:t>humidify</a:t>
            </a:r>
            <a:r>
              <a:rPr spc="-5" dirty="0"/>
              <a:t>, </a:t>
            </a:r>
            <a:r>
              <a:rPr spc="-10" dirty="0"/>
              <a:t>warm </a:t>
            </a:r>
            <a:r>
              <a:rPr spc="-5" dirty="0" smtClean="0"/>
              <a:t>a</a:t>
            </a:r>
            <a:r>
              <a:rPr lang="en-US" spc="-5" dirty="0" smtClean="0"/>
              <a:t>n</a:t>
            </a:r>
            <a:r>
              <a:rPr spc="-5" dirty="0" smtClean="0"/>
              <a:t>d </a:t>
            </a:r>
            <a:r>
              <a:rPr spc="-5" dirty="0"/>
              <a:t>filter inspired gas. Their  incorporation into paediatric anaesthetic breathing system </a:t>
            </a:r>
            <a:r>
              <a:rPr dirty="0"/>
              <a:t>is </a:t>
            </a:r>
            <a:r>
              <a:rPr spc="-5" dirty="0"/>
              <a:t>recommended,  </a:t>
            </a:r>
            <a:r>
              <a:rPr spc="-10" dirty="0"/>
              <a:t>However </a:t>
            </a:r>
            <a:r>
              <a:rPr spc="-5" dirty="0"/>
              <a:t>they </a:t>
            </a:r>
            <a:r>
              <a:rPr dirty="0"/>
              <a:t>can cause </a:t>
            </a:r>
            <a:r>
              <a:rPr spc="-5" dirty="0"/>
              <a:t>delay </a:t>
            </a:r>
            <a:r>
              <a:rPr dirty="0"/>
              <a:t>in </a:t>
            </a:r>
            <a:r>
              <a:rPr spc="-5" dirty="0"/>
              <a:t>the inhalational</a:t>
            </a:r>
            <a:r>
              <a:rPr spc="-55" dirty="0"/>
              <a:t> </a:t>
            </a:r>
            <a:r>
              <a:rPr spc="-5" dirty="0"/>
              <a:t>induction.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22145" cy="574040"/>
          </a:xfrm>
          <a:prstGeom prst="rect">
            <a:avLst/>
          </a:prstGeom>
        </p:spPr>
        <p:txBody>
          <a:bodyPr vert="horz" wrap="square" lIns="0" tIns="12700" rIns="0" bIns="0" rtlCol="0">
            <a:spAutoFit/>
          </a:bodyPr>
          <a:lstStyle/>
          <a:p>
            <a:pPr marL="12700">
              <a:lnSpc>
                <a:spcPct val="100000"/>
              </a:lnSpc>
              <a:spcBef>
                <a:spcPts val="100"/>
              </a:spcBef>
            </a:pPr>
            <a:r>
              <a:rPr sz="3600" spc="-145" dirty="0">
                <a:solidFill>
                  <a:srgbClr val="666666"/>
                </a:solidFill>
                <a:latin typeface="Arial"/>
                <a:cs typeface="Arial"/>
              </a:rPr>
              <a:t>Template</a:t>
            </a:r>
            <a:endParaRPr sz="3600">
              <a:latin typeface="Arial"/>
              <a:cs typeface="Arial"/>
            </a:endParaRPr>
          </a:p>
        </p:txBody>
      </p:sp>
      <p:sp>
        <p:nvSpPr>
          <p:cNvPr id="4" name="object 4"/>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454150"/>
            <a:ext cx="156845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4B4B4B"/>
                </a:solidFill>
                <a:latin typeface="Arial"/>
                <a:cs typeface="Arial"/>
              </a:rPr>
              <a:t>Radiant</a:t>
            </a:r>
            <a:r>
              <a:rPr sz="1600" b="1" spc="-85" dirty="0">
                <a:solidFill>
                  <a:srgbClr val="4B4B4B"/>
                </a:solidFill>
                <a:latin typeface="Arial"/>
                <a:cs typeface="Arial"/>
              </a:rPr>
              <a:t> </a:t>
            </a:r>
            <a:r>
              <a:rPr sz="1600" b="1" spc="-5" dirty="0">
                <a:solidFill>
                  <a:srgbClr val="4B4B4B"/>
                </a:solidFill>
                <a:latin typeface="Arial"/>
                <a:cs typeface="Arial"/>
              </a:rPr>
              <a:t>Heaters</a:t>
            </a:r>
            <a:endParaRPr sz="1600">
              <a:latin typeface="Arial"/>
              <a:cs typeface="Arial"/>
            </a:endParaRPr>
          </a:p>
        </p:txBody>
      </p:sp>
      <p:sp>
        <p:nvSpPr>
          <p:cNvPr id="6" name="object 6"/>
          <p:cNvSpPr txBox="1"/>
          <p:nvPr/>
        </p:nvSpPr>
        <p:spPr>
          <a:xfrm>
            <a:off x="523240" y="1697990"/>
            <a:ext cx="6429375"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4B4B4B"/>
                </a:solidFill>
                <a:latin typeface="Arial"/>
                <a:cs typeface="Arial"/>
              </a:rPr>
              <a:t>These have been used extensively </a:t>
            </a:r>
            <a:r>
              <a:rPr sz="1600" dirty="0">
                <a:solidFill>
                  <a:srgbClr val="4B4B4B"/>
                </a:solidFill>
                <a:latin typeface="Arial"/>
                <a:cs typeface="Arial"/>
              </a:rPr>
              <a:t>in </a:t>
            </a:r>
            <a:r>
              <a:rPr sz="1600" spc="-5" dirty="0">
                <a:solidFill>
                  <a:srgbClr val="4B4B4B"/>
                </a:solidFill>
                <a:latin typeface="Arial"/>
                <a:cs typeface="Arial"/>
              </a:rPr>
              <a:t>the postoperative period to</a:t>
            </a:r>
            <a:r>
              <a:rPr sz="1600" spc="-45" dirty="0">
                <a:solidFill>
                  <a:srgbClr val="4B4B4B"/>
                </a:solidFill>
                <a:latin typeface="Arial"/>
                <a:cs typeface="Arial"/>
              </a:rPr>
              <a:t> </a:t>
            </a:r>
            <a:r>
              <a:rPr sz="1600" spc="-5" dirty="0">
                <a:solidFill>
                  <a:srgbClr val="4B4B4B"/>
                </a:solidFill>
                <a:latin typeface="Arial"/>
                <a:cs typeface="Arial"/>
              </a:rPr>
              <a:t>speed</a:t>
            </a:r>
            <a:endParaRPr sz="1600">
              <a:latin typeface="Arial"/>
              <a:cs typeface="Arial"/>
            </a:endParaRPr>
          </a:p>
        </p:txBody>
      </p:sp>
      <p:sp>
        <p:nvSpPr>
          <p:cNvPr id="7" name="object 7"/>
          <p:cNvSpPr txBox="1"/>
          <p:nvPr/>
        </p:nvSpPr>
        <p:spPr>
          <a:xfrm>
            <a:off x="523240" y="1941829"/>
            <a:ext cx="7033259" cy="3919220"/>
          </a:xfrm>
          <a:prstGeom prst="rect">
            <a:avLst/>
          </a:prstGeom>
        </p:spPr>
        <p:txBody>
          <a:bodyPr vert="horz" wrap="square" lIns="0" tIns="13335" rIns="0" bIns="0" rtlCol="0">
            <a:spAutoFit/>
          </a:bodyPr>
          <a:lstStyle/>
          <a:p>
            <a:pPr marL="12700" marR="13970">
              <a:lnSpc>
                <a:spcPct val="99700"/>
              </a:lnSpc>
              <a:spcBef>
                <a:spcPts val="105"/>
              </a:spcBef>
            </a:pPr>
            <a:r>
              <a:rPr sz="1600" spc="-5" dirty="0">
                <a:solidFill>
                  <a:srgbClr val="4B4B4B"/>
                </a:solidFill>
                <a:latin typeface="Arial"/>
                <a:cs typeface="Arial"/>
              </a:rPr>
              <a:t>rewarming and </a:t>
            </a:r>
            <a:r>
              <a:rPr sz="1600" dirty="0">
                <a:solidFill>
                  <a:srgbClr val="4B4B4B"/>
                </a:solidFill>
                <a:latin typeface="Arial"/>
                <a:cs typeface="Arial"/>
              </a:rPr>
              <a:t>to </a:t>
            </a:r>
            <a:r>
              <a:rPr sz="1600" spc="-5" dirty="0">
                <a:solidFill>
                  <a:srgbClr val="4B4B4B"/>
                </a:solidFill>
                <a:latin typeface="Arial"/>
                <a:cs typeface="Arial"/>
              </a:rPr>
              <a:t>suppress shivering. Core temperature increases more  rapidly </a:t>
            </a:r>
            <a:r>
              <a:rPr sz="1600" spc="-10" dirty="0">
                <a:solidFill>
                  <a:srgbClr val="4B4B4B"/>
                </a:solidFill>
                <a:latin typeface="Arial"/>
                <a:cs typeface="Arial"/>
              </a:rPr>
              <a:t>towards </a:t>
            </a:r>
            <a:r>
              <a:rPr sz="1600" spc="-5" dirty="0">
                <a:solidFill>
                  <a:srgbClr val="4B4B4B"/>
                </a:solidFill>
                <a:latin typeface="Arial"/>
                <a:cs typeface="Arial"/>
              </a:rPr>
              <a:t>normal with </a:t>
            </a:r>
            <a:r>
              <a:rPr sz="1600" dirty="0">
                <a:solidFill>
                  <a:srgbClr val="4B4B4B"/>
                </a:solidFill>
                <a:latin typeface="Arial"/>
                <a:cs typeface="Arial"/>
              </a:rPr>
              <a:t>a </a:t>
            </a:r>
            <a:r>
              <a:rPr sz="1600" spc="-5" dirty="0">
                <a:solidFill>
                  <a:srgbClr val="4B4B4B"/>
                </a:solidFill>
                <a:latin typeface="Arial"/>
                <a:cs typeface="Arial"/>
              </a:rPr>
              <a:t>radiant heater, achieving an additional benefit of  suppression of shivering, decreased </a:t>
            </a:r>
            <a:r>
              <a:rPr sz="1600" spc="-10" dirty="0">
                <a:solidFill>
                  <a:srgbClr val="4B4B4B"/>
                </a:solidFill>
                <a:latin typeface="Arial"/>
                <a:cs typeface="Arial"/>
              </a:rPr>
              <a:t>oxygen </a:t>
            </a:r>
            <a:r>
              <a:rPr sz="1600" spc="-5" dirty="0">
                <a:solidFill>
                  <a:srgbClr val="4B4B4B"/>
                </a:solidFill>
                <a:latin typeface="Arial"/>
                <a:cs typeface="Arial"/>
              </a:rPr>
              <a:t>uptake, carbon dioxide  production and </a:t>
            </a:r>
            <a:r>
              <a:rPr sz="1600" spc="-10" dirty="0">
                <a:solidFill>
                  <a:srgbClr val="4B4B4B"/>
                </a:solidFill>
                <a:latin typeface="Arial"/>
                <a:cs typeface="Arial"/>
              </a:rPr>
              <a:t>peripheral </a:t>
            </a:r>
            <a:r>
              <a:rPr sz="1600" spc="-5" dirty="0">
                <a:solidFill>
                  <a:srgbClr val="4B4B4B"/>
                </a:solidFill>
                <a:latin typeface="Arial"/>
                <a:cs typeface="Arial"/>
              </a:rPr>
              <a:t>vasoconstriction.</a:t>
            </a:r>
            <a:endParaRPr sz="1600">
              <a:latin typeface="Arial"/>
              <a:cs typeface="Arial"/>
            </a:endParaRPr>
          </a:p>
          <a:p>
            <a:pPr>
              <a:lnSpc>
                <a:spcPct val="100000"/>
              </a:lnSpc>
              <a:spcBef>
                <a:spcPts val="20"/>
              </a:spcBef>
            </a:pPr>
            <a:endParaRPr sz="1650">
              <a:latin typeface="Times New Roman"/>
              <a:cs typeface="Times New Roman"/>
            </a:endParaRPr>
          </a:p>
          <a:p>
            <a:pPr marL="12700">
              <a:lnSpc>
                <a:spcPct val="100000"/>
              </a:lnSpc>
            </a:pPr>
            <a:r>
              <a:rPr sz="1600" b="1" spc="-10" dirty="0">
                <a:solidFill>
                  <a:srgbClr val="4B4B4B"/>
                </a:solidFill>
                <a:latin typeface="Arial"/>
                <a:cs typeface="Arial"/>
              </a:rPr>
              <a:t>Oesophageal </a:t>
            </a:r>
            <a:r>
              <a:rPr sz="1600" b="1" dirty="0">
                <a:solidFill>
                  <a:srgbClr val="4B4B4B"/>
                </a:solidFill>
                <a:latin typeface="Arial"/>
                <a:cs typeface="Arial"/>
              </a:rPr>
              <a:t>Rewarmers</a:t>
            </a:r>
            <a:endParaRPr sz="1600">
              <a:latin typeface="Arial"/>
              <a:cs typeface="Arial"/>
            </a:endParaRPr>
          </a:p>
          <a:p>
            <a:pPr>
              <a:lnSpc>
                <a:spcPct val="100000"/>
              </a:lnSpc>
              <a:spcBef>
                <a:spcPts val="15"/>
              </a:spcBef>
            </a:pPr>
            <a:endParaRPr sz="1650">
              <a:latin typeface="Times New Roman"/>
              <a:cs typeface="Times New Roman"/>
            </a:endParaRPr>
          </a:p>
          <a:p>
            <a:pPr marL="12700" marR="351790">
              <a:lnSpc>
                <a:spcPct val="100000"/>
              </a:lnSpc>
            </a:pPr>
            <a:r>
              <a:rPr sz="1600" spc="-5" dirty="0">
                <a:solidFill>
                  <a:srgbClr val="4B4B4B"/>
                </a:solidFill>
                <a:latin typeface="Arial"/>
                <a:cs typeface="Arial"/>
              </a:rPr>
              <a:t>These devices consist of </a:t>
            </a:r>
            <a:r>
              <a:rPr sz="1600" dirty="0">
                <a:solidFill>
                  <a:srgbClr val="4B4B4B"/>
                </a:solidFill>
                <a:latin typeface="Arial"/>
                <a:cs typeface="Arial"/>
              </a:rPr>
              <a:t>a </a:t>
            </a:r>
            <a:r>
              <a:rPr sz="1600" spc="-5" dirty="0">
                <a:solidFill>
                  <a:srgbClr val="4B4B4B"/>
                </a:solidFill>
                <a:latin typeface="Arial"/>
                <a:cs typeface="Arial"/>
              </a:rPr>
              <a:t>double </a:t>
            </a:r>
            <a:r>
              <a:rPr sz="1600" dirty="0">
                <a:solidFill>
                  <a:srgbClr val="4B4B4B"/>
                </a:solidFill>
                <a:latin typeface="Arial"/>
                <a:cs typeface="Arial"/>
              </a:rPr>
              <a:t>lumen </a:t>
            </a:r>
            <a:r>
              <a:rPr sz="1600" spc="-5" dirty="0">
                <a:solidFill>
                  <a:srgbClr val="4B4B4B"/>
                </a:solidFill>
                <a:latin typeface="Arial"/>
                <a:cs typeface="Arial"/>
              </a:rPr>
              <a:t>oesophageal tube through which  </a:t>
            </a:r>
            <a:r>
              <a:rPr sz="1600" spc="-10" dirty="0">
                <a:solidFill>
                  <a:srgbClr val="4B4B4B"/>
                </a:solidFill>
                <a:latin typeface="Arial"/>
                <a:cs typeface="Arial"/>
              </a:rPr>
              <a:t>water </a:t>
            </a:r>
            <a:r>
              <a:rPr sz="1600" dirty="0">
                <a:solidFill>
                  <a:srgbClr val="4B4B4B"/>
                </a:solidFill>
                <a:latin typeface="Arial"/>
                <a:cs typeface="Arial"/>
              </a:rPr>
              <a:t>is </a:t>
            </a:r>
            <a:r>
              <a:rPr sz="1600" spc="-5" dirty="0">
                <a:solidFill>
                  <a:srgbClr val="4B4B4B"/>
                </a:solidFill>
                <a:latin typeface="Arial"/>
                <a:cs typeface="Arial"/>
              </a:rPr>
              <a:t>circulated at upto</a:t>
            </a:r>
            <a:r>
              <a:rPr sz="1600" spc="-10" dirty="0">
                <a:solidFill>
                  <a:srgbClr val="4B4B4B"/>
                </a:solidFill>
                <a:latin typeface="Arial"/>
                <a:cs typeface="Arial"/>
              </a:rPr>
              <a:t> </a:t>
            </a:r>
            <a:r>
              <a:rPr sz="1600" spc="-5" dirty="0">
                <a:solidFill>
                  <a:srgbClr val="4B4B4B"/>
                </a:solidFill>
                <a:latin typeface="Arial"/>
                <a:cs typeface="Arial"/>
              </a:rPr>
              <a:t>42°C.</a:t>
            </a:r>
            <a:endParaRPr sz="1600">
              <a:latin typeface="Arial"/>
              <a:cs typeface="Arial"/>
            </a:endParaRPr>
          </a:p>
          <a:p>
            <a:pPr>
              <a:lnSpc>
                <a:spcPct val="100000"/>
              </a:lnSpc>
              <a:spcBef>
                <a:spcPts val="10"/>
              </a:spcBef>
            </a:pPr>
            <a:endParaRPr sz="1650">
              <a:latin typeface="Times New Roman"/>
              <a:cs typeface="Times New Roman"/>
            </a:endParaRPr>
          </a:p>
          <a:p>
            <a:pPr marL="12700">
              <a:lnSpc>
                <a:spcPct val="100000"/>
              </a:lnSpc>
            </a:pPr>
            <a:r>
              <a:rPr sz="1600" b="1" spc="-10" dirty="0">
                <a:solidFill>
                  <a:srgbClr val="4B4B4B"/>
                </a:solidFill>
                <a:latin typeface="Arial"/>
                <a:cs typeface="Arial"/>
              </a:rPr>
              <a:t>Intravenous Fluids </a:t>
            </a:r>
            <a:r>
              <a:rPr sz="1600" b="1" spc="-5" dirty="0">
                <a:solidFill>
                  <a:srgbClr val="4B4B4B"/>
                </a:solidFill>
                <a:latin typeface="Arial"/>
                <a:cs typeface="Arial"/>
              </a:rPr>
              <a:t>and Blood </a:t>
            </a:r>
            <a:r>
              <a:rPr sz="1600" b="1" dirty="0">
                <a:solidFill>
                  <a:srgbClr val="4B4B4B"/>
                </a:solidFill>
                <a:latin typeface="Arial"/>
                <a:cs typeface="Arial"/>
              </a:rPr>
              <a:t>Rewarmers</a:t>
            </a:r>
            <a:endParaRPr sz="1600">
              <a:latin typeface="Arial"/>
              <a:cs typeface="Arial"/>
            </a:endParaRPr>
          </a:p>
          <a:p>
            <a:pPr>
              <a:lnSpc>
                <a:spcPct val="100000"/>
              </a:lnSpc>
              <a:spcBef>
                <a:spcPts val="15"/>
              </a:spcBef>
            </a:pPr>
            <a:endParaRPr sz="1650">
              <a:latin typeface="Times New Roman"/>
              <a:cs typeface="Times New Roman"/>
            </a:endParaRPr>
          </a:p>
          <a:p>
            <a:pPr marL="12700" marR="60960">
              <a:lnSpc>
                <a:spcPct val="100000"/>
              </a:lnSpc>
            </a:pPr>
            <a:r>
              <a:rPr sz="1600" dirty="0">
                <a:solidFill>
                  <a:srgbClr val="4B4B4B"/>
                </a:solidFill>
                <a:latin typeface="Arial"/>
                <a:cs typeface="Arial"/>
              </a:rPr>
              <a:t>Warming </a:t>
            </a:r>
            <a:r>
              <a:rPr sz="1600" spc="-5" dirty="0">
                <a:solidFill>
                  <a:srgbClr val="4B4B4B"/>
                </a:solidFill>
                <a:latin typeface="Arial"/>
                <a:cs typeface="Arial"/>
              </a:rPr>
              <a:t>of fluids </a:t>
            </a:r>
            <a:r>
              <a:rPr sz="1600" dirty="0">
                <a:solidFill>
                  <a:srgbClr val="4B4B4B"/>
                </a:solidFill>
                <a:latin typeface="Arial"/>
                <a:cs typeface="Arial"/>
              </a:rPr>
              <a:t>can </a:t>
            </a:r>
            <a:r>
              <a:rPr sz="1600" spc="-5" dirty="0">
                <a:solidFill>
                  <a:srgbClr val="4B4B4B"/>
                </a:solidFill>
                <a:latin typeface="Arial"/>
                <a:cs typeface="Arial"/>
              </a:rPr>
              <a:t>only help </a:t>
            </a:r>
            <a:r>
              <a:rPr sz="1600" dirty="0">
                <a:solidFill>
                  <a:srgbClr val="4B4B4B"/>
                </a:solidFill>
                <a:latin typeface="Arial"/>
                <a:cs typeface="Arial"/>
              </a:rPr>
              <a:t>to minimize </a:t>
            </a:r>
            <a:r>
              <a:rPr sz="1600" spc="-5" dirty="0">
                <a:solidFill>
                  <a:srgbClr val="4B4B4B"/>
                </a:solidFill>
                <a:latin typeface="Arial"/>
                <a:cs typeface="Arial"/>
              </a:rPr>
              <a:t>heat. Warm fluids are probably of  benefit only </a:t>
            </a:r>
            <a:r>
              <a:rPr sz="1600" spc="-10" dirty="0">
                <a:solidFill>
                  <a:srgbClr val="4B4B4B"/>
                </a:solidFill>
                <a:latin typeface="Arial"/>
                <a:cs typeface="Arial"/>
              </a:rPr>
              <a:t>when </a:t>
            </a:r>
            <a:r>
              <a:rPr sz="1600" spc="-5" dirty="0">
                <a:solidFill>
                  <a:srgbClr val="4B4B4B"/>
                </a:solidFill>
                <a:latin typeface="Arial"/>
                <a:cs typeface="Arial"/>
              </a:rPr>
              <a:t>large amounts are administered for fluid</a:t>
            </a:r>
            <a:r>
              <a:rPr sz="1600" spc="-20" dirty="0">
                <a:solidFill>
                  <a:srgbClr val="4B4B4B"/>
                </a:solidFill>
                <a:latin typeface="Arial"/>
                <a:cs typeface="Arial"/>
              </a:rPr>
              <a:t> </a:t>
            </a:r>
            <a:r>
              <a:rPr sz="1600" spc="-5" dirty="0">
                <a:solidFill>
                  <a:srgbClr val="4B4B4B"/>
                </a:solidFill>
                <a:latin typeface="Arial"/>
                <a:cs typeface="Arial"/>
              </a:rPr>
              <a:t>replacement.</a:t>
            </a:r>
            <a:endParaRPr sz="1600">
              <a:latin typeface="Arial"/>
              <a:cs typeface="Arial"/>
            </a:endParaRPr>
          </a:p>
          <a:p>
            <a:pPr marL="12700" marR="5080">
              <a:lnSpc>
                <a:spcPts val="1920"/>
              </a:lnSpc>
              <a:spcBef>
                <a:spcPts val="55"/>
              </a:spcBef>
            </a:pPr>
            <a:r>
              <a:rPr sz="1600" dirty="0">
                <a:solidFill>
                  <a:srgbClr val="4B4B4B"/>
                </a:solidFill>
                <a:latin typeface="Arial"/>
                <a:cs typeface="Arial"/>
              </a:rPr>
              <a:t>Warming </a:t>
            </a:r>
            <a:r>
              <a:rPr sz="1600" spc="-5" dirty="0">
                <a:solidFill>
                  <a:srgbClr val="4B4B4B"/>
                </a:solidFill>
                <a:latin typeface="Arial"/>
                <a:cs typeface="Arial"/>
              </a:rPr>
              <a:t>of fluids </a:t>
            </a:r>
            <a:r>
              <a:rPr sz="1600" dirty="0">
                <a:solidFill>
                  <a:srgbClr val="4B4B4B"/>
                </a:solidFill>
                <a:latin typeface="Arial"/>
                <a:cs typeface="Arial"/>
              </a:rPr>
              <a:t>can </a:t>
            </a:r>
            <a:r>
              <a:rPr sz="1600" spc="-5" dirty="0">
                <a:solidFill>
                  <a:srgbClr val="4B4B4B"/>
                </a:solidFill>
                <a:latin typeface="Arial"/>
                <a:cs typeface="Arial"/>
              </a:rPr>
              <a:t>be accomplished by using fluid </a:t>
            </a:r>
            <a:r>
              <a:rPr sz="1600" spc="-10" dirty="0">
                <a:solidFill>
                  <a:srgbClr val="4B4B4B"/>
                </a:solidFill>
                <a:latin typeface="Arial"/>
                <a:cs typeface="Arial"/>
              </a:rPr>
              <a:t>warmers </a:t>
            </a:r>
            <a:r>
              <a:rPr sz="1600" spc="-5" dirty="0">
                <a:solidFill>
                  <a:srgbClr val="4B4B4B"/>
                </a:solidFill>
                <a:latin typeface="Arial"/>
                <a:cs typeface="Arial"/>
              </a:rPr>
              <a:t>attached to the  intravenous tubing or with the use of warming</a:t>
            </a:r>
            <a:r>
              <a:rPr sz="1600" spc="-15" dirty="0">
                <a:solidFill>
                  <a:srgbClr val="4B4B4B"/>
                </a:solidFill>
                <a:latin typeface="Arial"/>
                <a:cs typeface="Arial"/>
              </a:rPr>
              <a:t> </a:t>
            </a:r>
            <a:r>
              <a:rPr sz="1600" spc="-5" dirty="0">
                <a:solidFill>
                  <a:srgbClr val="4B4B4B"/>
                </a:solidFill>
                <a:latin typeface="Arial"/>
                <a:cs typeface="Arial"/>
              </a:rPr>
              <a:t>cabinets.</a:t>
            </a:r>
            <a:endParaRPr sz="16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3240" y="1483359"/>
            <a:ext cx="4840605" cy="289823"/>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4B4B4B"/>
                </a:solidFill>
                <a:latin typeface="Arial"/>
                <a:cs typeface="Arial"/>
              </a:rPr>
              <a:t>Anaesthetic </a:t>
            </a:r>
            <a:r>
              <a:rPr sz="1800" b="1" dirty="0">
                <a:solidFill>
                  <a:srgbClr val="4B4B4B"/>
                </a:solidFill>
                <a:latin typeface="Arial"/>
                <a:cs typeface="Arial"/>
              </a:rPr>
              <a:t>Gas </a:t>
            </a:r>
            <a:r>
              <a:rPr sz="1800" b="1" spc="-10" dirty="0" smtClean="0">
                <a:solidFill>
                  <a:srgbClr val="4B4B4B"/>
                </a:solidFill>
                <a:latin typeface="Arial"/>
                <a:cs typeface="Arial"/>
              </a:rPr>
              <a:t>Delivery</a:t>
            </a:r>
            <a:r>
              <a:rPr lang="en-US" b="1" spc="-80" dirty="0">
                <a:solidFill>
                  <a:srgbClr val="4B4B4B"/>
                </a:solidFill>
                <a:latin typeface="Arial"/>
                <a:cs typeface="Arial"/>
              </a:rPr>
              <a:t> </a:t>
            </a:r>
            <a:r>
              <a:rPr lang="en-US" b="1" spc="-80" dirty="0" smtClean="0">
                <a:solidFill>
                  <a:srgbClr val="4B4B4B"/>
                </a:solidFill>
                <a:latin typeface="Arial"/>
                <a:cs typeface="Arial"/>
              </a:rPr>
              <a:t>System</a:t>
            </a:r>
            <a:endParaRPr sz="5400" baseline="-27777" dirty="0">
              <a:latin typeface="Arial"/>
              <a:cs typeface="Arial"/>
            </a:endParaRPr>
          </a:p>
        </p:txBody>
      </p:sp>
      <p:sp>
        <p:nvSpPr>
          <p:cNvPr id="5" name="object 5"/>
          <p:cNvSpPr txBox="1"/>
          <p:nvPr/>
        </p:nvSpPr>
        <p:spPr>
          <a:xfrm>
            <a:off x="523240" y="2260600"/>
            <a:ext cx="6311900" cy="2521203"/>
          </a:xfrm>
          <a:prstGeom prst="rect">
            <a:avLst/>
          </a:prstGeom>
        </p:spPr>
        <p:txBody>
          <a:bodyPr vert="horz" wrap="square" lIns="0" tIns="12700" rIns="0" bIns="0" rtlCol="0">
            <a:spAutoFit/>
          </a:bodyPr>
          <a:lstStyle/>
          <a:p>
            <a:pPr marL="12700" marR="22860">
              <a:lnSpc>
                <a:spcPct val="100000"/>
              </a:lnSpc>
              <a:spcBef>
                <a:spcPts val="100"/>
              </a:spcBef>
            </a:pPr>
            <a:r>
              <a:rPr sz="1800" u="sng" spc="-5" dirty="0" smtClean="0">
                <a:solidFill>
                  <a:srgbClr val="4B4B4B"/>
                </a:solidFill>
                <a:latin typeface="Arial"/>
                <a:cs typeface="Arial"/>
              </a:rPr>
              <a:t>close </a:t>
            </a:r>
            <a:r>
              <a:rPr sz="1800" u="sng" spc="-5" dirty="0">
                <a:solidFill>
                  <a:srgbClr val="4B4B4B"/>
                </a:solidFill>
                <a:latin typeface="Arial"/>
                <a:cs typeface="Arial"/>
              </a:rPr>
              <a:t>circuit </a:t>
            </a:r>
            <a:r>
              <a:rPr sz="1800" u="sng" spc="-10" dirty="0">
                <a:solidFill>
                  <a:srgbClr val="4B4B4B"/>
                </a:solidFill>
                <a:latin typeface="Arial"/>
                <a:cs typeface="Arial"/>
              </a:rPr>
              <a:t>system </a:t>
            </a:r>
            <a:r>
              <a:rPr sz="1800" spc="-5" dirty="0">
                <a:solidFill>
                  <a:srgbClr val="4B4B4B"/>
                </a:solidFill>
                <a:latin typeface="Arial"/>
                <a:cs typeface="Arial"/>
              </a:rPr>
              <a:t>is </a:t>
            </a:r>
            <a:r>
              <a:rPr sz="1800" spc="-10" dirty="0">
                <a:solidFill>
                  <a:srgbClr val="4B4B4B"/>
                </a:solidFill>
                <a:latin typeface="Arial"/>
                <a:cs typeface="Arial"/>
              </a:rPr>
              <a:t>beneficial because </a:t>
            </a:r>
            <a:r>
              <a:rPr sz="1800" spc="-5" dirty="0">
                <a:solidFill>
                  <a:srgbClr val="4B4B4B"/>
                </a:solidFill>
                <a:latin typeface="Arial"/>
                <a:cs typeface="Arial"/>
              </a:rPr>
              <a:t>it causes  </a:t>
            </a:r>
            <a:r>
              <a:rPr sz="1800" spc="-10" dirty="0">
                <a:solidFill>
                  <a:srgbClr val="4B4B4B"/>
                </a:solidFill>
                <a:latin typeface="Arial"/>
                <a:cs typeface="Arial"/>
              </a:rPr>
              <a:t>humidification </a:t>
            </a:r>
            <a:r>
              <a:rPr sz="1800" spc="-5" dirty="0">
                <a:solidFill>
                  <a:srgbClr val="4B4B4B"/>
                </a:solidFill>
                <a:latin typeface="Arial"/>
                <a:cs typeface="Arial"/>
              </a:rPr>
              <a:t>and </a:t>
            </a:r>
            <a:r>
              <a:rPr sz="1800" spc="-15" dirty="0">
                <a:solidFill>
                  <a:srgbClr val="4B4B4B"/>
                </a:solidFill>
                <a:latin typeface="Arial"/>
                <a:cs typeface="Arial"/>
              </a:rPr>
              <a:t>warming </a:t>
            </a:r>
            <a:r>
              <a:rPr sz="1800" spc="-5" dirty="0">
                <a:solidFill>
                  <a:srgbClr val="4B4B4B"/>
                </a:solidFill>
                <a:latin typeface="Arial"/>
                <a:cs typeface="Arial"/>
              </a:rPr>
              <a:t>of inspired </a:t>
            </a:r>
            <a:r>
              <a:rPr sz="1800" spc="-10" dirty="0">
                <a:solidFill>
                  <a:srgbClr val="4B4B4B"/>
                </a:solidFill>
                <a:latin typeface="Arial"/>
                <a:cs typeface="Arial"/>
              </a:rPr>
              <a:t>gases and </a:t>
            </a:r>
            <a:r>
              <a:rPr sz="1800" spc="-5" dirty="0">
                <a:solidFill>
                  <a:srgbClr val="4B4B4B"/>
                </a:solidFill>
                <a:latin typeface="Arial"/>
                <a:cs typeface="Arial"/>
              </a:rPr>
              <a:t>there is </a:t>
            </a:r>
            <a:r>
              <a:rPr sz="1800" spc="-10" dirty="0">
                <a:solidFill>
                  <a:srgbClr val="4B4B4B"/>
                </a:solidFill>
                <a:latin typeface="Arial"/>
                <a:cs typeface="Arial"/>
              </a:rPr>
              <a:t>less  pollution of </a:t>
            </a:r>
            <a:r>
              <a:rPr sz="1800" spc="-5" dirty="0">
                <a:solidFill>
                  <a:srgbClr val="4B4B4B"/>
                </a:solidFill>
                <a:latin typeface="Arial"/>
                <a:cs typeface="Arial"/>
              </a:rPr>
              <a:t>theatre</a:t>
            </a:r>
            <a:r>
              <a:rPr sz="1800" spc="15" dirty="0">
                <a:solidFill>
                  <a:srgbClr val="4B4B4B"/>
                </a:solidFill>
                <a:latin typeface="Arial"/>
                <a:cs typeface="Arial"/>
              </a:rPr>
              <a:t> </a:t>
            </a:r>
            <a:r>
              <a:rPr sz="1800" spc="-10" dirty="0">
                <a:solidFill>
                  <a:srgbClr val="4B4B4B"/>
                </a:solidFill>
                <a:latin typeface="Arial"/>
                <a:cs typeface="Arial"/>
              </a:rPr>
              <a:t>atmosphere.</a:t>
            </a:r>
            <a:endParaRPr sz="1800" dirty="0">
              <a:latin typeface="Arial"/>
              <a:cs typeface="Arial"/>
            </a:endParaRPr>
          </a:p>
          <a:p>
            <a:pPr>
              <a:lnSpc>
                <a:spcPct val="100000"/>
              </a:lnSpc>
              <a:spcBef>
                <a:spcPts val="30"/>
              </a:spcBef>
            </a:pPr>
            <a:endParaRPr sz="1850" dirty="0">
              <a:latin typeface="Times New Roman"/>
              <a:cs typeface="Times New Roman"/>
            </a:endParaRPr>
          </a:p>
          <a:p>
            <a:pPr marL="12700">
              <a:lnSpc>
                <a:spcPct val="100000"/>
              </a:lnSpc>
            </a:pPr>
            <a:r>
              <a:rPr sz="1800" b="1" spc="-10" dirty="0">
                <a:solidFill>
                  <a:srgbClr val="4B4B4B"/>
                </a:solidFill>
                <a:latin typeface="Arial"/>
                <a:cs typeface="Arial"/>
              </a:rPr>
              <a:t>Extracorporeal</a:t>
            </a:r>
            <a:r>
              <a:rPr sz="1800" b="1" dirty="0">
                <a:solidFill>
                  <a:srgbClr val="4B4B4B"/>
                </a:solidFill>
                <a:latin typeface="Arial"/>
                <a:cs typeface="Arial"/>
              </a:rPr>
              <a:t> </a:t>
            </a:r>
            <a:r>
              <a:rPr sz="1800" b="1" spc="-5" dirty="0">
                <a:solidFill>
                  <a:srgbClr val="4B4B4B"/>
                </a:solidFill>
                <a:latin typeface="Arial"/>
                <a:cs typeface="Arial"/>
              </a:rPr>
              <a:t>Circulation</a:t>
            </a:r>
            <a:endParaRPr sz="1800" dirty="0">
              <a:latin typeface="Arial"/>
              <a:cs typeface="Arial"/>
            </a:endParaRPr>
          </a:p>
          <a:p>
            <a:pPr>
              <a:lnSpc>
                <a:spcPct val="100000"/>
              </a:lnSpc>
              <a:spcBef>
                <a:spcPts val="35"/>
              </a:spcBef>
            </a:pPr>
            <a:endParaRPr sz="1850" dirty="0">
              <a:latin typeface="Times New Roman"/>
              <a:cs typeface="Times New Roman"/>
            </a:endParaRPr>
          </a:p>
          <a:p>
            <a:pPr marL="12700" marR="5080">
              <a:lnSpc>
                <a:spcPct val="100000"/>
              </a:lnSpc>
            </a:pPr>
            <a:r>
              <a:rPr sz="1800" dirty="0">
                <a:solidFill>
                  <a:srgbClr val="4B4B4B"/>
                </a:solidFill>
                <a:latin typeface="Arial"/>
                <a:cs typeface="Arial"/>
              </a:rPr>
              <a:t>It </a:t>
            </a:r>
            <a:r>
              <a:rPr sz="1800" spc="-5" dirty="0">
                <a:solidFill>
                  <a:srgbClr val="4B4B4B"/>
                </a:solidFill>
                <a:latin typeface="Arial"/>
                <a:cs typeface="Arial"/>
              </a:rPr>
              <a:t>is </a:t>
            </a:r>
            <a:r>
              <a:rPr sz="1800" spc="-10" dirty="0">
                <a:solidFill>
                  <a:srgbClr val="4B4B4B"/>
                </a:solidFill>
                <a:latin typeface="Arial"/>
                <a:cs typeface="Arial"/>
              </a:rPr>
              <a:t>highly </a:t>
            </a:r>
            <a:r>
              <a:rPr sz="1800" spc="-5" dirty="0">
                <a:solidFill>
                  <a:srgbClr val="4B4B4B"/>
                </a:solidFill>
                <a:latin typeface="Arial"/>
                <a:cs typeface="Arial"/>
              </a:rPr>
              <a:t>effective in </a:t>
            </a:r>
            <a:r>
              <a:rPr sz="1800" spc="-10" dirty="0">
                <a:solidFill>
                  <a:srgbClr val="4B4B4B"/>
                </a:solidFill>
                <a:latin typeface="Arial"/>
                <a:cs typeface="Arial"/>
              </a:rPr>
              <a:t>patients </a:t>
            </a:r>
            <a:r>
              <a:rPr sz="1800" spc="-15" dirty="0">
                <a:solidFill>
                  <a:srgbClr val="4B4B4B"/>
                </a:solidFill>
                <a:latin typeface="Arial"/>
                <a:cs typeface="Arial"/>
              </a:rPr>
              <a:t>who </a:t>
            </a:r>
            <a:r>
              <a:rPr sz="1800" spc="-10" dirty="0">
                <a:solidFill>
                  <a:srgbClr val="4B4B4B"/>
                </a:solidFill>
                <a:latin typeface="Arial"/>
                <a:cs typeface="Arial"/>
              </a:rPr>
              <a:t>have </a:t>
            </a:r>
            <a:r>
              <a:rPr sz="1800" spc="-5" dirty="0">
                <a:solidFill>
                  <a:srgbClr val="4B4B4B"/>
                </a:solidFill>
                <a:latin typeface="Arial"/>
                <a:cs typeface="Arial"/>
              </a:rPr>
              <a:t>suffered severe  </a:t>
            </a:r>
            <a:r>
              <a:rPr sz="1800" spc="-10" dirty="0">
                <a:solidFill>
                  <a:srgbClr val="4B4B4B"/>
                </a:solidFill>
                <a:latin typeface="Arial"/>
                <a:cs typeface="Arial"/>
              </a:rPr>
              <a:t>hypothermia, </a:t>
            </a:r>
            <a:r>
              <a:rPr sz="1800" dirty="0">
                <a:solidFill>
                  <a:srgbClr val="4B4B4B"/>
                </a:solidFill>
                <a:latin typeface="Arial"/>
                <a:cs typeface="Arial"/>
              </a:rPr>
              <a:t>(core </a:t>
            </a:r>
            <a:r>
              <a:rPr sz="1800" spc="-10" dirty="0">
                <a:solidFill>
                  <a:srgbClr val="4B4B4B"/>
                </a:solidFill>
                <a:latin typeface="Arial"/>
                <a:cs typeface="Arial"/>
              </a:rPr>
              <a:t>temperature </a:t>
            </a:r>
            <a:r>
              <a:rPr sz="1800" spc="-5" dirty="0">
                <a:solidFill>
                  <a:srgbClr val="4B4B4B"/>
                </a:solidFill>
                <a:latin typeface="Arial"/>
                <a:cs typeface="Arial"/>
              </a:rPr>
              <a:t>less than </a:t>
            </a:r>
            <a:r>
              <a:rPr sz="1800" spc="-10" dirty="0">
                <a:solidFill>
                  <a:srgbClr val="4B4B4B"/>
                </a:solidFill>
                <a:latin typeface="Arial"/>
                <a:cs typeface="Arial"/>
              </a:rPr>
              <a:t>28°C) </a:t>
            </a:r>
            <a:r>
              <a:rPr sz="1800" spc="-5" dirty="0">
                <a:solidFill>
                  <a:srgbClr val="4B4B4B"/>
                </a:solidFill>
                <a:latin typeface="Arial"/>
                <a:cs typeface="Arial"/>
              </a:rPr>
              <a:t>major </a:t>
            </a:r>
            <a:r>
              <a:rPr sz="1800" spc="-10" dirty="0">
                <a:solidFill>
                  <a:srgbClr val="4B4B4B"/>
                </a:solidFill>
                <a:latin typeface="Arial"/>
                <a:cs typeface="Arial"/>
              </a:rPr>
              <a:t>trauma,  accidental hypothermia, </a:t>
            </a:r>
            <a:r>
              <a:rPr sz="1800" spc="-5" dirty="0">
                <a:solidFill>
                  <a:srgbClr val="4B4B4B"/>
                </a:solidFill>
                <a:latin typeface="Arial"/>
                <a:cs typeface="Arial"/>
              </a:rPr>
              <a:t>like</a:t>
            </a:r>
            <a:r>
              <a:rPr sz="1800" spc="10" dirty="0">
                <a:solidFill>
                  <a:srgbClr val="4B4B4B"/>
                </a:solidFill>
                <a:latin typeface="Arial"/>
                <a:cs typeface="Arial"/>
              </a:rPr>
              <a:t> </a:t>
            </a:r>
            <a:r>
              <a:rPr sz="1800" spc="-15" dirty="0">
                <a:solidFill>
                  <a:srgbClr val="4B4B4B"/>
                </a:solidFill>
                <a:latin typeface="Arial"/>
                <a:cs typeface="Arial"/>
              </a:rPr>
              <a:t>drowning.</a:t>
            </a:r>
            <a:endParaRPr sz="1800"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01040" y="1678939"/>
            <a:ext cx="6973570" cy="339343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78509" y="5325109"/>
            <a:ext cx="300228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B4B4B"/>
                </a:solidFill>
                <a:latin typeface="Arial"/>
                <a:cs typeface="Arial"/>
              </a:rPr>
              <a:t>Forced air </a:t>
            </a:r>
            <a:r>
              <a:rPr sz="1800" b="1" dirty="0">
                <a:solidFill>
                  <a:srgbClr val="4B4B4B"/>
                </a:solidFill>
                <a:latin typeface="Arial"/>
                <a:cs typeface="Arial"/>
              </a:rPr>
              <a:t>warming</a:t>
            </a:r>
            <a:r>
              <a:rPr sz="1800" b="1" spc="-55" dirty="0">
                <a:solidFill>
                  <a:srgbClr val="4B4B4B"/>
                </a:solidFill>
                <a:latin typeface="Arial"/>
                <a:cs typeface="Arial"/>
              </a:rPr>
              <a:t> </a:t>
            </a:r>
            <a:r>
              <a:rPr sz="1800" b="1" spc="-5" dirty="0">
                <a:solidFill>
                  <a:srgbClr val="4B4B4B"/>
                </a:solidFill>
                <a:latin typeface="Arial"/>
                <a:cs typeface="Arial"/>
              </a:rPr>
              <a:t>blanket</a:t>
            </a:r>
            <a:endParaRPr sz="1800">
              <a:latin typeface="Arial"/>
              <a:cs typeface="Arial"/>
            </a:endParaRPr>
          </a:p>
        </p:txBody>
      </p:sp>
      <p:sp>
        <p:nvSpPr>
          <p:cNvPr id="7" name="object 7"/>
          <p:cNvSpPr txBox="1"/>
          <p:nvPr/>
        </p:nvSpPr>
        <p:spPr>
          <a:xfrm>
            <a:off x="4754168" y="5325109"/>
            <a:ext cx="274383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4B4B4B"/>
                </a:solidFill>
                <a:latin typeface="Arial"/>
                <a:cs typeface="Arial"/>
              </a:rPr>
              <a:t>Intravenous </a:t>
            </a:r>
            <a:r>
              <a:rPr sz="1800" b="1" spc="-5" dirty="0">
                <a:solidFill>
                  <a:srgbClr val="4B4B4B"/>
                </a:solidFill>
                <a:latin typeface="Arial"/>
                <a:cs typeface="Arial"/>
              </a:rPr>
              <a:t>fluid</a:t>
            </a:r>
            <a:r>
              <a:rPr sz="1800" b="1" spc="-20" dirty="0">
                <a:solidFill>
                  <a:srgbClr val="4B4B4B"/>
                </a:solidFill>
                <a:latin typeface="Arial"/>
                <a:cs typeface="Arial"/>
              </a:rPr>
              <a:t> </a:t>
            </a:r>
            <a:r>
              <a:rPr sz="1800" b="1" dirty="0">
                <a:solidFill>
                  <a:srgbClr val="4B4B4B"/>
                </a:solidFill>
                <a:latin typeface="Arial"/>
                <a:cs typeface="Arial"/>
              </a:rPr>
              <a:t>warmer</a:t>
            </a:r>
            <a:endParaRPr sz="18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74700" y="1677670"/>
            <a:ext cx="6901180" cy="408812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073910" y="5977890"/>
            <a:ext cx="447865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B4B4B"/>
                </a:solidFill>
                <a:latin typeface="Arial"/>
                <a:cs typeface="Arial"/>
              </a:rPr>
              <a:t>Countercurrent </a:t>
            </a:r>
            <a:r>
              <a:rPr sz="1800" b="1" spc="-10" dirty="0">
                <a:solidFill>
                  <a:srgbClr val="4B4B4B"/>
                </a:solidFill>
                <a:latin typeface="Arial"/>
                <a:cs typeface="Arial"/>
              </a:rPr>
              <a:t>Heat </a:t>
            </a:r>
            <a:r>
              <a:rPr sz="1800" b="1" spc="-5" dirty="0">
                <a:solidFill>
                  <a:srgbClr val="4B4B4B"/>
                </a:solidFill>
                <a:latin typeface="Arial"/>
                <a:cs typeface="Arial"/>
              </a:rPr>
              <a:t>Exchanging</a:t>
            </a:r>
            <a:r>
              <a:rPr sz="1800" b="1" spc="-20" dirty="0">
                <a:solidFill>
                  <a:srgbClr val="4B4B4B"/>
                </a:solidFill>
                <a:latin typeface="Arial"/>
                <a:cs typeface="Arial"/>
              </a:rPr>
              <a:t> </a:t>
            </a:r>
            <a:r>
              <a:rPr sz="1800" b="1" spc="-10" dirty="0">
                <a:solidFill>
                  <a:srgbClr val="4B4B4B"/>
                </a:solidFill>
                <a:latin typeface="Arial"/>
                <a:cs typeface="Arial"/>
              </a:rPr>
              <a:t>System</a:t>
            </a:r>
            <a:endParaRPr sz="18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000250" y="5977890"/>
            <a:ext cx="289306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4B4B4B"/>
                </a:solidFill>
                <a:latin typeface="Arial"/>
                <a:cs typeface="Arial"/>
              </a:rPr>
              <a:t>Extracorporeal</a:t>
            </a:r>
            <a:r>
              <a:rPr sz="1800" b="1" spc="-25" dirty="0">
                <a:solidFill>
                  <a:srgbClr val="4B4B4B"/>
                </a:solidFill>
                <a:latin typeface="Arial"/>
                <a:cs typeface="Arial"/>
              </a:rPr>
              <a:t> </a:t>
            </a:r>
            <a:r>
              <a:rPr sz="1800" b="1" spc="-5" dirty="0">
                <a:solidFill>
                  <a:srgbClr val="4B4B4B"/>
                </a:solidFill>
                <a:latin typeface="Arial"/>
                <a:cs typeface="Arial"/>
              </a:rPr>
              <a:t>Circulation</a:t>
            </a:r>
            <a:endParaRPr sz="1800">
              <a:latin typeface="Arial"/>
              <a:cs typeface="Arial"/>
            </a:endParaRPr>
          </a:p>
        </p:txBody>
      </p:sp>
      <p:sp>
        <p:nvSpPr>
          <p:cNvPr id="6" name="object 6"/>
          <p:cNvSpPr/>
          <p:nvPr/>
        </p:nvSpPr>
        <p:spPr>
          <a:xfrm>
            <a:off x="1176019" y="1677670"/>
            <a:ext cx="5982970" cy="394207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22145" cy="574040"/>
          </a:xfrm>
          <a:prstGeom prst="rect">
            <a:avLst/>
          </a:prstGeom>
        </p:spPr>
        <p:txBody>
          <a:bodyPr vert="horz" wrap="square" lIns="0" tIns="12700" rIns="0" bIns="0" rtlCol="0">
            <a:spAutoFit/>
          </a:bodyPr>
          <a:lstStyle/>
          <a:p>
            <a:pPr marL="12700">
              <a:lnSpc>
                <a:spcPct val="100000"/>
              </a:lnSpc>
              <a:spcBef>
                <a:spcPts val="100"/>
              </a:spcBef>
            </a:pPr>
            <a:r>
              <a:rPr sz="3600" spc="-220" dirty="0">
                <a:solidFill>
                  <a:srgbClr val="666666"/>
                </a:solidFill>
                <a:latin typeface="Arial"/>
                <a:cs typeface="Arial"/>
              </a:rPr>
              <a:t>Template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08330" y="647700"/>
            <a:ext cx="5288915"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131313"/>
                </a:solidFill>
                <a:latin typeface="Arial"/>
                <a:cs typeface="Arial"/>
              </a:rPr>
              <a:t>Post Anaesthetic</a:t>
            </a:r>
            <a:r>
              <a:rPr sz="3200" b="1" spc="-40" dirty="0">
                <a:solidFill>
                  <a:srgbClr val="131313"/>
                </a:solidFill>
                <a:latin typeface="Arial"/>
                <a:cs typeface="Arial"/>
              </a:rPr>
              <a:t> </a:t>
            </a:r>
            <a:r>
              <a:rPr sz="3200" b="1" spc="-5" dirty="0">
                <a:solidFill>
                  <a:srgbClr val="131313"/>
                </a:solidFill>
                <a:latin typeface="Arial"/>
                <a:cs typeface="Arial"/>
              </a:rPr>
              <a:t>Shivering</a:t>
            </a:r>
            <a:endParaRPr sz="3200">
              <a:latin typeface="Arial"/>
              <a:cs typeface="Arial"/>
            </a:endParaRPr>
          </a:p>
        </p:txBody>
      </p:sp>
      <p:sp>
        <p:nvSpPr>
          <p:cNvPr id="6" name="object 6"/>
          <p:cNvSpPr txBox="1"/>
          <p:nvPr/>
        </p:nvSpPr>
        <p:spPr>
          <a:xfrm>
            <a:off x="449580" y="1689100"/>
            <a:ext cx="131445" cy="299720"/>
          </a:xfrm>
          <a:prstGeom prst="rect">
            <a:avLst/>
          </a:prstGeom>
        </p:spPr>
        <p:txBody>
          <a:bodyPr vert="horz" wrap="square" lIns="0" tIns="12700" rIns="0" bIns="0" rtlCol="0">
            <a:spAutoFit/>
          </a:bodyPr>
          <a:lstStyle/>
          <a:p>
            <a:pPr marL="12700">
              <a:lnSpc>
                <a:spcPct val="100000"/>
              </a:lnSpc>
              <a:spcBef>
                <a:spcPts val="100"/>
              </a:spcBef>
            </a:pPr>
            <a:r>
              <a:rPr sz="1800" spc="-525" dirty="0">
                <a:solidFill>
                  <a:srgbClr val="4B4B4B"/>
                </a:solidFill>
                <a:latin typeface="Symbol"/>
                <a:cs typeface="Symbol"/>
              </a:rPr>
              <a:t></a:t>
            </a:r>
            <a:endParaRPr sz="1800">
              <a:latin typeface="Symbol"/>
              <a:cs typeface="Symbol"/>
            </a:endParaRPr>
          </a:p>
        </p:txBody>
      </p:sp>
      <p:sp>
        <p:nvSpPr>
          <p:cNvPr id="7" name="object 7"/>
          <p:cNvSpPr txBox="1"/>
          <p:nvPr/>
        </p:nvSpPr>
        <p:spPr>
          <a:xfrm>
            <a:off x="554990" y="1711959"/>
            <a:ext cx="606425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B4B4B"/>
                </a:solidFill>
                <a:latin typeface="Arial"/>
                <a:cs typeface="Arial"/>
              </a:rPr>
              <a:t>It is </a:t>
            </a:r>
            <a:r>
              <a:rPr sz="1800" dirty="0">
                <a:solidFill>
                  <a:srgbClr val="4B4B4B"/>
                </a:solidFill>
                <a:latin typeface="Arial"/>
                <a:cs typeface="Arial"/>
              </a:rPr>
              <a:t>a </a:t>
            </a:r>
            <a:r>
              <a:rPr sz="1800" spc="-10" dirty="0">
                <a:solidFill>
                  <a:srgbClr val="4B4B4B"/>
                </a:solidFill>
                <a:latin typeface="Arial"/>
                <a:cs typeface="Arial"/>
              </a:rPr>
              <a:t>potentially serious </a:t>
            </a:r>
            <a:r>
              <a:rPr sz="1800" spc="-5" dirty="0">
                <a:solidFill>
                  <a:srgbClr val="4B4B4B"/>
                </a:solidFill>
                <a:latin typeface="Arial"/>
                <a:cs typeface="Arial"/>
              </a:rPr>
              <a:t>complication </a:t>
            </a:r>
            <a:r>
              <a:rPr sz="1800" spc="-10" dirty="0">
                <a:solidFill>
                  <a:srgbClr val="4B4B4B"/>
                </a:solidFill>
                <a:latin typeface="Arial"/>
                <a:cs typeface="Arial"/>
              </a:rPr>
              <a:t>that increases</a:t>
            </a:r>
            <a:r>
              <a:rPr sz="1800" spc="60" dirty="0">
                <a:solidFill>
                  <a:srgbClr val="4B4B4B"/>
                </a:solidFill>
                <a:latin typeface="Arial"/>
                <a:cs typeface="Arial"/>
              </a:rPr>
              <a:t> </a:t>
            </a:r>
            <a:r>
              <a:rPr sz="1800" spc="-15" dirty="0">
                <a:solidFill>
                  <a:srgbClr val="4B4B4B"/>
                </a:solidFill>
                <a:latin typeface="Arial"/>
                <a:cs typeface="Arial"/>
              </a:rPr>
              <a:t>oxygen</a:t>
            </a:r>
            <a:endParaRPr sz="1800">
              <a:latin typeface="Arial"/>
              <a:cs typeface="Arial"/>
            </a:endParaRPr>
          </a:p>
        </p:txBody>
      </p:sp>
      <p:sp>
        <p:nvSpPr>
          <p:cNvPr id="8" name="object 8"/>
          <p:cNvSpPr txBox="1"/>
          <p:nvPr/>
        </p:nvSpPr>
        <p:spPr>
          <a:xfrm>
            <a:off x="449580" y="1986279"/>
            <a:ext cx="7091045" cy="400622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B4B4B"/>
                </a:solidFill>
                <a:latin typeface="Arial"/>
                <a:cs typeface="Arial"/>
              </a:rPr>
              <a:t>consumption roughly </a:t>
            </a:r>
            <a:r>
              <a:rPr sz="1800" spc="-10" dirty="0">
                <a:solidFill>
                  <a:srgbClr val="4B4B4B"/>
                </a:solidFill>
                <a:latin typeface="Arial"/>
                <a:cs typeface="Arial"/>
              </a:rPr>
              <a:t>100% </a:t>
            </a:r>
            <a:r>
              <a:rPr sz="1800" spc="-5" dirty="0">
                <a:solidFill>
                  <a:srgbClr val="4B4B4B"/>
                </a:solidFill>
                <a:latin typeface="Arial"/>
                <a:cs typeface="Arial"/>
              </a:rPr>
              <a:t>in proportion to intraoperative </a:t>
            </a:r>
            <a:r>
              <a:rPr sz="1800" spc="-10" dirty="0">
                <a:solidFill>
                  <a:srgbClr val="4B4B4B"/>
                </a:solidFill>
                <a:latin typeface="Arial"/>
                <a:cs typeface="Arial"/>
              </a:rPr>
              <a:t>heat</a:t>
            </a:r>
            <a:r>
              <a:rPr sz="1800" spc="-35" dirty="0">
                <a:solidFill>
                  <a:srgbClr val="4B4B4B"/>
                </a:solidFill>
                <a:latin typeface="Arial"/>
                <a:cs typeface="Arial"/>
              </a:rPr>
              <a:t> </a:t>
            </a:r>
            <a:r>
              <a:rPr sz="1800" spc="-5" dirty="0">
                <a:solidFill>
                  <a:srgbClr val="4B4B4B"/>
                </a:solidFill>
                <a:latin typeface="Arial"/>
                <a:cs typeface="Arial"/>
              </a:rPr>
              <a:t>loss.</a:t>
            </a:r>
            <a:endParaRPr sz="1800" dirty="0">
              <a:latin typeface="Arial"/>
              <a:cs typeface="Arial"/>
            </a:endParaRPr>
          </a:p>
          <a:p>
            <a:pPr>
              <a:lnSpc>
                <a:spcPct val="100000"/>
              </a:lnSpc>
              <a:spcBef>
                <a:spcPts val="30"/>
              </a:spcBef>
            </a:pPr>
            <a:endParaRPr sz="1850" dirty="0">
              <a:latin typeface="Times New Roman"/>
              <a:cs typeface="Times New Roman"/>
            </a:endParaRPr>
          </a:p>
          <a:p>
            <a:pPr marL="12700" marR="82550">
              <a:lnSpc>
                <a:spcPct val="100000"/>
              </a:lnSpc>
            </a:pPr>
            <a:r>
              <a:rPr sz="2700" spc="-270" baseline="6172" dirty="0">
                <a:solidFill>
                  <a:srgbClr val="4B4B4B"/>
                </a:solidFill>
                <a:latin typeface="Symbol"/>
                <a:cs typeface="Symbol"/>
              </a:rPr>
              <a:t></a:t>
            </a:r>
            <a:r>
              <a:rPr sz="1800" spc="-180" dirty="0">
                <a:solidFill>
                  <a:srgbClr val="4B4B4B"/>
                </a:solidFill>
                <a:latin typeface="Arial"/>
                <a:cs typeface="Arial"/>
              </a:rPr>
              <a:t>In </a:t>
            </a:r>
            <a:r>
              <a:rPr sz="1800" spc="-10" dirty="0">
                <a:solidFill>
                  <a:srgbClr val="4B4B4B"/>
                </a:solidFill>
                <a:latin typeface="Arial"/>
                <a:cs typeface="Arial"/>
              </a:rPr>
              <a:t>addition </a:t>
            </a:r>
            <a:r>
              <a:rPr sz="1800" dirty="0">
                <a:solidFill>
                  <a:srgbClr val="4B4B4B"/>
                </a:solidFill>
                <a:latin typeface="Arial"/>
                <a:cs typeface="Arial"/>
              </a:rPr>
              <a:t>to </a:t>
            </a:r>
            <a:r>
              <a:rPr sz="1800" spc="-10" dirty="0">
                <a:solidFill>
                  <a:srgbClr val="4B4B4B"/>
                </a:solidFill>
                <a:latin typeface="Arial"/>
                <a:cs typeface="Arial"/>
              </a:rPr>
              <a:t>increasing </a:t>
            </a:r>
            <a:r>
              <a:rPr sz="1800" dirty="0">
                <a:solidFill>
                  <a:srgbClr val="4B4B4B"/>
                </a:solidFill>
                <a:latin typeface="Arial"/>
                <a:cs typeface="Arial"/>
              </a:rPr>
              <a:t>IOP &amp; </a:t>
            </a:r>
            <a:r>
              <a:rPr sz="1800" spc="-5" dirty="0">
                <a:solidFill>
                  <a:srgbClr val="4B4B4B"/>
                </a:solidFill>
                <a:latin typeface="Arial"/>
                <a:cs typeface="Arial"/>
              </a:rPr>
              <a:t>ICP, </a:t>
            </a:r>
            <a:r>
              <a:rPr sz="1800" spc="-10" dirty="0">
                <a:solidFill>
                  <a:srgbClr val="4B4B4B"/>
                </a:solidFill>
                <a:latin typeface="Arial"/>
                <a:cs typeface="Arial"/>
              </a:rPr>
              <a:t>postoperative shivering possibly  </a:t>
            </a:r>
            <a:r>
              <a:rPr sz="1800" spc="-5" dirty="0">
                <a:solidFill>
                  <a:srgbClr val="4B4B4B"/>
                </a:solidFill>
                <a:latin typeface="Arial"/>
                <a:cs typeface="Arial"/>
              </a:rPr>
              <a:t>aggravates </a:t>
            </a:r>
            <a:r>
              <a:rPr sz="1800" spc="-15" dirty="0">
                <a:solidFill>
                  <a:srgbClr val="4B4B4B"/>
                </a:solidFill>
                <a:latin typeface="Arial"/>
                <a:cs typeface="Arial"/>
              </a:rPr>
              <a:t>wound </a:t>
            </a:r>
            <a:r>
              <a:rPr sz="1800" spc="-5" dirty="0">
                <a:solidFill>
                  <a:srgbClr val="4B4B4B"/>
                </a:solidFill>
                <a:latin typeface="Arial"/>
                <a:cs typeface="Arial"/>
              </a:rPr>
              <a:t>pain by stretching</a:t>
            </a:r>
            <a:r>
              <a:rPr sz="1800" spc="-15" dirty="0">
                <a:solidFill>
                  <a:srgbClr val="4B4B4B"/>
                </a:solidFill>
                <a:latin typeface="Arial"/>
                <a:cs typeface="Arial"/>
              </a:rPr>
              <a:t> </a:t>
            </a:r>
            <a:r>
              <a:rPr sz="1800" spc="-5" dirty="0" smtClean="0">
                <a:solidFill>
                  <a:srgbClr val="4B4B4B"/>
                </a:solidFill>
                <a:latin typeface="Arial"/>
                <a:cs typeface="Arial"/>
              </a:rPr>
              <a:t>incision</a:t>
            </a:r>
            <a:r>
              <a:rPr lang="en-US" sz="1800" spc="-5" dirty="0" smtClean="0">
                <a:solidFill>
                  <a:srgbClr val="4B4B4B"/>
                </a:solidFill>
                <a:latin typeface="Arial"/>
                <a:cs typeface="Arial"/>
              </a:rPr>
              <a:t>al site.</a:t>
            </a:r>
            <a:endParaRPr sz="1800" dirty="0">
              <a:latin typeface="Arial"/>
              <a:cs typeface="Arial"/>
            </a:endParaRPr>
          </a:p>
          <a:p>
            <a:pPr>
              <a:lnSpc>
                <a:spcPct val="100000"/>
              </a:lnSpc>
              <a:spcBef>
                <a:spcPts val="35"/>
              </a:spcBef>
            </a:pPr>
            <a:endParaRPr sz="1850" dirty="0">
              <a:latin typeface="Times New Roman"/>
              <a:cs typeface="Times New Roman"/>
            </a:endParaRPr>
          </a:p>
          <a:p>
            <a:pPr marL="12700" marR="5080">
              <a:lnSpc>
                <a:spcPct val="100000"/>
              </a:lnSpc>
            </a:pPr>
            <a:r>
              <a:rPr sz="2700" spc="-202" baseline="6172" dirty="0">
                <a:solidFill>
                  <a:srgbClr val="4B4B4B"/>
                </a:solidFill>
                <a:latin typeface="Symbol"/>
                <a:cs typeface="Symbol"/>
              </a:rPr>
              <a:t></a:t>
            </a:r>
            <a:r>
              <a:rPr sz="1800" spc="-135" dirty="0">
                <a:solidFill>
                  <a:srgbClr val="4B4B4B"/>
                </a:solidFill>
                <a:latin typeface="Arial"/>
                <a:cs typeface="Arial"/>
              </a:rPr>
              <a:t>The </a:t>
            </a:r>
            <a:r>
              <a:rPr sz="1800" spc="-5" dirty="0">
                <a:solidFill>
                  <a:srgbClr val="4B4B4B"/>
                </a:solidFill>
                <a:latin typeface="Arial"/>
                <a:cs typeface="Arial"/>
              </a:rPr>
              <a:t>most important determinants </a:t>
            </a:r>
            <a:r>
              <a:rPr sz="1800" spc="-10" dirty="0">
                <a:solidFill>
                  <a:srgbClr val="4B4B4B"/>
                </a:solidFill>
                <a:latin typeface="Arial"/>
                <a:cs typeface="Arial"/>
              </a:rPr>
              <a:t>of </a:t>
            </a:r>
            <a:r>
              <a:rPr sz="1800" spc="-5" dirty="0">
                <a:solidFill>
                  <a:srgbClr val="4B4B4B"/>
                </a:solidFill>
                <a:latin typeface="Arial"/>
                <a:cs typeface="Arial"/>
              </a:rPr>
              <a:t>shivering </a:t>
            </a:r>
            <a:r>
              <a:rPr sz="1800" dirty="0">
                <a:solidFill>
                  <a:srgbClr val="4B4B4B"/>
                </a:solidFill>
                <a:latin typeface="Arial"/>
                <a:cs typeface="Arial"/>
              </a:rPr>
              <a:t>risk </a:t>
            </a:r>
            <a:r>
              <a:rPr sz="1800" spc="-5" dirty="0">
                <a:solidFill>
                  <a:srgbClr val="4B4B4B"/>
                </a:solidFill>
                <a:latin typeface="Arial"/>
                <a:cs typeface="Arial"/>
              </a:rPr>
              <a:t>are </a:t>
            </a:r>
            <a:r>
              <a:rPr sz="1800" spc="-15" dirty="0">
                <a:solidFill>
                  <a:srgbClr val="4B4B4B"/>
                </a:solidFill>
                <a:latin typeface="Arial"/>
                <a:cs typeface="Arial"/>
              </a:rPr>
              <a:t>young </a:t>
            </a:r>
            <a:r>
              <a:rPr sz="1800" spc="-5" dirty="0">
                <a:solidFill>
                  <a:srgbClr val="4B4B4B"/>
                </a:solidFill>
                <a:latin typeface="Arial"/>
                <a:cs typeface="Arial"/>
              </a:rPr>
              <a:t>age </a:t>
            </a:r>
            <a:r>
              <a:rPr sz="1800" spc="-10" dirty="0">
                <a:solidFill>
                  <a:srgbClr val="4B4B4B"/>
                </a:solidFill>
                <a:latin typeface="Arial"/>
                <a:cs typeface="Arial"/>
              </a:rPr>
              <a:t>and  low </a:t>
            </a:r>
            <a:r>
              <a:rPr sz="1800" spc="-5" dirty="0">
                <a:solidFill>
                  <a:srgbClr val="4B4B4B"/>
                </a:solidFill>
                <a:latin typeface="Arial"/>
                <a:cs typeface="Arial"/>
              </a:rPr>
              <a:t>core</a:t>
            </a:r>
            <a:r>
              <a:rPr sz="1800" spc="-35" dirty="0">
                <a:solidFill>
                  <a:srgbClr val="4B4B4B"/>
                </a:solidFill>
                <a:latin typeface="Arial"/>
                <a:cs typeface="Arial"/>
              </a:rPr>
              <a:t> </a:t>
            </a:r>
            <a:r>
              <a:rPr sz="1800" spc="-5" dirty="0">
                <a:solidFill>
                  <a:srgbClr val="4B4B4B"/>
                </a:solidFill>
                <a:latin typeface="Arial"/>
                <a:cs typeface="Arial"/>
              </a:rPr>
              <a:t>temperature.</a:t>
            </a:r>
            <a:endParaRPr sz="1800" dirty="0">
              <a:latin typeface="Arial"/>
              <a:cs typeface="Arial"/>
            </a:endParaRPr>
          </a:p>
          <a:p>
            <a:pPr>
              <a:lnSpc>
                <a:spcPct val="100000"/>
              </a:lnSpc>
              <a:spcBef>
                <a:spcPts val="30"/>
              </a:spcBef>
            </a:pPr>
            <a:endParaRPr sz="1850" dirty="0">
              <a:latin typeface="Times New Roman"/>
              <a:cs typeface="Times New Roman"/>
            </a:endParaRPr>
          </a:p>
          <a:p>
            <a:pPr marL="12700" marR="32384">
              <a:lnSpc>
                <a:spcPct val="100000"/>
              </a:lnSpc>
            </a:pPr>
            <a:r>
              <a:rPr sz="2700" spc="-202" baseline="6172" dirty="0">
                <a:solidFill>
                  <a:srgbClr val="4B4B4B"/>
                </a:solidFill>
                <a:latin typeface="Symbol"/>
                <a:cs typeface="Symbol"/>
              </a:rPr>
              <a:t></a:t>
            </a:r>
            <a:r>
              <a:rPr sz="1800" spc="-135" dirty="0">
                <a:solidFill>
                  <a:srgbClr val="4B4B4B"/>
                </a:solidFill>
                <a:latin typeface="Arial"/>
                <a:cs typeface="Arial"/>
              </a:rPr>
              <a:t>The </a:t>
            </a:r>
            <a:r>
              <a:rPr sz="1800" spc="-10" dirty="0">
                <a:solidFill>
                  <a:srgbClr val="4B4B4B"/>
                </a:solidFill>
                <a:latin typeface="Arial"/>
                <a:cs typeface="Arial"/>
              </a:rPr>
              <a:t>etiology </a:t>
            </a:r>
            <a:r>
              <a:rPr sz="1800" spc="-5" dirty="0">
                <a:solidFill>
                  <a:srgbClr val="4B4B4B"/>
                </a:solidFill>
                <a:latin typeface="Arial"/>
                <a:cs typeface="Arial"/>
              </a:rPr>
              <a:t>of </a:t>
            </a:r>
            <a:r>
              <a:rPr sz="1800" spc="-10" dirty="0">
                <a:solidFill>
                  <a:srgbClr val="4B4B4B"/>
                </a:solidFill>
                <a:latin typeface="Arial"/>
                <a:cs typeface="Arial"/>
              </a:rPr>
              <a:t>postanesthetic </a:t>
            </a:r>
            <a:r>
              <a:rPr sz="1800" spc="-5" dirty="0">
                <a:solidFill>
                  <a:srgbClr val="4B4B4B"/>
                </a:solidFill>
                <a:latin typeface="Arial"/>
                <a:cs typeface="Arial"/>
              </a:rPr>
              <a:t>shivering-like </a:t>
            </a:r>
            <a:r>
              <a:rPr sz="1800" spc="-10" dirty="0">
                <a:solidFill>
                  <a:srgbClr val="4B4B4B"/>
                </a:solidFill>
                <a:latin typeface="Arial"/>
                <a:cs typeface="Arial"/>
              </a:rPr>
              <a:t>tremor </a:t>
            </a:r>
            <a:r>
              <a:rPr sz="1800" spc="-5" dirty="0">
                <a:solidFill>
                  <a:srgbClr val="4B4B4B"/>
                </a:solidFill>
                <a:latin typeface="Arial"/>
                <a:cs typeface="Arial"/>
              </a:rPr>
              <a:t>is </a:t>
            </a:r>
            <a:r>
              <a:rPr sz="1800" spc="-10" dirty="0">
                <a:solidFill>
                  <a:srgbClr val="4B4B4B"/>
                </a:solidFill>
                <a:latin typeface="Arial"/>
                <a:cs typeface="Arial"/>
              </a:rPr>
              <a:t>unclear. </a:t>
            </a:r>
            <a:r>
              <a:rPr sz="1800" dirty="0">
                <a:solidFill>
                  <a:srgbClr val="4B4B4B"/>
                </a:solidFill>
                <a:latin typeface="Arial"/>
                <a:cs typeface="Arial"/>
              </a:rPr>
              <a:t>It </a:t>
            </a:r>
            <a:r>
              <a:rPr sz="1800" spc="-10" dirty="0">
                <a:solidFill>
                  <a:srgbClr val="4B4B4B"/>
                </a:solidFill>
                <a:latin typeface="Arial"/>
                <a:cs typeface="Arial"/>
              </a:rPr>
              <a:t>may  </a:t>
            </a:r>
            <a:r>
              <a:rPr sz="1800" spc="-5" dirty="0">
                <a:solidFill>
                  <a:srgbClr val="4B4B4B"/>
                </a:solidFill>
                <a:latin typeface="Arial"/>
                <a:cs typeface="Arial"/>
              </a:rPr>
              <a:t>result from anesthetic-induced </a:t>
            </a:r>
            <a:r>
              <a:rPr sz="1800" spc="-10" dirty="0">
                <a:solidFill>
                  <a:srgbClr val="4B4B4B"/>
                </a:solidFill>
                <a:latin typeface="Arial"/>
                <a:cs typeface="Arial"/>
              </a:rPr>
              <a:t>disinhibition </a:t>
            </a:r>
            <a:r>
              <a:rPr sz="1800" spc="-5" dirty="0">
                <a:solidFill>
                  <a:srgbClr val="4B4B4B"/>
                </a:solidFill>
                <a:latin typeface="Arial"/>
                <a:cs typeface="Arial"/>
              </a:rPr>
              <a:t>of </a:t>
            </a:r>
            <a:r>
              <a:rPr sz="1800" spc="-10" dirty="0">
                <a:solidFill>
                  <a:srgbClr val="4B4B4B"/>
                </a:solidFill>
                <a:latin typeface="Arial"/>
                <a:cs typeface="Arial"/>
              </a:rPr>
              <a:t>normal descending  </a:t>
            </a:r>
            <a:r>
              <a:rPr sz="1800" spc="-5" dirty="0">
                <a:solidFill>
                  <a:srgbClr val="4B4B4B"/>
                </a:solidFill>
                <a:latin typeface="Arial"/>
                <a:cs typeface="Arial"/>
              </a:rPr>
              <a:t>control over spinal</a:t>
            </a:r>
            <a:r>
              <a:rPr sz="1800" spc="-10" dirty="0">
                <a:solidFill>
                  <a:srgbClr val="4B4B4B"/>
                </a:solidFill>
                <a:latin typeface="Arial"/>
                <a:cs typeface="Arial"/>
              </a:rPr>
              <a:t> reflexes</a:t>
            </a:r>
            <a:r>
              <a:rPr sz="1800" spc="-10" dirty="0" smtClean="0">
                <a:solidFill>
                  <a:srgbClr val="4B4B4B"/>
                </a:solidFill>
                <a:latin typeface="Arial"/>
                <a:cs typeface="Arial"/>
              </a:rPr>
              <a:t>.</a:t>
            </a:r>
            <a:endParaRPr lang="en-US" sz="1800" spc="-10" dirty="0" smtClean="0">
              <a:solidFill>
                <a:srgbClr val="4B4B4B"/>
              </a:solidFill>
              <a:latin typeface="Arial"/>
              <a:cs typeface="Arial"/>
            </a:endParaRPr>
          </a:p>
          <a:p>
            <a:pPr marL="12700" marR="32384">
              <a:lnSpc>
                <a:spcPct val="100000"/>
              </a:lnSpc>
            </a:pPr>
            <a:endParaRPr lang="en-US" spc="-10" dirty="0">
              <a:solidFill>
                <a:srgbClr val="4B4B4B"/>
              </a:solidFill>
              <a:latin typeface="Arial"/>
              <a:cs typeface="Arial"/>
            </a:endParaRPr>
          </a:p>
          <a:p>
            <a:pPr marL="12700" marR="32384">
              <a:lnSpc>
                <a:spcPct val="100000"/>
              </a:lnSpc>
            </a:pPr>
            <a:r>
              <a:rPr lang="en-US" sz="2700" spc="-202" baseline="6172" dirty="0" smtClean="0">
                <a:solidFill>
                  <a:srgbClr val="4B4B4B"/>
                </a:solidFill>
                <a:latin typeface="Symbol"/>
                <a:cs typeface="Symbol"/>
              </a:rPr>
              <a:t> </a:t>
            </a:r>
            <a:r>
              <a:rPr lang="en-US" sz="2400" b="1" spc="-202" baseline="6172" dirty="0" smtClean="0">
                <a:solidFill>
                  <a:srgbClr val="4B4B4B"/>
                </a:solidFill>
                <a:latin typeface="Arial" panose="020B0604020202020204" pitchFamily="34" charset="0"/>
                <a:cs typeface="Arial" panose="020B0604020202020204" pitchFamily="34" charset="0"/>
              </a:rPr>
              <a:t>Intense shivering  increases O2 consumption  5 fold, CO2</a:t>
            </a:r>
            <a:r>
              <a:rPr lang="en-US" sz="2400" b="1" spc="-202" dirty="0" smtClean="0">
                <a:solidFill>
                  <a:srgbClr val="4B4B4B"/>
                </a:solidFill>
                <a:latin typeface="Arial" panose="020B0604020202020204" pitchFamily="34" charset="0"/>
                <a:cs typeface="Arial" panose="020B0604020202020204" pitchFamily="34" charset="0"/>
              </a:rPr>
              <a:t> </a:t>
            </a:r>
            <a:r>
              <a:rPr lang="en-US" b="1" spc="-202" dirty="0" smtClean="0">
                <a:solidFill>
                  <a:srgbClr val="4B4B4B"/>
                </a:solidFill>
                <a:latin typeface="Arial" panose="020B0604020202020204" pitchFamily="34" charset="0"/>
                <a:cs typeface="Arial" panose="020B0604020202020204" pitchFamily="34" charset="0"/>
              </a:rPr>
              <a:t>production  , so decrease spo2 , hence increase risk of MI.</a:t>
            </a:r>
            <a:endParaRPr b="1"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22145" cy="574040"/>
          </a:xfrm>
          <a:prstGeom prst="rect">
            <a:avLst/>
          </a:prstGeom>
        </p:spPr>
        <p:txBody>
          <a:bodyPr vert="horz" wrap="square" lIns="0" tIns="12700" rIns="0" bIns="0" rtlCol="0">
            <a:spAutoFit/>
          </a:bodyPr>
          <a:lstStyle/>
          <a:p>
            <a:pPr marL="12700">
              <a:lnSpc>
                <a:spcPct val="100000"/>
              </a:lnSpc>
              <a:spcBef>
                <a:spcPts val="100"/>
              </a:spcBef>
            </a:pPr>
            <a:r>
              <a:rPr sz="3600" spc="-245" dirty="0">
                <a:solidFill>
                  <a:srgbClr val="666666"/>
                </a:solidFill>
                <a:latin typeface="Arial"/>
                <a:cs typeface="Arial"/>
              </a:rPr>
              <a:t>Template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711959"/>
            <a:ext cx="6761480" cy="299720"/>
          </a:xfrm>
          <a:prstGeom prst="rect">
            <a:avLst/>
          </a:prstGeom>
        </p:spPr>
        <p:txBody>
          <a:bodyPr vert="horz" wrap="square" lIns="0" tIns="12700" rIns="0" bIns="0" rtlCol="0">
            <a:spAutoFit/>
          </a:bodyPr>
          <a:lstStyle/>
          <a:p>
            <a:pPr marL="157480" indent="-144780">
              <a:lnSpc>
                <a:spcPct val="100000"/>
              </a:lnSpc>
              <a:spcBef>
                <a:spcPts val="100"/>
              </a:spcBef>
              <a:buChar char="•"/>
              <a:tabLst>
                <a:tab pos="157480" algn="l"/>
              </a:tabLst>
            </a:pPr>
            <a:r>
              <a:rPr sz="1800" dirty="0">
                <a:solidFill>
                  <a:srgbClr val="4B4B4B"/>
                </a:solidFill>
                <a:latin typeface="Arial"/>
                <a:cs typeface="Arial"/>
              </a:rPr>
              <a:t>The </a:t>
            </a:r>
            <a:r>
              <a:rPr sz="1800" spc="-10" dirty="0">
                <a:solidFill>
                  <a:srgbClr val="4B4B4B"/>
                </a:solidFill>
                <a:latin typeface="Arial"/>
                <a:cs typeface="Arial"/>
              </a:rPr>
              <a:t>body </a:t>
            </a:r>
            <a:r>
              <a:rPr sz="1800" spc="-5" dirty="0">
                <a:solidFill>
                  <a:srgbClr val="4B4B4B"/>
                </a:solidFill>
                <a:latin typeface="Arial"/>
                <a:cs typeface="Arial"/>
              </a:rPr>
              <a:t>is </a:t>
            </a:r>
            <a:r>
              <a:rPr sz="1800" spc="-10" dirty="0">
                <a:solidFill>
                  <a:srgbClr val="4B4B4B"/>
                </a:solidFill>
                <a:latin typeface="Arial"/>
                <a:cs typeface="Arial"/>
              </a:rPr>
              <a:t>divided </a:t>
            </a:r>
            <a:r>
              <a:rPr sz="1800" spc="-5" dirty="0">
                <a:solidFill>
                  <a:srgbClr val="4B4B4B"/>
                </a:solidFill>
                <a:latin typeface="Arial"/>
                <a:cs typeface="Arial"/>
              </a:rPr>
              <a:t>into </a:t>
            </a:r>
            <a:r>
              <a:rPr sz="1800" dirty="0">
                <a:solidFill>
                  <a:srgbClr val="4B4B4B"/>
                </a:solidFill>
                <a:latin typeface="Arial"/>
                <a:cs typeface="Arial"/>
              </a:rPr>
              <a:t>a </a:t>
            </a:r>
            <a:r>
              <a:rPr sz="1800" spc="-15" dirty="0">
                <a:solidFill>
                  <a:srgbClr val="4B4B4B"/>
                </a:solidFill>
                <a:latin typeface="Arial"/>
                <a:cs typeface="Arial"/>
              </a:rPr>
              <a:t>warm </a:t>
            </a:r>
            <a:r>
              <a:rPr sz="1800" b="1" spc="-5" dirty="0">
                <a:solidFill>
                  <a:srgbClr val="4B4B4B"/>
                </a:solidFill>
                <a:latin typeface="Arial"/>
                <a:cs typeface="Arial"/>
              </a:rPr>
              <a:t>internal core </a:t>
            </a:r>
            <a:r>
              <a:rPr sz="1800" spc="-10" dirty="0">
                <a:solidFill>
                  <a:srgbClr val="4B4B4B"/>
                </a:solidFill>
                <a:latin typeface="Arial"/>
                <a:cs typeface="Arial"/>
              </a:rPr>
              <a:t>and </a:t>
            </a:r>
            <a:r>
              <a:rPr sz="1800" dirty="0">
                <a:solidFill>
                  <a:srgbClr val="4B4B4B"/>
                </a:solidFill>
                <a:latin typeface="Arial"/>
                <a:cs typeface="Arial"/>
              </a:rPr>
              <a:t>a </a:t>
            </a:r>
            <a:r>
              <a:rPr sz="1800" spc="-10" dirty="0">
                <a:solidFill>
                  <a:srgbClr val="4B4B4B"/>
                </a:solidFill>
                <a:latin typeface="Arial"/>
                <a:cs typeface="Arial"/>
              </a:rPr>
              <a:t>cooler</a:t>
            </a:r>
            <a:r>
              <a:rPr sz="1800" spc="45" dirty="0">
                <a:solidFill>
                  <a:srgbClr val="4B4B4B"/>
                </a:solidFill>
                <a:latin typeface="Arial"/>
                <a:cs typeface="Arial"/>
              </a:rPr>
              <a:t> </a:t>
            </a:r>
            <a:r>
              <a:rPr sz="1800" b="1" spc="-5" dirty="0">
                <a:solidFill>
                  <a:srgbClr val="4B4B4B"/>
                </a:solidFill>
                <a:latin typeface="Arial"/>
                <a:cs typeface="Arial"/>
              </a:rPr>
              <a:t>outer</a:t>
            </a:r>
            <a:endParaRPr sz="1800">
              <a:latin typeface="Arial"/>
              <a:cs typeface="Arial"/>
            </a:endParaRPr>
          </a:p>
        </p:txBody>
      </p:sp>
      <p:sp>
        <p:nvSpPr>
          <p:cNvPr id="6" name="object 6"/>
          <p:cNvSpPr txBox="1"/>
          <p:nvPr/>
        </p:nvSpPr>
        <p:spPr>
          <a:xfrm>
            <a:off x="523240" y="1986279"/>
            <a:ext cx="6941184" cy="446789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B4B4B"/>
                </a:solidFill>
                <a:latin typeface="Arial"/>
                <a:cs typeface="Arial"/>
              </a:rPr>
              <a:t>shell.</a:t>
            </a:r>
            <a:endParaRPr sz="1800" dirty="0">
              <a:latin typeface="Arial"/>
              <a:cs typeface="Arial"/>
            </a:endParaRPr>
          </a:p>
          <a:p>
            <a:pPr>
              <a:lnSpc>
                <a:spcPct val="100000"/>
              </a:lnSpc>
              <a:spcBef>
                <a:spcPts val="30"/>
              </a:spcBef>
            </a:pPr>
            <a:endParaRPr sz="1850" dirty="0">
              <a:latin typeface="Times New Roman"/>
              <a:cs typeface="Times New Roman"/>
            </a:endParaRPr>
          </a:p>
          <a:p>
            <a:pPr marL="12700" marR="20955">
              <a:lnSpc>
                <a:spcPct val="100000"/>
              </a:lnSpc>
              <a:buSzPct val="94444"/>
              <a:buChar char="•"/>
              <a:tabLst>
                <a:tab pos="93980" algn="l"/>
              </a:tabLst>
            </a:pPr>
            <a:r>
              <a:rPr sz="1800" dirty="0">
                <a:solidFill>
                  <a:srgbClr val="4B4B4B"/>
                </a:solidFill>
                <a:latin typeface="Arial"/>
                <a:cs typeface="Arial"/>
              </a:rPr>
              <a:t>The </a:t>
            </a:r>
            <a:r>
              <a:rPr sz="1800" spc="-10" dirty="0">
                <a:solidFill>
                  <a:srgbClr val="4B4B4B"/>
                </a:solidFill>
                <a:latin typeface="Arial"/>
                <a:cs typeface="Arial"/>
              </a:rPr>
              <a:t>internal body temperature </a:t>
            </a:r>
            <a:r>
              <a:rPr sz="1800" spc="-5" dirty="0">
                <a:solidFill>
                  <a:srgbClr val="4B4B4B"/>
                </a:solidFill>
                <a:latin typeface="Arial"/>
                <a:cs typeface="Arial"/>
              </a:rPr>
              <a:t>is </a:t>
            </a:r>
            <a:r>
              <a:rPr sz="1800" dirty="0">
                <a:solidFill>
                  <a:srgbClr val="4B4B4B"/>
                </a:solidFill>
                <a:latin typeface="Arial"/>
                <a:cs typeface="Arial"/>
              </a:rPr>
              <a:t>the </a:t>
            </a:r>
            <a:r>
              <a:rPr sz="1800" spc="-10" dirty="0">
                <a:solidFill>
                  <a:srgbClr val="4B4B4B"/>
                </a:solidFill>
                <a:latin typeface="Arial"/>
                <a:cs typeface="Arial"/>
              </a:rPr>
              <a:t>temperature </a:t>
            </a:r>
            <a:r>
              <a:rPr sz="1800" spc="-5" dirty="0">
                <a:solidFill>
                  <a:srgbClr val="4B4B4B"/>
                </a:solidFill>
                <a:latin typeface="Arial"/>
                <a:cs typeface="Arial"/>
              </a:rPr>
              <a:t>of the vital </a:t>
            </a:r>
            <a:r>
              <a:rPr sz="1800" spc="-10" dirty="0">
                <a:solidFill>
                  <a:srgbClr val="4B4B4B"/>
                </a:solidFill>
                <a:latin typeface="Arial"/>
                <a:cs typeface="Arial"/>
              </a:rPr>
              <a:t>organs  </a:t>
            </a:r>
            <a:r>
              <a:rPr sz="1800" spc="-5" dirty="0">
                <a:solidFill>
                  <a:srgbClr val="4B4B4B"/>
                </a:solidFill>
                <a:latin typeface="Arial"/>
                <a:cs typeface="Arial"/>
              </a:rPr>
              <a:t>inside </a:t>
            </a:r>
            <a:r>
              <a:rPr sz="1800" spc="-10" dirty="0">
                <a:solidFill>
                  <a:srgbClr val="4B4B4B"/>
                </a:solidFill>
                <a:latin typeface="Arial"/>
                <a:cs typeface="Arial"/>
              </a:rPr>
              <a:t>the head and </a:t>
            </a:r>
            <a:r>
              <a:rPr sz="1800" spc="-5" dirty="0">
                <a:solidFill>
                  <a:srgbClr val="4B4B4B"/>
                </a:solidFill>
                <a:latin typeface="Arial"/>
                <a:cs typeface="Arial"/>
              </a:rPr>
              <a:t>trunk, </a:t>
            </a:r>
            <a:r>
              <a:rPr sz="1800" spc="-15" dirty="0">
                <a:solidFill>
                  <a:srgbClr val="4B4B4B"/>
                </a:solidFill>
                <a:latin typeface="Arial"/>
                <a:cs typeface="Arial"/>
              </a:rPr>
              <a:t>which, </a:t>
            </a:r>
            <a:r>
              <a:rPr sz="1800" spc="-10" dirty="0">
                <a:solidFill>
                  <a:srgbClr val="4B4B4B"/>
                </a:solidFill>
                <a:latin typeface="Arial"/>
                <a:cs typeface="Arial"/>
              </a:rPr>
              <a:t>together </a:t>
            </a:r>
            <a:r>
              <a:rPr sz="1800" spc="-15" dirty="0">
                <a:solidFill>
                  <a:srgbClr val="4B4B4B"/>
                </a:solidFill>
                <a:latin typeface="Arial"/>
                <a:cs typeface="Arial"/>
              </a:rPr>
              <a:t>with </a:t>
            </a:r>
            <a:r>
              <a:rPr sz="1800" dirty="0">
                <a:solidFill>
                  <a:srgbClr val="4B4B4B"/>
                </a:solidFill>
                <a:latin typeface="Arial"/>
                <a:cs typeface="Arial"/>
              </a:rPr>
              <a:t>a </a:t>
            </a:r>
            <a:r>
              <a:rPr sz="1800" spc="-5" dirty="0">
                <a:solidFill>
                  <a:srgbClr val="4B4B4B"/>
                </a:solidFill>
                <a:latin typeface="Arial"/>
                <a:cs typeface="Arial"/>
              </a:rPr>
              <a:t>variable </a:t>
            </a:r>
            <a:r>
              <a:rPr sz="1800" spc="-10" dirty="0">
                <a:solidFill>
                  <a:srgbClr val="4B4B4B"/>
                </a:solidFill>
                <a:latin typeface="Arial"/>
                <a:cs typeface="Arial"/>
              </a:rPr>
              <a:t>amount of  other tissue, </a:t>
            </a:r>
            <a:r>
              <a:rPr sz="1800" spc="-5" dirty="0">
                <a:solidFill>
                  <a:srgbClr val="4B4B4B"/>
                </a:solidFill>
                <a:latin typeface="Arial"/>
                <a:cs typeface="Arial"/>
              </a:rPr>
              <a:t>comprise the </a:t>
            </a:r>
            <a:r>
              <a:rPr sz="1800" spc="-15" dirty="0">
                <a:solidFill>
                  <a:srgbClr val="4B4B4B"/>
                </a:solidFill>
                <a:latin typeface="Arial"/>
                <a:cs typeface="Arial"/>
              </a:rPr>
              <a:t>warm </a:t>
            </a:r>
            <a:r>
              <a:rPr sz="1800" b="1" spc="-5" dirty="0">
                <a:solidFill>
                  <a:srgbClr val="4B4B4B"/>
                </a:solidFill>
                <a:latin typeface="Arial"/>
                <a:cs typeface="Arial"/>
              </a:rPr>
              <a:t>internal core</a:t>
            </a:r>
            <a:r>
              <a:rPr sz="1800" spc="-5" dirty="0">
                <a:solidFill>
                  <a:srgbClr val="4B4B4B"/>
                </a:solidFill>
                <a:latin typeface="Arial"/>
                <a:cs typeface="Arial"/>
              </a:rPr>
              <a:t>. </a:t>
            </a:r>
            <a:r>
              <a:rPr sz="1800" dirty="0">
                <a:solidFill>
                  <a:srgbClr val="4B4B4B"/>
                </a:solidFill>
                <a:latin typeface="Arial"/>
                <a:cs typeface="Arial"/>
              </a:rPr>
              <a:t>The </a:t>
            </a:r>
            <a:r>
              <a:rPr sz="1800" spc="-5" dirty="0">
                <a:solidFill>
                  <a:srgbClr val="4B4B4B"/>
                </a:solidFill>
                <a:latin typeface="Arial"/>
                <a:cs typeface="Arial"/>
              </a:rPr>
              <a:t>temperature of  the </a:t>
            </a:r>
            <a:r>
              <a:rPr sz="1800" spc="-10" dirty="0">
                <a:solidFill>
                  <a:srgbClr val="4B4B4B"/>
                </a:solidFill>
                <a:latin typeface="Arial"/>
                <a:cs typeface="Arial"/>
              </a:rPr>
              <a:t>internal </a:t>
            </a:r>
            <a:r>
              <a:rPr sz="1800" dirty="0">
                <a:solidFill>
                  <a:srgbClr val="4B4B4B"/>
                </a:solidFill>
                <a:latin typeface="Arial"/>
                <a:cs typeface="Arial"/>
              </a:rPr>
              <a:t>core </a:t>
            </a:r>
            <a:r>
              <a:rPr sz="1800" spc="-5" dirty="0">
                <a:solidFill>
                  <a:srgbClr val="4B4B4B"/>
                </a:solidFill>
                <a:latin typeface="Arial"/>
                <a:cs typeface="Arial"/>
              </a:rPr>
              <a:t>of the </a:t>
            </a:r>
            <a:r>
              <a:rPr sz="1800" spc="-10" dirty="0">
                <a:solidFill>
                  <a:srgbClr val="4B4B4B"/>
                </a:solidFill>
                <a:latin typeface="Arial"/>
                <a:cs typeface="Arial"/>
              </a:rPr>
              <a:t>body </a:t>
            </a:r>
            <a:r>
              <a:rPr sz="1800" spc="-5" dirty="0">
                <a:solidFill>
                  <a:srgbClr val="4B4B4B"/>
                </a:solidFill>
                <a:latin typeface="Arial"/>
                <a:cs typeface="Arial"/>
              </a:rPr>
              <a:t>remains </a:t>
            </a:r>
            <a:r>
              <a:rPr sz="1800" dirty="0">
                <a:solidFill>
                  <a:srgbClr val="4B4B4B"/>
                </a:solidFill>
                <a:latin typeface="Arial"/>
                <a:cs typeface="Arial"/>
              </a:rPr>
              <a:t>very </a:t>
            </a:r>
            <a:r>
              <a:rPr sz="1800" spc="-5" dirty="0">
                <a:solidFill>
                  <a:srgbClr val="4B4B4B"/>
                </a:solidFill>
                <a:latin typeface="Arial"/>
                <a:cs typeface="Arial"/>
              </a:rPr>
              <a:t>constant, </a:t>
            </a:r>
            <a:r>
              <a:rPr sz="1800" spc="-15" dirty="0">
                <a:solidFill>
                  <a:srgbClr val="4B4B4B"/>
                </a:solidFill>
                <a:latin typeface="Arial"/>
                <a:cs typeface="Arial"/>
              </a:rPr>
              <a:t>within </a:t>
            </a:r>
            <a:r>
              <a:rPr sz="1800" dirty="0">
                <a:solidFill>
                  <a:srgbClr val="4B4B4B"/>
                </a:solidFill>
                <a:latin typeface="Arial"/>
                <a:cs typeface="Arial"/>
              </a:rPr>
              <a:t>+/-</a:t>
            </a:r>
            <a:r>
              <a:rPr sz="1800" spc="-30" dirty="0">
                <a:solidFill>
                  <a:srgbClr val="4B4B4B"/>
                </a:solidFill>
                <a:latin typeface="Arial"/>
                <a:cs typeface="Arial"/>
              </a:rPr>
              <a:t> </a:t>
            </a:r>
            <a:r>
              <a:rPr sz="1800" spc="-5" dirty="0">
                <a:solidFill>
                  <a:srgbClr val="4B4B4B"/>
                </a:solidFill>
                <a:latin typeface="Arial"/>
                <a:cs typeface="Arial"/>
              </a:rPr>
              <a:t>1°F</a:t>
            </a:r>
            <a:endParaRPr sz="1800" dirty="0">
              <a:latin typeface="Arial"/>
              <a:cs typeface="Arial"/>
            </a:endParaRPr>
          </a:p>
          <a:p>
            <a:pPr>
              <a:lnSpc>
                <a:spcPct val="100000"/>
              </a:lnSpc>
              <a:spcBef>
                <a:spcPts val="35"/>
              </a:spcBef>
              <a:buClr>
                <a:srgbClr val="4B4B4B"/>
              </a:buClr>
              <a:buFont typeface="Arial"/>
              <a:buChar char="•"/>
            </a:pPr>
            <a:endParaRPr sz="1850" dirty="0">
              <a:latin typeface="Times New Roman"/>
              <a:cs typeface="Times New Roman"/>
            </a:endParaRPr>
          </a:p>
          <a:p>
            <a:pPr marL="12700" marR="5080">
              <a:lnSpc>
                <a:spcPct val="100000"/>
              </a:lnSpc>
              <a:buSzPct val="94444"/>
              <a:buChar char="•"/>
              <a:tabLst>
                <a:tab pos="157480" algn="l"/>
              </a:tabLst>
            </a:pPr>
            <a:r>
              <a:rPr sz="1800" dirty="0">
                <a:solidFill>
                  <a:srgbClr val="4B4B4B"/>
                </a:solidFill>
                <a:latin typeface="Arial"/>
                <a:cs typeface="Arial"/>
              </a:rPr>
              <a:t>The </a:t>
            </a:r>
            <a:r>
              <a:rPr sz="1800" spc="-5" dirty="0">
                <a:solidFill>
                  <a:srgbClr val="4B4B4B"/>
                </a:solidFill>
                <a:latin typeface="Arial"/>
                <a:cs typeface="Arial"/>
              </a:rPr>
              <a:t>temperature </a:t>
            </a:r>
            <a:r>
              <a:rPr sz="1800" spc="-10" dirty="0">
                <a:solidFill>
                  <a:srgbClr val="4B4B4B"/>
                </a:solidFill>
                <a:latin typeface="Arial"/>
                <a:cs typeface="Arial"/>
              </a:rPr>
              <a:t>of </a:t>
            </a:r>
            <a:r>
              <a:rPr sz="1800" spc="-5" dirty="0">
                <a:solidFill>
                  <a:srgbClr val="4B4B4B"/>
                </a:solidFill>
                <a:latin typeface="Arial"/>
                <a:cs typeface="Arial"/>
              </a:rPr>
              <a:t>the </a:t>
            </a:r>
            <a:r>
              <a:rPr sz="1800" b="1" spc="-5" dirty="0">
                <a:solidFill>
                  <a:srgbClr val="4B4B4B"/>
                </a:solidFill>
                <a:latin typeface="Arial"/>
                <a:cs typeface="Arial"/>
              </a:rPr>
              <a:t>outer shell </a:t>
            </a:r>
            <a:r>
              <a:rPr sz="1800" spc="-5" dirty="0">
                <a:solidFill>
                  <a:srgbClr val="4B4B4B"/>
                </a:solidFill>
                <a:latin typeface="Arial"/>
                <a:cs typeface="Arial"/>
              </a:rPr>
              <a:t>is strongly influenced by the  environment, </a:t>
            </a:r>
            <a:r>
              <a:rPr sz="1800" spc="-10" dirty="0">
                <a:solidFill>
                  <a:srgbClr val="4B4B4B"/>
                </a:solidFill>
                <a:latin typeface="Arial"/>
                <a:cs typeface="Arial"/>
              </a:rPr>
              <a:t>and </a:t>
            </a:r>
            <a:r>
              <a:rPr sz="1800" spc="-5" dirty="0">
                <a:solidFill>
                  <a:srgbClr val="4B4B4B"/>
                </a:solidFill>
                <a:latin typeface="Arial"/>
                <a:cs typeface="Arial"/>
              </a:rPr>
              <a:t>is </a:t>
            </a:r>
            <a:r>
              <a:rPr sz="1800" spc="-10" dirty="0">
                <a:solidFill>
                  <a:srgbClr val="4B4B4B"/>
                </a:solidFill>
                <a:latin typeface="Arial"/>
                <a:cs typeface="Arial"/>
              </a:rPr>
              <a:t>not regulated </a:t>
            </a:r>
            <a:r>
              <a:rPr sz="1800" spc="-15" dirty="0">
                <a:solidFill>
                  <a:srgbClr val="4B4B4B"/>
                </a:solidFill>
                <a:latin typeface="Arial"/>
                <a:cs typeface="Arial"/>
              </a:rPr>
              <a:t>within </a:t>
            </a:r>
            <a:r>
              <a:rPr sz="1800" spc="-5" dirty="0" smtClean="0">
                <a:solidFill>
                  <a:srgbClr val="4B4B4B"/>
                </a:solidFill>
                <a:latin typeface="Arial"/>
                <a:cs typeface="Arial"/>
              </a:rPr>
              <a:t>. </a:t>
            </a:r>
            <a:r>
              <a:rPr sz="1800" dirty="0">
                <a:solidFill>
                  <a:srgbClr val="4B4B4B"/>
                </a:solidFill>
                <a:latin typeface="Arial"/>
                <a:cs typeface="Arial"/>
              </a:rPr>
              <a:t>The </a:t>
            </a:r>
            <a:r>
              <a:rPr sz="1800" spc="-10" dirty="0">
                <a:solidFill>
                  <a:srgbClr val="4B4B4B"/>
                </a:solidFill>
                <a:latin typeface="Arial"/>
                <a:cs typeface="Arial"/>
              </a:rPr>
              <a:t>thermoregulatory </a:t>
            </a:r>
            <a:r>
              <a:rPr sz="1800" spc="-5" dirty="0">
                <a:solidFill>
                  <a:srgbClr val="4B4B4B"/>
                </a:solidFill>
                <a:latin typeface="Arial"/>
                <a:cs typeface="Arial"/>
              </a:rPr>
              <a:t>responses strongly affect  the temperature of the shell, </a:t>
            </a:r>
            <a:r>
              <a:rPr sz="1800" spc="-10" dirty="0">
                <a:solidFill>
                  <a:srgbClr val="4B4B4B"/>
                </a:solidFill>
                <a:latin typeface="Arial"/>
                <a:cs typeface="Arial"/>
              </a:rPr>
              <a:t>especially </a:t>
            </a:r>
            <a:r>
              <a:rPr sz="1800" spc="-5" dirty="0">
                <a:solidFill>
                  <a:srgbClr val="4B4B4B"/>
                </a:solidFill>
                <a:latin typeface="Arial"/>
                <a:cs typeface="Arial"/>
              </a:rPr>
              <a:t>its outermost </a:t>
            </a:r>
            <a:r>
              <a:rPr sz="1800" spc="-10" dirty="0">
                <a:solidFill>
                  <a:srgbClr val="4B4B4B"/>
                </a:solidFill>
                <a:latin typeface="Arial"/>
                <a:cs typeface="Arial"/>
              </a:rPr>
              <a:t>layer, </a:t>
            </a:r>
            <a:r>
              <a:rPr sz="1800" spc="-5" dirty="0">
                <a:solidFill>
                  <a:srgbClr val="4B4B4B"/>
                </a:solidFill>
                <a:latin typeface="Arial"/>
                <a:cs typeface="Arial"/>
              </a:rPr>
              <a:t>the</a:t>
            </a:r>
            <a:r>
              <a:rPr sz="1800" spc="20" dirty="0">
                <a:solidFill>
                  <a:srgbClr val="4B4B4B"/>
                </a:solidFill>
                <a:latin typeface="Arial"/>
                <a:cs typeface="Arial"/>
              </a:rPr>
              <a:t> </a:t>
            </a:r>
            <a:r>
              <a:rPr sz="1800" spc="-5" dirty="0">
                <a:solidFill>
                  <a:srgbClr val="4B4B4B"/>
                </a:solidFill>
                <a:latin typeface="Arial"/>
                <a:cs typeface="Arial"/>
              </a:rPr>
              <a:t>skin.</a:t>
            </a:r>
            <a:endParaRPr sz="1800" dirty="0">
              <a:latin typeface="Arial"/>
              <a:cs typeface="Arial"/>
            </a:endParaRPr>
          </a:p>
          <a:p>
            <a:pPr>
              <a:lnSpc>
                <a:spcPct val="100000"/>
              </a:lnSpc>
              <a:spcBef>
                <a:spcPts val="30"/>
              </a:spcBef>
              <a:buClr>
                <a:srgbClr val="4B4B4B"/>
              </a:buClr>
              <a:buFont typeface="Arial"/>
              <a:buChar char="•"/>
            </a:pPr>
            <a:endParaRPr sz="1850" dirty="0">
              <a:latin typeface="Times New Roman"/>
              <a:cs typeface="Times New Roman"/>
            </a:endParaRPr>
          </a:p>
          <a:p>
            <a:pPr marL="12700">
              <a:lnSpc>
                <a:spcPct val="100000"/>
              </a:lnSpc>
              <a:buSzPct val="94444"/>
              <a:buChar char="•"/>
              <a:tabLst>
                <a:tab pos="93980" algn="l"/>
              </a:tabLst>
            </a:pPr>
            <a:r>
              <a:rPr sz="1800" spc="-10" dirty="0">
                <a:solidFill>
                  <a:srgbClr val="4B4B4B"/>
                </a:solidFill>
                <a:latin typeface="Arial"/>
                <a:cs typeface="Arial"/>
              </a:rPr>
              <a:t>Heat </a:t>
            </a:r>
            <a:r>
              <a:rPr sz="1800" spc="-5" dirty="0">
                <a:solidFill>
                  <a:srgbClr val="4B4B4B"/>
                </a:solidFill>
                <a:latin typeface="Arial"/>
                <a:cs typeface="Arial"/>
              </a:rPr>
              <a:t>is transferred </a:t>
            </a:r>
            <a:r>
              <a:rPr sz="1800" spc="-15" dirty="0">
                <a:solidFill>
                  <a:srgbClr val="4B4B4B"/>
                </a:solidFill>
                <a:latin typeface="Arial"/>
                <a:cs typeface="Arial"/>
              </a:rPr>
              <a:t>within </a:t>
            </a:r>
            <a:r>
              <a:rPr sz="1800" spc="-5" dirty="0">
                <a:solidFill>
                  <a:srgbClr val="4B4B4B"/>
                </a:solidFill>
                <a:latin typeface="Arial"/>
                <a:cs typeface="Arial"/>
              </a:rPr>
              <a:t>the</a:t>
            </a:r>
            <a:r>
              <a:rPr sz="1800" spc="25" dirty="0">
                <a:solidFill>
                  <a:srgbClr val="4B4B4B"/>
                </a:solidFill>
                <a:latin typeface="Arial"/>
                <a:cs typeface="Arial"/>
              </a:rPr>
              <a:t> </a:t>
            </a:r>
            <a:r>
              <a:rPr sz="1800" spc="-10" dirty="0">
                <a:solidFill>
                  <a:srgbClr val="4B4B4B"/>
                </a:solidFill>
                <a:latin typeface="Arial"/>
                <a:cs typeface="Arial"/>
              </a:rPr>
              <a:t>body</a:t>
            </a:r>
            <a:endParaRPr sz="1800" dirty="0">
              <a:latin typeface="Arial"/>
              <a:cs typeface="Arial"/>
            </a:endParaRPr>
          </a:p>
          <a:p>
            <a:pPr marL="927100" marR="372745" lvl="1" indent="64769">
              <a:lnSpc>
                <a:spcPct val="100000"/>
              </a:lnSpc>
              <a:buAutoNum type="arabicParenBoth"/>
              <a:tabLst>
                <a:tab pos="1334770" algn="l"/>
              </a:tabLst>
            </a:pPr>
            <a:r>
              <a:rPr sz="1800" spc="-10" dirty="0">
                <a:solidFill>
                  <a:srgbClr val="4B4B4B"/>
                </a:solidFill>
                <a:latin typeface="Arial"/>
                <a:cs typeface="Arial"/>
              </a:rPr>
              <a:t>from </a:t>
            </a:r>
            <a:r>
              <a:rPr sz="1800" spc="-5" dirty="0">
                <a:solidFill>
                  <a:srgbClr val="4B4B4B"/>
                </a:solidFill>
                <a:latin typeface="Arial"/>
                <a:cs typeface="Arial"/>
              </a:rPr>
              <a:t>major </a:t>
            </a:r>
            <a:r>
              <a:rPr sz="1800" dirty="0">
                <a:solidFill>
                  <a:srgbClr val="4B4B4B"/>
                </a:solidFill>
                <a:latin typeface="Arial"/>
                <a:cs typeface="Arial"/>
              </a:rPr>
              <a:t>sites </a:t>
            </a:r>
            <a:r>
              <a:rPr sz="1800" spc="-5" dirty="0">
                <a:solidFill>
                  <a:srgbClr val="4B4B4B"/>
                </a:solidFill>
                <a:latin typeface="Arial"/>
                <a:cs typeface="Arial"/>
              </a:rPr>
              <a:t>of </a:t>
            </a:r>
            <a:r>
              <a:rPr sz="1800" spc="-10" dirty="0">
                <a:solidFill>
                  <a:srgbClr val="4B4B4B"/>
                </a:solidFill>
                <a:latin typeface="Arial"/>
                <a:cs typeface="Arial"/>
              </a:rPr>
              <a:t>heat production </a:t>
            </a:r>
            <a:r>
              <a:rPr sz="1800" spc="-5" dirty="0">
                <a:solidFill>
                  <a:srgbClr val="4B4B4B"/>
                </a:solidFill>
                <a:latin typeface="Arial"/>
                <a:cs typeface="Arial"/>
              </a:rPr>
              <a:t>to </a:t>
            </a:r>
            <a:r>
              <a:rPr sz="1800" dirty="0">
                <a:solidFill>
                  <a:srgbClr val="4B4B4B"/>
                </a:solidFill>
                <a:latin typeface="Arial"/>
                <a:cs typeface="Arial"/>
              </a:rPr>
              <a:t>the </a:t>
            </a:r>
            <a:r>
              <a:rPr sz="1800" spc="-5" dirty="0">
                <a:solidFill>
                  <a:srgbClr val="4B4B4B"/>
                </a:solidFill>
                <a:latin typeface="Arial"/>
                <a:cs typeface="Arial"/>
              </a:rPr>
              <a:t>rest </a:t>
            </a:r>
            <a:r>
              <a:rPr sz="1800" spc="-10" dirty="0">
                <a:solidFill>
                  <a:srgbClr val="4B4B4B"/>
                </a:solidFill>
                <a:latin typeface="Arial"/>
                <a:cs typeface="Arial"/>
              </a:rPr>
              <a:t>of </a:t>
            </a:r>
            <a:r>
              <a:rPr sz="1800" spc="-5" dirty="0">
                <a:solidFill>
                  <a:srgbClr val="4B4B4B"/>
                </a:solidFill>
                <a:latin typeface="Arial"/>
                <a:cs typeface="Arial"/>
              </a:rPr>
              <a:t>the  </a:t>
            </a:r>
            <a:r>
              <a:rPr sz="1800" spc="-15" dirty="0">
                <a:solidFill>
                  <a:srgbClr val="4B4B4B"/>
                </a:solidFill>
                <a:latin typeface="Arial"/>
                <a:cs typeface="Arial"/>
              </a:rPr>
              <a:t>body,</a:t>
            </a:r>
            <a:r>
              <a:rPr sz="1800" dirty="0">
                <a:solidFill>
                  <a:srgbClr val="4B4B4B"/>
                </a:solidFill>
                <a:latin typeface="Arial"/>
                <a:cs typeface="Arial"/>
              </a:rPr>
              <a:t> </a:t>
            </a:r>
            <a:r>
              <a:rPr sz="1800" spc="-10" dirty="0">
                <a:solidFill>
                  <a:srgbClr val="4B4B4B"/>
                </a:solidFill>
                <a:latin typeface="Arial"/>
                <a:cs typeface="Arial"/>
              </a:rPr>
              <a:t>and</a:t>
            </a:r>
            <a:endParaRPr sz="1800" dirty="0">
              <a:latin typeface="Arial"/>
              <a:cs typeface="Arial"/>
            </a:endParaRPr>
          </a:p>
          <a:p>
            <a:pPr marL="1269365" lvl="1" indent="-342265">
              <a:lnSpc>
                <a:spcPct val="100000"/>
              </a:lnSpc>
              <a:buAutoNum type="arabicParenBoth"/>
              <a:tabLst>
                <a:tab pos="1270000" algn="l"/>
              </a:tabLst>
            </a:pPr>
            <a:r>
              <a:rPr sz="1800" spc="-5" dirty="0">
                <a:solidFill>
                  <a:srgbClr val="4B4B4B"/>
                </a:solidFill>
                <a:latin typeface="Arial"/>
                <a:cs typeface="Arial"/>
              </a:rPr>
              <a:t>from the </a:t>
            </a:r>
            <a:r>
              <a:rPr sz="1800" spc="-10" dirty="0">
                <a:solidFill>
                  <a:srgbClr val="4B4B4B"/>
                </a:solidFill>
                <a:latin typeface="Arial"/>
                <a:cs typeface="Arial"/>
              </a:rPr>
              <a:t>core </a:t>
            </a:r>
            <a:r>
              <a:rPr sz="1800" spc="-5" dirty="0">
                <a:solidFill>
                  <a:srgbClr val="4B4B4B"/>
                </a:solidFill>
                <a:latin typeface="Arial"/>
                <a:cs typeface="Arial"/>
              </a:rPr>
              <a:t>to the</a:t>
            </a:r>
            <a:r>
              <a:rPr sz="1800" spc="10" dirty="0">
                <a:solidFill>
                  <a:srgbClr val="4B4B4B"/>
                </a:solidFill>
                <a:latin typeface="Arial"/>
                <a:cs typeface="Arial"/>
              </a:rPr>
              <a:t> </a:t>
            </a:r>
            <a:r>
              <a:rPr sz="1800" spc="-5" dirty="0">
                <a:solidFill>
                  <a:srgbClr val="4B4B4B"/>
                </a:solidFill>
                <a:latin typeface="Arial"/>
                <a:cs typeface="Arial"/>
              </a:rPr>
              <a:t>skin</a:t>
            </a:r>
            <a:endParaRPr sz="1800" dirty="0">
              <a:latin typeface="Arial"/>
              <a:cs typeface="Arial"/>
            </a:endParaRPr>
          </a:p>
        </p:txBody>
      </p:sp>
      <p:sp>
        <p:nvSpPr>
          <p:cNvPr id="7" name="object 7"/>
          <p:cNvSpPr txBox="1"/>
          <p:nvPr/>
        </p:nvSpPr>
        <p:spPr>
          <a:xfrm>
            <a:off x="1226819" y="476250"/>
            <a:ext cx="580961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B4B4B"/>
                </a:solidFill>
                <a:latin typeface="Arial"/>
                <a:cs typeface="Arial"/>
              </a:rPr>
              <a:t>Fundamental Concepts of </a:t>
            </a:r>
            <a:r>
              <a:rPr sz="2400" b="1" spc="-10" dirty="0">
                <a:solidFill>
                  <a:srgbClr val="4B4B4B"/>
                </a:solidFill>
                <a:latin typeface="Arial"/>
                <a:cs typeface="Arial"/>
              </a:rPr>
              <a:t>Heat</a:t>
            </a:r>
            <a:r>
              <a:rPr sz="2400" b="1" spc="-15" dirty="0">
                <a:solidFill>
                  <a:srgbClr val="4B4B4B"/>
                </a:solidFill>
                <a:latin typeface="Arial"/>
                <a:cs typeface="Arial"/>
              </a:rPr>
              <a:t> </a:t>
            </a:r>
            <a:r>
              <a:rPr sz="2400" b="1" spc="-10" dirty="0">
                <a:solidFill>
                  <a:srgbClr val="4B4B4B"/>
                </a:solidFill>
                <a:latin typeface="Arial"/>
                <a:cs typeface="Arial"/>
              </a:rPr>
              <a:t>Transfer</a:t>
            </a:r>
            <a:endParaRPr sz="2400">
              <a:latin typeface="Arial"/>
              <a:cs typeface="Arial"/>
            </a:endParaRPr>
          </a:p>
        </p:txBody>
      </p:sp>
      <p:sp>
        <p:nvSpPr>
          <p:cNvPr id="8" name="object 8"/>
          <p:cNvSpPr txBox="1"/>
          <p:nvPr/>
        </p:nvSpPr>
        <p:spPr>
          <a:xfrm>
            <a:off x="3251200" y="842009"/>
            <a:ext cx="176720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B4B4B"/>
                </a:solidFill>
                <a:latin typeface="Arial"/>
                <a:cs typeface="Arial"/>
              </a:rPr>
              <a:t>In </a:t>
            </a:r>
            <a:r>
              <a:rPr sz="2400" b="1" spc="-10" dirty="0">
                <a:solidFill>
                  <a:srgbClr val="4B4B4B"/>
                </a:solidFill>
                <a:latin typeface="Arial"/>
                <a:cs typeface="Arial"/>
              </a:rPr>
              <a:t>The</a:t>
            </a:r>
            <a:r>
              <a:rPr sz="2400" b="1" spc="-100" dirty="0">
                <a:solidFill>
                  <a:srgbClr val="4B4B4B"/>
                </a:solidFill>
                <a:latin typeface="Arial"/>
                <a:cs typeface="Arial"/>
              </a:rPr>
              <a:t> </a:t>
            </a:r>
            <a:r>
              <a:rPr sz="2400" b="1" spc="-5" dirty="0">
                <a:solidFill>
                  <a:srgbClr val="4B4B4B"/>
                </a:solidFill>
                <a:latin typeface="Arial"/>
                <a:cs typeface="Arial"/>
              </a:rPr>
              <a:t>Body</a:t>
            </a:r>
            <a:endParaRPr sz="240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41680" y="1711959"/>
            <a:ext cx="125412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4B4B4B"/>
                </a:solidFill>
                <a:latin typeface="Arial"/>
                <a:cs typeface="Arial"/>
              </a:rPr>
              <a:t>Treatment</a:t>
            </a:r>
            <a:endParaRPr sz="2000">
              <a:latin typeface="Arial"/>
              <a:cs typeface="Arial"/>
            </a:endParaRPr>
          </a:p>
        </p:txBody>
      </p:sp>
      <p:sp>
        <p:nvSpPr>
          <p:cNvPr id="6" name="object 6"/>
          <p:cNvSpPr txBox="1"/>
          <p:nvPr/>
        </p:nvSpPr>
        <p:spPr>
          <a:xfrm>
            <a:off x="381000" y="2291079"/>
            <a:ext cx="7467600" cy="3344505"/>
          </a:xfrm>
          <a:prstGeom prst="rect">
            <a:avLst/>
          </a:prstGeom>
        </p:spPr>
        <p:txBody>
          <a:bodyPr vert="horz" wrap="square" lIns="0" tIns="12700" rIns="0" bIns="0" rtlCol="0">
            <a:spAutoFit/>
          </a:bodyPr>
          <a:lstStyle/>
          <a:p>
            <a:pPr marL="12700">
              <a:lnSpc>
                <a:spcPct val="100000"/>
              </a:lnSpc>
              <a:spcBef>
                <a:spcPts val="100"/>
              </a:spcBef>
              <a:buSzPct val="94444"/>
              <a:buChar char="•"/>
              <a:tabLst>
                <a:tab pos="93980" algn="l"/>
              </a:tabLst>
            </a:pPr>
            <a:r>
              <a:rPr sz="1800" spc="-10" dirty="0">
                <a:solidFill>
                  <a:srgbClr val="4B4B4B"/>
                </a:solidFill>
                <a:latin typeface="Arial"/>
                <a:cs typeface="Arial"/>
              </a:rPr>
              <a:t>Skin </a:t>
            </a:r>
            <a:r>
              <a:rPr sz="1800" dirty="0">
                <a:solidFill>
                  <a:srgbClr val="4B4B4B"/>
                </a:solidFill>
                <a:latin typeface="Arial"/>
                <a:cs typeface="Arial"/>
              </a:rPr>
              <a:t>surface</a:t>
            </a:r>
            <a:r>
              <a:rPr sz="1800" spc="-5" dirty="0">
                <a:solidFill>
                  <a:srgbClr val="4B4B4B"/>
                </a:solidFill>
                <a:latin typeface="Arial"/>
                <a:cs typeface="Arial"/>
              </a:rPr>
              <a:t> </a:t>
            </a:r>
            <a:r>
              <a:rPr sz="1800" spc="-10" dirty="0">
                <a:solidFill>
                  <a:srgbClr val="4B4B4B"/>
                </a:solidFill>
                <a:latin typeface="Arial"/>
                <a:cs typeface="Arial"/>
              </a:rPr>
              <a:t>warming</a:t>
            </a:r>
            <a:endParaRPr sz="1800" dirty="0">
              <a:latin typeface="Arial"/>
              <a:cs typeface="Arial"/>
            </a:endParaRPr>
          </a:p>
          <a:p>
            <a:pPr>
              <a:lnSpc>
                <a:spcPct val="100000"/>
              </a:lnSpc>
              <a:spcBef>
                <a:spcPts val="30"/>
              </a:spcBef>
              <a:buClr>
                <a:srgbClr val="4B4B4B"/>
              </a:buClr>
              <a:buFont typeface="Arial"/>
              <a:buChar char="•"/>
            </a:pPr>
            <a:endParaRPr sz="1850" dirty="0">
              <a:latin typeface="Times New Roman"/>
              <a:cs typeface="Times New Roman"/>
            </a:endParaRPr>
          </a:p>
          <a:p>
            <a:pPr marL="12700" marR="5080">
              <a:lnSpc>
                <a:spcPct val="100000"/>
              </a:lnSpc>
              <a:buSzPct val="94444"/>
              <a:buChar char="•"/>
              <a:tabLst>
                <a:tab pos="93980" algn="l"/>
              </a:tabLst>
            </a:pPr>
            <a:r>
              <a:rPr sz="1800" spc="-10" dirty="0">
                <a:solidFill>
                  <a:srgbClr val="4B4B4B"/>
                </a:solidFill>
                <a:latin typeface="Arial"/>
                <a:cs typeface="Arial"/>
              </a:rPr>
              <a:t>Postanesthetic </a:t>
            </a:r>
            <a:r>
              <a:rPr sz="1800" spc="-5" dirty="0">
                <a:solidFill>
                  <a:srgbClr val="4B4B4B"/>
                </a:solidFill>
                <a:latin typeface="Arial"/>
                <a:cs typeface="Arial"/>
              </a:rPr>
              <a:t>shivering can also be </a:t>
            </a:r>
            <a:r>
              <a:rPr sz="1800" spc="-10" dirty="0">
                <a:solidFill>
                  <a:srgbClr val="4B4B4B"/>
                </a:solidFill>
                <a:latin typeface="Arial"/>
                <a:cs typeface="Arial"/>
              </a:rPr>
              <a:t>treated </a:t>
            </a:r>
            <a:r>
              <a:rPr sz="1800" spc="-15" dirty="0">
                <a:solidFill>
                  <a:srgbClr val="4B4B4B"/>
                </a:solidFill>
                <a:latin typeface="Arial"/>
                <a:cs typeface="Arial"/>
              </a:rPr>
              <a:t>with </a:t>
            </a:r>
            <a:r>
              <a:rPr sz="1800" dirty="0">
                <a:solidFill>
                  <a:srgbClr val="4B4B4B"/>
                </a:solidFill>
                <a:latin typeface="Arial"/>
                <a:cs typeface="Arial"/>
              </a:rPr>
              <a:t>a </a:t>
            </a:r>
            <a:r>
              <a:rPr sz="1800" spc="-5" dirty="0">
                <a:solidFill>
                  <a:srgbClr val="4B4B4B"/>
                </a:solidFill>
                <a:latin typeface="Arial"/>
                <a:cs typeface="Arial"/>
              </a:rPr>
              <a:t>variety </a:t>
            </a:r>
            <a:r>
              <a:rPr sz="1800" spc="-10" dirty="0">
                <a:solidFill>
                  <a:srgbClr val="4B4B4B"/>
                </a:solidFill>
                <a:latin typeface="Arial"/>
                <a:cs typeface="Arial"/>
              </a:rPr>
              <a:t>of  </a:t>
            </a:r>
            <a:r>
              <a:rPr sz="1800" spc="-5" dirty="0" smtClean="0">
                <a:solidFill>
                  <a:srgbClr val="4B4B4B"/>
                </a:solidFill>
                <a:latin typeface="Arial"/>
                <a:cs typeface="Arial"/>
              </a:rPr>
              <a:t>drugs,</a:t>
            </a:r>
            <a:endParaRPr lang="en-US" dirty="0">
              <a:latin typeface="Arial"/>
              <a:cs typeface="Arial"/>
            </a:endParaRPr>
          </a:p>
          <a:p>
            <a:pPr marL="469900" marR="5080" lvl="1">
              <a:buSzPct val="94444"/>
              <a:buChar char="•"/>
              <a:tabLst>
                <a:tab pos="93980" algn="l"/>
              </a:tabLst>
            </a:pPr>
            <a:r>
              <a:rPr b="1" spc="-5" dirty="0" smtClean="0">
                <a:solidFill>
                  <a:srgbClr val="4B4B4B"/>
                </a:solidFill>
                <a:latin typeface="Arial"/>
                <a:cs typeface="Arial"/>
              </a:rPr>
              <a:t>Clonidine </a:t>
            </a:r>
            <a:r>
              <a:rPr dirty="0">
                <a:solidFill>
                  <a:srgbClr val="4B4B4B"/>
                </a:solidFill>
                <a:latin typeface="Arial"/>
                <a:cs typeface="Arial"/>
              </a:rPr>
              <a:t>(75 µg </a:t>
            </a:r>
            <a:r>
              <a:rPr spc="-5" dirty="0">
                <a:solidFill>
                  <a:srgbClr val="4B4B4B"/>
                </a:solidFill>
                <a:latin typeface="Arial"/>
                <a:cs typeface="Arial"/>
              </a:rPr>
              <a:t>IV) </a:t>
            </a:r>
            <a:r>
              <a:rPr lang="en-US" spc="-5" dirty="0">
                <a:solidFill>
                  <a:srgbClr val="4B4B4B"/>
                </a:solidFill>
                <a:latin typeface="Arial"/>
                <a:cs typeface="Arial"/>
              </a:rPr>
              <a:t>(alpha 2 </a:t>
            </a:r>
            <a:r>
              <a:rPr lang="en-US" spc="-5" dirty="0" err="1">
                <a:solidFill>
                  <a:srgbClr val="4B4B4B"/>
                </a:solidFill>
                <a:latin typeface="Arial"/>
                <a:cs typeface="Arial"/>
              </a:rPr>
              <a:t>adrenoreceptor</a:t>
            </a:r>
            <a:r>
              <a:rPr lang="en-US" spc="-5" dirty="0">
                <a:solidFill>
                  <a:srgbClr val="4B4B4B"/>
                </a:solidFill>
                <a:latin typeface="Arial"/>
                <a:cs typeface="Arial"/>
              </a:rPr>
              <a:t> </a:t>
            </a:r>
            <a:r>
              <a:rPr lang="en-US" spc="-5" dirty="0" smtClean="0">
                <a:solidFill>
                  <a:srgbClr val="4B4B4B"/>
                </a:solidFill>
                <a:latin typeface="Arial"/>
                <a:cs typeface="Arial"/>
              </a:rPr>
              <a:t>agonist)</a:t>
            </a:r>
          </a:p>
          <a:p>
            <a:pPr marL="469900" marR="5080" lvl="1">
              <a:buSzPct val="94444"/>
              <a:buChar char="•"/>
              <a:tabLst>
                <a:tab pos="93980" algn="l"/>
              </a:tabLst>
            </a:pPr>
            <a:r>
              <a:rPr spc="-5" dirty="0" smtClean="0">
                <a:solidFill>
                  <a:srgbClr val="4B4B4B"/>
                </a:solidFill>
                <a:latin typeface="Arial"/>
                <a:cs typeface="Arial"/>
              </a:rPr>
              <a:t> </a:t>
            </a:r>
            <a:r>
              <a:rPr b="1" spc="-10" dirty="0">
                <a:solidFill>
                  <a:srgbClr val="4B4B4B"/>
                </a:solidFill>
                <a:latin typeface="Arial"/>
                <a:cs typeface="Arial"/>
              </a:rPr>
              <a:t>Ketanserin </a:t>
            </a:r>
            <a:r>
              <a:rPr spc="-5" dirty="0">
                <a:solidFill>
                  <a:srgbClr val="4B4B4B"/>
                </a:solidFill>
                <a:latin typeface="Arial"/>
                <a:cs typeface="Arial"/>
              </a:rPr>
              <a:t>(10 </a:t>
            </a:r>
            <a:r>
              <a:rPr spc="-10" dirty="0">
                <a:solidFill>
                  <a:srgbClr val="4B4B4B"/>
                </a:solidFill>
                <a:latin typeface="Arial"/>
                <a:cs typeface="Arial"/>
              </a:rPr>
              <a:t>Mg </a:t>
            </a:r>
            <a:r>
              <a:rPr spc="-5" dirty="0">
                <a:solidFill>
                  <a:srgbClr val="4B4B4B"/>
                </a:solidFill>
                <a:latin typeface="Arial"/>
                <a:cs typeface="Arial"/>
              </a:rPr>
              <a:t>IV) </a:t>
            </a:r>
            <a:r>
              <a:rPr lang="en-US" spc="-5" dirty="0" smtClean="0">
                <a:solidFill>
                  <a:srgbClr val="4B4B4B"/>
                </a:solidFill>
                <a:latin typeface="Arial"/>
                <a:cs typeface="Arial"/>
              </a:rPr>
              <a:t>(selective serotonin receptor antagonist)</a:t>
            </a:r>
            <a:r>
              <a:rPr spc="-5" dirty="0" smtClean="0">
                <a:solidFill>
                  <a:srgbClr val="4B4B4B"/>
                </a:solidFill>
                <a:latin typeface="Arial"/>
                <a:cs typeface="Arial"/>
              </a:rPr>
              <a:t> </a:t>
            </a:r>
            <a:endParaRPr lang="en-US" spc="-5" dirty="0" smtClean="0">
              <a:solidFill>
                <a:srgbClr val="4B4B4B"/>
              </a:solidFill>
              <a:latin typeface="Arial"/>
              <a:cs typeface="Arial"/>
            </a:endParaRPr>
          </a:p>
          <a:p>
            <a:pPr marL="469900" marR="5080" lvl="1">
              <a:buSzPct val="94444"/>
              <a:buChar char="•"/>
              <a:tabLst>
                <a:tab pos="93980" algn="l"/>
              </a:tabLst>
            </a:pPr>
            <a:r>
              <a:rPr b="1" spc="-5" dirty="0" smtClean="0">
                <a:solidFill>
                  <a:srgbClr val="4B4B4B"/>
                </a:solidFill>
                <a:latin typeface="Arial"/>
                <a:cs typeface="Arial"/>
              </a:rPr>
              <a:t>Tramadol</a:t>
            </a:r>
            <a:r>
              <a:rPr lang="en-US" b="1" spc="-5" dirty="0" smtClean="0">
                <a:solidFill>
                  <a:srgbClr val="4B4B4B"/>
                </a:solidFill>
                <a:latin typeface="Arial"/>
                <a:cs typeface="Arial"/>
              </a:rPr>
              <a:t> </a:t>
            </a:r>
            <a:r>
              <a:rPr lang="en-US" spc="-5" dirty="0" smtClean="0">
                <a:solidFill>
                  <a:srgbClr val="4B4B4B"/>
                </a:solidFill>
                <a:latin typeface="Arial"/>
                <a:cs typeface="Arial"/>
              </a:rPr>
              <a:t>(1 mg/kg </a:t>
            </a:r>
            <a:r>
              <a:rPr lang="en-US" spc="-5" dirty="0" err="1" smtClean="0">
                <a:solidFill>
                  <a:srgbClr val="4B4B4B"/>
                </a:solidFill>
                <a:latin typeface="Arial"/>
                <a:cs typeface="Arial"/>
              </a:rPr>
              <a:t>i.v</a:t>
            </a:r>
            <a:r>
              <a:rPr lang="en-US" spc="-5" dirty="0" smtClean="0">
                <a:solidFill>
                  <a:srgbClr val="4B4B4B"/>
                </a:solidFill>
                <a:latin typeface="Arial"/>
                <a:cs typeface="Arial"/>
              </a:rPr>
              <a:t>) (opioid)</a:t>
            </a:r>
            <a:endParaRPr lang="en-US" dirty="0">
              <a:latin typeface="Arial"/>
              <a:cs typeface="Arial"/>
            </a:endParaRPr>
          </a:p>
          <a:p>
            <a:pPr marL="469900" marR="5080" lvl="1">
              <a:buSzPct val="94444"/>
              <a:buChar char="•"/>
              <a:tabLst>
                <a:tab pos="93980" algn="l"/>
              </a:tabLst>
            </a:pPr>
            <a:r>
              <a:rPr b="1" spc="-5" dirty="0" err="1" smtClean="0">
                <a:solidFill>
                  <a:srgbClr val="4B4B4B"/>
                </a:solidFill>
                <a:latin typeface="Arial"/>
                <a:cs typeface="Arial"/>
              </a:rPr>
              <a:t>Physostigmine</a:t>
            </a:r>
            <a:r>
              <a:rPr b="1" spc="-5" dirty="0" smtClean="0">
                <a:solidFill>
                  <a:srgbClr val="4B4B4B"/>
                </a:solidFill>
                <a:latin typeface="Arial"/>
                <a:cs typeface="Arial"/>
              </a:rPr>
              <a:t> </a:t>
            </a:r>
            <a:r>
              <a:rPr dirty="0">
                <a:solidFill>
                  <a:srgbClr val="4B4B4B"/>
                </a:solidFill>
                <a:latin typeface="Arial"/>
                <a:cs typeface="Arial"/>
              </a:rPr>
              <a:t>(0.04 </a:t>
            </a:r>
            <a:r>
              <a:rPr spc="-10" dirty="0">
                <a:solidFill>
                  <a:srgbClr val="4B4B4B"/>
                </a:solidFill>
                <a:latin typeface="Arial"/>
                <a:cs typeface="Arial"/>
              </a:rPr>
              <a:t>Mg/Kg </a:t>
            </a:r>
            <a:r>
              <a:rPr spc="-5" dirty="0">
                <a:solidFill>
                  <a:srgbClr val="4B4B4B"/>
                </a:solidFill>
                <a:latin typeface="Arial"/>
                <a:cs typeface="Arial"/>
              </a:rPr>
              <a:t>IV),  </a:t>
            </a:r>
            <a:endParaRPr lang="en-US" spc="-5" dirty="0" smtClean="0">
              <a:solidFill>
                <a:srgbClr val="4B4B4B"/>
              </a:solidFill>
              <a:latin typeface="Arial"/>
              <a:cs typeface="Arial"/>
            </a:endParaRPr>
          </a:p>
          <a:p>
            <a:pPr marL="469900" marR="5080" lvl="1">
              <a:buSzPct val="94444"/>
              <a:buChar char="•"/>
              <a:tabLst>
                <a:tab pos="93980" algn="l"/>
              </a:tabLst>
            </a:pPr>
            <a:r>
              <a:rPr b="1" spc="-5" dirty="0" err="1" smtClean="0">
                <a:solidFill>
                  <a:srgbClr val="4B4B4B"/>
                </a:solidFill>
                <a:latin typeface="Arial"/>
                <a:cs typeface="Arial"/>
              </a:rPr>
              <a:t>Nefopam</a:t>
            </a:r>
            <a:r>
              <a:rPr b="1" spc="-5" dirty="0" smtClean="0">
                <a:solidFill>
                  <a:srgbClr val="4B4B4B"/>
                </a:solidFill>
                <a:latin typeface="Arial"/>
                <a:cs typeface="Arial"/>
              </a:rPr>
              <a:t> </a:t>
            </a:r>
            <a:r>
              <a:rPr dirty="0">
                <a:solidFill>
                  <a:srgbClr val="4B4B4B"/>
                </a:solidFill>
                <a:latin typeface="Arial"/>
                <a:cs typeface="Arial"/>
              </a:rPr>
              <a:t>(0.15 </a:t>
            </a:r>
            <a:r>
              <a:rPr spc="-10" dirty="0">
                <a:solidFill>
                  <a:srgbClr val="4B4B4B"/>
                </a:solidFill>
                <a:latin typeface="Arial"/>
                <a:cs typeface="Arial"/>
              </a:rPr>
              <a:t>Mg/Kg</a:t>
            </a:r>
            <a:r>
              <a:rPr spc="-10" dirty="0" smtClean="0">
                <a:solidFill>
                  <a:srgbClr val="4B4B4B"/>
                </a:solidFill>
                <a:latin typeface="Arial"/>
                <a:cs typeface="Arial"/>
              </a:rPr>
              <a:t>)</a:t>
            </a:r>
            <a:r>
              <a:rPr lang="en-US" spc="-10" dirty="0" smtClean="0">
                <a:solidFill>
                  <a:srgbClr val="4B4B4B"/>
                </a:solidFill>
                <a:latin typeface="Arial"/>
                <a:cs typeface="Arial"/>
              </a:rPr>
              <a:t> (non opioid , non steroidal centrally acting analgesic)</a:t>
            </a:r>
            <a:r>
              <a:rPr spc="-10" dirty="0" smtClean="0">
                <a:solidFill>
                  <a:srgbClr val="4B4B4B"/>
                </a:solidFill>
                <a:latin typeface="Arial"/>
                <a:cs typeface="Arial"/>
              </a:rPr>
              <a:t> </a:t>
            </a:r>
            <a:endParaRPr lang="en-US" spc="-10" dirty="0" smtClean="0">
              <a:solidFill>
                <a:srgbClr val="4B4B4B"/>
              </a:solidFill>
              <a:latin typeface="Arial"/>
              <a:cs typeface="Arial"/>
            </a:endParaRPr>
          </a:p>
          <a:p>
            <a:pPr marL="469900" marR="5080" lvl="1">
              <a:buSzPct val="94444"/>
              <a:buChar char="•"/>
              <a:tabLst>
                <a:tab pos="93980" algn="l"/>
              </a:tabLst>
            </a:pPr>
            <a:r>
              <a:rPr b="1" spc="-5" dirty="0" err="1" smtClean="0">
                <a:solidFill>
                  <a:srgbClr val="4B4B4B"/>
                </a:solidFill>
                <a:latin typeface="Arial"/>
                <a:cs typeface="Arial"/>
              </a:rPr>
              <a:t>Dexmedetomidine</a:t>
            </a:r>
            <a:r>
              <a:rPr lang="en-US" spc="-5" dirty="0">
                <a:solidFill>
                  <a:srgbClr val="4B4B4B"/>
                </a:solidFill>
                <a:latin typeface="Arial"/>
                <a:cs typeface="Arial"/>
              </a:rPr>
              <a:t> </a:t>
            </a:r>
            <a:r>
              <a:rPr lang="en-US" spc="-5" dirty="0" smtClean="0">
                <a:solidFill>
                  <a:srgbClr val="4B4B4B"/>
                </a:solidFill>
                <a:latin typeface="Arial"/>
                <a:cs typeface="Arial"/>
              </a:rPr>
              <a:t>(1mcg/kg </a:t>
            </a:r>
            <a:r>
              <a:rPr lang="en-US" spc="-5" dirty="0" err="1" smtClean="0">
                <a:solidFill>
                  <a:srgbClr val="4B4B4B"/>
                </a:solidFill>
                <a:latin typeface="Arial"/>
                <a:cs typeface="Arial"/>
              </a:rPr>
              <a:t>i.v</a:t>
            </a:r>
            <a:r>
              <a:rPr lang="en-US" spc="-5" dirty="0" smtClean="0">
                <a:solidFill>
                  <a:srgbClr val="4B4B4B"/>
                </a:solidFill>
                <a:latin typeface="Arial"/>
                <a:cs typeface="Arial"/>
              </a:rPr>
              <a:t>) (alpha 2 </a:t>
            </a:r>
            <a:r>
              <a:rPr lang="en-US" spc="-5" dirty="0" err="1" smtClean="0">
                <a:solidFill>
                  <a:srgbClr val="4B4B4B"/>
                </a:solidFill>
                <a:latin typeface="Arial"/>
                <a:cs typeface="Arial"/>
              </a:rPr>
              <a:t>adrenoreceptor</a:t>
            </a:r>
            <a:r>
              <a:rPr lang="en-US" spc="-5" dirty="0" smtClean="0">
                <a:solidFill>
                  <a:srgbClr val="4B4B4B"/>
                </a:solidFill>
                <a:latin typeface="Arial"/>
                <a:cs typeface="Arial"/>
              </a:rPr>
              <a:t> agonist)</a:t>
            </a:r>
            <a:endParaRPr lang="en-US" dirty="0">
              <a:latin typeface="Arial"/>
              <a:cs typeface="Arial"/>
            </a:endParaRPr>
          </a:p>
          <a:p>
            <a:pPr marL="469900" marR="5080" lvl="1">
              <a:buSzPct val="94444"/>
              <a:buChar char="•"/>
              <a:tabLst>
                <a:tab pos="93980" algn="l"/>
              </a:tabLst>
            </a:pPr>
            <a:r>
              <a:rPr b="1" spc="-5" dirty="0" smtClean="0">
                <a:solidFill>
                  <a:srgbClr val="4B4B4B"/>
                </a:solidFill>
                <a:latin typeface="Arial"/>
                <a:cs typeface="Arial"/>
              </a:rPr>
              <a:t>MgSO</a:t>
            </a:r>
            <a:r>
              <a:rPr sz="1575" b="1" spc="-7" baseline="-23809" dirty="0" smtClean="0">
                <a:solidFill>
                  <a:srgbClr val="4B4B4B"/>
                </a:solidFill>
                <a:latin typeface="Arial"/>
                <a:cs typeface="Arial"/>
              </a:rPr>
              <a:t>4 </a:t>
            </a:r>
            <a:r>
              <a:rPr dirty="0">
                <a:solidFill>
                  <a:srgbClr val="4B4B4B"/>
                </a:solidFill>
                <a:latin typeface="Arial"/>
                <a:cs typeface="Arial"/>
              </a:rPr>
              <a:t>(30 </a:t>
            </a:r>
            <a:r>
              <a:rPr spc="-10" dirty="0">
                <a:solidFill>
                  <a:srgbClr val="4B4B4B"/>
                </a:solidFill>
                <a:latin typeface="Arial"/>
                <a:cs typeface="Arial"/>
              </a:rPr>
              <a:t>Mg/Kg</a:t>
            </a:r>
            <a:r>
              <a:rPr spc="-90" dirty="0">
                <a:solidFill>
                  <a:srgbClr val="4B4B4B"/>
                </a:solidFill>
                <a:latin typeface="Arial"/>
                <a:cs typeface="Arial"/>
              </a:rPr>
              <a:t> </a:t>
            </a:r>
            <a:r>
              <a:rPr spc="-5" dirty="0">
                <a:solidFill>
                  <a:srgbClr val="4B4B4B"/>
                </a:solidFill>
                <a:latin typeface="Arial"/>
                <a:cs typeface="Arial"/>
              </a:rPr>
              <a:t>IV</a:t>
            </a:r>
            <a:r>
              <a:rPr spc="-5" dirty="0" smtClean="0">
                <a:solidFill>
                  <a:srgbClr val="4B4B4B"/>
                </a:solidFill>
                <a:latin typeface="Arial"/>
                <a:cs typeface="Arial"/>
              </a:rPr>
              <a:t>).</a:t>
            </a:r>
            <a:endParaRPr lang="en-US" dirty="0">
              <a:latin typeface="Arial"/>
              <a:cs typeface="Arial"/>
            </a:endParaRPr>
          </a:p>
          <a:p>
            <a:pPr marL="469900" marR="5080" lvl="1">
              <a:buSzPct val="94444"/>
              <a:buChar char="•"/>
              <a:tabLst>
                <a:tab pos="93980" algn="l"/>
              </a:tabLst>
            </a:pPr>
            <a:r>
              <a:rPr b="1" spc="-5" dirty="0" err="1" smtClean="0">
                <a:solidFill>
                  <a:srgbClr val="4B4B4B"/>
                </a:solidFill>
                <a:latin typeface="Arial"/>
                <a:cs typeface="Arial"/>
              </a:rPr>
              <a:t>Meperidine</a:t>
            </a:r>
            <a:r>
              <a:rPr lang="en-US" b="1" spc="-5" dirty="0" smtClean="0">
                <a:solidFill>
                  <a:srgbClr val="4B4B4B"/>
                </a:solidFill>
                <a:latin typeface="Arial"/>
                <a:cs typeface="Arial"/>
              </a:rPr>
              <a:t> </a:t>
            </a:r>
            <a:r>
              <a:rPr lang="en-US" spc="-5" dirty="0" smtClean="0">
                <a:solidFill>
                  <a:srgbClr val="4B4B4B"/>
                </a:solidFill>
                <a:latin typeface="Arial"/>
                <a:cs typeface="Arial"/>
              </a:rPr>
              <a:t>(0.1-1.0 mg/kg)(</a:t>
            </a:r>
            <a:r>
              <a:rPr lang="en-US" spc="-5" dirty="0" err="1" smtClean="0">
                <a:solidFill>
                  <a:srgbClr val="4B4B4B"/>
                </a:solidFill>
                <a:latin typeface="Arial"/>
                <a:cs typeface="Arial"/>
              </a:rPr>
              <a:t>pethidine</a:t>
            </a:r>
            <a:r>
              <a:rPr lang="en-US" spc="-5" dirty="0" smtClean="0">
                <a:solidFill>
                  <a:srgbClr val="4B4B4B"/>
                </a:solidFill>
                <a:latin typeface="Arial"/>
                <a:cs typeface="Arial"/>
              </a:rPr>
              <a:t> synthetic opioid) </a:t>
            </a:r>
            <a:endParaRPr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22145" cy="574040"/>
          </a:xfrm>
          <a:prstGeom prst="rect">
            <a:avLst/>
          </a:prstGeom>
        </p:spPr>
        <p:txBody>
          <a:bodyPr vert="horz" wrap="square" lIns="0" tIns="12700" rIns="0" bIns="0" rtlCol="0">
            <a:spAutoFit/>
          </a:bodyPr>
          <a:lstStyle/>
          <a:p>
            <a:pPr marL="12700">
              <a:lnSpc>
                <a:spcPct val="100000"/>
              </a:lnSpc>
              <a:spcBef>
                <a:spcPts val="100"/>
              </a:spcBef>
            </a:pPr>
            <a:r>
              <a:rPr sz="3600" spc="-145" dirty="0">
                <a:solidFill>
                  <a:srgbClr val="666666"/>
                </a:solidFill>
                <a:latin typeface="Arial"/>
                <a:cs typeface="Arial"/>
              </a:rPr>
              <a:t>Template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41680" y="1711959"/>
            <a:ext cx="5805805" cy="299720"/>
          </a:xfrm>
          <a:prstGeom prst="rect">
            <a:avLst/>
          </a:prstGeom>
        </p:spPr>
        <p:txBody>
          <a:bodyPr vert="horz" wrap="square" lIns="0" tIns="12700" rIns="0" bIns="0" rtlCol="0">
            <a:spAutoFit/>
          </a:bodyPr>
          <a:lstStyle/>
          <a:p>
            <a:pPr marL="93980" indent="-81280">
              <a:lnSpc>
                <a:spcPct val="100000"/>
              </a:lnSpc>
              <a:spcBef>
                <a:spcPts val="100"/>
              </a:spcBef>
              <a:buSzPct val="94444"/>
              <a:buChar char="•"/>
              <a:tabLst>
                <a:tab pos="93980" algn="l"/>
              </a:tabLst>
            </a:pPr>
            <a:r>
              <a:rPr sz="1800" dirty="0">
                <a:solidFill>
                  <a:srgbClr val="4B4B4B"/>
                </a:solidFill>
                <a:latin typeface="Arial"/>
                <a:cs typeface="Arial"/>
              </a:rPr>
              <a:t>The </a:t>
            </a:r>
            <a:r>
              <a:rPr sz="1800" spc="-5" dirty="0">
                <a:solidFill>
                  <a:srgbClr val="4B4B4B"/>
                </a:solidFill>
                <a:latin typeface="Arial"/>
                <a:cs typeface="Arial"/>
              </a:rPr>
              <a:t>specific mechanisms by </a:t>
            </a:r>
            <a:r>
              <a:rPr sz="1800" spc="-15" dirty="0">
                <a:solidFill>
                  <a:srgbClr val="4B4B4B"/>
                </a:solidFill>
                <a:latin typeface="Arial"/>
                <a:cs typeface="Arial"/>
              </a:rPr>
              <a:t>which </a:t>
            </a:r>
            <a:r>
              <a:rPr sz="1800" spc="-5" dirty="0">
                <a:solidFill>
                  <a:srgbClr val="4B4B4B"/>
                </a:solidFill>
                <a:latin typeface="Arial"/>
                <a:cs typeface="Arial"/>
              </a:rPr>
              <a:t>ketanserin,</a:t>
            </a:r>
            <a:r>
              <a:rPr sz="1800" spc="-55" dirty="0">
                <a:solidFill>
                  <a:srgbClr val="4B4B4B"/>
                </a:solidFill>
                <a:latin typeface="Arial"/>
                <a:cs typeface="Arial"/>
              </a:rPr>
              <a:t> </a:t>
            </a:r>
            <a:r>
              <a:rPr sz="1800" spc="-5" dirty="0">
                <a:solidFill>
                  <a:srgbClr val="4B4B4B"/>
                </a:solidFill>
                <a:latin typeface="Arial"/>
                <a:cs typeface="Arial"/>
              </a:rPr>
              <a:t>tramadol,</a:t>
            </a:r>
            <a:endParaRPr sz="1800">
              <a:latin typeface="Arial"/>
              <a:cs typeface="Arial"/>
            </a:endParaRPr>
          </a:p>
        </p:txBody>
      </p:sp>
      <p:sp>
        <p:nvSpPr>
          <p:cNvPr id="6" name="object 6"/>
          <p:cNvSpPr txBox="1"/>
          <p:nvPr/>
        </p:nvSpPr>
        <p:spPr>
          <a:xfrm>
            <a:off x="741680" y="1986279"/>
            <a:ext cx="6463030" cy="307975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B4B4B"/>
                </a:solidFill>
                <a:latin typeface="Arial"/>
                <a:cs typeface="Arial"/>
              </a:rPr>
              <a:t>physostigmine, and MgSO</a:t>
            </a:r>
            <a:r>
              <a:rPr sz="1575" spc="-15" baseline="-23809" dirty="0">
                <a:solidFill>
                  <a:srgbClr val="4B4B4B"/>
                </a:solidFill>
                <a:latin typeface="Arial"/>
                <a:cs typeface="Arial"/>
              </a:rPr>
              <a:t>4 </a:t>
            </a:r>
            <a:r>
              <a:rPr sz="1800" spc="-5" dirty="0">
                <a:solidFill>
                  <a:srgbClr val="4B4B4B"/>
                </a:solidFill>
                <a:latin typeface="Arial"/>
                <a:cs typeface="Arial"/>
              </a:rPr>
              <a:t>stop shivering remain</a:t>
            </a:r>
            <a:r>
              <a:rPr sz="1800" spc="20" dirty="0">
                <a:solidFill>
                  <a:srgbClr val="4B4B4B"/>
                </a:solidFill>
                <a:latin typeface="Arial"/>
                <a:cs typeface="Arial"/>
              </a:rPr>
              <a:t> </a:t>
            </a:r>
            <a:r>
              <a:rPr sz="1800" spc="-10" dirty="0">
                <a:solidFill>
                  <a:srgbClr val="4B4B4B"/>
                </a:solidFill>
                <a:latin typeface="Arial"/>
                <a:cs typeface="Arial"/>
              </a:rPr>
              <a:t>unknown.</a:t>
            </a:r>
            <a:endParaRPr sz="1800">
              <a:latin typeface="Arial"/>
              <a:cs typeface="Arial"/>
            </a:endParaRPr>
          </a:p>
          <a:p>
            <a:pPr>
              <a:lnSpc>
                <a:spcPct val="100000"/>
              </a:lnSpc>
              <a:spcBef>
                <a:spcPts val="35"/>
              </a:spcBef>
            </a:pPr>
            <a:endParaRPr sz="2100">
              <a:latin typeface="Times New Roman"/>
              <a:cs typeface="Times New Roman"/>
            </a:endParaRPr>
          </a:p>
          <a:p>
            <a:pPr marL="12700" marR="104139">
              <a:lnSpc>
                <a:spcPct val="100000"/>
              </a:lnSpc>
              <a:buChar char="•"/>
              <a:tabLst>
                <a:tab pos="157480" algn="l"/>
              </a:tabLst>
            </a:pPr>
            <a:r>
              <a:rPr sz="1800" spc="-10" dirty="0">
                <a:solidFill>
                  <a:srgbClr val="4B4B4B"/>
                </a:solidFill>
                <a:latin typeface="Arial"/>
                <a:cs typeface="Arial"/>
              </a:rPr>
              <a:t>Clonidine and dexmedetomidine </a:t>
            </a:r>
            <a:r>
              <a:rPr sz="1800" spc="-5" dirty="0">
                <a:solidFill>
                  <a:srgbClr val="4B4B4B"/>
                </a:solidFill>
                <a:latin typeface="Arial"/>
                <a:cs typeface="Arial"/>
              </a:rPr>
              <a:t>comparably reduce the  vasoconstriction and </a:t>
            </a:r>
            <a:r>
              <a:rPr sz="1800" spc="-10" dirty="0">
                <a:solidFill>
                  <a:srgbClr val="4B4B4B"/>
                </a:solidFill>
                <a:latin typeface="Arial"/>
                <a:cs typeface="Arial"/>
              </a:rPr>
              <a:t>shivering thresholds, </a:t>
            </a:r>
            <a:r>
              <a:rPr sz="1800" spc="-5" dirty="0">
                <a:solidFill>
                  <a:srgbClr val="4B4B4B"/>
                </a:solidFill>
                <a:latin typeface="Arial"/>
                <a:cs typeface="Arial"/>
              </a:rPr>
              <a:t>thus suggesting that  they act on the central </a:t>
            </a:r>
            <a:r>
              <a:rPr sz="1800" spc="-10" dirty="0">
                <a:solidFill>
                  <a:srgbClr val="4B4B4B"/>
                </a:solidFill>
                <a:latin typeface="Arial"/>
                <a:cs typeface="Arial"/>
              </a:rPr>
              <a:t>thermoregulatory system </a:t>
            </a:r>
            <a:r>
              <a:rPr sz="1800" spc="-5" dirty="0">
                <a:solidFill>
                  <a:srgbClr val="4B4B4B"/>
                </a:solidFill>
                <a:latin typeface="Arial"/>
                <a:cs typeface="Arial"/>
              </a:rPr>
              <a:t>rather than  </a:t>
            </a:r>
            <a:r>
              <a:rPr sz="1800" spc="-10" dirty="0">
                <a:solidFill>
                  <a:srgbClr val="4B4B4B"/>
                </a:solidFill>
                <a:latin typeface="Arial"/>
                <a:cs typeface="Arial"/>
              </a:rPr>
              <a:t>preventing shivering</a:t>
            </a:r>
            <a:r>
              <a:rPr sz="1800" dirty="0">
                <a:solidFill>
                  <a:srgbClr val="4B4B4B"/>
                </a:solidFill>
                <a:latin typeface="Arial"/>
                <a:cs typeface="Arial"/>
              </a:rPr>
              <a:t> </a:t>
            </a:r>
            <a:r>
              <a:rPr sz="1800" spc="-10" dirty="0">
                <a:solidFill>
                  <a:srgbClr val="4B4B4B"/>
                </a:solidFill>
                <a:latin typeface="Arial"/>
                <a:cs typeface="Arial"/>
              </a:rPr>
              <a:t>peripherally.</a:t>
            </a:r>
            <a:endParaRPr sz="1800">
              <a:latin typeface="Arial"/>
              <a:cs typeface="Arial"/>
            </a:endParaRPr>
          </a:p>
          <a:p>
            <a:pPr>
              <a:lnSpc>
                <a:spcPct val="100000"/>
              </a:lnSpc>
              <a:spcBef>
                <a:spcPts val="30"/>
              </a:spcBef>
              <a:buClr>
                <a:srgbClr val="4B4B4B"/>
              </a:buClr>
              <a:buFont typeface="Arial"/>
              <a:buChar char="•"/>
            </a:pPr>
            <a:endParaRPr sz="1850">
              <a:latin typeface="Times New Roman"/>
              <a:cs typeface="Times New Roman"/>
            </a:endParaRPr>
          </a:p>
          <a:p>
            <a:pPr marL="12700" marR="5080">
              <a:lnSpc>
                <a:spcPct val="100000"/>
              </a:lnSpc>
              <a:buChar char="•"/>
              <a:tabLst>
                <a:tab pos="93980" algn="l"/>
              </a:tabLst>
            </a:pPr>
            <a:r>
              <a:rPr sz="1800" spc="-10" dirty="0">
                <a:solidFill>
                  <a:srgbClr val="4B4B4B"/>
                </a:solidFill>
                <a:latin typeface="Arial"/>
                <a:cs typeface="Arial"/>
              </a:rPr>
              <a:t>Alfentanil, </a:t>
            </a:r>
            <a:r>
              <a:rPr sz="1800" dirty="0">
                <a:solidFill>
                  <a:srgbClr val="4B4B4B"/>
                </a:solidFill>
                <a:latin typeface="Arial"/>
                <a:cs typeface="Arial"/>
              </a:rPr>
              <a:t>a </a:t>
            </a:r>
            <a:r>
              <a:rPr sz="1800" spc="-5" dirty="0">
                <a:solidFill>
                  <a:srgbClr val="4B4B4B"/>
                </a:solidFill>
                <a:latin typeface="Arial"/>
                <a:cs typeface="Arial"/>
              </a:rPr>
              <a:t>pure µ-receptor </a:t>
            </a:r>
            <a:r>
              <a:rPr sz="1800" spc="-10" dirty="0">
                <a:solidFill>
                  <a:srgbClr val="4B4B4B"/>
                </a:solidFill>
                <a:latin typeface="Arial"/>
                <a:cs typeface="Arial"/>
              </a:rPr>
              <a:t>agonist, significantly </a:t>
            </a:r>
            <a:r>
              <a:rPr sz="1800" spc="-5" dirty="0">
                <a:solidFill>
                  <a:srgbClr val="4B4B4B"/>
                </a:solidFill>
                <a:latin typeface="Arial"/>
                <a:cs typeface="Arial"/>
              </a:rPr>
              <a:t>impairs  </a:t>
            </a:r>
            <a:r>
              <a:rPr sz="1800" spc="-10" dirty="0">
                <a:solidFill>
                  <a:srgbClr val="4B4B4B"/>
                </a:solidFill>
                <a:latin typeface="Arial"/>
                <a:cs typeface="Arial"/>
              </a:rPr>
              <a:t>thermoregulatory control. However, </a:t>
            </a:r>
            <a:r>
              <a:rPr sz="1800" spc="-5" dirty="0">
                <a:solidFill>
                  <a:srgbClr val="4B4B4B"/>
                </a:solidFill>
                <a:latin typeface="Arial"/>
                <a:cs typeface="Arial"/>
              </a:rPr>
              <a:t>meperidine is </a:t>
            </a:r>
            <a:r>
              <a:rPr sz="1800" spc="-10" dirty="0">
                <a:solidFill>
                  <a:srgbClr val="4B4B4B"/>
                </a:solidFill>
                <a:latin typeface="Arial"/>
                <a:cs typeface="Arial"/>
              </a:rPr>
              <a:t>considerably  </a:t>
            </a:r>
            <a:r>
              <a:rPr sz="1800" dirty="0">
                <a:solidFill>
                  <a:srgbClr val="4B4B4B"/>
                </a:solidFill>
                <a:latin typeface="Arial"/>
                <a:cs typeface="Arial"/>
              </a:rPr>
              <a:t>more </a:t>
            </a:r>
            <a:r>
              <a:rPr sz="1800" spc="-5" dirty="0">
                <a:solidFill>
                  <a:srgbClr val="4B4B4B"/>
                </a:solidFill>
                <a:latin typeface="Arial"/>
                <a:cs typeface="Arial"/>
              </a:rPr>
              <a:t>effective in treating </a:t>
            </a:r>
            <a:r>
              <a:rPr sz="1800" spc="-10" dirty="0">
                <a:solidFill>
                  <a:srgbClr val="4B4B4B"/>
                </a:solidFill>
                <a:latin typeface="Arial"/>
                <a:cs typeface="Arial"/>
              </a:rPr>
              <a:t>shivering than equi-analgesic doses of  </a:t>
            </a:r>
            <a:r>
              <a:rPr sz="1800" spc="-5" dirty="0">
                <a:solidFill>
                  <a:srgbClr val="4B4B4B"/>
                </a:solidFill>
                <a:latin typeface="Arial"/>
                <a:cs typeface="Arial"/>
              </a:rPr>
              <a:t>other</a:t>
            </a:r>
            <a:r>
              <a:rPr sz="1800" spc="-10" dirty="0">
                <a:solidFill>
                  <a:srgbClr val="4B4B4B"/>
                </a:solidFill>
                <a:latin typeface="Arial"/>
                <a:cs typeface="Arial"/>
              </a:rPr>
              <a:t> </a:t>
            </a:r>
            <a:r>
              <a:rPr sz="1800" spc="-5" dirty="0">
                <a:solidFill>
                  <a:srgbClr val="4B4B4B"/>
                </a:solidFill>
                <a:latin typeface="Arial"/>
                <a:cs typeface="Arial"/>
              </a:rPr>
              <a:t>µ-agonists.</a:t>
            </a:r>
            <a:endParaRPr sz="1800">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94297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a:t>
            </a:r>
            <a:endParaRPr sz="3600">
              <a:latin typeface="Arial"/>
              <a:cs typeface="Arial"/>
            </a:endParaRPr>
          </a:p>
        </p:txBody>
      </p:sp>
      <p:sp>
        <p:nvSpPr>
          <p:cNvPr id="4" name="object 4"/>
          <p:cNvSpPr txBox="1"/>
          <p:nvPr/>
        </p:nvSpPr>
        <p:spPr>
          <a:xfrm>
            <a:off x="4358843" y="1767969"/>
            <a:ext cx="992505" cy="511175"/>
          </a:xfrm>
          <a:prstGeom prst="rect">
            <a:avLst/>
          </a:prstGeom>
        </p:spPr>
        <p:txBody>
          <a:bodyPr vert="horz" wrap="square" lIns="0" tIns="0" rIns="0" bIns="0" rtlCol="0">
            <a:spAutoFit/>
          </a:bodyPr>
          <a:lstStyle/>
          <a:p>
            <a:pPr>
              <a:lnSpc>
                <a:spcPts val="3979"/>
              </a:lnSpc>
            </a:pPr>
            <a:r>
              <a:rPr sz="3600" dirty="0">
                <a:solidFill>
                  <a:srgbClr val="666666"/>
                </a:solidFill>
                <a:latin typeface="Arial"/>
                <a:cs typeface="Arial"/>
              </a:rPr>
              <a:t>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5" name="object 5"/>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23240" y="1711959"/>
            <a:ext cx="3138170" cy="269240"/>
          </a:xfrm>
          <a:prstGeom prst="rect">
            <a:avLst/>
          </a:prstGeom>
        </p:spPr>
        <p:txBody>
          <a:bodyPr vert="horz" wrap="square" lIns="0" tIns="12700" rIns="0" bIns="0" rtlCol="0">
            <a:spAutoFit/>
          </a:bodyPr>
          <a:lstStyle/>
          <a:p>
            <a:pPr marL="84455" indent="-71755">
              <a:lnSpc>
                <a:spcPct val="100000"/>
              </a:lnSpc>
              <a:spcBef>
                <a:spcPts val="100"/>
              </a:spcBef>
              <a:buSzPct val="93750"/>
              <a:buChar char="•"/>
              <a:tabLst>
                <a:tab pos="85090" algn="l"/>
              </a:tabLst>
            </a:pPr>
            <a:r>
              <a:rPr sz="1600" spc="-5" dirty="0">
                <a:solidFill>
                  <a:srgbClr val="252525"/>
                </a:solidFill>
                <a:latin typeface="Arial"/>
                <a:cs typeface="Arial"/>
              </a:rPr>
              <a:t>Therapeutic hypothermia </a:t>
            </a:r>
            <a:r>
              <a:rPr sz="1600" spc="-10" dirty="0">
                <a:solidFill>
                  <a:srgbClr val="252525"/>
                </a:solidFill>
                <a:latin typeface="Arial"/>
                <a:cs typeface="Arial"/>
              </a:rPr>
              <a:t>was</a:t>
            </a:r>
            <a:r>
              <a:rPr sz="1600" spc="-70" dirty="0">
                <a:solidFill>
                  <a:srgbClr val="252525"/>
                </a:solidFill>
                <a:latin typeface="Arial"/>
                <a:cs typeface="Arial"/>
              </a:rPr>
              <a:t> </a:t>
            </a:r>
            <a:r>
              <a:rPr sz="1600" spc="-5" dirty="0">
                <a:solidFill>
                  <a:srgbClr val="252525"/>
                </a:solidFill>
                <a:latin typeface="Arial"/>
                <a:cs typeface="Arial"/>
              </a:rPr>
              <a:t>first</a:t>
            </a:r>
            <a:endParaRPr sz="1600">
              <a:latin typeface="Arial"/>
              <a:cs typeface="Arial"/>
            </a:endParaRPr>
          </a:p>
        </p:txBody>
      </p:sp>
      <p:sp>
        <p:nvSpPr>
          <p:cNvPr id="7" name="object 7"/>
          <p:cNvSpPr txBox="1"/>
          <p:nvPr/>
        </p:nvSpPr>
        <p:spPr>
          <a:xfrm>
            <a:off x="523240" y="1954529"/>
            <a:ext cx="3289300" cy="2459990"/>
          </a:xfrm>
          <a:prstGeom prst="rect">
            <a:avLst/>
          </a:prstGeom>
        </p:spPr>
        <p:txBody>
          <a:bodyPr vert="horz" wrap="square" lIns="0" tIns="12700" rIns="0" bIns="0" rtlCol="0">
            <a:spAutoFit/>
          </a:bodyPr>
          <a:lstStyle/>
          <a:p>
            <a:pPr marL="12700" marR="80645">
              <a:lnSpc>
                <a:spcPct val="100000"/>
              </a:lnSpc>
              <a:spcBef>
                <a:spcPts val="100"/>
              </a:spcBef>
            </a:pPr>
            <a:r>
              <a:rPr sz="1600" spc="-5" dirty="0">
                <a:solidFill>
                  <a:srgbClr val="252525"/>
                </a:solidFill>
                <a:latin typeface="Arial"/>
                <a:cs typeface="Arial"/>
              </a:rPr>
              <a:t>reported scientifically by Fay </a:t>
            </a:r>
            <a:r>
              <a:rPr sz="1600" dirty="0">
                <a:solidFill>
                  <a:srgbClr val="252525"/>
                </a:solidFill>
                <a:latin typeface="Arial"/>
                <a:cs typeface="Arial"/>
              </a:rPr>
              <a:t>in </a:t>
            </a:r>
            <a:r>
              <a:rPr sz="1600" spc="-180" dirty="0">
                <a:solidFill>
                  <a:srgbClr val="252525"/>
                </a:solidFill>
                <a:latin typeface="Arial"/>
                <a:cs typeface="Arial"/>
              </a:rPr>
              <a:t>1940  </a:t>
            </a:r>
            <a:r>
              <a:rPr sz="1600" spc="-5" dirty="0">
                <a:solidFill>
                  <a:srgbClr val="252525"/>
                </a:solidFill>
                <a:latin typeface="Arial"/>
                <a:cs typeface="Arial"/>
              </a:rPr>
              <a:t>for the treatment of head</a:t>
            </a:r>
            <a:r>
              <a:rPr sz="1600" spc="-20" dirty="0">
                <a:solidFill>
                  <a:srgbClr val="252525"/>
                </a:solidFill>
                <a:latin typeface="Arial"/>
                <a:cs typeface="Arial"/>
              </a:rPr>
              <a:t> </a:t>
            </a:r>
            <a:r>
              <a:rPr sz="1600" spc="-10" dirty="0">
                <a:solidFill>
                  <a:srgbClr val="252525"/>
                </a:solidFill>
                <a:latin typeface="Arial"/>
                <a:cs typeface="Arial"/>
              </a:rPr>
              <a:t>injury.</a:t>
            </a:r>
            <a:endParaRPr sz="1600">
              <a:latin typeface="Arial"/>
              <a:cs typeface="Arial"/>
            </a:endParaRPr>
          </a:p>
          <a:p>
            <a:pPr marL="12700" marR="120014">
              <a:lnSpc>
                <a:spcPct val="100000"/>
              </a:lnSpc>
            </a:pPr>
            <a:r>
              <a:rPr sz="1600" spc="-5" dirty="0">
                <a:solidFill>
                  <a:srgbClr val="252525"/>
                </a:solidFill>
                <a:latin typeface="Arial"/>
                <a:cs typeface="Arial"/>
              </a:rPr>
              <a:t>Induced hypothermia </a:t>
            </a:r>
            <a:r>
              <a:rPr sz="1600" dirty="0">
                <a:solidFill>
                  <a:srgbClr val="252525"/>
                </a:solidFill>
                <a:latin typeface="Arial"/>
                <a:cs typeface="Arial"/>
              </a:rPr>
              <a:t>aims </a:t>
            </a:r>
            <a:r>
              <a:rPr sz="1600" spc="-5" dirty="0">
                <a:solidFill>
                  <a:srgbClr val="252525"/>
                </a:solidFill>
                <a:latin typeface="Arial"/>
                <a:cs typeface="Arial"/>
              </a:rPr>
              <a:t>to avoid  the complications associated </a:t>
            </a:r>
            <a:r>
              <a:rPr sz="1600" spc="-10" dirty="0">
                <a:solidFill>
                  <a:srgbClr val="252525"/>
                </a:solidFill>
                <a:latin typeface="Arial"/>
                <a:cs typeface="Arial"/>
              </a:rPr>
              <a:t>with  </a:t>
            </a:r>
            <a:r>
              <a:rPr sz="1600" spc="-5" dirty="0">
                <a:solidFill>
                  <a:srgbClr val="252525"/>
                </a:solidFill>
                <a:latin typeface="Arial"/>
                <a:cs typeface="Arial"/>
              </a:rPr>
              <a:t>hypothermia.</a:t>
            </a:r>
            <a:endParaRPr sz="1600">
              <a:latin typeface="Arial"/>
              <a:cs typeface="Arial"/>
            </a:endParaRPr>
          </a:p>
          <a:p>
            <a:pPr>
              <a:lnSpc>
                <a:spcPct val="100000"/>
              </a:lnSpc>
              <a:spcBef>
                <a:spcPts val="5"/>
              </a:spcBef>
            </a:pPr>
            <a:endParaRPr sz="1650">
              <a:latin typeface="Times New Roman"/>
              <a:cs typeface="Times New Roman"/>
            </a:endParaRPr>
          </a:p>
          <a:p>
            <a:pPr marL="12700" marR="207645">
              <a:lnSpc>
                <a:spcPct val="99800"/>
              </a:lnSpc>
              <a:buSzPct val="93750"/>
              <a:buChar char="•"/>
              <a:tabLst>
                <a:tab pos="85090" algn="l"/>
              </a:tabLst>
            </a:pPr>
            <a:r>
              <a:rPr sz="1600" dirty="0">
                <a:solidFill>
                  <a:srgbClr val="252525"/>
                </a:solidFill>
                <a:latin typeface="Arial"/>
                <a:cs typeface="Arial"/>
              </a:rPr>
              <a:t>It is </a:t>
            </a:r>
            <a:r>
              <a:rPr sz="1600" spc="-5" dirty="0">
                <a:solidFill>
                  <a:srgbClr val="252525"/>
                </a:solidFill>
                <a:latin typeface="Arial"/>
                <a:cs typeface="Arial"/>
              </a:rPr>
              <a:t>principally used </a:t>
            </a:r>
            <a:r>
              <a:rPr sz="1600" dirty="0">
                <a:solidFill>
                  <a:srgbClr val="252525"/>
                </a:solidFill>
                <a:latin typeface="Arial"/>
                <a:cs typeface="Arial"/>
              </a:rPr>
              <a:t>in </a:t>
            </a:r>
            <a:r>
              <a:rPr sz="1600" b="1" spc="-10" dirty="0">
                <a:solidFill>
                  <a:srgbClr val="252525"/>
                </a:solidFill>
                <a:latin typeface="Arial"/>
                <a:cs typeface="Arial"/>
              </a:rPr>
              <a:t>comatose  </a:t>
            </a:r>
            <a:r>
              <a:rPr sz="1600" b="1" spc="-5" dirty="0">
                <a:solidFill>
                  <a:srgbClr val="252525"/>
                </a:solidFill>
                <a:latin typeface="Arial"/>
                <a:cs typeface="Arial"/>
              </a:rPr>
              <a:t>cardiac arrest </a:t>
            </a:r>
            <a:r>
              <a:rPr sz="1600" b="1" spc="-15" dirty="0">
                <a:solidFill>
                  <a:srgbClr val="252525"/>
                </a:solidFill>
                <a:latin typeface="Arial"/>
                <a:cs typeface="Arial"/>
              </a:rPr>
              <a:t>survivors, </a:t>
            </a:r>
            <a:r>
              <a:rPr sz="1600" b="1" spc="-5" dirty="0">
                <a:solidFill>
                  <a:srgbClr val="252525"/>
                </a:solidFill>
                <a:latin typeface="Arial"/>
                <a:cs typeface="Arial"/>
              </a:rPr>
              <a:t>head  </a:t>
            </a:r>
            <a:r>
              <a:rPr sz="1600" b="1" spc="-10" dirty="0">
                <a:solidFill>
                  <a:srgbClr val="252525"/>
                </a:solidFill>
                <a:latin typeface="Arial"/>
                <a:cs typeface="Arial"/>
              </a:rPr>
              <a:t>injury, </a:t>
            </a:r>
            <a:r>
              <a:rPr sz="1600" b="1" spc="-5" dirty="0">
                <a:solidFill>
                  <a:srgbClr val="252525"/>
                </a:solidFill>
                <a:latin typeface="Arial"/>
                <a:cs typeface="Arial"/>
              </a:rPr>
              <a:t>and </a:t>
            </a:r>
            <a:r>
              <a:rPr sz="1600" b="1" spc="-10" dirty="0">
                <a:solidFill>
                  <a:srgbClr val="252525"/>
                </a:solidFill>
                <a:latin typeface="Arial"/>
                <a:cs typeface="Arial"/>
              </a:rPr>
              <a:t>neonatal  encephalopathy.</a:t>
            </a:r>
            <a:endParaRPr sz="1600">
              <a:latin typeface="Arial"/>
              <a:cs typeface="Arial"/>
            </a:endParaRPr>
          </a:p>
        </p:txBody>
      </p:sp>
      <p:sp>
        <p:nvSpPr>
          <p:cNvPr id="8" name="object 8"/>
          <p:cNvSpPr txBox="1"/>
          <p:nvPr/>
        </p:nvSpPr>
        <p:spPr>
          <a:xfrm>
            <a:off x="706119" y="476250"/>
            <a:ext cx="4179570"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252525"/>
                </a:solidFill>
                <a:latin typeface="Arial"/>
                <a:cs typeface="Arial"/>
              </a:rPr>
              <a:t>Induced</a:t>
            </a:r>
            <a:r>
              <a:rPr sz="3200" b="1" spc="-60" dirty="0">
                <a:solidFill>
                  <a:srgbClr val="252525"/>
                </a:solidFill>
                <a:latin typeface="Arial"/>
                <a:cs typeface="Arial"/>
              </a:rPr>
              <a:t> </a:t>
            </a:r>
            <a:r>
              <a:rPr sz="3200" b="1" spc="-5" dirty="0">
                <a:solidFill>
                  <a:srgbClr val="252525"/>
                </a:solidFill>
                <a:latin typeface="Arial"/>
                <a:cs typeface="Arial"/>
              </a:rPr>
              <a:t>Hypothermia</a:t>
            </a:r>
            <a:endParaRPr sz="3200">
              <a:latin typeface="Arial"/>
              <a:cs typeface="Arial"/>
            </a:endParaRPr>
          </a:p>
        </p:txBody>
      </p:sp>
      <p:sp>
        <p:nvSpPr>
          <p:cNvPr id="9" name="object 9"/>
          <p:cNvSpPr/>
          <p:nvPr/>
        </p:nvSpPr>
        <p:spPr>
          <a:xfrm>
            <a:off x="4024629" y="1421130"/>
            <a:ext cx="3892550" cy="427609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564640"/>
            <a:ext cx="248158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333333"/>
                </a:solidFill>
                <a:latin typeface="Arial"/>
                <a:cs typeface="Arial"/>
              </a:rPr>
              <a:t>Mechanisms Of</a:t>
            </a:r>
            <a:r>
              <a:rPr sz="1800" b="1" spc="-75" dirty="0">
                <a:solidFill>
                  <a:srgbClr val="333333"/>
                </a:solidFill>
                <a:latin typeface="Arial"/>
                <a:cs typeface="Arial"/>
              </a:rPr>
              <a:t> </a:t>
            </a:r>
            <a:r>
              <a:rPr sz="1800" b="1" spc="-10" dirty="0">
                <a:solidFill>
                  <a:srgbClr val="333333"/>
                </a:solidFill>
                <a:latin typeface="Arial"/>
                <a:cs typeface="Arial"/>
              </a:rPr>
              <a:t>Action</a:t>
            </a:r>
            <a:endParaRPr sz="1800">
              <a:latin typeface="Arial"/>
              <a:cs typeface="Arial"/>
            </a:endParaRPr>
          </a:p>
        </p:txBody>
      </p:sp>
      <p:sp>
        <p:nvSpPr>
          <p:cNvPr id="6" name="object 6"/>
          <p:cNvSpPr txBox="1"/>
          <p:nvPr/>
        </p:nvSpPr>
        <p:spPr>
          <a:xfrm>
            <a:off x="523240" y="2113279"/>
            <a:ext cx="6748145" cy="3921586"/>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4B4B4B"/>
                </a:solidFill>
                <a:latin typeface="Arial"/>
                <a:cs typeface="Arial"/>
              </a:rPr>
              <a:t>It </a:t>
            </a:r>
            <a:r>
              <a:rPr sz="1800" spc="-10" dirty="0">
                <a:solidFill>
                  <a:srgbClr val="4B4B4B"/>
                </a:solidFill>
                <a:latin typeface="Arial"/>
                <a:cs typeface="Arial"/>
              </a:rPr>
              <a:t>has </a:t>
            </a:r>
            <a:r>
              <a:rPr sz="1800" spc="-5" dirty="0">
                <a:solidFill>
                  <a:srgbClr val="4B4B4B"/>
                </a:solidFill>
                <a:latin typeface="Arial"/>
                <a:cs typeface="Arial"/>
              </a:rPr>
              <a:t>been </a:t>
            </a:r>
            <a:r>
              <a:rPr sz="1800" spc="-10" dirty="0">
                <a:solidFill>
                  <a:srgbClr val="4B4B4B"/>
                </a:solidFill>
                <a:latin typeface="Arial"/>
                <a:cs typeface="Arial"/>
              </a:rPr>
              <a:t>established that induced hypothermia has the </a:t>
            </a:r>
            <a:r>
              <a:rPr sz="1800" spc="-15" dirty="0">
                <a:solidFill>
                  <a:srgbClr val="4B4B4B"/>
                </a:solidFill>
                <a:latin typeface="Arial"/>
                <a:cs typeface="Arial"/>
              </a:rPr>
              <a:t>following  </a:t>
            </a:r>
            <a:r>
              <a:rPr sz="1800" spc="-10" dirty="0">
                <a:solidFill>
                  <a:srgbClr val="4B4B4B"/>
                </a:solidFill>
                <a:latin typeface="Arial"/>
                <a:cs typeface="Arial"/>
              </a:rPr>
              <a:t>mechanisms </a:t>
            </a:r>
            <a:r>
              <a:rPr sz="1800" spc="-5" dirty="0">
                <a:solidFill>
                  <a:srgbClr val="4B4B4B"/>
                </a:solidFill>
                <a:latin typeface="Arial"/>
                <a:cs typeface="Arial"/>
              </a:rPr>
              <a:t>of action </a:t>
            </a:r>
            <a:r>
              <a:rPr sz="1800" spc="-10" dirty="0">
                <a:solidFill>
                  <a:srgbClr val="4B4B4B"/>
                </a:solidFill>
                <a:latin typeface="Arial"/>
                <a:cs typeface="Arial"/>
              </a:rPr>
              <a:t>that lead </a:t>
            </a:r>
            <a:r>
              <a:rPr sz="1800" spc="-5" dirty="0">
                <a:solidFill>
                  <a:srgbClr val="4B4B4B"/>
                </a:solidFill>
                <a:latin typeface="Arial"/>
                <a:cs typeface="Arial"/>
              </a:rPr>
              <a:t>to its </a:t>
            </a:r>
            <a:r>
              <a:rPr sz="1800" u="sng" spc="-10" dirty="0">
                <a:solidFill>
                  <a:srgbClr val="4B4B4B"/>
                </a:solidFill>
                <a:latin typeface="Arial"/>
                <a:cs typeface="Arial"/>
              </a:rPr>
              <a:t>neuroprotective</a:t>
            </a:r>
            <a:r>
              <a:rPr sz="1800" u="sng" spc="80" dirty="0">
                <a:solidFill>
                  <a:srgbClr val="4B4B4B"/>
                </a:solidFill>
                <a:latin typeface="Arial"/>
                <a:cs typeface="Arial"/>
              </a:rPr>
              <a:t> </a:t>
            </a:r>
            <a:r>
              <a:rPr sz="1800" u="sng" spc="-5" dirty="0">
                <a:solidFill>
                  <a:srgbClr val="4B4B4B"/>
                </a:solidFill>
                <a:latin typeface="Arial"/>
                <a:cs typeface="Arial"/>
              </a:rPr>
              <a:t>effect:</a:t>
            </a:r>
            <a:endParaRPr sz="1800" u="sng" dirty="0">
              <a:latin typeface="Arial"/>
              <a:cs typeface="Arial"/>
            </a:endParaRPr>
          </a:p>
          <a:p>
            <a:pPr>
              <a:lnSpc>
                <a:spcPct val="100000"/>
              </a:lnSpc>
              <a:spcBef>
                <a:spcPts val="30"/>
              </a:spcBef>
            </a:pPr>
            <a:endParaRPr sz="1850" dirty="0">
              <a:latin typeface="Times New Roman"/>
              <a:cs typeface="Times New Roman"/>
            </a:endParaRPr>
          </a:p>
          <a:p>
            <a:pPr marL="12700">
              <a:lnSpc>
                <a:spcPct val="100000"/>
              </a:lnSpc>
              <a:buAutoNum type="romanLcParenBoth"/>
              <a:tabLst>
                <a:tab pos="279400" algn="l"/>
              </a:tabLst>
            </a:pPr>
            <a:r>
              <a:rPr sz="1800" u="sng" spc="-5" dirty="0">
                <a:solidFill>
                  <a:srgbClr val="4B4B4B"/>
                </a:solidFill>
                <a:latin typeface="Arial"/>
                <a:cs typeface="Arial"/>
              </a:rPr>
              <a:t>Reduction in </a:t>
            </a:r>
            <a:r>
              <a:rPr sz="1800" u="sng" spc="-10" dirty="0">
                <a:solidFill>
                  <a:srgbClr val="4B4B4B"/>
                </a:solidFill>
                <a:latin typeface="Arial"/>
                <a:cs typeface="Arial"/>
              </a:rPr>
              <a:t>cerebral metabolism</a:t>
            </a:r>
            <a:r>
              <a:rPr sz="1800" u="sng" spc="10" dirty="0">
                <a:solidFill>
                  <a:srgbClr val="4B4B4B"/>
                </a:solidFill>
                <a:latin typeface="Arial"/>
                <a:cs typeface="Arial"/>
              </a:rPr>
              <a:t> </a:t>
            </a:r>
            <a:r>
              <a:rPr sz="1800" u="sng" spc="-10" dirty="0">
                <a:solidFill>
                  <a:srgbClr val="4B4B4B"/>
                </a:solidFill>
                <a:latin typeface="Arial"/>
                <a:cs typeface="Arial"/>
              </a:rPr>
              <a:t>(CMRO2)</a:t>
            </a:r>
            <a:endParaRPr sz="1800" u="sng" dirty="0">
              <a:latin typeface="Arial"/>
              <a:cs typeface="Arial"/>
            </a:endParaRPr>
          </a:p>
          <a:p>
            <a:pPr>
              <a:lnSpc>
                <a:spcPct val="100000"/>
              </a:lnSpc>
              <a:spcBef>
                <a:spcPts val="35"/>
              </a:spcBef>
              <a:buAutoNum type="romanLcParenBoth"/>
            </a:pPr>
            <a:endParaRPr sz="1850" dirty="0">
              <a:latin typeface="Times New Roman"/>
              <a:cs typeface="Times New Roman"/>
            </a:endParaRPr>
          </a:p>
          <a:p>
            <a:pPr marL="12700" marR="204470">
              <a:lnSpc>
                <a:spcPct val="100000"/>
              </a:lnSpc>
              <a:buAutoNum type="romanLcParenBoth"/>
              <a:tabLst>
                <a:tab pos="330200" algn="l"/>
              </a:tabLst>
            </a:pPr>
            <a:r>
              <a:rPr sz="1800" spc="-10" dirty="0">
                <a:solidFill>
                  <a:srgbClr val="4B4B4B"/>
                </a:solidFill>
                <a:latin typeface="Arial"/>
                <a:cs typeface="Arial"/>
              </a:rPr>
              <a:t>Promotion </a:t>
            </a:r>
            <a:r>
              <a:rPr sz="1800" spc="-5" dirty="0">
                <a:solidFill>
                  <a:srgbClr val="4B4B4B"/>
                </a:solidFill>
                <a:latin typeface="Arial"/>
                <a:cs typeface="Arial"/>
              </a:rPr>
              <a:t>of </a:t>
            </a:r>
            <a:r>
              <a:rPr sz="1800" u="sng" spc="-5" dirty="0">
                <a:solidFill>
                  <a:srgbClr val="4B4B4B"/>
                </a:solidFill>
                <a:latin typeface="Arial"/>
                <a:cs typeface="Arial"/>
              </a:rPr>
              <a:t>cerebral vasoconstriction</a:t>
            </a:r>
            <a:r>
              <a:rPr sz="1800" spc="-5" dirty="0">
                <a:solidFill>
                  <a:srgbClr val="4B4B4B"/>
                </a:solidFill>
                <a:latin typeface="Arial"/>
                <a:cs typeface="Arial"/>
              </a:rPr>
              <a:t>,which </a:t>
            </a:r>
            <a:r>
              <a:rPr sz="1800" dirty="0">
                <a:solidFill>
                  <a:srgbClr val="4B4B4B"/>
                </a:solidFill>
                <a:latin typeface="Arial"/>
                <a:cs typeface="Arial"/>
              </a:rPr>
              <a:t>can </a:t>
            </a:r>
            <a:r>
              <a:rPr sz="1800" spc="-10" dirty="0">
                <a:solidFill>
                  <a:srgbClr val="4B4B4B"/>
                </a:solidFill>
                <a:latin typeface="Arial"/>
                <a:cs typeface="Arial"/>
              </a:rPr>
              <a:t>directly  decrease </a:t>
            </a:r>
            <a:r>
              <a:rPr sz="1800" spc="-5" dirty="0">
                <a:solidFill>
                  <a:srgbClr val="4B4B4B"/>
                </a:solidFill>
                <a:latin typeface="Arial"/>
                <a:cs typeface="Arial"/>
              </a:rPr>
              <a:t>ICP. Also </a:t>
            </a:r>
            <a:r>
              <a:rPr sz="1800" spc="-10" dirty="0">
                <a:solidFill>
                  <a:srgbClr val="4B4B4B"/>
                </a:solidFill>
                <a:latin typeface="Arial"/>
                <a:cs typeface="Arial"/>
              </a:rPr>
              <a:t>vascular permeability and therefore</a:t>
            </a:r>
            <a:r>
              <a:rPr sz="1800" spc="95" dirty="0">
                <a:solidFill>
                  <a:srgbClr val="4B4B4B"/>
                </a:solidFill>
                <a:latin typeface="Arial"/>
                <a:cs typeface="Arial"/>
              </a:rPr>
              <a:t> </a:t>
            </a:r>
            <a:r>
              <a:rPr sz="1800" spc="-10" dirty="0">
                <a:solidFill>
                  <a:srgbClr val="4B4B4B"/>
                </a:solidFill>
                <a:latin typeface="Arial"/>
                <a:cs typeface="Arial"/>
              </a:rPr>
              <a:t>oedema.</a:t>
            </a:r>
            <a:endParaRPr sz="1800" dirty="0">
              <a:latin typeface="Arial"/>
              <a:cs typeface="Arial"/>
            </a:endParaRPr>
          </a:p>
          <a:p>
            <a:pPr>
              <a:lnSpc>
                <a:spcPct val="100000"/>
              </a:lnSpc>
              <a:spcBef>
                <a:spcPts val="30"/>
              </a:spcBef>
              <a:buAutoNum type="romanLcParenBoth"/>
            </a:pPr>
            <a:endParaRPr sz="1850" dirty="0">
              <a:latin typeface="Times New Roman"/>
              <a:cs typeface="Times New Roman"/>
            </a:endParaRPr>
          </a:p>
          <a:p>
            <a:pPr marL="12700" marR="80010">
              <a:lnSpc>
                <a:spcPct val="100000"/>
              </a:lnSpc>
              <a:buAutoNum type="romanLcParenBoth"/>
              <a:tabLst>
                <a:tab pos="379730" algn="l"/>
              </a:tabLst>
            </a:pPr>
            <a:r>
              <a:rPr sz="1800" u="sng" spc="-10" dirty="0">
                <a:solidFill>
                  <a:srgbClr val="4B4B4B"/>
                </a:solidFill>
                <a:latin typeface="Arial"/>
                <a:cs typeface="Arial"/>
              </a:rPr>
              <a:t>Prevention</a:t>
            </a:r>
            <a:r>
              <a:rPr sz="1800" spc="-10" dirty="0">
                <a:solidFill>
                  <a:srgbClr val="4B4B4B"/>
                </a:solidFill>
                <a:latin typeface="Arial"/>
                <a:cs typeface="Arial"/>
              </a:rPr>
              <a:t> </a:t>
            </a:r>
            <a:r>
              <a:rPr sz="1800" spc="-5" dirty="0">
                <a:solidFill>
                  <a:srgbClr val="4B4B4B"/>
                </a:solidFill>
                <a:latin typeface="Arial"/>
                <a:cs typeface="Arial"/>
              </a:rPr>
              <a:t>of </a:t>
            </a:r>
            <a:r>
              <a:rPr sz="1800" spc="-10" dirty="0">
                <a:solidFill>
                  <a:srgbClr val="4B4B4B"/>
                </a:solidFill>
                <a:latin typeface="Arial"/>
                <a:cs typeface="Arial"/>
              </a:rPr>
              <a:t>neuronal </a:t>
            </a:r>
            <a:r>
              <a:rPr sz="1800" spc="-5" dirty="0">
                <a:solidFill>
                  <a:srgbClr val="4B4B4B"/>
                </a:solidFill>
                <a:latin typeface="Arial"/>
                <a:cs typeface="Arial"/>
              </a:rPr>
              <a:t>injury </a:t>
            </a:r>
            <a:r>
              <a:rPr sz="1800" spc="-10" dirty="0" smtClean="0">
                <a:solidFill>
                  <a:srgbClr val="4B4B4B"/>
                </a:solidFill>
                <a:latin typeface="Arial"/>
                <a:cs typeface="Arial"/>
              </a:rPr>
              <a:t>leading</a:t>
            </a:r>
            <a:r>
              <a:rPr lang="en-US" sz="1800" spc="-10" dirty="0" smtClean="0">
                <a:solidFill>
                  <a:srgbClr val="4B4B4B"/>
                </a:solidFill>
                <a:latin typeface="Arial"/>
                <a:cs typeface="Arial"/>
              </a:rPr>
              <a:t> </a:t>
            </a:r>
            <a:r>
              <a:rPr sz="1800" spc="-10" dirty="0" smtClean="0">
                <a:solidFill>
                  <a:srgbClr val="4B4B4B"/>
                </a:solidFill>
                <a:latin typeface="Arial"/>
                <a:cs typeface="Arial"/>
              </a:rPr>
              <a:t>to </a:t>
            </a:r>
            <a:r>
              <a:rPr sz="1800" spc="-10" dirty="0">
                <a:solidFill>
                  <a:srgbClr val="4B4B4B"/>
                </a:solidFill>
                <a:latin typeface="Arial"/>
                <a:cs typeface="Arial"/>
              </a:rPr>
              <a:t>programmed </a:t>
            </a:r>
            <a:r>
              <a:rPr sz="1800" dirty="0">
                <a:solidFill>
                  <a:srgbClr val="4B4B4B"/>
                </a:solidFill>
                <a:latin typeface="Arial"/>
                <a:cs typeface="Arial"/>
              </a:rPr>
              <a:t>cell </a:t>
            </a:r>
            <a:r>
              <a:rPr sz="1800" spc="-10" dirty="0">
                <a:solidFill>
                  <a:srgbClr val="4B4B4B"/>
                </a:solidFill>
                <a:latin typeface="Arial"/>
                <a:cs typeface="Arial"/>
              </a:rPr>
              <a:t>death  </a:t>
            </a:r>
            <a:r>
              <a:rPr sz="1800" spc="-5" dirty="0">
                <a:solidFill>
                  <a:srgbClr val="4B4B4B"/>
                </a:solidFill>
                <a:latin typeface="Arial"/>
                <a:cs typeface="Arial"/>
              </a:rPr>
              <a:t>(</a:t>
            </a:r>
            <a:r>
              <a:rPr sz="1800" u="sng" spc="-5" dirty="0">
                <a:solidFill>
                  <a:srgbClr val="4B4B4B"/>
                </a:solidFill>
                <a:latin typeface="Arial"/>
                <a:cs typeface="Arial"/>
              </a:rPr>
              <a:t>apoptosis) </a:t>
            </a:r>
            <a:r>
              <a:rPr sz="1800" spc="-5" dirty="0">
                <a:solidFill>
                  <a:srgbClr val="4B4B4B"/>
                </a:solidFill>
                <a:latin typeface="Arial"/>
                <a:cs typeface="Arial"/>
              </a:rPr>
              <a:t>mainly </a:t>
            </a:r>
            <a:r>
              <a:rPr sz="1800" spc="-10" dirty="0">
                <a:solidFill>
                  <a:srgbClr val="4B4B4B"/>
                </a:solidFill>
                <a:latin typeface="Arial"/>
                <a:cs typeface="Arial"/>
              </a:rPr>
              <a:t>by </a:t>
            </a:r>
            <a:r>
              <a:rPr sz="1800" u="sng" spc="-10" dirty="0">
                <a:solidFill>
                  <a:srgbClr val="4B4B4B"/>
                </a:solidFill>
                <a:latin typeface="Arial"/>
                <a:cs typeface="Arial"/>
              </a:rPr>
              <a:t>inhibition </a:t>
            </a:r>
            <a:r>
              <a:rPr sz="1800" u="sng" spc="-5" dirty="0">
                <a:solidFill>
                  <a:srgbClr val="4B4B4B"/>
                </a:solidFill>
                <a:latin typeface="Arial"/>
                <a:cs typeface="Arial"/>
              </a:rPr>
              <a:t>of caspase</a:t>
            </a:r>
            <a:r>
              <a:rPr sz="1800" u="sng" spc="-30" dirty="0">
                <a:solidFill>
                  <a:srgbClr val="4B4B4B"/>
                </a:solidFill>
                <a:latin typeface="Arial"/>
                <a:cs typeface="Arial"/>
              </a:rPr>
              <a:t> </a:t>
            </a:r>
            <a:r>
              <a:rPr sz="1800" u="sng" spc="-5" dirty="0">
                <a:solidFill>
                  <a:srgbClr val="4B4B4B"/>
                </a:solidFill>
                <a:latin typeface="Arial"/>
                <a:cs typeface="Arial"/>
              </a:rPr>
              <a:t>activation.</a:t>
            </a:r>
            <a:endParaRPr sz="1800" u="sng" dirty="0">
              <a:latin typeface="Arial"/>
              <a:cs typeface="Arial"/>
            </a:endParaRPr>
          </a:p>
          <a:p>
            <a:pPr>
              <a:lnSpc>
                <a:spcPct val="100000"/>
              </a:lnSpc>
              <a:spcBef>
                <a:spcPts val="35"/>
              </a:spcBef>
              <a:buAutoNum type="romanLcParenBoth"/>
            </a:pPr>
            <a:endParaRPr sz="1850" dirty="0">
              <a:latin typeface="Times New Roman"/>
              <a:cs typeface="Times New Roman"/>
            </a:endParaRPr>
          </a:p>
          <a:p>
            <a:pPr marL="12700" marR="50800">
              <a:lnSpc>
                <a:spcPct val="100000"/>
              </a:lnSpc>
              <a:buAutoNum type="romanLcParenBoth"/>
              <a:tabLst>
                <a:tab pos="393700" algn="l"/>
              </a:tabLst>
            </a:pPr>
            <a:r>
              <a:rPr sz="1800" u="sng" spc="-10" dirty="0">
                <a:solidFill>
                  <a:srgbClr val="333333"/>
                </a:solidFill>
                <a:latin typeface="Arial"/>
                <a:cs typeface="Arial"/>
              </a:rPr>
              <a:t>Suppression </a:t>
            </a:r>
            <a:r>
              <a:rPr sz="1800" u="sng" spc="-5" dirty="0">
                <a:solidFill>
                  <a:srgbClr val="333333"/>
                </a:solidFill>
                <a:latin typeface="Arial"/>
                <a:cs typeface="Arial"/>
              </a:rPr>
              <a:t>of the inflammatory cascade </a:t>
            </a:r>
            <a:r>
              <a:rPr sz="1800" spc="-10" dirty="0">
                <a:solidFill>
                  <a:srgbClr val="333333"/>
                </a:solidFill>
                <a:latin typeface="Arial"/>
                <a:cs typeface="Arial"/>
              </a:rPr>
              <a:t>and decreased </a:t>
            </a:r>
            <a:r>
              <a:rPr sz="1800" spc="-5" dirty="0">
                <a:solidFill>
                  <a:srgbClr val="333333"/>
                </a:solidFill>
                <a:latin typeface="Arial"/>
                <a:cs typeface="Arial"/>
              </a:rPr>
              <a:t>nitric  </a:t>
            </a:r>
            <a:r>
              <a:rPr sz="1800" spc="-10" dirty="0">
                <a:solidFill>
                  <a:srgbClr val="333333"/>
                </a:solidFill>
                <a:latin typeface="Arial"/>
                <a:cs typeface="Arial"/>
              </a:rPr>
              <a:t>oxide, </a:t>
            </a:r>
            <a:r>
              <a:rPr sz="1800" spc="-10" dirty="0" smtClean="0">
                <a:solidFill>
                  <a:srgbClr val="333333"/>
                </a:solidFill>
                <a:latin typeface="Arial"/>
                <a:cs typeface="Arial"/>
              </a:rPr>
              <a:t>cytokine</a:t>
            </a:r>
            <a:r>
              <a:rPr lang="en-US" sz="1800" spc="-10" dirty="0" smtClean="0">
                <a:solidFill>
                  <a:srgbClr val="333333"/>
                </a:solidFill>
                <a:latin typeface="Arial"/>
                <a:cs typeface="Arial"/>
              </a:rPr>
              <a:t> </a:t>
            </a:r>
            <a:r>
              <a:rPr sz="1800" spc="-10" dirty="0" smtClean="0">
                <a:solidFill>
                  <a:srgbClr val="333333"/>
                </a:solidFill>
                <a:latin typeface="Arial"/>
                <a:cs typeface="Arial"/>
              </a:rPr>
              <a:t>and </a:t>
            </a:r>
            <a:r>
              <a:rPr sz="1800" spc="-5" dirty="0">
                <a:solidFill>
                  <a:srgbClr val="333333"/>
                </a:solidFill>
                <a:latin typeface="Arial"/>
                <a:cs typeface="Arial"/>
              </a:rPr>
              <a:t>leukotriene </a:t>
            </a:r>
            <a:r>
              <a:rPr sz="1800" spc="-10" dirty="0">
                <a:solidFill>
                  <a:srgbClr val="333333"/>
                </a:solidFill>
                <a:latin typeface="Arial"/>
                <a:cs typeface="Arial"/>
              </a:rPr>
              <a:t>production. Leukocyte migration  </a:t>
            </a:r>
            <a:r>
              <a:rPr sz="1800" spc="-5" dirty="0">
                <a:solidFill>
                  <a:srgbClr val="333333"/>
                </a:solidFill>
                <a:latin typeface="Arial"/>
                <a:cs typeface="Arial"/>
              </a:rPr>
              <a:t>from the damaged </a:t>
            </a:r>
            <a:r>
              <a:rPr sz="1800" spc="-10" dirty="0">
                <a:solidFill>
                  <a:srgbClr val="333333"/>
                </a:solidFill>
                <a:latin typeface="Arial"/>
                <a:cs typeface="Arial"/>
              </a:rPr>
              <a:t>endothelium </a:t>
            </a:r>
            <a:r>
              <a:rPr sz="1800" spc="-5" dirty="0">
                <a:solidFill>
                  <a:srgbClr val="333333"/>
                </a:solidFill>
                <a:latin typeface="Arial"/>
                <a:cs typeface="Arial"/>
              </a:rPr>
              <a:t>is </a:t>
            </a:r>
            <a:r>
              <a:rPr sz="1800" spc="-10" dirty="0">
                <a:solidFill>
                  <a:srgbClr val="333333"/>
                </a:solidFill>
                <a:latin typeface="Arial"/>
                <a:cs typeface="Arial"/>
              </a:rPr>
              <a:t>diminished</a:t>
            </a:r>
            <a:endParaRPr sz="1800" dirty="0">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711959"/>
            <a:ext cx="8191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333333"/>
                </a:solidFill>
                <a:latin typeface="Arial"/>
                <a:cs typeface="Arial"/>
              </a:rPr>
              <a:t>.</a:t>
            </a:r>
            <a:endParaRPr sz="1600">
              <a:latin typeface="Arial"/>
              <a:cs typeface="Arial"/>
            </a:endParaRPr>
          </a:p>
        </p:txBody>
      </p:sp>
      <p:sp>
        <p:nvSpPr>
          <p:cNvPr id="6" name="object 6"/>
          <p:cNvSpPr txBox="1"/>
          <p:nvPr/>
        </p:nvSpPr>
        <p:spPr>
          <a:xfrm>
            <a:off x="523240" y="2198370"/>
            <a:ext cx="6931025" cy="2782813"/>
          </a:xfrm>
          <a:prstGeom prst="rect">
            <a:avLst/>
          </a:prstGeom>
        </p:spPr>
        <p:txBody>
          <a:bodyPr vert="horz" wrap="square" lIns="0" tIns="12700" rIns="0" bIns="0" rtlCol="0">
            <a:spAutoFit/>
          </a:bodyPr>
          <a:lstStyle/>
          <a:p>
            <a:pPr marL="12700" marR="5080">
              <a:lnSpc>
                <a:spcPct val="100000"/>
              </a:lnSpc>
              <a:spcBef>
                <a:spcPts val="100"/>
              </a:spcBef>
              <a:buAutoNum type="romanLcParenBoth" startAt="5"/>
              <a:tabLst>
                <a:tab pos="306070" algn="l"/>
              </a:tabLst>
            </a:pPr>
            <a:r>
              <a:rPr u="sng" spc="-5" dirty="0">
                <a:solidFill>
                  <a:srgbClr val="333333"/>
                </a:solidFill>
                <a:latin typeface="Arial"/>
                <a:cs typeface="Arial"/>
              </a:rPr>
              <a:t>Improved ionic homeostasis </a:t>
            </a:r>
            <a:r>
              <a:rPr spc="-5" dirty="0">
                <a:solidFill>
                  <a:srgbClr val="333333"/>
                </a:solidFill>
                <a:latin typeface="Arial"/>
                <a:cs typeface="Arial"/>
              </a:rPr>
              <a:t>and </a:t>
            </a:r>
            <a:r>
              <a:rPr u="sng" spc="-5" dirty="0">
                <a:solidFill>
                  <a:srgbClr val="333333"/>
                </a:solidFill>
                <a:latin typeface="Arial"/>
                <a:cs typeface="Arial"/>
              </a:rPr>
              <a:t>blockage</a:t>
            </a:r>
            <a:r>
              <a:rPr spc="-5" dirty="0">
                <a:solidFill>
                  <a:srgbClr val="333333"/>
                </a:solidFill>
                <a:latin typeface="Arial"/>
                <a:cs typeface="Arial"/>
              </a:rPr>
              <a:t> of the destructive  neuroexitotoxic cascade consequent </a:t>
            </a:r>
            <a:r>
              <a:rPr dirty="0">
                <a:solidFill>
                  <a:srgbClr val="333333"/>
                </a:solidFill>
                <a:latin typeface="Arial"/>
                <a:cs typeface="Arial"/>
              </a:rPr>
              <a:t>to </a:t>
            </a:r>
            <a:r>
              <a:rPr u="sng" spc="-5" dirty="0">
                <a:solidFill>
                  <a:srgbClr val="333333"/>
                </a:solidFill>
                <a:latin typeface="Arial"/>
                <a:cs typeface="Arial"/>
              </a:rPr>
              <a:t>glutamate accumulation </a:t>
            </a:r>
            <a:r>
              <a:rPr spc="-5" dirty="0">
                <a:solidFill>
                  <a:srgbClr val="333333"/>
                </a:solidFill>
                <a:latin typeface="Arial"/>
                <a:cs typeface="Arial"/>
              </a:rPr>
              <a:t>and receptor  activation, and subsequent intracellular calcium</a:t>
            </a:r>
            <a:r>
              <a:rPr spc="10" dirty="0">
                <a:solidFill>
                  <a:srgbClr val="333333"/>
                </a:solidFill>
                <a:latin typeface="Arial"/>
                <a:cs typeface="Arial"/>
              </a:rPr>
              <a:t> </a:t>
            </a:r>
            <a:r>
              <a:rPr spc="-5" dirty="0">
                <a:solidFill>
                  <a:srgbClr val="333333"/>
                </a:solidFill>
                <a:latin typeface="Arial"/>
                <a:cs typeface="Arial"/>
              </a:rPr>
              <a:t>overload.</a:t>
            </a:r>
            <a:endParaRPr dirty="0">
              <a:latin typeface="Arial"/>
              <a:cs typeface="Arial"/>
            </a:endParaRPr>
          </a:p>
          <a:p>
            <a:pPr>
              <a:lnSpc>
                <a:spcPct val="100000"/>
              </a:lnSpc>
              <a:buClr>
                <a:srgbClr val="333333"/>
              </a:buClr>
              <a:buFont typeface="Arial"/>
              <a:buAutoNum type="romanLcParenBoth" startAt="5"/>
            </a:pPr>
            <a:endParaRPr dirty="0">
              <a:latin typeface="Times New Roman"/>
              <a:cs typeface="Times New Roman"/>
            </a:endParaRPr>
          </a:p>
          <a:p>
            <a:pPr marL="351155" indent="-338455">
              <a:lnSpc>
                <a:spcPct val="100000"/>
              </a:lnSpc>
              <a:buAutoNum type="romanLcParenBoth" startAt="5"/>
              <a:tabLst>
                <a:tab pos="351790" algn="l"/>
              </a:tabLst>
            </a:pPr>
            <a:r>
              <a:rPr u="sng" spc="-5" dirty="0">
                <a:solidFill>
                  <a:srgbClr val="333333"/>
                </a:solidFill>
                <a:latin typeface="Arial"/>
                <a:cs typeface="Arial"/>
              </a:rPr>
              <a:t>Decreased</a:t>
            </a:r>
            <a:r>
              <a:rPr spc="-5" dirty="0">
                <a:solidFill>
                  <a:srgbClr val="333333"/>
                </a:solidFill>
                <a:latin typeface="Arial"/>
                <a:cs typeface="Arial"/>
              </a:rPr>
              <a:t> free radical</a:t>
            </a:r>
            <a:r>
              <a:rPr spc="-10" dirty="0">
                <a:solidFill>
                  <a:srgbClr val="333333"/>
                </a:solidFill>
                <a:latin typeface="Arial"/>
                <a:cs typeface="Arial"/>
              </a:rPr>
              <a:t> </a:t>
            </a:r>
            <a:r>
              <a:rPr spc="-5" dirty="0">
                <a:solidFill>
                  <a:srgbClr val="333333"/>
                </a:solidFill>
                <a:latin typeface="Arial"/>
                <a:cs typeface="Arial"/>
              </a:rPr>
              <a:t>formation.</a:t>
            </a:r>
            <a:endParaRPr dirty="0">
              <a:latin typeface="Arial"/>
              <a:cs typeface="Arial"/>
            </a:endParaRPr>
          </a:p>
          <a:p>
            <a:pPr>
              <a:lnSpc>
                <a:spcPct val="100000"/>
              </a:lnSpc>
              <a:spcBef>
                <a:spcPts val="25"/>
              </a:spcBef>
              <a:buClr>
                <a:srgbClr val="333333"/>
              </a:buClr>
              <a:buFont typeface="Arial"/>
              <a:buAutoNum type="romanLcParenBoth" startAt="5"/>
            </a:pPr>
            <a:endParaRPr dirty="0">
              <a:latin typeface="Times New Roman"/>
              <a:cs typeface="Times New Roman"/>
            </a:endParaRPr>
          </a:p>
          <a:p>
            <a:pPr marL="12700" marR="82550">
              <a:lnSpc>
                <a:spcPct val="99800"/>
              </a:lnSpc>
              <a:spcBef>
                <a:spcPts val="5"/>
              </a:spcBef>
              <a:buAutoNum type="romanLcParenBoth" startAt="5"/>
              <a:tabLst>
                <a:tab pos="396875" algn="l"/>
              </a:tabLst>
            </a:pPr>
            <a:r>
              <a:rPr spc="-5" dirty="0">
                <a:solidFill>
                  <a:srgbClr val="333333"/>
                </a:solidFill>
                <a:latin typeface="Arial"/>
                <a:cs typeface="Arial"/>
              </a:rPr>
              <a:t>It </a:t>
            </a:r>
            <a:r>
              <a:rPr spc="-10" dirty="0">
                <a:solidFill>
                  <a:srgbClr val="333333"/>
                </a:solidFill>
                <a:latin typeface="Arial"/>
                <a:cs typeface="Arial"/>
              </a:rPr>
              <a:t>allows </a:t>
            </a:r>
            <a:r>
              <a:rPr spc="-5" dirty="0">
                <a:solidFill>
                  <a:srgbClr val="333333"/>
                </a:solidFill>
                <a:latin typeface="Arial"/>
                <a:cs typeface="Arial"/>
              </a:rPr>
              <a:t>for the cerebral regional temperature differences of </a:t>
            </a:r>
            <a:r>
              <a:rPr spc="5" dirty="0">
                <a:solidFill>
                  <a:srgbClr val="333333"/>
                </a:solidFill>
                <a:latin typeface="Arial"/>
                <a:cs typeface="Arial"/>
              </a:rPr>
              <a:t>2–3</a:t>
            </a:r>
            <a:r>
              <a:rPr spc="5" dirty="0">
                <a:solidFill>
                  <a:srgbClr val="4B4B4B"/>
                </a:solidFill>
                <a:latin typeface="Arial"/>
                <a:cs typeface="Arial"/>
              </a:rPr>
              <a:t>°</a:t>
            </a:r>
            <a:r>
              <a:rPr spc="5" dirty="0">
                <a:solidFill>
                  <a:srgbClr val="333333"/>
                </a:solidFill>
                <a:latin typeface="Arial"/>
                <a:cs typeface="Arial"/>
              </a:rPr>
              <a:t>C </a:t>
            </a:r>
            <a:r>
              <a:rPr spc="-5" dirty="0">
                <a:solidFill>
                  <a:srgbClr val="333333"/>
                </a:solidFill>
                <a:latin typeface="Arial"/>
                <a:cs typeface="Arial"/>
              </a:rPr>
              <a:t>that  are known to exist </a:t>
            </a:r>
            <a:r>
              <a:rPr u="sng" spc="-5" dirty="0">
                <a:solidFill>
                  <a:srgbClr val="333333"/>
                </a:solidFill>
                <a:latin typeface="Arial"/>
                <a:cs typeface="Arial"/>
              </a:rPr>
              <a:t>(cerebral thermopooling). </a:t>
            </a:r>
            <a:r>
              <a:rPr spc="-5" dirty="0">
                <a:solidFill>
                  <a:srgbClr val="333333"/>
                </a:solidFill>
                <a:latin typeface="Arial"/>
                <a:cs typeface="Arial"/>
              </a:rPr>
              <a:t>Thus, the likelihood of </a:t>
            </a:r>
            <a:r>
              <a:rPr dirty="0">
                <a:solidFill>
                  <a:srgbClr val="333333"/>
                </a:solidFill>
                <a:latin typeface="Arial"/>
                <a:cs typeface="Arial"/>
              </a:rPr>
              <a:t>some  </a:t>
            </a:r>
            <a:r>
              <a:rPr spc="-5" dirty="0">
                <a:solidFill>
                  <a:srgbClr val="333333"/>
                </a:solidFill>
                <a:latin typeface="Arial"/>
                <a:cs typeface="Arial"/>
              </a:rPr>
              <a:t>areas of the brain being hyperthermic(which </a:t>
            </a:r>
            <a:r>
              <a:rPr dirty="0">
                <a:solidFill>
                  <a:srgbClr val="333333"/>
                </a:solidFill>
                <a:latin typeface="Arial"/>
                <a:cs typeface="Arial"/>
              </a:rPr>
              <a:t>is </a:t>
            </a:r>
            <a:r>
              <a:rPr spc="-10" dirty="0">
                <a:solidFill>
                  <a:srgbClr val="333333"/>
                </a:solidFill>
                <a:latin typeface="Arial"/>
                <a:cs typeface="Arial"/>
              </a:rPr>
              <a:t>known </a:t>
            </a:r>
            <a:r>
              <a:rPr dirty="0">
                <a:solidFill>
                  <a:srgbClr val="333333"/>
                </a:solidFill>
                <a:latin typeface="Arial"/>
                <a:cs typeface="Arial"/>
              </a:rPr>
              <a:t>to </a:t>
            </a:r>
            <a:r>
              <a:rPr spc="-10" dirty="0">
                <a:solidFill>
                  <a:srgbClr val="333333"/>
                </a:solidFill>
                <a:latin typeface="Arial"/>
                <a:cs typeface="Arial"/>
              </a:rPr>
              <a:t>worsen </a:t>
            </a:r>
            <a:r>
              <a:rPr spc="-5" dirty="0">
                <a:solidFill>
                  <a:srgbClr val="333333"/>
                </a:solidFill>
                <a:latin typeface="Arial"/>
                <a:cs typeface="Arial"/>
              </a:rPr>
              <a:t>outcome) </a:t>
            </a:r>
            <a:r>
              <a:rPr dirty="0">
                <a:solidFill>
                  <a:srgbClr val="333333"/>
                </a:solidFill>
                <a:latin typeface="Arial"/>
                <a:cs typeface="Arial"/>
              </a:rPr>
              <a:t>is  </a:t>
            </a:r>
            <a:r>
              <a:rPr spc="-5" dirty="0">
                <a:solidFill>
                  <a:srgbClr val="333333"/>
                </a:solidFill>
                <a:latin typeface="Arial"/>
                <a:cs typeface="Arial"/>
              </a:rPr>
              <a:t>reduced.</a:t>
            </a:r>
            <a:endParaRPr dirty="0">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3240" y="1483359"/>
            <a:ext cx="4840605" cy="772006"/>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B4B4B"/>
                </a:solidFill>
                <a:latin typeface="Arial"/>
                <a:cs typeface="Arial"/>
              </a:rPr>
              <a:t>Side-effects </a:t>
            </a:r>
            <a:r>
              <a:rPr sz="1800" b="1" dirty="0">
                <a:solidFill>
                  <a:srgbClr val="4B4B4B"/>
                </a:solidFill>
                <a:latin typeface="Arial"/>
                <a:cs typeface="Arial"/>
              </a:rPr>
              <a:t>Of </a:t>
            </a:r>
            <a:r>
              <a:rPr sz="1800" b="1" spc="-5" dirty="0" smtClean="0">
                <a:solidFill>
                  <a:srgbClr val="4B4B4B"/>
                </a:solidFill>
                <a:latin typeface="Arial"/>
                <a:cs typeface="Arial"/>
              </a:rPr>
              <a:t>Induce</a:t>
            </a:r>
            <a:r>
              <a:rPr lang="en-US" sz="1800" b="1" spc="-5" dirty="0" smtClean="0">
                <a:solidFill>
                  <a:srgbClr val="4B4B4B"/>
                </a:solidFill>
                <a:latin typeface="Arial"/>
                <a:cs typeface="Arial"/>
              </a:rPr>
              <a:t>d hypothermia</a:t>
            </a:r>
            <a:endParaRPr sz="5400" baseline="-27777" dirty="0">
              <a:latin typeface="Arial"/>
              <a:cs typeface="Arial"/>
            </a:endParaRPr>
          </a:p>
          <a:p>
            <a:pPr marL="12700">
              <a:lnSpc>
                <a:spcPct val="100000"/>
              </a:lnSpc>
              <a:spcBef>
                <a:spcPts val="1550"/>
              </a:spcBef>
            </a:pPr>
            <a:r>
              <a:rPr sz="1600" spc="-5" dirty="0">
                <a:solidFill>
                  <a:srgbClr val="4B4B4B"/>
                </a:solidFill>
                <a:latin typeface="Arial"/>
                <a:cs typeface="Arial"/>
              </a:rPr>
              <a:t>1. </a:t>
            </a:r>
            <a:r>
              <a:rPr sz="1800" spc="-10" dirty="0">
                <a:solidFill>
                  <a:srgbClr val="4B4B4B"/>
                </a:solidFill>
                <a:latin typeface="Arial"/>
                <a:cs typeface="Arial"/>
              </a:rPr>
              <a:t>Cardiovascular</a:t>
            </a:r>
            <a:r>
              <a:rPr sz="1800" spc="-5" dirty="0">
                <a:solidFill>
                  <a:srgbClr val="4B4B4B"/>
                </a:solidFill>
                <a:latin typeface="Arial"/>
                <a:cs typeface="Arial"/>
              </a:rPr>
              <a:t> </a:t>
            </a:r>
            <a:r>
              <a:rPr sz="1800" spc="-10" dirty="0">
                <a:solidFill>
                  <a:srgbClr val="4B4B4B"/>
                </a:solidFill>
                <a:latin typeface="Arial"/>
                <a:cs typeface="Arial"/>
              </a:rPr>
              <a:t>System</a:t>
            </a:r>
            <a:endParaRPr sz="1800" dirty="0">
              <a:latin typeface="Arial"/>
              <a:cs typeface="Arial"/>
            </a:endParaRPr>
          </a:p>
        </p:txBody>
      </p:sp>
      <p:sp>
        <p:nvSpPr>
          <p:cNvPr id="5" name="object 5"/>
          <p:cNvSpPr txBox="1"/>
          <p:nvPr/>
        </p:nvSpPr>
        <p:spPr>
          <a:xfrm>
            <a:off x="523240" y="2747009"/>
            <a:ext cx="6776720" cy="3262432"/>
          </a:xfrm>
          <a:prstGeom prst="rect">
            <a:avLst/>
          </a:prstGeom>
        </p:spPr>
        <p:txBody>
          <a:bodyPr vert="horz" wrap="square" lIns="0" tIns="12700" rIns="0" bIns="0" rtlCol="0">
            <a:spAutoFit/>
          </a:bodyPr>
          <a:lstStyle/>
          <a:p>
            <a:pPr marL="12700" marR="5080">
              <a:lnSpc>
                <a:spcPct val="100000"/>
              </a:lnSpc>
              <a:spcBef>
                <a:spcPts val="100"/>
              </a:spcBef>
              <a:buSzPct val="93750"/>
              <a:buChar char="•"/>
              <a:tabLst>
                <a:tab pos="85090" algn="l"/>
              </a:tabLst>
            </a:pPr>
            <a:r>
              <a:rPr sz="1600" spc="-5" dirty="0" smtClean="0">
                <a:solidFill>
                  <a:srgbClr val="4B4B4B"/>
                </a:solidFill>
                <a:latin typeface="Arial"/>
                <a:cs typeface="Arial"/>
              </a:rPr>
              <a:t>increase </a:t>
            </a:r>
            <a:r>
              <a:rPr sz="1600" dirty="0">
                <a:solidFill>
                  <a:srgbClr val="4B4B4B"/>
                </a:solidFill>
                <a:latin typeface="Arial"/>
                <a:cs typeface="Arial"/>
              </a:rPr>
              <a:t>in </a:t>
            </a:r>
            <a:r>
              <a:rPr sz="1600" spc="-5" dirty="0">
                <a:solidFill>
                  <a:srgbClr val="4B4B4B"/>
                </a:solidFill>
                <a:latin typeface="Arial"/>
                <a:cs typeface="Arial"/>
              </a:rPr>
              <a:t>catecholamines leads to an increase </a:t>
            </a:r>
            <a:r>
              <a:rPr sz="1600" dirty="0">
                <a:solidFill>
                  <a:srgbClr val="4B4B4B"/>
                </a:solidFill>
                <a:latin typeface="Arial"/>
                <a:cs typeface="Arial"/>
              </a:rPr>
              <a:t>in  </a:t>
            </a:r>
            <a:r>
              <a:rPr sz="1600" spc="-5" dirty="0">
                <a:solidFill>
                  <a:srgbClr val="4B4B4B"/>
                </a:solidFill>
                <a:latin typeface="Arial"/>
                <a:cs typeface="Arial"/>
              </a:rPr>
              <a:t>cardiac output and </a:t>
            </a:r>
            <a:r>
              <a:rPr sz="1600" spc="-10" dirty="0">
                <a:solidFill>
                  <a:srgbClr val="4B4B4B"/>
                </a:solidFill>
                <a:latin typeface="Arial"/>
                <a:cs typeface="Arial"/>
              </a:rPr>
              <a:t>oxygen</a:t>
            </a:r>
            <a:r>
              <a:rPr sz="1600" spc="5" dirty="0">
                <a:solidFill>
                  <a:srgbClr val="4B4B4B"/>
                </a:solidFill>
                <a:latin typeface="Arial"/>
                <a:cs typeface="Arial"/>
              </a:rPr>
              <a:t> </a:t>
            </a:r>
            <a:r>
              <a:rPr sz="1600" spc="-5" dirty="0">
                <a:solidFill>
                  <a:srgbClr val="4B4B4B"/>
                </a:solidFill>
                <a:latin typeface="Arial"/>
                <a:cs typeface="Arial"/>
              </a:rPr>
              <a:t>demand.</a:t>
            </a:r>
            <a:endParaRPr sz="1600" dirty="0">
              <a:latin typeface="Arial"/>
              <a:cs typeface="Arial"/>
            </a:endParaRPr>
          </a:p>
          <a:p>
            <a:pPr marL="125730" marR="756920" indent="-113030">
              <a:lnSpc>
                <a:spcPts val="1920"/>
              </a:lnSpc>
              <a:spcBef>
                <a:spcPts val="55"/>
              </a:spcBef>
              <a:buSzPct val="93750"/>
              <a:buChar char="•"/>
              <a:tabLst>
                <a:tab pos="140970" algn="l"/>
              </a:tabLst>
            </a:pPr>
            <a:r>
              <a:rPr sz="1600" dirty="0">
                <a:solidFill>
                  <a:srgbClr val="4B4B4B"/>
                </a:solidFill>
                <a:latin typeface="Arial"/>
                <a:cs typeface="Arial"/>
              </a:rPr>
              <a:t>With </a:t>
            </a:r>
            <a:r>
              <a:rPr sz="1600" spc="-5" dirty="0">
                <a:solidFill>
                  <a:srgbClr val="4B4B4B"/>
                </a:solidFill>
                <a:latin typeface="Arial"/>
                <a:cs typeface="Arial"/>
              </a:rPr>
              <a:t>further hypothermia, decreases </a:t>
            </a:r>
            <a:r>
              <a:rPr sz="1600" dirty="0">
                <a:solidFill>
                  <a:srgbClr val="4B4B4B"/>
                </a:solidFill>
                <a:latin typeface="Arial"/>
                <a:cs typeface="Arial"/>
              </a:rPr>
              <a:t>in </a:t>
            </a:r>
            <a:r>
              <a:rPr sz="1600" spc="-5" dirty="0">
                <a:solidFill>
                  <a:srgbClr val="4B4B4B"/>
                </a:solidFill>
                <a:latin typeface="Arial"/>
                <a:cs typeface="Arial"/>
              </a:rPr>
              <a:t>heart rate and the slowing  of metabolism </a:t>
            </a:r>
            <a:r>
              <a:rPr sz="1600" spc="-10" dirty="0">
                <a:solidFill>
                  <a:srgbClr val="4B4B4B"/>
                </a:solidFill>
                <a:latin typeface="Arial"/>
                <a:cs typeface="Arial"/>
              </a:rPr>
              <a:t>reduce </a:t>
            </a:r>
            <a:r>
              <a:rPr sz="1600" spc="-5" dirty="0">
                <a:solidFill>
                  <a:srgbClr val="4B4B4B"/>
                </a:solidFill>
                <a:latin typeface="Arial"/>
                <a:cs typeface="Arial"/>
              </a:rPr>
              <a:t>cardiac afterload and </a:t>
            </a:r>
            <a:r>
              <a:rPr sz="1600" spc="-10" dirty="0">
                <a:solidFill>
                  <a:srgbClr val="4B4B4B"/>
                </a:solidFill>
                <a:latin typeface="Arial"/>
                <a:cs typeface="Arial"/>
              </a:rPr>
              <a:t>oxygen</a:t>
            </a:r>
            <a:r>
              <a:rPr sz="1600" spc="20" dirty="0">
                <a:solidFill>
                  <a:srgbClr val="4B4B4B"/>
                </a:solidFill>
                <a:latin typeface="Arial"/>
                <a:cs typeface="Arial"/>
              </a:rPr>
              <a:t> </a:t>
            </a:r>
            <a:r>
              <a:rPr sz="1600" spc="-5" dirty="0">
                <a:solidFill>
                  <a:srgbClr val="4B4B4B"/>
                </a:solidFill>
                <a:latin typeface="Arial"/>
                <a:cs typeface="Arial"/>
              </a:rPr>
              <a:t>demand.</a:t>
            </a:r>
            <a:endParaRPr sz="1600" dirty="0">
              <a:latin typeface="Arial"/>
              <a:cs typeface="Arial"/>
            </a:endParaRPr>
          </a:p>
          <a:p>
            <a:pPr marL="12700">
              <a:lnSpc>
                <a:spcPts val="1845"/>
              </a:lnSpc>
              <a:buSzPct val="93750"/>
              <a:buChar char="•"/>
              <a:tabLst>
                <a:tab pos="85090" algn="l"/>
              </a:tabLst>
            </a:pPr>
            <a:r>
              <a:rPr sz="1600" dirty="0">
                <a:solidFill>
                  <a:srgbClr val="4B4B4B"/>
                </a:solidFill>
                <a:latin typeface="Arial"/>
                <a:cs typeface="Arial"/>
              </a:rPr>
              <a:t>SVR is </a:t>
            </a:r>
            <a:r>
              <a:rPr sz="1600" spc="-5" dirty="0">
                <a:solidFill>
                  <a:srgbClr val="4B4B4B"/>
                </a:solidFill>
                <a:latin typeface="Arial"/>
                <a:cs typeface="Arial"/>
              </a:rPr>
              <a:t>increased and CVP </a:t>
            </a:r>
            <a:r>
              <a:rPr sz="1600" spc="-5" dirty="0" smtClean="0">
                <a:solidFill>
                  <a:srgbClr val="4B4B4B"/>
                </a:solidFill>
                <a:latin typeface="Arial"/>
                <a:cs typeface="Arial"/>
              </a:rPr>
              <a:t>increases</a:t>
            </a:r>
            <a:endParaRPr lang="en-US" sz="1600" spc="-5" dirty="0">
              <a:solidFill>
                <a:srgbClr val="4B4B4B"/>
              </a:solidFill>
              <a:latin typeface="Arial"/>
              <a:cs typeface="Arial"/>
            </a:endParaRPr>
          </a:p>
          <a:p>
            <a:pPr marL="12700">
              <a:lnSpc>
                <a:spcPts val="1845"/>
              </a:lnSpc>
              <a:buSzPct val="93750"/>
              <a:tabLst>
                <a:tab pos="85090" algn="l"/>
              </a:tabLst>
            </a:pPr>
            <a:endParaRPr sz="1650" dirty="0">
              <a:latin typeface="Times New Roman"/>
              <a:cs typeface="Times New Roman"/>
            </a:endParaRPr>
          </a:p>
          <a:p>
            <a:pPr marL="76835">
              <a:lnSpc>
                <a:spcPct val="100000"/>
              </a:lnSpc>
            </a:pPr>
            <a:r>
              <a:rPr sz="1800" spc="-10" dirty="0">
                <a:solidFill>
                  <a:srgbClr val="4B4B4B"/>
                </a:solidFill>
                <a:latin typeface="Arial"/>
                <a:cs typeface="Arial"/>
              </a:rPr>
              <a:t>ECG</a:t>
            </a:r>
            <a:r>
              <a:rPr sz="1800" dirty="0">
                <a:solidFill>
                  <a:srgbClr val="4B4B4B"/>
                </a:solidFill>
                <a:latin typeface="Arial"/>
                <a:cs typeface="Arial"/>
              </a:rPr>
              <a:t> </a:t>
            </a:r>
            <a:r>
              <a:rPr sz="1800" spc="-10" dirty="0">
                <a:solidFill>
                  <a:srgbClr val="4B4B4B"/>
                </a:solidFill>
                <a:latin typeface="Arial"/>
                <a:cs typeface="Arial"/>
              </a:rPr>
              <a:t>changes</a:t>
            </a:r>
            <a:endParaRPr sz="1800" dirty="0">
              <a:latin typeface="Arial"/>
              <a:cs typeface="Arial"/>
            </a:endParaRPr>
          </a:p>
          <a:p>
            <a:pPr>
              <a:lnSpc>
                <a:spcPct val="100000"/>
              </a:lnSpc>
              <a:spcBef>
                <a:spcPts val="30"/>
              </a:spcBef>
            </a:pPr>
            <a:endParaRPr sz="1850" dirty="0">
              <a:latin typeface="Times New Roman"/>
              <a:cs typeface="Times New Roman"/>
            </a:endParaRPr>
          </a:p>
          <a:p>
            <a:pPr marL="469900" lvl="1">
              <a:lnSpc>
                <a:spcPts val="1914"/>
              </a:lnSpc>
              <a:spcBef>
                <a:spcPts val="5"/>
              </a:spcBef>
              <a:buSzPct val="93750"/>
              <a:buChar char="•"/>
              <a:tabLst>
                <a:tab pos="542290" algn="l"/>
              </a:tabLst>
            </a:pPr>
            <a:r>
              <a:rPr sz="1600" spc="-5" dirty="0">
                <a:solidFill>
                  <a:srgbClr val="4B4B4B"/>
                </a:solidFill>
                <a:latin typeface="Arial"/>
                <a:cs typeface="Arial"/>
              </a:rPr>
              <a:t>Widened </a:t>
            </a:r>
            <a:r>
              <a:rPr sz="1600" dirty="0">
                <a:solidFill>
                  <a:srgbClr val="4B4B4B"/>
                </a:solidFill>
                <a:latin typeface="Arial"/>
                <a:cs typeface="Arial"/>
              </a:rPr>
              <a:t>PR</a:t>
            </a:r>
            <a:r>
              <a:rPr sz="1600" spc="-15" dirty="0">
                <a:solidFill>
                  <a:srgbClr val="4B4B4B"/>
                </a:solidFill>
                <a:latin typeface="Arial"/>
                <a:cs typeface="Arial"/>
              </a:rPr>
              <a:t> </a:t>
            </a:r>
            <a:r>
              <a:rPr sz="1600" spc="-5" dirty="0">
                <a:solidFill>
                  <a:srgbClr val="4B4B4B"/>
                </a:solidFill>
                <a:latin typeface="Arial"/>
                <a:cs typeface="Arial"/>
              </a:rPr>
              <a:t>interval,</a:t>
            </a:r>
            <a:endParaRPr sz="1600" dirty="0">
              <a:latin typeface="Arial"/>
              <a:cs typeface="Arial"/>
            </a:endParaRPr>
          </a:p>
          <a:p>
            <a:pPr marL="598170" lvl="1" indent="-128270">
              <a:lnSpc>
                <a:spcPts val="1914"/>
              </a:lnSpc>
              <a:buSzPct val="93750"/>
              <a:buChar char="•"/>
              <a:tabLst>
                <a:tab pos="598170" algn="l"/>
              </a:tabLst>
            </a:pPr>
            <a:r>
              <a:rPr sz="1600" spc="-10" dirty="0">
                <a:solidFill>
                  <a:srgbClr val="4B4B4B"/>
                </a:solidFill>
                <a:latin typeface="Arial"/>
                <a:cs typeface="Arial"/>
              </a:rPr>
              <a:t>widening </a:t>
            </a:r>
            <a:r>
              <a:rPr sz="1600" spc="-5" dirty="0">
                <a:solidFill>
                  <a:srgbClr val="4B4B4B"/>
                </a:solidFill>
                <a:latin typeface="Arial"/>
                <a:cs typeface="Arial"/>
              </a:rPr>
              <a:t>of the QRS</a:t>
            </a:r>
            <a:r>
              <a:rPr sz="1600" dirty="0">
                <a:solidFill>
                  <a:srgbClr val="4B4B4B"/>
                </a:solidFill>
                <a:latin typeface="Arial"/>
                <a:cs typeface="Arial"/>
              </a:rPr>
              <a:t> </a:t>
            </a:r>
            <a:r>
              <a:rPr sz="1600" spc="-5" dirty="0">
                <a:solidFill>
                  <a:srgbClr val="4B4B4B"/>
                </a:solidFill>
                <a:latin typeface="Arial"/>
                <a:cs typeface="Arial"/>
              </a:rPr>
              <a:t>complex,</a:t>
            </a:r>
            <a:endParaRPr sz="1600" dirty="0">
              <a:latin typeface="Arial"/>
              <a:cs typeface="Arial"/>
            </a:endParaRPr>
          </a:p>
          <a:p>
            <a:pPr marL="469900" lvl="1">
              <a:lnSpc>
                <a:spcPct val="100000"/>
              </a:lnSpc>
              <a:buSzPct val="93750"/>
              <a:buChar char="•"/>
              <a:tabLst>
                <a:tab pos="542290" algn="l"/>
              </a:tabLst>
            </a:pPr>
            <a:r>
              <a:rPr sz="1600" spc="-5" dirty="0">
                <a:solidFill>
                  <a:srgbClr val="4B4B4B"/>
                </a:solidFill>
                <a:latin typeface="Arial"/>
                <a:cs typeface="Arial"/>
              </a:rPr>
              <a:t>appearance of the Osborne or </a:t>
            </a:r>
            <a:r>
              <a:rPr sz="1600" dirty="0">
                <a:solidFill>
                  <a:srgbClr val="4B4B4B"/>
                </a:solidFill>
                <a:latin typeface="Arial"/>
                <a:cs typeface="Arial"/>
              </a:rPr>
              <a:t>‘J </a:t>
            </a:r>
            <a:r>
              <a:rPr sz="1600" spc="-10" dirty="0">
                <a:solidFill>
                  <a:srgbClr val="4B4B4B"/>
                </a:solidFill>
                <a:latin typeface="Arial"/>
                <a:cs typeface="Arial"/>
              </a:rPr>
              <a:t>wave’</a:t>
            </a:r>
            <a:endParaRPr sz="1600" dirty="0">
              <a:latin typeface="Arial"/>
              <a:cs typeface="Arial"/>
            </a:endParaRPr>
          </a:p>
          <a:p>
            <a:pPr marL="469900" marR="720090" lvl="1">
              <a:lnSpc>
                <a:spcPts val="1910"/>
              </a:lnSpc>
              <a:spcBef>
                <a:spcPts val="70"/>
              </a:spcBef>
              <a:buSzPct val="93750"/>
              <a:buChar char="•"/>
              <a:tabLst>
                <a:tab pos="542290" algn="l"/>
              </a:tabLst>
            </a:pPr>
            <a:r>
              <a:rPr sz="1600" spc="-5" dirty="0">
                <a:solidFill>
                  <a:srgbClr val="4B4B4B"/>
                </a:solidFill>
                <a:latin typeface="Arial"/>
                <a:cs typeface="Arial"/>
              </a:rPr>
              <a:t>Arrhythmias</a:t>
            </a:r>
            <a:r>
              <a:rPr sz="1400" spc="-5" dirty="0">
                <a:solidFill>
                  <a:srgbClr val="4B4B4B"/>
                </a:solidFill>
                <a:latin typeface="Arial"/>
                <a:cs typeface="Arial"/>
              </a:rPr>
              <a:t>: </a:t>
            </a:r>
            <a:r>
              <a:rPr sz="1600" dirty="0">
                <a:solidFill>
                  <a:srgbClr val="4B4B4B"/>
                </a:solidFill>
                <a:latin typeface="Arial"/>
                <a:cs typeface="Arial"/>
              </a:rPr>
              <a:t>AF is </a:t>
            </a:r>
            <a:r>
              <a:rPr sz="1600" spc="-5" dirty="0">
                <a:solidFill>
                  <a:srgbClr val="4B4B4B"/>
                </a:solidFill>
                <a:latin typeface="Arial"/>
                <a:cs typeface="Arial"/>
              </a:rPr>
              <a:t>usually followed by refractory </a:t>
            </a:r>
            <a:r>
              <a:rPr sz="1600" dirty="0">
                <a:solidFill>
                  <a:srgbClr val="4B4B4B"/>
                </a:solidFill>
                <a:latin typeface="Arial"/>
                <a:cs typeface="Arial"/>
              </a:rPr>
              <a:t>VF </a:t>
            </a:r>
            <a:r>
              <a:rPr sz="1600" spc="-10" dirty="0">
                <a:solidFill>
                  <a:srgbClr val="4B4B4B"/>
                </a:solidFill>
                <a:latin typeface="Arial"/>
                <a:cs typeface="Arial"/>
              </a:rPr>
              <a:t>when </a:t>
            </a:r>
            <a:r>
              <a:rPr sz="1600" spc="-5" dirty="0">
                <a:solidFill>
                  <a:srgbClr val="4B4B4B"/>
                </a:solidFill>
                <a:latin typeface="Arial"/>
                <a:cs typeface="Arial"/>
              </a:rPr>
              <a:t>the  temperature </a:t>
            </a:r>
            <a:r>
              <a:rPr sz="1600" dirty="0">
                <a:solidFill>
                  <a:srgbClr val="4B4B4B"/>
                </a:solidFill>
                <a:latin typeface="Arial"/>
                <a:cs typeface="Arial"/>
              </a:rPr>
              <a:t>is </a:t>
            </a:r>
            <a:r>
              <a:rPr sz="1600" spc="-5" dirty="0">
                <a:solidFill>
                  <a:srgbClr val="4B4B4B"/>
                </a:solidFill>
                <a:latin typeface="Arial"/>
                <a:cs typeface="Arial"/>
              </a:rPr>
              <a:t>decreased to &lt;28C.</a:t>
            </a:r>
            <a:endParaRPr sz="1600" dirty="0">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711959"/>
            <a:ext cx="222694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B4B4B"/>
                </a:solidFill>
                <a:latin typeface="Arial"/>
                <a:cs typeface="Arial"/>
              </a:rPr>
              <a:t>2. </a:t>
            </a:r>
            <a:r>
              <a:rPr sz="1800" spc="-10" dirty="0">
                <a:solidFill>
                  <a:srgbClr val="4B4B4B"/>
                </a:solidFill>
                <a:latin typeface="Arial"/>
                <a:cs typeface="Arial"/>
              </a:rPr>
              <a:t>Respiratory</a:t>
            </a:r>
            <a:r>
              <a:rPr sz="1800" spc="-45" dirty="0">
                <a:solidFill>
                  <a:srgbClr val="4B4B4B"/>
                </a:solidFill>
                <a:latin typeface="Arial"/>
                <a:cs typeface="Arial"/>
              </a:rPr>
              <a:t> </a:t>
            </a:r>
            <a:r>
              <a:rPr sz="1800" spc="-10" dirty="0">
                <a:solidFill>
                  <a:srgbClr val="4B4B4B"/>
                </a:solidFill>
                <a:latin typeface="Arial"/>
                <a:cs typeface="Arial"/>
              </a:rPr>
              <a:t>system</a:t>
            </a:r>
            <a:endParaRPr sz="1800">
              <a:latin typeface="Arial"/>
              <a:cs typeface="Arial"/>
            </a:endParaRPr>
          </a:p>
        </p:txBody>
      </p:sp>
      <p:sp>
        <p:nvSpPr>
          <p:cNvPr id="6" name="object 6"/>
          <p:cNvSpPr txBox="1"/>
          <p:nvPr/>
        </p:nvSpPr>
        <p:spPr>
          <a:xfrm>
            <a:off x="523240" y="2260600"/>
            <a:ext cx="7013575" cy="3531736"/>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4B4B4B"/>
                </a:solidFill>
                <a:latin typeface="Arial"/>
                <a:cs typeface="Arial"/>
              </a:rPr>
              <a:t>There </a:t>
            </a:r>
            <a:r>
              <a:rPr sz="1600" dirty="0">
                <a:solidFill>
                  <a:srgbClr val="4B4B4B"/>
                </a:solidFill>
                <a:latin typeface="Arial"/>
                <a:cs typeface="Arial"/>
              </a:rPr>
              <a:t>is a </a:t>
            </a:r>
            <a:r>
              <a:rPr sz="1600" spc="-5" dirty="0">
                <a:solidFill>
                  <a:srgbClr val="4B4B4B"/>
                </a:solidFill>
                <a:latin typeface="Arial"/>
                <a:cs typeface="Arial"/>
              </a:rPr>
              <a:t>higher incidence of pneumonia </a:t>
            </a:r>
            <a:r>
              <a:rPr sz="1600" dirty="0">
                <a:solidFill>
                  <a:srgbClr val="4B4B4B"/>
                </a:solidFill>
                <a:latin typeface="Arial"/>
                <a:cs typeface="Arial"/>
              </a:rPr>
              <a:t>in </a:t>
            </a:r>
            <a:r>
              <a:rPr sz="1600" spc="-10" dirty="0">
                <a:solidFill>
                  <a:srgbClr val="4B4B4B"/>
                </a:solidFill>
                <a:latin typeface="Arial"/>
                <a:cs typeface="Arial"/>
              </a:rPr>
              <a:t>hypothermic </a:t>
            </a:r>
            <a:r>
              <a:rPr sz="1600" spc="-5" dirty="0">
                <a:solidFill>
                  <a:srgbClr val="4B4B4B"/>
                </a:solidFill>
                <a:latin typeface="Arial"/>
                <a:cs typeface="Arial"/>
              </a:rPr>
              <a:t>patients.</a:t>
            </a:r>
            <a:endParaRPr sz="1600" dirty="0">
              <a:latin typeface="Arial"/>
              <a:cs typeface="Arial"/>
            </a:endParaRPr>
          </a:p>
          <a:p>
            <a:pPr>
              <a:lnSpc>
                <a:spcPct val="100000"/>
              </a:lnSpc>
              <a:spcBef>
                <a:spcPts val="10"/>
              </a:spcBef>
            </a:pPr>
            <a:endParaRPr sz="1650" dirty="0">
              <a:latin typeface="Times New Roman"/>
              <a:cs typeface="Times New Roman"/>
            </a:endParaRPr>
          </a:p>
          <a:p>
            <a:pPr marL="12700">
              <a:lnSpc>
                <a:spcPct val="100000"/>
              </a:lnSpc>
            </a:pPr>
            <a:r>
              <a:rPr sz="1800" spc="-5" dirty="0">
                <a:solidFill>
                  <a:srgbClr val="4B4B4B"/>
                </a:solidFill>
                <a:latin typeface="Arial"/>
                <a:cs typeface="Arial"/>
              </a:rPr>
              <a:t>3.</a:t>
            </a:r>
            <a:r>
              <a:rPr sz="1800" spc="-85" dirty="0">
                <a:solidFill>
                  <a:srgbClr val="4B4B4B"/>
                </a:solidFill>
                <a:latin typeface="Arial"/>
                <a:cs typeface="Arial"/>
              </a:rPr>
              <a:t> </a:t>
            </a:r>
            <a:r>
              <a:rPr sz="1800" spc="-5" dirty="0" err="1" smtClean="0">
                <a:solidFill>
                  <a:srgbClr val="4B4B4B"/>
                </a:solidFill>
                <a:latin typeface="Arial"/>
                <a:cs typeface="Arial"/>
              </a:rPr>
              <a:t>Haematological</a:t>
            </a:r>
            <a:endParaRPr lang="en-US" sz="1800" spc="-5" dirty="0" smtClean="0">
              <a:solidFill>
                <a:srgbClr val="4B4B4B"/>
              </a:solidFill>
              <a:latin typeface="Arial"/>
              <a:cs typeface="Arial"/>
            </a:endParaRPr>
          </a:p>
          <a:p>
            <a:pPr marL="12700">
              <a:lnSpc>
                <a:spcPct val="100000"/>
              </a:lnSpc>
            </a:pPr>
            <a:endParaRPr sz="1800" dirty="0">
              <a:latin typeface="Arial"/>
              <a:cs typeface="Arial"/>
            </a:endParaRPr>
          </a:p>
          <a:p>
            <a:pPr marL="12700" marR="41275">
              <a:lnSpc>
                <a:spcPct val="100000"/>
              </a:lnSpc>
              <a:buSzPct val="93750"/>
              <a:buChar char="•"/>
              <a:tabLst>
                <a:tab pos="85090" algn="l"/>
              </a:tabLst>
            </a:pPr>
            <a:r>
              <a:rPr sz="1600" spc="-5" dirty="0">
                <a:solidFill>
                  <a:srgbClr val="4B4B4B"/>
                </a:solidFill>
                <a:latin typeface="Arial"/>
                <a:cs typeface="Arial"/>
              </a:rPr>
              <a:t>Bleeding </a:t>
            </a:r>
            <a:r>
              <a:rPr sz="1600" dirty="0">
                <a:solidFill>
                  <a:srgbClr val="4B4B4B"/>
                </a:solidFill>
                <a:latin typeface="Arial"/>
                <a:cs typeface="Arial"/>
              </a:rPr>
              <a:t>time </a:t>
            </a:r>
            <a:r>
              <a:rPr sz="1600" spc="-5" dirty="0">
                <a:solidFill>
                  <a:srgbClr val="4B4B4B"/>
                </a:solidFill>
                <a:latin typeface="Arial"/>
                <a:cs typeface="Arial"/>
              </a:rPr>
              <a:t>will be lengthened as </a:t>
            </a:r>
            <a:r>
              <a:rPr sz="1600" dirty="0">
                <a:solidFill>
                  <a:srgbClr val="4B4B4B"/>
                </a:solidFill>
                <a:latin typeface="Arial"/>
                <a:cs typeface="Arial"/>
              </a:rPr>
              <a:t>a </a:t>
            </a:r>
            <a:r>
              <a:rPr sz="1600" spc="-5" dirty="0">
                <a:solidFill>
                  <a:srgbClr val="4B4B4B"/>
                </a:solidFill>
                <a:latin typeface="Arial"/>
                <a:cs typeface="Arial"/>
              </a:rPr>
              <a:t>result of </a:t>
            </a:r>
            <a:r>
              <a:rPr sz="1600" dirty="0">
                <a:solidFill>
                  <a:srgbClr val="4B4B4B"/>
                </a:solidFill>
                <a:latin typeface="Arial"/>
                <a:cs typeface="Arial"/>
              </a:rPr>
              <a:t>a </a:t>
            </a:r>
            <a:r>
              <a:rPr sz="1600" spc="-5" dirty="0">
                <a:solidFill>
                  <a:srgbClr val="4B4B4B"/>
                </a:solidFill>
                <a:latin typeface="Arial"/>
                <a:cs typeface="Arial"/>
              </a:rPr>
              <a:t>reduction </a:t>
            </a:r>
            <a:r>
              <a:rPr sz="1600" dirty="0">
                <a:solidFill>
                  <a:srgbClr val="4B4B4B"/>
                </a:solidFill>
                <a:latin typeface="Arial"/>
                <a:cs typeface="Arial"/>
              </a:rPr>
              <a:t>in </a:t>
            </a:r>
            <a:r>
              <a:rPr sz="1600" spc="-5" dirty="0">
                <a:solidFill>
                  <a:srgbClr val="4B4B4B"/>
                </a:solidFill>
                <a:latin typeface="Arial"/>
                <a:cs typeface="Arial"/>
              </a:rPr>
              <a:t>the number </a:t>
            </a:r>
            <a:r>
              <a:rPr sz="1600" spc="-10" dirty="0">
                <a:solidFill>
                  <a:srgbClr val="4B4B4B"/>
                </a:solidFill>
                <a:latin typeface="Arial"/>
                <a:cs typeface="Arial"/>
              </a:rPr>
              <a:t>and  </a:t>
            </a:r>
            <a:r>
              <a:rPr sz="1600" spc="-5" dirty="0">
                <a:solidFill>
                  <a:srgbClr val="4B4B4B"/>
                </a:solidFill>
                <a:latin typeface="Arial"/>
                <a:cs typeface="Arial"/>
              </a:rPr>
              <a:t>function of</a:t>
            </a:r>
            <a:r>
              <a:rPr sz="1600" spc="-20" dirty="0">
                <a:solidFill>
                  <a:srgbClr val="4B4B4B"/>
                </a:solidFill>
                <a:latin typeface="Arial"/>
                <a:cs typeface="Arial"/>
              </a:rPr>
              <a:t> </a:t>
            </a:r>
            <a:r>
              <a:rPr sz="1600" spc="-5" dirty="0">
                <a:solidFill>
                  <a:srgbClr val="4B4B4B"/>
                </a:solidFill>
                <a:latin typeface="Arial"/>
                <a:cs typeface="Arial"/>
              </a:rPr>
              <a:t>platelets.</a:t>
            </a:r>
            <a:endParaRPr sz="1600" dirty="0">
              <a:latin typeface="Arial"/>
              <a:cs typeface="Arial"/>
            </a:endParaRPr>
          </a:p>
          <a:p>
            <a:pPr marL="12700">
              <a:lnSpc>
                <a:spcPts val="1910"/>
              </a:lnSpc>
              <a:buSzPct val="93750"/>
              <a:buChar char="•"/>
              <a:tabLst>
                <a:tab pos="85090" algn="l"/>
              </a:tabLst>
            </a:pPr>
            <a:r>
              <a:rPr sz="1600" spc="-5" dirty="0">
                <a:solidFill>
                  <a:srgbClr val="4B4B4B"/>
                </a:solidFill>
                <a:latin typeface="Arial"/>
                <a:cs typeface="Arial"/>
              </a:rPr>
              <a:t>The coagulation </a:t>
            </a:r>
            <a:r>
              <a:rPr sz="1600" dirty="0">
                <a:solidFill>
                  <a:srgbClr val="4B4B4B"/>
                </a:solidFill>
                <a:latin typeface="Arial"/>
                <a:cs typeface="Arial"/>
              </a:rPr>
              <a:t>cascade may </a:t>
            </a:r>
            <a:r>
              <a:rPr sz="1600" spc="-5" dirty="0">
                <a:solidFill>
                  <a:srgbClr val="4B4B4B"/>
                </a:solidFill>
                <a:latin typeface="Arial"/>
                <a:cs typeface="Arial"/>
              </a:rPr>
              <a:t>also be impaired, although the direct</a:t>
            </a:r>
            <a:r>
              <a:rPr sz="1600" spc="-25" dirty="0">
                <a:solidFill>
                  <a:srgbClr val="4B4B4B"/>
                </a:solidFill>
                <a:latin typeface="Arial"/>
                <a:cs typeface="Arial"/>
              </a:rPr>
              <a:t> </a:t>
            </a:r>
            <a:r>
              <a:rPr sz="1600" spc="-5" dirty="0">
                <a:solidFill>
                  <a:srgbClr val="4B4B4B"/>
                </a:solidFill>
                <a:latin typeface="Arial"/>
                <a:cs typeface="Arial"/>
              </a:rPr>
              <a:t>tests</a:t>
            </a:r>
            <a:endParaRPr sz="1600" dirty="0">
              <a:latin typeface="Arial"/>
              <a:cs typeface="Arial"/>
            </a:endParaRPr>
          </a:p>
          <a:p>
            <a:pPr marL="12700" marR="151765">
              <a:lnSpc>
                <a:spcPct val="100000"/>
              </a:lnSpc>
            </a:pPr>
            <a:r>
              <a:rPr sz="1600" dirty="0">
                <a:solidFill>
                  <a:srgbClr val="4B4B4B"/>
                </a:solidFill>
                <a:latin typeface="Arial"/>
                <a:cs typeface="Arial"/>
              </a:rPr>
              <a:t>such </a:t>
            </a:r>
            <a:r>
              <a:rPr sz="1600" spc="-5" dirty="0">
                <a:solidFill>
                  <a:srgbClr val="4B4B4B"/>
                </a:solidFill>
                <a:latin typeface="Arial"/>
                <a:cs typeface="Arial"/>
              </a:rPr>
              <a:t>as </a:t>
            </a:r>
            <a:r>
              <a:rPr sz="1600" dirty="0">
                <a:solidFill>
                  <a:srgbClr val="4B4B4B"/>
                </a:solidFill>
                <a:latin typeface="Arial"/>
                <a:cs typeface="Arial"/>
              </a:rPr>
              <a:t>PT </a:t>
            </a:r>
            <a:r>
              <a:rPr sz="1600" spc="-5" dirty="0">
                <a:solidFill>
                  <a:srgbClr val="4B4B4B"/>
                </a:solidFill>
                <a:latin typeface="Arial"/>
                <a:cs typeface="Arial"/>
              </a:rPr>
              <a:t>and APTT </a:t>
            </a:r>
            <a:r>
              <a:rPr sz="1600" dirty="0">
                <a:solidFill>
                  <a:srgbClr val="4B4B4B"/>
                </a:solidFill>
                <a:latin typeface="Arial"/>
                <a:cs typeface="Arial"/>
              </a:rPr>
              <a:t>may </a:t>
            </a:r>
            <a:r>
              <a:rPr sz="1600" spc="-5" dirty="0">
                <a:solidFill>
                  <a:srgbClr val="4B4B4B"/>
                </a:solidFill>
                <a:latin typeface="Arial"/>
                <a:cs typeface="Arial"/>
              </a:rPr>
              <a:t>not reflect these changes, as they are performed  at 37° C.</a:t>
            </a:r>
            <a:endParaRPr sz="1600" dirty="0">
              <a:latin typeface="Arial"/>
              <a:cs typeface="Arial"/>
            </a:endParaRPr>
          </a:p>
          <a:p>
            <a:pPr marL="12700">
              <a:lnSpc>
                <a:spcPts val="1910"/>
              </a:lnSpc>
              <a:buSzPct val="93750"/>
              <a:buChar char="•"/>
              <a:tabLst>
                <a:tab pos="85090" algn="l"/>
              </a:tabLst>
            </a:pPr>
            <a:r>
              <a:rPr sz="1600" spc="-5" dirty="0">
                <a:solidFill>
                  <a:srgbClr val="4B4B4B"/>
                </a:solidFill>
                <a:latin typeface="Arial"/>
                <a:cs typeface="Arial"/>
              </a:rPr>
              <a:t>The white </a:t>
            </a:r>
            <a:r>
              <a:rPr sz="1600" dirty="0">
                <a:solidFill>
                  <a:srgbClr val="4B4B4B"/>
                </a:solidFill>
                <a:latin typeface="Arial"/>
                <a:cs typeface="Arial"/>
              </a:rPr>
              <a:t>cell </a:t>
            </a:r>
            <a:r>
              <a:rPr sz="1600" spc="-5" dirty="0">
                <a:solidFill>
                  <a:srgbClr val="4B4B4B"/>
                </a:solidFill>
                <a:latin typeface="Arial"/>
                <a:cs typeface="Arial"/>
              </a:rPr>
              <a:t>count also decreases.</a:t>
            </a:r>
            <a:endParaRPr sz="1600" dirty="0">
              <a:latin typeface="Arial"/>
              <a:cs typeface="Arial"/>
            </a:endParaRPr>
          </a:p>
          <a:p>
            <a:pPr>
              <a:lnSpc>
                <a:spcPct val="100000"/>
              </a:lnSpc>
              <a:spcBef>
                <a:spcPts val="15"/>
              </a:spcBef>
            </a:pPr>
            <a:endParaRPr sz="1650" dirty="0">
              <a:latin typeface="Times New Roman"/>
              <a:cs typeface="Times New Roman"/>
            </a:endParaRPr>
          </a:p>
          <a:p>
            <a:pPr marL="12700" marR="5080">
              <a:lnSpc>
                <a:spcPct val="100000"/>
              </a:lnSpc>
            </a:pPr>
            <a:r>
              <a:rPr sz="1600" spc="-5" dirty="0">
                <a:solidFill>
                  <a:srgbClr val="4B4B4B"/>
                </a:solidFill>
                <a:latin typeface="Arial"/>
                <a:cs typeface="Arial"/>
              </a:rPr>
              <a:t>** Therefore, the use of </a:t>
            </a:r>
            <a:r>
              <a:rPr sz="1600" spc="-10" dirty="0">
                <a:solidFill>
                  <a:srgbClr val="4B4B4B"/>
                </a:solidFill>
                <a:latin typeface="Arial"/>
                <a:cs typeface="Arial"/>
              </a:rPr>
              <a:t>hypothermia </a:t>
            </a:r>
            <a:r>
              <a:rPr sz="1600" dirty="0">
                <a:solidFill>
                  <a:srgbClr val="4B4B4B"/>
                </a:solidFill>
                <a:latin typeface="Arial"/>
                <a:cs typeface="Arial"/>
              </a:rPr>
              <a:t>in </a:t>
            </a:r>
            <a:r>
              <a:rPr sz="1600" spc="-10" dirty="0">
                <a:solidFill>
                  <a:srgbClr val="4B4B4B"/>
                </a:solidFill>
                <a:latin typeface="Arial"/>
                <a:cs typeface="Arial"/>
              </a:rPr>
              <a:t>polytrauma </a:t>
            </a:r>
            <a:r>
              <a:rPr sz="1600" spc="-5" dirty="0">
                <a:solidFill>
                  <a:srgbClr val="4B4B4B"/>
                </a:solidFill>
                <a:latin typeface="Arial"/>
                <a:cs typeface="Arial"/>
              </a:rPr>
              <a:t>patients </a:t>
            </a:r>
            <a:r>
              <a:rPr sz="1600" dirty="0">
                <a:solidFill>
                  <a:srgbClr val="4B4B4B"/>
                </a:solidFill>
                <a:latin typeface="Arial"/>
                <a:cs typeface="Arial"/>
              </a:rPr>
              <a:t>is </a:t>
            </a:r>
            <a:r>
              <a:rPr sz="1600" spc="-5" dirty="0">
                <a:solidFill>
                  <a:srgbClr val="4B4B4B"/>
                </a:solidFill>
                <a:latin typeface="Arial"/>
                <a:cs typeface="Arial"/>
              </a:rPr>
              <a:t>controversial as  deleterious effects of induced hypothermia on the </a:t>
            </a:r>
            <a:r>
              <a:rPr sz="1600" spc="-10" dirty="0">
                <a:solidFill>
                  <a:srgbClr val="4B4B4B"/>
                </a:solidFill>
                <a:latin typeface="Arial"/>
                <a:cs typeface="Arial"/>
              </a:rPr>
              <a:t>whole </a:t>
            </a:r>
            <a:r>
              <a:rPr sz="1600" spc="-5" dirty="0">
                <a:solidFill>
                  <a:srgbClr val="4B4B4B"/>
                </a:solidFill>
                <a:latin typeface="Arial"/>
                <a:cs typeface="Arial"/>
              </a:rPr>
              <a:t>body </a:t>
            </a:r>
            <a:r>
              <a:rPr sz="1600" dirty="0">
                <a:solidFill>
                  <a:srgbClr val="4B4B4B"/>
                </a:solidFill>
                <a:latin typeface="Arial"/>
                <a:cs typeface="Arial"/>
              </a:rPr>
              <a:t>may </a:t>
            </a:r>
            <a:r>
              <a:rPr sz="1600" spc="-10" dirty="0">
                <a:solidFill>
                  <a:srgbClr val="4B4B4B"/>
                </a:solidFill>
                <a:latin typeface="Arial"/>
                <a:cs typeface="Arial"/>
              </a:rPr>
              <a:t>outweigh  </a:t>
            </a:r>
            <a:r>
              <a:rPr sz="1600" spc="-5" dirty="0">
                <a:solidFill>
                  <a:srgbClr val="4B4B4B"/>
                </a:solidFill>
                <a:latin typeface="Arial"/>
                <a:cs typeface="Arial"/>
              </a:rPr>
              <a:t>the benefits of</a:t>
            </a:r>
            <a:r>
              <a:rPr sz="1600" spc="5" dirty="0">
                <a:solidFill>
                  <a:srgbClr val="4B4B4B"/>
                </a:solidFill>
                <a:latin typeface="Arial"/>
                <a:cs typeface="Arial"/>
              </a:rPr>
              <a:t> </a:t>
            </a:r>
            <a:r>
              <a:rPr sz="1600" spc="-5" dirty="0">
                <a:solidFill>
                  <a:srgbClr val="4B4B4B"/>
                </a:solidFill>
                <a:latin typeface="Arial"/>
                <a:cs typeface="Arial"/>
              </a:rPr>
              <a:t>neuroprotection..</a:t>
            </a:r>
            <a:endParaRPr sz="1600" dirty="0">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711959"/>
            <a:ext cx="165798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B4B4B"/>
                </a:solidFill>
                <a:latin typeface="Arial"/>
                <a:cs typeface="Arial"/>
              </a:rPr>
              <a:t>4. </a:t>
            </a:r>
            <a:r>
              <a:rPr sz="1800" spc="-10" dirty="0">
                <a:solidFill>
                  <a:srgbClr val="4B4B4B"/>
                </a:solidFill>
                <a:latin typeface="Arial"/>
                <a:cs typeface="Arial"/>
              </a:rPr>
              <a:t>Renal</a:t>
            </a:r>
            <a:r>
              <a:rPr sz="1800" spc="-65" dirty="0">
                <a:solidFill>
                  <a:srgbClr val="4B4B4B"/>
                </a:solidFill>
                <a:latin typeface="Arial"/>
                <a:cs typeface="Arial"/>
              </a:rPr>
              <a:t> </a:t>
            </a:r>
            <a:r>
              <a:rPr sz="1800" spc="-10" dirty="0">
                <a:solidFill>
                  <a:srgbClr val="4B4B4B"/>
                </a:solidFill>
                <a:latin typeface="Arial"/>
                <a:cs typeface="Arial"/>
              </a:rPr>
              <a:t>system</a:t>
            </a:r>
            <a:endParaRPr sz="1800">
              <a:latin typeface="Arial"/>
              <a:cs typeface="Arial"/>
            </a:endParaRPr>
          </a:p>
        </p:txBody>
      </p:sp>
      <p:sp>
        <p:nvSpPr>
          <p:cNvPr id="6" name="object 6"/>
          <p:cNvSpPr txBox="1"/>
          <p:nvPr/>
        </p:nvSpPr>
        <p:spPr>
          <a:xfrm>
            <a:off x="523240" y="2260600"/>
            <a:ext cx="7046595" cy="3007360"/>
          </a:xfrm>
          <a:prstGeom prst="rect">
            <a:avLst/>
          </a:prstGeom>
        </p:spPr>
        <p:txBody>
          <a:bodyPr vert="horz" wrap="square" lIns="0" tIns="12700" rIns="0" bIns="0" rtlCol="0">
            <a:spAutoFit/>
          </a:bodyPr>
          <a:lstStyle/>
          <a:p>
            <a:pPr marL="12700" marR="5080">
              <a:lnSpc>
                <a:spcPct val="100000"/>
              </a:lnSpc>
              <a:spcBef>
                <a:spcPts val="100"/>
              </a:spcBef>
              <a:buSzPct val="93750"/>
              <a:buFont typeface="Arial"/>
              <a:buChar char="•"/>
              <a:tabLst>
                <a:tab pos="85090" algn="l"/>
              </a:tabLst>
            </a:pPr>
            <a:r>
              <a:rPr sz="1600" b="1" spc="-5" dirty="0">
                <a:solidFill>
                  <a:srgbClr val="4B4B4B"/>
                </a:solidFill>
                <a:latin typeface="Arial"/>
                <a:cs typeface="Arial"/>
              </a:rPr>
              <a:t>Diuresis </a:t>
            </a:r>
            <a:r>
              <a:rPr sz="1600" spc="-5" dirty="0">
                <a:solidFill>
                  <a:srgbClr val="4B4B4B"/>
                </a:solidFill>
                <a:latin typeface="Arial"/>
                <a:cs typeface="Arial"/>
              </a:rPr>
              <a:t>results from decreased absorption of solute </a:t>
            </a:r>
            <a:r>
              <a:rPr sz="1600" dirty="0">
                <a:solidFill>
                  <a:srgbClr val="4B4B4B"/>
                </a:solidFill>
                <a:latin typeface="Arial"/>
                <a:cs typeface="Arial"/>
              </a:rPr>
              <a:t>in </a:t>
            </a:r>
            <a:r>
              <a:rPr sz="1600" spc="-5" dirty="0">
                <a:solidFill>
                  <a:srgbClr val="4B4B4B"/>
                </a:solidFill>
                <a:latin typeface="Arial"/>
                <a:cs typeface="Arial"/>
              </a:rPr>
              <a:t>the ascending loop of  </a:t>
            </a:r>
            <a:r>
              <a:rPr sz="1600" spc="-10" dirty="0">
                <a:solidFill>
                  <a:srgbClr val="4B4B4B"/>
                </a:solidFill>
                <a:latin typeface="Arial"/>
                <a:cs typeface="Arial"/>
              </a:rPr>
              <a:t>Henle´.</a:t>
            </a:r>
            <a:endParaRPr sz="1600">
              <a:latin typeface="Arial"/>
              <a:cs typeface="Arial"/>
            </a:endParaRPr>
          </a:p>
          <a:p>
            <a:pPr>
              <a:lnSpc>
                <a:spcPct val="100000"/>
              </a:lnSpc>
              <a:spcBef>
                <a:spcPts val="10"/>
              </a:spcBef>
              <a:buClr>
                <a:srgbClr val="4B4B4B"/>
              </a:buClr>
              <a:buFont typeface="Arial"/>
              <a:buChar char="•"/>
            </a:pPr>
            <a:endParaRPr sz="1650">
              <a:latin typeface="Times New Roman"/>
              <a:cs typeface="Times New Roman"/>
            </a:endParaRPr>
          </a:p>
          <a:p>
            <a:pPr marL="12700" marR="202565">
              <a:lnSpc>
                <a:spcPct val="100000"/>
              </a:lnSpc>
              <a:buSzPct val="93750"/>
              <a:buFont typeface="Arial"/>
              <a:buChar char="•"/>
              <a:tabLst>
                <a:tab pos="85090" algn="l"/>
              </a:tabLst>
            </a:pPr>
            <a:r>
              <a:rPr sz="1600" b="1" spc="-10" dirty="0">
                <a:solidFill>
                  <a:srgbClr val="4B4B4B"/>
                </a:solidFill>
                <a:latin typeface="Arial"/>
                <a:cs typeface="Arial"/>
              </a:rPr>
              <a:t>Electrolyte </a:t>
            </a:r>
            <a:r>
              <a:rPr sz="1600" b="1" spc="-5" dirty="0">
                <a:solidFill>
                  <a:srgbClr val="4B4B4B"/>
                </a:solidFill>
                <a:latin typeface="Arial"/>
                <a:cs typeface="Arial"/>
              </a:rPr>
              <a:t>Imbalance</a:t>
            </a:r>
            <a:r>
              <a:rPr sz="1800" spc="-5" dirty="0">
                <a:solidFill>
                  <a:srgbClr val="4B4B4B"/>
                </a:solidFill>
                <a:latin typeface="Arial"/>
                <a:cs typeface="Arial"/>
              </a:rPr>
              <a:t>: </a:t>
            </a:r>
            <a:r>
              <a:rPr sz="1600" spc="-5" dirty="0">
                <a:solidFill>
                  <a:srgbClr val="4B4B4B"/>
                </a:solidFill>
                <a:latin typeface="Arial"/>
                <a:cs typeface="Arial"/>
              </a:rPr>
              <a:t>Intracellular movements of </a:t>
            </a:r>
            <a:r>
              <a:rPr sz="1600" dirty="0">
                <a:solidFill>
                  <a:srgbClr val="4B4B4B"/>
                </a:solidFill>
                <a:latin typeface="Arial"/>
                <a:cs typeface="Arial"/>
              </a:rPr>
              <a:t>K+, </a:t>
            </a:r>
            <a:r>
              <a:rPr sz="1600" spc="-10" dirty="0">
                <a:solidFill>
                  <a:srgbClr val="4B4B4B"/>
                </a:solidFill>
                <a:latin typeface="Arial"/>
                <a:cs typeface="Arial"/>
              </a:rPr>
              <a:t>Mg2+&amp;PO4- </a:t>
            </a:r>
            <a:r>
              <a:rPr sz="1600" spc="-5" dirty="0">
                <a:solidFill>
                  <a:srgbClr val="4B4B4B"/>
                </a:solidFill>
                <a:latin typeface="Arial"/>
                <a:cs typeface="Arial"/>
              </a:rPr>
              <a:t>during  induced </a:t>
            </a:r>
            <a:r>
              <a:rPr sz="1600" spc="-10" dirty="0">
                <a:solidFill>
                  <a:srgbClr val="4B4B4B"/>
                </a:solidFill>
                <a:latin typeface="Arial"/>
                <a:cs typeface="Arial"/>
              </a:rPr>
              <a:t>hypothermia </a:t>
            </a:r>
            <a:r>
              <a:rPr sz="1600" spc="-5" dirty="0">
                <a:solidFill>
                  <a:srgbClr val="4B4B4B"/>
                </a:solidFill>
                <a:latin typeface="Arial"/>
                <a:cs typeface="Arial"/>
              </a:rPr>
              <a:t>lead </a:t>
            </a:r>
            <a:r>
              <a:rPr sz="1600" dirty="0">
                <a:solidFill>
                  <a:srgbClr val="4B4B4B"/>
                </a:solidFill>
                <a:latin typeface="Arial"/>
                <a:cs typeface="Arial"/>
              </a:rPr>
              <a:t>to </a:t>
            </a:r>
            <a:r>
              <a:rPr sz="1600" spc="-10" dirty="0">
                <a:solidFill>
                  <a:srgbClr val="4B4B4B"/>
                </a:solidFill>
                <a:latin typeface="Arial"/>
                <a:cs typeface="Arial"/>
              </a:rPr>
              <a:t>lowered </a:t>
            </a:r>
            <a:r>
              <a:rPr sz="1600" spc="-5" dirty="0">
                <a:solidFill>
                  <a:srgbClr val="4B4B4B"/>
                </a:solidFill>
                <a:latin typeface="Arial"/>
                <a:cs typeface="Arial"/>
              </a:rPr>
              <a:t>serum concentrations of these</a:t>
            </a:r>
            <a:r>
              <a:rPr sz="1600" spc="55" dirty="0">
                <a:solidFill>
                  <a:srgbClr val="4B4B4B"/>
                </a:solidFill>
                <a:latin typeface="Arial"/>
                <a:cs typeface="Arial"/>
              </a:rPr>
              <a:t> </a:t>
            </a:r>
            <a:r>
              <a:rPr sz="1600" spc="-5" dirty="0">
                <a:solidFill>
                  <a:srgbClr val="4B4B4B"/>
                </a:solidFill>
                <a:latin typeface="Arial"/>
                <a:cs typeface="Arial"/>
              </a:rPr>
              <a:t>ions.</a:t>
            </a:r>
            <a:endParaRPr sz="1600">
              <a:latin typeface="Arial"/>
              <a:cs typeface="Arial"/>
            </a:endParaRPr>
          </a:p>
          <a:p>
            <a:pPr>
              <a:lnSpc>
                <a:spcPct val="100000"/>
              </a:lnSpc>
              <a:spcBef>
                <a:spcPts val="15"/>
              </a:spcBef>
            </a:pPr>
            <a:endParaRPr sz="1650">
              <a:latin typeface="Times New Roman"/>
              <a:cs typeface="Times New Roman"/>
            </a:endParaRPr>
          </a:p>
          <a:p>
            <a:pPr marL="12700">
              <a:lnSpc>
                <a:spcPct val="100000"/>
              </a:lnSpc>
            </a:pPr>
            <a:r>
              <a:rPr sz="1800" spc="-5" dirty="0">
                <a:solidFill>
                  <a:srgbClr val="4B4B4B"/>
                </a:solidFill>
                <a:latin typeface="Arial"/>
                <a:cs typeface="Arial"/>
              </a:rPr>
              <a:t>5. </a:t>
            </a:r>
            <a:r>
              <a:rPr sz="1800" spc="-10" dirty="0">
                <a:solidFill>
                  <a:srgbClr val="4B4B4B"/>
                </a:solidFill>
                <a:latin typeface="Arial"/>
                <a:cs typeface="Arial"/>
              </a:rPr>
              <a:t>Acid–base</a:t>
            </a:r>
            <a:r>
              <a:rPr sz="1800" dirty="0">
                <a:solidFill>
                  <a:srgbClr val="4B4B4B"/>
                </a:solidFill>
                <a:latin typeface="Arial"/>
                <a:cs typeface="Arial"/>
              </a:rPr>
              <a:t> </a:t>
            </a:r>
            <a:r>
              <a:rPr sz="1800" spc="-10" dirty="0">
                <a:solidFill>
                  <a:srgbClr val="4B4B4B"/>
                </a:solidFill>
                <a:latin typeface="Arial"/>
                <a:cs typeface="Arial"/>
              </a:rPr>
              <a:t>Imbalance</a:t>
            </a:r>
            <a:endParaRPr sz="1800">
              <a:latin typeface="Arial"/>
              <a:cs typeface="Arial"/>
            </a:endParaRPr>
          </a:p>
          <a:p>
            <a:pPr>
              <a:lnSpc>
                <a:spcPct val="100000"/>
              </a:lnSpc>
              <a:spcBef>
                <a:spcPts val="10"/>
              </a:spcBef>
            </a:pPr>
            <a:endParaRPr sz="1650">
              <a:latin typeface="Times New Roman"/>
              <a:cs typeface="Times New Roman"/>
            </a:endParaRPr>
          </a:p>
          <a:p>
            <a:pPr marL="12700" marR="238760">
              <a:lnSpc>
                <a:spcPct val="100000"/>
              </a:lnSpc>
            </a:pPr>
            <a:r>
              <a:rPr sz="1600" dirty="0">
                <a:solidFill>
                  <a:srgbClr val="4B4B4B"/>
                </a:solidFill>
                <a:latin typeface="Arial"/>
                <a:cs typeface="Arial"/>
              </a:rPr>
              <a:t>As </a:t>
            </a:r>
            <a:r>
              <a:rPr sz="1600" spc="-5" dirty="0">
                <a:solidFill>
                  <a:srgbClr val="4B4B4B"/>
                </a:solidFill>
                <a:latin typeface="Arial"/>
                <a:cs typeface="Arial"/>
              </a:rPr>
              <a:t>temperature decreases, the solubility of gases </a:t>
            </a:r>
            <a:r>
              <a:rPr sz="1600" dirty="0">
                <a:solidFill>
                  <a:srgbClr val="4B4B4B"/>
                </a:solidFill>
                <a:latin typeface="Arial"/>
                <a:cs typeface="Arial"/>
              </a:rPr>
              <a:t>in </a:t>
            </a:r>
            <a:r>
              <a:rPr sz="1600" spc="-5" dirty="0">
                <a:solidFill>
                  <a:srgbClr val="4B4B4B"/>
                </a:solidFill>
                <a:latin typeface="Arial"/>
                <a:cs typeface="Arial"/>
              </a:rPr>
              <a:t>blood increases.  </a:t>
            </a:r>
            <a:r>
              <a:rPr sz="1600" spc="-10" dirty="0">
                <a:solidFill>
                  <a:srgbClr val="4B4B4B"/>
                </a:solidFill>
                <a:latin typeface="Arial"/>
                <a:cs typeface="Arial"/>
              </a:rPr>
              <a:t>Hypothermia </a:t>
            </a:r>
            <a:r>
              <a:rPr sz="1600" spc="-5" dirty="0">
                <a:solidFill>
                  <a:srgbClr val="4B4B4B"/>
                </a:solidFill>
                <a:latin typeface="Arial"/>
                <a:cs typeface="Arial"/>
              </a:rPr>
              <a:t>presents </a:t>
            </a:r>
            <a:r>
              <a:rPr sz="1600" dirty="0">
                <a:solidFill>
                  <a:srgbClr val="4B4B4B"/>
                </a:solidFill>
                <a:latin typeface="Arial"/>
                <a:cs typeface="Arial"/>
              </a:rPr>
              <a:t>a </a:t>
            </a:r>
            <a:r>
              <a:rPr sz="1600" spc="-5" dirty="0">
                <a:solidFill>
                  <a:srgbClr val="4B4B4B"/>
                </a:solidFill>
                <a:latin typeface="Arial"/>
                <a:cs typeface="Arial"/>
              </a:rPr>
              <a:t>problem </a:t>
            </a:r>
            <a:r>
              <a:rPr sz="1600" dirty="0">
                <a:solidFill>
                  <a:srgbClr val="4B4B4B"/>
                </a:solidFill>
                <a:latin typeface="Arial"/>
                <a:cs typeface="Arial"/>
              </a:rPr>
              <a:t>in </a:t>
            </a:r>
            <a:r>
              <a:rPr sz="1600" spc="-5" dirty="0">
                <a:solidFill>
                  <a:srgbClr val="4B4B4B"/>
                </a:solidFill>
                <a:latin typeface="Arial"/>
                <a:cs typeface="Arial"/>
              </a:rPr>
              <a:t>the interpretation of </a:t>
            </a:r>
            <a:r>
              <a:rPr sz="1600" spc="-10" dirty="0">
                <a:solidFill>
                  <a:srgbClr val="4B4B4B"/>
                </a:solidFill>
                <a:latin typeface="Arial"/>
                <a:cs typeface="Arial"/>
              </a:rPr>
              <a:t>arterial </a:t>
            </a:r>
            <a:r>
              <a:rPr sz="1600" spc="-5" dirty="0">
                <a:solidFill>
                  <a:srgbClr val="4B4B4B"/>
                </a:solidFill>
                <a:latin typeface="Arial"/>
                <a:cs typeface="Arial"/>
              </a:rPr>
              <a:t>blood gases  (ABG) as </a:t>
            </a:r>
            <a:r>
              <a:rPr sz="1600" spc="-10" dirty="0">
                <a:solidFill>
                  <a:srgbClr val="4B4B4B"/>
                </a:solidFill>
                <a:latin typeface="Arial"/>
                <a:cs typeface="Arial"/>
              </a:rPr>
              <a:t>when </a:t>
            </a:r>
            <a:r>
              <a:rPr sz="1600" spc="-5" dirty="0">
                <a:solidFill>
                  <a:srgbClr val="4B4B4B"/>
                </a:solidFill>
                <a:latin typeface="Arial"/>
                <a:cs typeface="Arial"/>
              </a:rPr>
              <a:t>theABG </a:t>
            </a:r>
            <a:r>
              <a:rPr sz="1600" dirty="0">
                <a:solidFill>
                  <a:srgbClr val="4B4B4B"/>
                </a:solidFill>
                <a:latin typeface="Arial"/>
                <a:cs typeface="Arial"/>
              </a:rPr>
              <a:t>sample is </a:t>
            </a:r>
            <a:r>
              <a:rPr sz="1600" spc="-5" dirty="0">
                <a:solidFill>
                  <a:srgbClr val="4B4B4B"/>
                </a:solidFill>
                <a:latin typeface="Arial"/>
                <a:cs typeface="Arial"/>
              </a:rPr>
              <a:t>adjusted to compensate for the low  temperature, patients appear to have </a:t>
            </a:r>
            <a:r>
              <a:rPr sz="1600" dirty="0">
                <a:solidFill>
                  <a:srgbClr val="4B4B4B"/>
                </a:solidFill>
                <a:latin typeface="Arial"/>
                <a:cs typeface="Arial"/>
              </a:rPr>
              <a:t>a </a:t>
            </a:r>
            <a:r>
              <a:rPr sz="1600" spc="-5" dirty="0">
                <a:solidFill>
                  <a:srgbClr val="4B4B4B"/>
                </a:solidFill>
                <a:latin typeface="Arial"/>
                <a:cs typeface="Arial"/>
              </a:rPr>
              <a:t>respiratory</a:t>
            </a:r>
            <a:r>
              <a:rPr sz="1600" spc="-25" dirty="0">
                <a:solidFill>
                  <a:srgbClr val="4B4B4B"/>
                </a:solidFill>
                <a:latin typeface="Arial"/>
                <a:cs typeface="Arial"/>
              </a:rPr>
              <a:t> </a:t>
            </a:r>
            <a:r>
              <a:rPr sz="1600" spc="-5" dirty="0">
                <a:solidFill>
                  <a:srgbClr val="4B4B4B"/>
                </a:solidFill>
                <a:latin typeface="Arial"/>
                <a:cs typeface="Arial"/>
              </a:rPr>
              <a:t>alkalosis.</a:t>
            </a:r>
            <a:endParaRPr sz="1600">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711959"/>
            <a:ext cx="20574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B4B4B"/>
                </a:solidFill>
                <a:latin typeface="Arial"/>
                <a:cs typeface="Arial"/>
              </a:rPr>
              <a:t>6.Other</a:t>
            </a:r>
            <a:r>
              <a:rPr sz="1800" spc="-55" dirty="0">
                <a:solidFill>
                  <a:srgbClr val="4B4B4B"/>
                </a:solidFill>
                <a:latin typeface="Arial"/>
                <a:cs typeface="Arial"/>
              </a:rPr>
              <a:t> </a:t>
            </a:r>
            <a:r>
              <a:rPr sz="1800" spc="-5" dirty="0">
                <a:solidFill>
                  <a:srgbClr val="4B4B4B"/>
                </a:solidFill>
                <a:latin typeface="Arial"/>
                <a:cs typeface="Arial"/>
              </a:rPr>
              <a:t>Side-effects</a:t>
            </a:r>
            <a:endParaRPr sz="1800">
              <a:latin typeface="Arial"/>
              <a:cs typeface="Arial"/>
            </a:endParaRPr>
          </a:p>
        </p:txBody>
      </p:sp>
      <p:sp>
        <p:nvSpPr>
          <p:cNvPr id="6" name="object 6"/>
          <p:cNvSpPr txBox="1"/>
          <p:nvPr/>
        </p:nvSpPr>
        <p:spPr>
          <a:xfrm>
            <a:off x="523240" y="2228850"/>
            <a:ext cx="7030084" cy="2703830"/>
          </a:xfrm>
          <a:prstGeom prst="rect">
            <a:avLst/>
          </a:prstGeom>
        </p:spPr>
        <p:txBody>
          <a:bodyPr vert="horz" wrap="square" lIns="0" tIns="12700" rIns="0" bIns="0" rtlCol="0">
            <a:spAutoFit/>
          </a:bodyPr>
          <a:lstStyle/>
          <a:p>
            <a:pPr marL="12700" marR="5080">
              <a:lnSpc>
                <a:spcPct val="100000"/>
              </a:lnSpc>
              <a:spcBef>
                <a:spcPts val="100"/>
              </a:spcBef>
              <a:buSzPct val="93750"/>
              <a:buChar char="•"/>
              <a:tabLst>
                <a:tab pos="85090" algn="l"/>
              </a:tabLst>
            </a:pPr>
            <a:r>
              <a:rPr sz="1600" spc="-5" dirty="0">
                <a:solidFill>
                  <a:srgbClr val="4B4B4B"/>
                </a:solidFill>
                <a:latin typeface="Arial"/>
                <a:cs typeface="Arial"/>
              </a:rPr>
              <a:t>Induced hypothermia impairs </a:t>
            </a:r>
            <a:r>
              <a:rPr sz="1600" dirty="0">
                <a:solidFill>
                  <a:srgbClr val="4B4B4B"/>
                </a:solidFill>
                <a:latin typeface="Arial"/>
                <a:cs typeface="Arial"/>
              </a:rPr>
              <a:t>immune </a:t>
            </a:r>
            <a:r>
              <a:rPr sz="1600" spc="-5" dirty="0">
                <a:solidFill>
                  <a:srgbClr val="4B4B4B"/>
                </a:solidFill>
                <a:latin typeface="Arial"/>
                <a:cs typeface="Arial"/>
              </a:rPr>
              <a:t>function; nosocomial pneumonia will  occur </a:t>
            </a:r>
            <a:r>
              <a:rPr sz="1600" dirty="0">
                <a:solidFill>
                  <a:srgbClr val="4B4B4B"/>
                </a:solidFill>
                <a:latin typeface="Arial"/>
                <a:cs typeface="Arial"/>
              </a:rPr>
              <a:t>in </a:t>
            </a:r>
            <a:r>
              <a:rPr sz="1600" spc="-5" dirty="0">
                <a:solidFill>
                  <a:srgbClr val="4B4B4B"/>
                </a:solidFill>
                <a:latin typeface="Arial"/>
                <a:cs typeface="Arial"/>
              </a:rPr>
              <a:t>over half of patients </a:t>
            </a:r>
            <a:r>
              <a:rPr sz="1600" spc="-10" dirty="0">
                <a:solidFill>
                  <a:srgbClr val="4B4B4B"/>
                </a:solidFill>
                <a:latin typeface="Arial"/>
                <a:cs typeface="Arial"/>
              </a:rPr>
              <a:t>who are hypothermic </a:t>
            </a:r>
            <a:r>
              <a:rPr sz="1600" spc="-5" dirty="0">
                <a:solidFill>
                  <a:srgbClr val="4B4B4B"/>
                </a:solidFill>
                <a:latin typeface="Arial"/>
                <a:cs typeface="Arial"/>
              </a:rPr>
              <a:t>for </a:t>
            </a:r>
            <a:r>
              <a:rPr sz="1600" dirty="0">
                <a:solidFill>
                  <a:srgbClr val="4B4B4B"/>
                </a:solidFill>
                <a:latin typeface="Arial"/>
                <a:cs typeface="Arial"/>
              </a:rPr>
              <a:t>&gt;7 </a:t>
            </a:r>
            <a:r>
              <a:rPr sz="1600" spc="-10" dirty="0">
                <a:solidFill>
                  <a:srgbClr val="4B4B4B"/>
                </a:solidFill>
                <a:latin typeface="Arial"/>
                <a:cs typeface="Arial"/>
              </a:rPr>
              <a:t>days. </a:t>
            </a:r>
            <a:r>
              <a:rPr sz="1600" spc="-5" dirty="0">
                <a:solidFill>
                  <a:srgbClr val="4B4B4B"/>
                </a:solidFill>
                <a:latin typeface="Arial"/>
                <a:cs typeface="Arial"/>
              </a:rPr>
              <a:t>Wound healing  </a:t>
            </a:r>
            <a:r>
              <a:rPr sz="1600" dirty="0">
                <a:solidFill>
                  <a:srgbClr val="4B4B4B"/>
                </a:solidFill>
                <a:latin typeface="Arial"/>
                <a:cs typeface="Arial"/>
              </a:rPr>
              <a:t>may </a:t>
            </a:r>
            <a:r>
              <a:rPr sz="1600" spc="-5" dirty="0">
                <a:solidFill>
                  <a:srgbClr val="4B4B4B"/>
                </a:solidFill>
                <a:latin typeface="Arial"/>
                <a:cs typeface="Arial"/>
              </a:rPr>
              <a:t>be</a:t>
            </a:r>
            <a:r>
              <a:rPr sz="1600" spc="-25" dirty="0">
                <a:solidFill>
                  <a:srgbClr val="4B4B4B"/>
                </a:solidFill>
                <a:latin typeface="Arial"/>
                <a:cs typeface="Arial"/>
              </a:rPr>
              <a:t> </a:t>
            </a:r>
            <a:r>
              <a:rPr sz="1600" spc="-10" dirty="0">
                <a:solidFill>
                  <a:srgbClr val="4B4B4B"/>
                </a:solidFill>
                <a:latin typeface="Arial"/>
                <a:cs typeface="Arial"/>
              </a:rPr>
              <a:t>delayed.</a:t>
            </a:r>
            <a:endParaRPr sz="1600">
              <a:latin typeface="Arial"/>
              <a:cs typeface="Arial"/>
            </a:endParaRPr>
          </a:p>
          <a:p>
            <a:pPr marL="12700" marR="135890">
              <a:lnSpc>
                <a:spcPts val="1920"/>
              </a:lnSpc>
              <a:spcBef>
                <a:spcPts val="55"/>
              </a:spcBef>
              <a:buSzPct val="93750"/>
              <a:buChar char="•"/>
              <a:tabLst>
                <a:tab pos="85090" algn="l"/>
              </a:tabLst>
            </a:pPr>
            <a:r>
              <a:rPr sz="1600" spc="-5" dirty="0">
                <a:solidFill>
                  <a:srgbClr val="4B4B4B"/>
                </a:solidFill>
                <a:latin typeface="Arial"/>
                <a:cs typeface="Arial"/>
              </a:rPr>
              <a:t>The </a:t>
            </a:r>
            <a:r>
              <a:rPr sz="1600" dirty="0">
                <a:solidFill>
                  <a:srgbClr val="4B4B4B"/>
                </a:solidFill>
                <a:latin typeface="Arial"/>
                <a:cs typeface="Arial"/>
              </a:rPr>
              <a:t>risk </a:t>
            </a:r>
            <a:r>
              <a:rPr sz="1600" spc="-5" dirty="0">
                <a:solidFill>
                  <a:srgbClr val="4B4B4B"/>
                </a:solidFill>
                <a:latin typeface="Arial"/>
                <a:cs typeface="Arial"/>
              </a:rPr>
              <a:t>of infection </a:t>
            </a:r>
            <a:r>
              <a:rPr sz="1600" dirty="0">
                <a:solidFill>
                  <a:srgbClr val="4B4B4B"/>
                </a:solidFill>
                <a:latin typeface="Arial"/>
                <a:cs typeface="Arial"/>
              </a:rPr>
              <a:t>is </a:t>
            </a:r>
            <a:r>
              <a:rPr sz="1600" spc="-5" dirty="0">
                <a:solidFill>
                  <a:srgbClr val="4B4B4B"/>
                </a:solidFill>
                <a:latin typeface="Arial"/>
                <a:cs typeface="Arial"/>
              </a:rPr>
              <a:t>compounded by poor glycaemic control due </a:t>
            </a:r>
            <a:r>
              <a:rPr sz="1600" dirty="0">
                <a:solidFill>
                  <a:srgbClr val="4B4B4B"/>
                </a:solidFill>
                <a:latin typeface="Arial"/>
                <a:cs typeface="Arial"/>
              </a:rPr>
              <a:t>to </a:t>
            </a:r>
            <a:r>
              <a:rPr sz="1600" spc="-5" dirty="0">
                <a:solidFill>
                  <a:srgbClr val="4B4B4B"/>
                </a:solidFill>
                <a:latin typeface="Arial"/>
                <a:cs typeface="Arial"/>
              </a:rPr>
              <a:t>insulin  resistance and decreased insulin</a:t>
            </a:r>
            <a:r>
              <a:rPr sz="1600" spc="-25" dirty="0">
                <a:solidFill>
                  <a:srgbClr val="4B4B4B"/>
                </a:solidFill>
                <a:latin typeface="Arial"/>
                <a:cs typeface="Arial"/>
              </a:rPr>
              <a:t> </a:t>
            </a:r>
            <a:r>
              <a:rPr sz="1600" spc="-5" dirty="0">
                <a:solidFill>
                  <a:srgbClr val="4B4B4B"/>
                </a:solidFill>
                <a:latin typeface="Arial"/>
                <a:cs typeface="Arial"/>
              </a:rPr>
              <a:t>release.</a:t>
            </a:r>
            <a:endParaRPr sz="1600">
              <a:latin typeface="Arial"/>
              <a:cs typeface="Arial"/>
            </a:endParaRPr>
          </a:p>
          <a:p>
            <a:pPr marL="140970" indent="-128270">
              <a:lnSpc>
                <a:spcPts val="1845"/>
              </a:lnSpc>
              <a:buSzPct val="93750"/>
              <a:buChar char="•"/>
              <a:tabLst>
                <a:tab pos="140970" algn="l"/>
              </a:tabLst>
            </a:pPr>
            <a:r>
              <a:rPr sz="1600" spc="-5" dirty="0">
                <a:solidFill>
                  <a:srgbClr val="4B4B4B"/>
                </a:solidFill>
                <a:latin typeface="Arial"/>
                <a:cs typeface="Arial"/>
              </a:rPr>
              <a:t>Decreased gastrointestinal motility</a:t>
            </a:r>
            <a:endParaRPr sz="1600">
              <a:latin typeface="Arial"/>
              <a:cs typeface="Arial"/>
            </a:endParaRPr>
          </a:p>
          <a:p>
            <a:pPr marL="12700">
              <a:lnSpc>
                <a:spcPct val="100000"/>
              </a:lnSpc>
              <a:buSzPct val="93750"/>
              <a:buChar char="•"/>
              <a:tabLst>
                <a:tab pos="85090" algn="l"/>
              </a:tabLst>
            </a:pPr>
            <a:r>
              <a:rPr sz="1600" spc="-5" dirty="0">
                <a:solidFill>
                  <a:srgbClr val="4B4B4B"/>
                </a:solidFill>
                <a:latin typeface="Arial"/>
                <a:cs typeface="Arial"/>
              </a:rPr>
              <a:t>Serum amylase and </a:t>
            </a:r>
            <a:r>
              <a:rPr sz="1600" dirty="0">
                <a:solidFill>
                  <a:srgbClr val="4B4B4B"/>
                </a:solidFill>
                <a:latin typeface="Arial"/>
                <a:cs typeface="Arial"/>
              </a:rPr>
              <a:t>liver </a:t>
            </a:r>
            <a:r>
              <a:rPr sz="1600" spc="-5" dirty="0">
                <a:solidFill>
                  <a:srgbClr val="4B4B4B"/>
                </a:solidFill>
                <a:latin typeface="Arial"/>
                <a:cs typeface="Arial"/>
              </a:rPr>
              <a:t>enzymes </a:t>
            </a:r>
            <a:r>
              <a:rPr sz="1600" spc="-10" dirty="0">
                <a:solidFill>
                  <a:srgbClr val="4B4B4B"/>
                </a:solidFill>
                <a:latin typeface="Arial"/>
                <a:cs typeface="Arial"/>
              </a:rPr>
              <a:t>are </a:t>
            </a:r>
            <a:r>
              <a:rPr sz="1600" spc="-5" dirty="0">
                <a:solidFill>
                  <a:srgbClr val="4B4B4B"/>
                </a:solidFill>
                <a:latin typeface="Arial"/>
                <a:cs typeface="Arial"/>
              </a:rPr>
              <a:t>frequently</a:t>
            </a:r>
            <a:r>
              <a:rPr sz="1600" spc="-20" dirty="0">
                <a:solidFill>
                  <a:srgbClr val="4B4B4B"/>
                </a:solidFill>
                <a:latin typeface="Arial"/>
                <a:cs typeface="Arial"/>
              </a:rPr>
              <a:t> </a:t>
            </a:r>
            <a:r>
              <a:rPr sz="1600" spc="-5" dirty="0">
                <a:solidFill>
                  <a:srgbClr val="4B4B4B"/>
                </a:solidFill>
                <a:latin typeface="Arial"/>
                <a:cs typeface="Arial"/>
              </a:rPr>
              <a:t>raised</a:t>
            </a:r>
            <a:endParaRPr sz="1600">
              <a:latin typeface="Arial"/>
              <a:cs typeface="Arial"/>
            </a:endParaRPr>
          </a:p>
          <a:p>
            <a:pPr marL="12700" marR="538480">
              <a:lnSpc>
                <a:spcPct val="100000"/>
              </a:lnSpc>
              <a:buSzPct val="93750"/>
              <a:buChar char="•"/>
              <a:tabLst>
                <a:tab pos="85090" algn="l"/>
              </a:tabLst>
            </a:pPr>
            <a:r>
              <a:rPr sz="1600" spc="-10" dirty="0">
                <a:solidFill>
                  <a:srgbClr val="4B4B4B"/>
                </a:solidFill>
                <a:latin typeface="Arial"/>
                <a:cs typeface="Arial"/>
              </a:rPr>
              <a:t>Metabolic </a:t>
            </a:r>
            <a:r>
              <a:rPr sz="1600" spc="-5" dirty="0">
                <a:solidFill>
                  <a:srgbClr val="4B4B4B"/>
                </a:solidFill>
                <a:latin typeface="Arial"/>
                <a:cs typeface="Arial"/>
              </a:rPr>
              <a:t>acidosis </a:t>
            </a:r>
            <a:r>
              <a:rPr sz="1600" dirty="0">
                <a:solidFill>
                  <a:srgbClr val="4B4B4B"/>
                </a:solidFill>
                <a:latin typeface="Arial"/>
                <a:cs typeface="Arial"/>
              </a:rPr>
              <a:t>also </a:t>
            </a:r>
            <a:r>
              <a:rPr sz="1600" spc="-5" dirty="0">
                <a:solidFill>
                  <a:srgbClr val="4B4B4B"/>
                </a:solidFill>
                <a:latin typeface="Arial"/>
                <a:cs typeface="Arial"/>
              </a:rPr>
              <a:t>occurs as </a:t>
            </a:r>
            <a:r>
              <a:rPr sz="1600" dirty="0">
                <a:solidFill>
                  <a:srgbClr val="4B4B4B"/>
                </a:solidFill>
                <a:latin typeface="Arial"/>
                <a:cs typeface="Arial"/>
              </a:rPr>
              <a:t>a </a:t>
            </a:r>
            <a:r>
              <a:rPr sz="1600" spc="-5" dirty="0">
                <a:solidFill>
                  <a:srgbClr val="4B4B4B"/>
                </a:solidFill>
                <a:latin typeface="Arial"/>
                <a:cs typeface="Arial"/>
              </a:rPr>
              <a:t>result of increase </a:t>
            </a:r>
            <a:r>
              <a:rPr sz="1600" dirty="0">
                <a:solidFill>
                  <a:srgbClr val="4B4B4B"/>
                </a:solidFill>
                <a:latin typeface="Arial"/>
                <a:cs typeface="Arial"/>
              </a:rPr>
              <a:t>in </a:t>
            </a:r>
            <a:r>
              <a:rPr sz="1600" spc="-5" dirty="0">
                <a:solidFill>
                  <a:srgbClr val="4B4B4B"/>
                </a:solidFill>
                <a:latin typeface="Arial"/>
                <a:cs typeface="Arial"/>
              </a:rPr>
              <a:t>lactate  concentrations and increased production of free fatty acids, ketones </a:t>
            </a:r>
            <a:r>
              <a:rPr sz="1600" spc="-10" dirty="0">
                <a:solidFill>
                  <a:srgbClr val="4B4B4B"/>
                </a:solidFill>
                <a:latin typeface="Arial"/>
                <a:cs typeface="Arial"/>
              </a:rPr>
              <a:t>and  </a:t>
            </a:r>
            <a:r>
              <a:rPr sz="1600" spc="-5" dirty="0">
                <a:solidFill>
                  <a:srgbClr val="4B4B4B"/>
                </a:solidFill>
                <a:latin typeface="Arial"/>
                <a:cs typeface="Arial"/>
              </a:rPr>
              <a:t>glycerol.</a:t>
            </a:r>
            <a:endParaRPr sz="1600">
              <a:latin typeface="Arial"/>
              <a:cs typeface="Arial"/>
            </a:endParaRPr>
          </a:p>
          <a:p>
            <a:pPr marL="12700">
              <a:lnSpc>
                <a:spcPts val="1910"/>
              </a:lnSpc>
              <a:buSzPct val="93750"/>
              <a:buChar char="•"/>
              <a:tabLst>
                <a:tab pos="85090" algn="l"/>
              </a:tabLst>
            </a:pPr>
            <a:r>
              <a:rPr sz="1600" spc="-5" dirty="0">
                <a:solidFill>
                  <a:srgbClr val="4B4B4B"/>
                </a:solidFill>
                <a:latin typeface="Arial"/>
                <a:cs typeface="Arial"/>
              </a:rPr>
              <a:t>Rarely </a:t>
            </a:r>
            <a:r>
              <a:rPr sz="1600" b="1" spc="-5" dirty="0">
                <a:solidFill>
                  <a:srgbClr val="4B4B4B"/>
                </a:solidFill>
                <a:latin typeface="Arial"/>
                <a:cs typeface="Arial"/>
              </a:rPr>
              <a:t>pancreatitis </a:t>
            </a:r>
            <a:r>
              <a:rPr sz="1600" dirty="0">
                <a:solidFill>
                  <a:srgbClr val="4B4B4B"/>
                </a:solidFill>
                <a:latin typeface="Arial"/>
                <a:cs typeface="Arial"/>
              </a:rPr>
              <a:t>can</a:t>
            </a:r>
            <a:r>
              <a:rPr sz="1600" spc="-30" dirty="0">
                <a:solidFill>
                  <a:srgbClr val="4B4B4B"/>
                </a:solidFill>
                <a:latin typeface="Arial"/>
                <a:cs typeface="Arial"/>
              </a:rPr>
              <a:t> </a:t>
            </a:r>
            <a:r>
              <a:rPr sz="1600" spc="-5" dirty="0">
                <a:solidFill>
                  <a:srgbClr val="4B4B4B"/>
                </a:solidFill>
                <a:latin typeface="Arial"/>
                <a:cs typeface="Arial"/>
              </a:rPr>
              <a:t>ensue.</a:t>
            </a:r>
            <a:endParaRPr sz="1600">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0"/>
            <a:ext cx="9144000" cy="67564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223009"/>
            <a:ext cx="4204335"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4B4B4B"/>
                </a:solidFill>
                <a:latin typeface="Arial"/>
                <a:cs typeface="Arial"/>
              </a:rPr>
              <a:t>Techniques </a:t>
            </a:r>
            <a:r>
              <a:rPr sz="1600" b="1" spc="-5" dirty="0">
                <a:solidFill>
                  <a:srgbClr val="4B4B4B"/>
                </a:solidFill>
                <a:latin typeface="Arial"/>
                <a:cs typeface="Arial"/>
              </a:rPr>
              <a:t>Used For </a:t>
            </a:r>
            <a:r>
              <a:rPr sz="1600" b="1" spc="-10" dirty="0">
                <a:solidFill>
                  <a:srgbClr val="4B4B4B"/>
                </a:solidFill>
                <a:latin typeface="Arial"/>
                <a:cs typeface="Arial"/>
              </a:rPr>
              <a:t>Induced</a:t>
            </a:r>
            <a:r>
              <a:rPr sz="1600" b="1" spc="-25" dirty="0">
                <a:solidFill>
                  <a:srgbClr val="4B4B4B"/>
                </a:solidFill>
                <a:latin typeface="Arial"/>
                <a:cs typeface="Arial"/>
              </a:rPr>
              <a:t> </a:t>
            </a:r>
            <a:r>
              <a:rPr sz="1600" b="1" spc="-10" dirty="0">
                <a:solidFill>
                  <a:srgbClr val="4B4B4B"/>
                </a:solidFill>
                <a:latin typeface="Arial"/>
                <a:cs typeface="Arial"/>
              </a:rPr>
              <a:t>Hypothermia</a:t>
            </a:r>
            <a:endParaRPr sz="1600">
              <a:latin typeface="Arial"/>
              <a:cs typeface="Arial"/>
            </a:endParaRPr>
          </a:p>
        </p:txBody>
      </p:sp>
      <p:sp>
        <p:nvSpPr>
          <p:cNvPr id="6" name="object 6"/>
          <p:cNvSpPr txBox="1"/>
          <p:nvPr/>
        </p:nvSpPr>
        <p:spPr>
          <a:xfrm>
            <a:off x="580390" y="1709420"/>
            <a:ext cx="1364615"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4B4B4B"/>
                </a:solidFill>
                <a:latin typeface="Arial"/>
                <a:cs typeface="Arial"/>
              </a:rPr>
              <a:t>(i)</a:t>
            </a:r>
            <a:r>
              <a:rPr sz="1600" spc="-75" dirty="0">
                <a:solidFill>
                  <a:srgbClr val="4B4B4B"/>
                </a:solidFill>
                <a:latin typeface="Arial"/>
                <a:cs typeface="Arial"/>
              </a:rPr>
              <a:t> </a:t>
            </a:r>
            <a:r>
              <a:rPr sz="1600" spc="-5" dirty="0">
                <a:solidFill>
                  <a:srgbClr val="4B4B4B"/>
                </a:solidFill>
                <a:latin typeface="Arial"/>
                <a:cs typeface="Arial"/>
              </a:rPr>
              <a:t>Antipyretics.</a:t>
            </a:r>
            <a:endParaRPr sz="1600">
              <a:latin typeface="Arial"/>
              <a:cs typeface="Arial"/>
            </a:endParaRPr>
          </a:p>
        </p:txBody>
      </p:sp>
      <p:sp>
        <p:nvSpPr>
          <p:cNvPr id="7" name="object 7"/>
          <p:cNvSpPr txBox="1"/>
          <p:nvPr/>
        </p:nvSpPr>
        <p:spPr>
          <a:xfrm>
            <a:off x="523240" y="2195829"/>
            <a:ext cx="6753225" cy="3432810"/>
          </a:xfrm>
          <a:prstGeom prst="rect">
            <a:avLst/>
          </a:prstGeom>
        </p:spPr>
        <p:txBody>
          <a:bodyPr vert="horz" wrap="square" lIns="0" tIns="12700" rIns="0" bIns="0" rtlCol="0">
            <a:spAutoFit/>
          </a:bodyPr>
          <a:lstStyle/>
          <a:p>
            <a:pPr marL="12700">
              <a:lnSpc>
                <a:spcPct val="100000"/>
              </a:lnSpc>
              <a:spcBef>
                <a:spcPts val="100"/>
              </a:spcBef>
              <a:buAutoNum type="romanLcParenBoth" startAt="2"/>
              <a:tabLst>
                <a:tab pos="294640" algn="l"/>
              </a:tabLst>
            </a:pPr>
            <a:r>
              <a:rPr sz="1600" spc="-10" dirty="0">
                <a:solidFill>
                  <a:srgbClr val="4B4B4B"/>
                </a:solidFill>
                <a:latin typeface="Arial"/>
                <a:cs typeface="Arial"/>
              </a:rPr>
              <a:t>Fans.</a:t>
            </a:r>
            <a:endParaRPr sz="1600">
              <a:latin typeface="Arial"/>
              <a:cs typeface="Arial"/>
            </a:endParaRPr>
          </a:p>
          <a:p>
            <a:pPr>
              <a:lnSpc>
                <a:spcPct val="100000"/>
              </a:lnSpc>
              <a:spcBef>
                <a:spcPts val="10"/>
              </a:spcBef>
              <a:buClr>
                <a:srgbClr val="4B4B4B"/>
              </a:buClr>
              <a:buFont typeface="Arial"/>
              <a:buAutoNum type="romanLcParenBoth" startAt="2"/>
            </a:pPr>
            <a:endParaRPr sz="1650">
              <a:latin typeface="Times New Roman"/>
              <a:cs typeface="Times New Roman"/>
            </a:endParaRPr>
          </a:p>
          <a:p>
            <a:pPr marL="339090" indent="-326390">
              <a:lnSpc>
                <a:spcPct val="100000"/>
              </a:lnSpc>
              <a:buAutoNum type="romanLcParenBoth" startAt="2"/>
              <a:tabLst>
                <a:tab pos="339725" algn="l"/>
              </a:tabLst>
            </a:pPr>
            <a:r>
              <a:rPr sz="1600" dirty="0">
                <a:solidFill>
                  <a:srgbClr val="4B4B4B"/>
                </a:solidFill>
                <a:latin typeface="Arial"/>
                <a:cs typeface="Arial"/>
              </a:rPr>
              <a:t>Ice </a:t>
            </a:r>
            <a:r>
              <a:rPr sz="1600" spc="-5" dirty="0">
                <a:solidFill>
                  <a:srgbClr val="4B4B4B"/>
                </a:solidFill>
                <a:latin typeface="Arial"/>
                <a:cs typeface="Arial"/>
              </a:rPr>
              <a:t>packs </a:t>
            </a:r>
            <a:r>
              <a:rPr sz="1600" dirty="0">
                <a:solidFill>
                  <a:srgbClr val="4B4B4B"/>
                </a:solidFill>
                <a:latin typeface="Arial"/>
                <a:cs typeface="Arial"/>
              </a:rPr>
              <a:t>to </a:t>
            </a:r>
            <a:r>
              <a:rPr sz="1600" spc="-5" dirty="0">
                <a:solidFill>
                  <a:srgbClr val="4B4B4B"/>
                </a:solidFill>
                <a:latin typeface="Arial"/>
                <a:cs typeface="Arial"/>
              </a:rPr>
              <a:t>the femoral area, major </a:t>
            </a:r>
            <a:r>
              <a:rPr sz="1600" dirty="0">
                <a:solidFill>
                  <a:srgbClr val="4B4B4B"/>
                </a:solidFill>
                <a:latin typeface="Arial"/>
                <a:cs typeface="Arial"/>
              </a:rPr>
              <a:t>vessels, </a:t>
            </a:r>
            <a:r>
              <a:rPr sz="1600" spc="-5" dirty="0">
                <a:solidFill>
                  <a:srgbClr val="4B4B4B"/>
                </a:solidFill>
                <a:latin typeface="Arial"/>
                <a:cs typeface="Arial"/>
              </a:rPr>
              <a:t>and</a:t>
            </a:r>
            <a:r>
              <a:rPr sz="1600" spc="-10" dirty="0">
                <a:solidFill>
                  <a:srgbClr val="4B4B4B"/>
                </a:solidFill>
                <a:latin typeface="Arial"/>
                <a:cs typeface="Arial"/>
              </a:rPr>
              <a:t> </a:t>
            </a:r>
            <a:r>
              <a:rPr sz="1600" spc="-5" dirty="0">
                <a:solidFill>
                  <a:srgbClr val="4B4B4B"/>
                </a:solidFill>
                <a:latin typeface="Arial"/>
                <a:cs typeface="Arial"/>
              </a:rPr>
              <a:t>armpits.</a:t>
            </a:r>
            <a:endParaRPr sz="1600">
              <a:latin typeface="Arial"/>
              <a:cs typeface="Arial"/>
            </a:endParaRPr>
          </a:p>
          <a:p>
            <a:pPr>
              <a:lnSpc>
                <a:spcPct val="100000"/>
              </a:lnSpc>
              <a:spcBef>
                <a:spcPts val="35"/>
              </a:spcBef>
              <a:buClr>
                <a:srgbClr val="4B4B4B"/>
              </a:buClr>
              <a:buFont typeface="Arial"/>
              <a:buAutoNum type="romanLcParenBoth" startAt="2"/>
            </a:pPr>
            <a:endParaRPr sz="1700">
              <a:latin typeface="Times New Roman"/>
              <a:cs typeface="Times New Roman"/>
            </a:endParaRPr>
          </a:p>
          <a:p>
            <a:pPr marL="12700" marR="5080">
              <a:lnSpc>
                <a:spcPts val="1910"/>
              </a:lnSpc>
              <a:spcBef>
                <a:spcPts val="5"/>
              </a:spcBef>
              <a:buAutoNum type="romanLcParenBoth" startAt="2"/>
              <a:tabLst>
                <a:tab pos="351790" algn="l"/>
              </a:tabLst>
            </a:pPr>
            <a:r>
              <a:rPr sz="1600" spc="-5" dirty="0">
                <a:solidFill>
                  <a:srgbClr val="4B4B4B"/>
                </a:solidFill>
                <a:latin typeface="Arial"/>
                <a:cs typeface="Arial"/>
              </a:rPr>
              <a:t>Cold fluids, for eg. Crystalloid solution 30 </a:t>
            </a:r>
            <a:r>
              <a:rPr sz="1600" dirty="0">
                <a:solidFill>
                  <a:srgbClr val="4B4B4B"/>
                </a:solidFill>
                <a:latin typeface="Arial"/>
                <a:cs typeface="Arial"/>
              </a:rPr>
              <a:t>ml kg </a:t>
            </a:r>
            <a:r>
              <a:rPr sz="1600" spc="-5" dirty="0">
                <a:solidFill>
                  <a:srgbClr val="4B4B4B"/>
                </a:solidFill>
                <a:latin typeface="Arial"/>
                <a:cs typeface="Arial"/>
              </a:rPr>
              <a:t>at </a:t>
            </a:r>
            <a:r>
              <a:rPr sz="1600" spc="5" dirty="0">
                <a:solidFill>
                  <a:srgbClr val="4B4B4B"/>
                </a:solidFill>
                <a:latin typeface="Arial"/>
                <a:cs typeface="Arial"/>
              </a:rPr>
              <a:t>4</a:t>
            </a:r>
            <a:r>
              <a:rPr sz="1600" spc="5" dirty="0">
                <a:solidFill>
                  <a:srgbClr val="252525"/>
                </a:solidFill>
                <a:latin typeface="Arial"/>
                <a:cs typeface="Arial"/>
              </a:rPr>
              <a:t>°</a:t>
            </a:r>
            <a:r>
              <a:rPr sz="1600" spc="5" dirty="0">
                <a:solidFill>
                  <a:srgbClr val="4B4B4B"/>
                </a:solidFill>
                <a:latin typeface="Arial"/>
                <a:cs typeface="Arial"/>
              </a:rPr>
              <a:t>C </a:t>
            </a:r>
            <a:r>
              <a:rPr sz="1600" spc="-5" dirty="0">
                <a:solidFill>
                  <a:srgbClr val="4B4B4B"/>
                </a:solidFill>
                <a:latin typeface="Arial"/>
                <a:cs typeface="Arial"/>
              </a:rPr>
              <a:t>for more than 30  min.</a:t>
            </a:r>
            <a:endParaRPr sz="1600">
              <a:latin typeface="Arial"/>
              <a:cs typeface="Arial"/>
            </a:endParaRPr>
          </a:p>
          <a:p>
            <a:pPr>
              <a:lnSpc>
                <a:spcPct val="100000"/>
              </a:lnSpc>
              <a:spcBef>
                <a:spcPts val="15"/>
              </a:spcBef>
              <a:buClr>
                <a:srgbClr val="4B4B4B"/>
              </a:buClr>
              <a:buFont typeface="Arial"/>
              <a:buAutoNum type="romanLcParenBoth" startAt="2"/>
            </a:pPr>
            <a:endParaRPr sz="1600">
              <a:latin typeface="Times New Roman"/>
              <a:cs typeface="Times New Roman"/>
            </a:endParaRPr>
          </a:p>
          <a:p>
            <a:pPr marL="305435" indent="-292735">
              <a:lnSpc>
                <a:spcPct val="100000"/>
              </a:lnSpc>
              <a:buAutoNum type="romanLcParenBoth" startAt="2"/>
              <a:tabLst>
                <a:tab pos="306070" algn="l"/>
              </a:tabLst>
            </a:pPr>
            <a:r>
              <a:rPr sz="1600" spc="-5" dirty="0">
                <a:solidFill>
                  <a:srgbClr val="4B4B4B"/>
                </a:solidFill>
                <a:latin typeface="Arial"/>
                <a:cs typeface="Arial"/>
              </a:rPr>
              <a:t>Water filled blankets or</a:t>
            </a:r>
            <a:r>
              <a:rPr sz="1600" spc="-20" dirty="0">
                <a:solidFill>
                  <a:srgbClr val="4B4B4B"/>
                </a:solidFill>
                <a:latin typeface="Arial"/>
                <a:cs typeface="Arial"/>
              </a:rPr>
              <a:t> </a:t>
            </a:r>
            <a:r>
              <a:rPr sz="1600" spc="-5" dirty="0">
                <a:solidFill>
                  <a:srgbClr val="4B4B4B"/>
                </a:solidFill>
                <a:latin typeface="Arial"/>
                <a:cs typeface="Arial"/>
              </a:rPr>
              <a:t>garments</a:t>
            </a:r>
            <a:endParaRPr sz="1600">
              <a:latin typeface="Arial"/>
              <a:cs typeface="Arial"/>
            </a:endParaRPr>
          </a:p>
          <a:p>
            <a:pPr>
              <a:lnSpc>
                <a:spcPct val="100000"/>
              </a:lnSpc>
              <a:spcBef>
                <a:spcPts val="15"/>
              </a:spcBef>
              <a:buClr>
                <a:srgbClr val="4B4B4B"/>
              </a:buClr>
              <a:buFont typeface="Arial"/>
              <a:buAutoNum type="romanLcParenBoth" startAt="2"/>
            </a:pPr>
            <a:endParaRPr sz="1650">
              <a:latin typeface="Times New Roman"/>
              <a:cs typeface="Times New Roman"/>
            </a:endParaRPr>
          </a:p>
          <a:p>
            <a:pPr marL="351155" indent="-338455">
              <a:lnSpc>
                <a:spcPct val="100000"/>
              </a:lnSpc>
              <a:buAutoNum type="romanLcParenBoth" startAt="2"/>
              <a:tabLst>
                <a:tab pos="351790" algn="l"/>
              </a:tabLst>
            </a:pPr>
            <a:r>
              <a:rPr sz="1600" spc="-5" dirty="0">
                <a:solidFill>
                  <a:srgbClr val="4B4B4B"/>
                </a:solidFill>
                <a:latin typeface="Arial"/>
                <a:cs typeface="Arial"/>
              </a:rPr>
              <a:t>Forced </a:t>
            </a:r>
            <a:r>
              <a:rPr sz="1600" dirty="0">
                <a:solidFill>
                  <a:srgbClr val="4B4B4B"/>
                </a:solidFill>
                <a:latin typeface="Arial"/>
                <a:cs typeface="Arial"/>
              </a:rPr>
              <a:t>cold</a:t>
            </a:r>
            <a:r>
              <a:rPr sz="1600" spc="-5" dirty="0">
                <a:solidFill>
                  <a:srgbClr val="4B4B4B"/>
                </a:solidFill>
                <a:latin typeface="Arial"/>
                <a:cs typeface="Arial"/>
              </a:rPr>
              <a:t> air.</a:t>
            </a:r>
            <a:endParaRPr sz="1600">
              <a:latin typeface="Arial"/>
              <a:cs typeface="Arial"/>
            </a:endParaRPr>
          </a:p>
          <a:p>
            <a:pPr>
              <a:lnSpc>
                <a:spcPct val="100000"/>
              </a:lnSpc>
              <a:spcBef>
                <a:spcPts val="10"/>
              </a:spcBef>
              <a:buClr>
                <a:srgbClr val="4B4B4B"/>
              </a:buClr>
              <a:buFont typeface="Arial"/>
              <a:buAutoNum type="romanLcParenBoth" startAt="2"/>
            </a:pPr>
            <a:endParaRPr sz="1650">
              <a:latin typeface="Times New Roman"/>
              <a:cs typeface="Times New Roman"/>
            </a:endParaRPr>
          </a:p>
          <a:p>
            <a:pPr marL="396240" indent="-383540">
              <a:lnSpc>
                <a:spcPct val="100000"/>
              </a:lnSpc>
              <a:buAutoNum type="romanLcParenBoth" startAt="2"/>
              <a:tabLst>
                <a:tab pos="396875" algn="l"/>
              </a:tabLst>
            </a:pPr>
            <a:r>
              <a:rPr sz="1600" spc="-5" dirty="0">
                <a:solidFill>
                  <a:srgbClr val="4B4B4B"/>
                </a:solidFill>
                <a:latin typeface="Arial"/>
                <a:cs typeface="Arial"/>
              </a:rPr>
              <a:t>Intravascular</a:t>
            </a:r>
            <a:r>
              <a:rPr sz="1600" spc="-15" dirty="0">
                <a:solidFill>
                  <a:srgbClr val="4B4B4B"/>
                </a:solidFill>
                <a:latin typeface="Arial"/>
                <a:cs typeface="Arial"/>
              </a:rPr>
              <a:t> </a:t>
            </a:r>
            <a:r>
              <a:rPr sz="1600" spc="-5" dirty="0">
                <a:solidFill>
                  <a:srgbClr val="4B4B4B"/>
                </a:solidFill>
                <a:latin typeface="Arial"/>
                <a:cs typeface="Arial"/>
              </a:rPr>
              <a:t>line.</a:t>
            </a:r>
            <a:endParaRPr sz="1600">
              <a:latin typeface="Arial"/>
              <a:cs typeface="Arial"/>
            </a:endParaRPr>
          </a:p>
          <a:p>
            <a:pPr>
              <a:lnSpc>
                <a:spcPct val="100000"/>
              </a:lnSpc>
              <a:spcBef>
                <a:spcPts val="15"/>
              </a:spcBef>
              <a:buClr>
                <a:srgbClr val="4B4B4B"/>
              </a:buClr>
              <a:buFont typeface="Arial"/>
              <a:buAutoNum type="romanLcParenBoth" startAt="2"/>
            </a:pPr>
            <a:endParaRPr sz="1650">
              <a:latin typeface="Times New Roman"/>
              <a:cs typeface="Times New Roman"/>
            </a:endParaRPr>
          </a:p>
          <a:p>
            <a:pPr marL="441959" indent="-429259">
              <a:lnSpc>
                <a:spcPct val="100000"/>
              </a:lnSpc>
              <a:buAutoNum type="romanLcParenBoth" startAt="2"/>
              <a:tabLst>
                <a:tab pos="442595" algn="l"/>
              </a:tabLst>
            </a:pPr>
            <a:r>
              <a:rPr sz="1600" spc="-5" dirty="0">
                <a:solidFill>
                  <a:srgbClr val="4B4B4B"/>
                </a:solidFill>
                <a:latin typeface="Arial"/>
                <a:cs typeface="Arial"/>
              </a:rPr>
              <a:t>Cooling caps—these </a:t>
            </a:r>
            <a:r>
              <a:rPr sz="1600" spc="-10" dirty="0">
                <a:solidFill>
                  <a:srgbClr val="4B4B4B"/>
                </a:solidFill>
                <a:latin typeface="Arial"/>
                <a:cs typeface="Arial"/>
              </a:rPr>
              <a:t>are </a:t>
            </a:r>
            <a:r>
              <a:rPr sz="1600" spc="-5" dirty="0">
                <a:solidFill>
                  <a:srgbClr val="4B4B4B"/>
                </a:solidFill>
                <a:latin typeface="Arial"/>
                <a:cs typeface="Arial"/>
              </a:rPr>
              <a:t>mainly used </a:t>
            </a:r>
            <a:r>
              <a:rPr sz="1600" dirty="0">
                <a:solidFill>
                  <a:srgbClr val="4B4B4B"/>
                </a:solidFill>
                <a:latin typeface="Arial"/>
                <a:cs typeface="Arial"/>
              </a:rPr>
              <a:t>in </a:t>
            </a:r>
            <a:r>
              <a:rPr sz="1600" spc="-5" dirty="0">
                <a:solidFill>
                  <a:srgbClr val="4B4B4B"/>
                </a:solidFill>
                <a:latin typeface="Arial"/>
                <a:cs typeface="Arial"/>
              </a:rPr>
              <a:t>neonates and</a:t>
            </a:r>
            <a:r>
              <a:rPr sz="1600" spc="-25" dirty="0">
                <a:solidFill>
                  <a:srgbClr val="4B4B4B"/>
                </a:solidFill>
                <a:latin typeface="Arial"/>
                <a:cs typeface="Arial"/>
              </a:rPr>
              <a:t> </a:t>
            </a:r>
            <a:r>
              <a:rPr sz="1600" spc="-5" dirty="0">
                <a:solidFill>
                  <a:srgbClr val="4B4B4B"/>
                </a:solidFill>
                <a:latin typeface="Arial"/>
                <a:cs typeface="Arial"/>
              </a:rPr>
              <a:t>infants.</a:t>
            </a:r>
            <a:endParaRPr sz="160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22145" cy="574040"/>
          </a:xfrm>
          <a:prstGeom prst="rect">
            <a:avLst/>
          </a:prstGeom>
        </p:spPr>
        <p:txBody>
          <a:bodyPr vert="horz" wrap="square" lIns="0" tIns="12700" rIns="0" bIns="0" rtlCol="0">
            <a:spAutoFit/>
          </a:bodyPr>
          <a:lstStyle/>
          <a:p>
            <a:pPr marL="12700">
              <a:lnSpc>
                <a:spcPct val="100000"/>
              </a:lnSpc>
              <a:spcBef>
                <a:spcPts val="100"/>
              </a:spcBef>
            </a:pPr>
            <a:r>
              <a:rPr sz="3600" spc="-210" dirty="0">
                <a:solidFill>
                  <a:srgbClr val="666666"/>
                </a:solidFill>
                <a:latin typeface="Arial"/>
                <a:cs typeface="Arial"/>
              </a:rPr>
              <a:t>Template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711959"/>
            <a:ext cx="7033895" cy="299720"/>
          </a:xfrm>
          <a:prstGeom prst="rect">
            <a:avLst/>
          </a:prstGeom>
        </p:spPr>
        <p:txBody>
          <a:bodyPr vert="horz" wrap="square" lIns="0" tIns="12700" rIns="0" bIns="0" rtlCol="0">
            <a:spAutoFit/>
          </a:bodyPr>
          <a:lstStyle/>
          <a:p>
            <a:pPr marL="93345" indent="-80645">
              <a:lnSpc>
                <a:spcPct val="100000"/>
              </a:lnSpc>
              <a:spcBef>
                <a:spcPts val="100"/>
              </a:spcBef>
              <a:buSzPct val="94444"/>
              <a:buChar char="•"/>
              <a:tabLst>
                <a:tab pos="93980" algn="l"/>
              </a:tabLst>
            </a:pPr>
            <a:r>
              <a:rPr sz="1800" dirty="0">
                <a:solidFill>
                  <a:srgbClr val="4B4B4B"/>
                </a:solidFill>
                <a:latin typeface="Arial"/>
                <a:cs typeface="Arial"/>
              </a:rPr>
              <a:t>The </a:t>
            </a:r>
            <a:r>
              <a:rPr sz="1800" spc="-5" dirty="0">
                <a:solidFill>
                  <a:srgbClr val="4B4B4B"/>
                </a:solidFill>
                <a:latin typeface="Arial"/>
                <a:cs typeface="Arial"/>
              </a:rPr>
              <a:t>shell lies </a:t>
            </a:r>
            <a:r>
              <a:rPr sz="1800" spc="-15" dirty="0">
                <a:solidFill>
                  <a:srgbClr val="4B4B4B"/>
                </a:solidFill>
                <a:latin typeface="Arial"/>
                <a:cs typeface="Arial"/>
              </a:rPr>
              <a:t>between </a:t>
            </a:r>
            <a:r>
              <a:rPr sz="1800" spc="-5" dirty="0">
                <a:solidFill>
                  <a:srgbClr val="4B4B4B"/>
                </a:solidFill>
                <a:latin typeface="Arial"/>
                <a:cs typeface="Arial"/>
              </a:rPr>
              <a:t>the </a:t>
            </a:r>
            <a:r>
              <a:rPr sz="1800" dirty="0">
                <a:solidFill>
                  <a:srgbClr val="4B4B4B"/>
                </a:solidFill>
                <a:latin typeface="Arial"/>
                <a:cs typeface="Arial"/>
              </a:rPr>
              <a:t>core </a:t>
            </a:r>
            <a:r>
              <a:rPr sz="1800" spc="-10" dirty="0">
                <a:solidFill>
                  <a:srgbClr val="4B4B4B"/>
                </a:solidFill>
                <a:latin typeface="Arial"/>
                <a:cs typeface="Arial"/>
              </a:rPr>
              <a:t>and </a:t>
            </a:r>
            <a:r>
              <a:rPr sz="1800" spc="-5" dirty="0">
                <a:solidFill>
                  <a:srgbClr val="4B4B4B"/>
                </a:solidFill>
                <a:latin typeface="Arial"/>
                <a:cs typeface="Arial"/>
              </a:rPr>
              <a:t>the environment, </a:t>
            </a:r>
            <a:r>
              <a:rPr sz="1800" spc="-10" dirty="0">
                <a:solidFill>
                  <a:srgbClr val="4B4B4B"/>
                </a:solidFill>
                <a:latin typeface="Arial"/>
                <a:cs typeface="Arial"/>
              </a:rPr>
              <a:t>all heat</a:t>
            </a:r>
            <a:r>
              <a:rPr sz="1800" spc="30" dirty="0">
                <a:solidFill>
                  <a:srgbClr val="4B4B4B"/>
                </a:solidFill>
                <a:latin typeface="Arial"/>
                <a:cs typeface="Arial"/>
              </a:rPr>
              <a:t> </a:t>
            </a:r>
            <a:r>
              <a:rPr sz="1800" spc="-10" dirty="0">
                <a:solidFill>
                  <a:srgbClr val="4B4B4B"/>
                </a:solidFill>
                <a:latin typeface="Arial"/>
                <a:cs typeface="Arial"/>
              </a:rPr>
              <a:t>leaving</a:t>
            </a:r>
            <a:endParaRPr sz="1800">
              <a:latin typeface="Arial"/>
              <a:cs typeface="Arial"/>
            </a:endParaRPr>
          </a:p>
        </p:txBody>
      </p:sp>
      <p:sp>
        <p:nvSpPr>
          <p:cNvPr id="6" name="object 6"/>
          <p:cNvSpPr txBox="1"/>
          <p:nvPr/>
        </p:nvSpPr>
        <p:spPr>
          <a:xfrm>
            <a:off x="523240" y="1986279"/>
            <a:ext cx="6613525" cy="2805896"/>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4B4B4B"/>
                </a:solidFill>
                <a:latin typeface="Arial"/>
                <a:cs typeface="Arial"/>
              </a:rPr>
              <a:t>the </a:t>
            </a:r>
            <a:r>
              <a:rPr sz="1800" spc="-10" dirty="0">
                <a:solidFill>
                  <a:srgbClr val="4B4B4B"/>
                </a:solidFill>
                <a:latin typeface="Arial"/>
                <a:cs typeface="Arial"/>
              </a:rPr>
              <a:t>body </a:t>
            </a:r>
            <a:r>
              <a:rPr sz="1800" spc="-5" dirty="0">
                <a:solidFill>
                  <a:srgbClr val="4B4B4B"/>
                </a:solidFill>
                <a:latin typeface="Arial"/>
                <a:cs typeface="Arial"/>
              </a:rPr>
              <a:t>core, except </a:t>
            </a:r>
            <a:r>
              <a:rPr sz="1800" spc="-10" dirty="0">
                <a:solidFill>
                  <a:srgbClr val="4B4B4B"/>
                </a:solidFill>
                <a:latin typeface="Arial"/>
                <a:cs typeface="Arial"/>
              </a:rPr>
              <a:t>heat </a:t>
            </a:r>
            <a:r>
              <a:rPr sz="1800" spc="-5" dirty="0">
                <a:solidFill>
                  <a:srgbClr val="4B4B4B"/>
                </a:solidFill>
                <a:latin typeface="Arial"/>
                <a:cs typeface="Arial"/>
              </a:rPr>
              <a:t>lost </a:t>
            </a:r>
            <a:r>
              <a:rPr sz="1800" spc="-10" dirty="0">
                <a:solidFill>
                  <a:srgbClr val="4B4B4B"/>
                </a:solidFill>
                <a:latin typeface="Arial"/>
                <a:cs typeface="Arial"/>
              </a:rPr>
              <a:t>through </a:t>
            </a:r>
            <a:r>
              <a:rPr sz="1800" spc="-5" dirty="0">
                <a:solidFill>
                  <a:srgbClr val="4B4B4B"/>
                </a:solidFill>
                <a:latin typeface="Arial"/>
                <a:cs typeface="Arial"/>
              </a:rPr>
              <a:t>the respiratory tract, </a:t>
            </a:r>
            <a:r>
              <a:rPr sz="1800" dirty="0">
                <a:solidFill>
                  <a:srgbClr val="4B4B4B"/>
                </a:solidFill>
                <a:latin typeface="Arial"/>
                <a:cs typeface="Arial"/>
              </a:rPr>
              <a:t>must  </a:t>
            </a:r>
            <a:r>
              <a:rPr sz="1800" spc="-5" dirty="0">
                <a:solidFill>
                  <a:srgbClr val="4B4B4B"/>
                </a:solidFill>
                <a:latin typeface="Arial"/>
                <a:cs typeface="Arial"/>
              </a:rPr>
              <a:t>pass </a:t>
            </a:r>
            <a:r>
              <a:rPr sz="1800" spc="-10" dirty="0">
                <a:solidFill>
                  <a:srgbClr val="4B4B4B"/>
                </a:solidFill>
                <a:latin typeface="Arial"/>
                <a:cs typeface="Arial"/>
              </a:rPr>
              <a:t>through </a:t>
            </a:r>
            <a:r>
              <a:rPr sz="1800" spc="-5" dirty="0">
                <a:solidFill>
                  <a:srgbClr val="4B4B4B"/>
                </a:solidFill>
                <a:latin typeface="Arial"/>
                <a:cs typeface="Arial"/>
              </a:rPr>
              <a:t>the shell before being </a:t>
            </a:r>
            <a:r>
              <a:rPr sz="1800" spc="-10" dirty="0">
                <a:solidFill>
                  <a:srgbClr val="4B4B4B"/>
                </a:solidFill>
                <a:latin typeface="Arial"/>
                <a:cs typeface="Arial"/>
              </a:rPr>
              <a:t>given up </a:t>
            </a:r>
            <a:r>
              <a:rPr sz="1800" dirty="0">
                <a:solidFill>
                  <a:srgbClr val="4B4B4B"/>
                </a:solidFill>
                <a:latin typeface="Arial"/>
                <a:cs typeface="Arial"/>
              </a:rPr>
              <a:t>to </a:t>
            </a:r>
            <a:r>
              <a:rPr sz="1800" spc="-5" dirty="0">
                <a:solidFill>
                  <a:srgbClr val="4B4B4B"/>
                </a:solidFill>
                <a:latin typeface="Arial"/>
                <a:cs typeface="Arial"/>
              </a:rPr>
              <a:t>the</a:t>
            </a:r>
            <a:r>
              <a:rPr sz="1800" spc="20" dirty="0">
                <a:solidFill>
                  <a:srgbClr val="4B4B4B"/>
                </a:solidFill>
                <a:latin typeface="Arial"/>
                <a:cs typeface="Arial"/>
              </a:rPr>
              <a:t> </a:t>
            </a:r>
            <a:r>
              <a:rPr sz="1800" spc="-10" dirty="0">
                <a:solidFill>
                  <a:srgbClr val="4B4B4B"/>
                </a:solidFill>
                <a:latin typeface="Arial"/>
                <a:cs typeface="Arial"/>
              </a:rPr>
              <a:t>environment.</a:t>
            </a:r>
            <a:endParaRPr sz="1800" dirty="0">
              <a:latin typeface="Arial"/>
              <a:cs typeface="Arial"/>
            </a:endParaRPr>
          </a:p>
          <a:p>
            <a:pPr>
              <a:lnSpc>
                <a:spcPct val="100000"/>
              </a:lnSpc>
              <a:spcBef>
                <a:spcPts val="30"/>
              </a:spcBef>
            </a:pPr>
            <a:endParaRPr sz="1850" dirty="0">
              <a:latin typeface="Times New Roman"/>
              <a:cs typeface="Times New Roman"/>
            </a:endParaRPr>
          </a:p>
          <a:p>
            <a:pPr marL="12700">
              <a:lnSpc>
                <a:spcPct val="100000"/>
              </a:lnSpc>
              <a:buSzPct val="94444"/>
              <a:buChar char="•"/>
              <a:tabLst>
                <a:tab pos="93980" algn="l"/>
              </a:tabLst>
            </a:pPr>
            <a:r>
              <a:rPr sz="1800" spc="-5" dirty="0">
                <a:solidFill>
                  <a:srgbClr val="4B4B4B"/>
                </a:solidFill>
                <a:latin typeface="Arial"/>
                <a:cs typeface="Arial"/>
              </a:rPr>
              <a:t>Thus, the shell </a:t>
            </a:r>
            <a:r>
              <a:rPr sz="1800" spc="-10" dirty="0">
                <a:solidFill>
                  <a:srgbClr val="4B4B4B"/>
                </a:solidFill>
                <a:latin typeface="Arial"/>
                <a:cs typeface="Arial"/>
              </a:rPr>
              <a:t>insulates </a:t>
            </a:r>
            <a:r>
              <a:rPr sz="1800" spc="-5" dirty="0">
                <a:solidFill>
                  <a:srgbClr val="4B4B4B"/>
                </a:solidFill>
                <a:latin typeface="Arial"/>
                <a:cs typeface="Arial"/>
              </a:rPr>
              <a:t>the </a:t>
            </a:r>
            <a:r>
              <a:rPr sz="1800" dirty="0">
                <a:solidFill>
                  <a:srgbClr val="4B4B4B"/>
                </a:solidFill>
                <a:latin typeface="Arial"/>
                <a:cs typeface="Arial"/>
              </a:rPr>
              <a:t>core </a:t>
            </a:r>
            <a:r>
              <a:rPr sz="1800" spc="-5" dirty="0">
                <a:solidFill>
                  <a:srgbClr val="4B4B4B"/>
                </a:solidFill>
                <a:latin typeface="Arial"/>
                <a:cs typeface="Arial"/>
              </a:rPr>
              <a:t>from the</a:t>
            </a:r>
            <a:r>
              <a:rPr sz="1800" dirty="0">
                <a:solidFill>
                  <a:srgbClr val="4B4B4B"/>
                </a:solidFill>
                <a:latin typeface="Arial"/>
                <a:cs typeface="Arial"/>
              </a:rPr>
              <a:t> </a:t>
            </a:r>
            <a:r>
              <a:rPr sz="1800" spc="-5" dirty="0">
                <a:solidFill>
                  <a:srgbClr val="4B4B4B"/>
                </a:solidFill>
                <a:latin typeface="Arial"/>
                <a:cs typeface="Arial"/>
              </a:rPr>
              <a:t>environment.</a:t>
            </a:r>
            <a:endParaRPr sz="1800" dirty="0">
              <a:latin typeface="Arial"/>
              <a:cs typeface="Arial"/>
            </a:endParaRPr>
          </a:p>
          <a:p>
            <a:pPr>
              <a:lnSpc>
                <a:spcPct val="100000"/>
              </a:lnSpc>
              <a:spcBef>
                <a:spcPts val="35"/>
              </a:spcBef>
              <a:buClr>
                <a:srgbClr val="4B4B4B"/>
              </a:buClr>
              <a:buFont typeface="Arial"/>
              <a:buChar char="•"/>
            </a:pPr>
            <a:endParaRPr sz="1850" dirty="0">
              <a:latin typeface="Times New Roman"/>
              <a:cs typeface="Times New Roman"/>
            </a:endParaRPr>
          </a:p>
          <a:p>
            <a:pPr marL="12700">
              <a:lnSpc>
                <a:spcPct val="100000"/>
              </a:lnSpc>
              <a:buSzPct val="94444"/>
              <a:buChar char="•"/>
              <a:tabLst>
                <a:tab pos="93980" algn="l"/>
              </a:tabLst>
            </a:pPr>
            <a:r>
              <a:rPr sz="1800" spc="-10" dirty="0">
                <a:solidFill>
                  <a:srgbClr val="4B4B4B"/>
                </a:solidFill>
                <a:latin typeface="Arial"/>
                <a:cs typeface="Arial"/>
              </a:rPr>
              <a:t>Heat </a:t>
            </a:r>
            <a:r>
              <a:rPr sz="1800" spc="-5" dirty="0">
                <a:solidFill>
                  <a:srgbClr val="4B4B4B"/>
                </a:solidFill>
                <a:latin typeface="Arial"/>
                <a:cs typeface="Arial"/>
              </a:rPr>
              <a:t>is </a:t>
            </a:r>
            <a:r>
              <a:rPr sz="1800" spc="-10" dirty="0">
                <a:solidFill>
                  <a:srgbClr val="4B4B4B"/>
                </a:solidFill>
                <a:latin typeface="Arial"/>
                <a:cs typeface="Arial"/>
              </a:rPr>
              <a:t>transported </a:t>
            </a:r>
            <a:r>
              <a:rPr sz="1800" spc="-15" dirty="0">
                <a:solidFill>
                  <a:srgbClr val="4B4B4B"/>
                </a:solidFill>
                <a:latin typeface="Arial"/>
                <a:cs typeface="Arial"/>
              </a:rPr>
              <a:t>within </a:t>
            </a:r>
            <a:r>
              <a:rPr sz="1800" spc="-5" dirty="0">
                <a:solidFill>
                  <a:srgbClr val="4B4B4B"/>
                </a:solidFill>
                <a:latin typeface="Arial"/>
                <a:cs typeface="Arial"/>
              </a:rPr>
              <a:t>the </a:t>
            </a:r>
            <a:r>
              <a:rPr sz="1800" spc="-10" dirty="0">
                <a:solidFill>
                  <a:srgbClr val="4B4B4B"/>
                </a:solidFill>
                <a:latin typeface="Arial"/>
                <a:cs typeface="Arial"/>
              </a:rPr>
              <a:t>body by </a:t>
            </a:r>
            <a:r>
              <a:rPr sz="1800" spc="-15" dirty="0">
                <a:solidFill>
                  <a:srgbClr val="4B4B4B"/>
                </a:solidFill>
                <a:latin typeface="Arial"/>
                <a:cs typeface="Arial"/>
              </a:rPr>
              <a:t>two</a:t>
            </a:r>
            <a:r>
              <a:rPr sz="1800" spc="10" dirty="0">
                <a:solidFill>
                  <a:srgbClr val="4B4B4B"/>
                </a:solidFill>
                <a:latin typeface="Arial"/>
                <a:cs typeface="Arial"/>
              </a:rPr>
              <a:t> </a:t>
            </a:r>
            <a:r>
              <a:rPr sz="1800" spc="-5" dirty="0">
                <a:solidFill>
                  <a:srgbClr val="4B4B4B"/>
                </a:solidFill>
                <a:latin typeface="Arial"/>
                <a:cs typeface="Arial"/>
              </a:rPr>
              <a:t>means:</a:t>
            </a:r>
            <a:endParaRPr sz="1800" dirty="0">
              <a:latin typeface="Arial"/>
              <a:cs typeface="Arial"/>
            </a:endParaRPr>
          </a:p>
          <a:p>
            <a:pPr marL="76835">
              <a:lnSpc>
                <a:spcPct val="100000"/>
              </a:lnSpc>
            </a:pPr>
            <a:r>
              <a:rPr sz="1800" b="1" spc="-5" dirty="0">
                <a:solidFill>
                  <a:srgbClr val="4B4B4B"/>
                </a:solidFill>
                <a:latin typeface="Arial"/>
                <a:cs typeface="Arial"/>
              </a:rPr>
              <a:t>conduction </a:t>
            </a:r>
            <a:r>
              <a:rPr sz="1800" spc="-10" dirty="0">
                <a:solidFill>
                  <a:srgbClr val="4B4B4B"/>
                </a:solidFill>
                <a:latin typeface="Arial"/>
                <a:cs typeface="Arial"/>
              </a:rPr>
              <a:t>through </a:t>
            </a:r>
            <a:r>
              <a:rPr sz="1800" spc="-5" dirty="0">
                <a:solidFill>
                  <a:srgbClr val="4B4B4B"/>
                </a:solidFill>
                <a:latin typeface="Arial"/>
                <a:cs typeface="Arial"/>
              </a:rPr>
              <a:t>the </a:t>
            </a:r>
            <a:r>
              <a:rPr sz="1800" spc="-10" dirty="0">
                <a:solidFill>
                  <a:srgbClr val="4B4B4B"/>
                </a:solidFill>
                <a:latin typeface="Arial"/>
                <a:cs typeface="Arial"/>
              </a:rPr>
              <a:t>tissues</a:t>
            </a:r>
            <a:r>
              <a:rPr sz="1800" spc="15" dirty="0">
                <a:solidFill>
                  <a:srgbClr val="4B4B4B"/>
                </a:solidFill>
                <a:latin typeface="Arial"/>
                <a:cs typeface="Arial"/>
              </a:rPr>
              <a:t> </a:t>
            </a:r>
            <a:r>
              <a:rPr sz="1800" spc="-5" dirty="0" smtClean="0">
                <a:solidFill>
                  <a:srgbClr val="4B4B4B"/>
                </a:solidFill>
                <a:latin typeface="Arial"/>
                <a:cs typeface="Arial"/>
              </a:rPr>
              <a:t>d</a:t>
            </a:r>
            <a:r>
              <a:rPr lang="en-US" sz="1800" spc="-5" dirty="0" smtClean="0">
                <a:solidFill>
                  <a:srgbClr val="4B4B4B"/>
                </a:solidFill>
                <a:latin typeface="Arial"/>
                <a:cs typeface="Arial"/>
              </a:rPr>
              <a:t>epending upon thermal conductivity of tissues.</a:t>
            </a:r>
            <a:endParaRPr sz="1800" dirty="0">
              <a:latin typeface="Arial"/>
              <a:cs typeface="Arial"/>
            </a:endParaRPr>
          </a:p>
          <a:p>
            <a:pPr marL="76835">
              <a:lnSpc>
                <a:spcPct val="100000"/>
              </a:lnSpc>
            </a:pPr>
            <a:r>
              <a:rPr sz="1800" b="1" spc="-10" dirty="0">
                <a:solidFill>
                  <a:srgbClr val="4B4B4B"/>
                </a:solidFill>
                <a:latin typeface="Arial"/>
                <a:cs typeface="Arial"/>
              </a:rPr>
              <a:t>convection </a:t>
            </a:r>
            <a:r>
              <a:rPr sz="1800" spc="-10" dirty="0">
                <a:solidFill>
                  <a:srgbClr val="4B4B4B"/>
                </a:solidFill>
                <a:latin typeface="Arial"/>
                <a:cs typeface="Arial"/>
              </a:rPr>
              <a:t>by </a:t>
            </a:r>
            <a:r>
              <a:rPr sz="1800" spc="-5" dirty="0">
                <a:solidFill>
                  <a:srgbClr val="4B4B4B"/>
                </a:solidFill>
                <a:latin typeface="Arial"/>
                <a:cs typeface="Arial"/>
              </a:rPr>
              <a:t>the </a:t>
            </a:r>
            <a:r>
              <a:rPr sz="1800" spc="-10" dirty="0" smtClean="0">
                <a:solidFill>
                  <a:srgbClr val="4B4B4B"/>
                </a:solidFill>
                <a:latin typeface="Arial"/>
                <a:cs typeface="Arial"/>
              </a:rPr>
              <a:t>blood</a:t>
            </a:r>
            <a:r>
              <a:rPr lang="en-US" sz="1800" spc="-10" dirty="0" smtClean="0">
                <a:solidFill>
                  <a:srgbClr val="4B4B4B"/>
                </a:solidFill>
                <a:latin typeface="Arial"/>
                <a:cs typeface="Arial"/>
              </a:rPr>
              <a:t> depending upon rate of blood flow</a:t>
            </a:r>
            <a:endParaRPr sz="1800" dirty="0">
              <a:latin typeface="Arial"/>
              <a:cs typeface="Arial"/>
            </a:endParaRPr>
          </a:p>
          <a:p>
            <a:pPr>
              <a:lnSpc>
                <a:spcPct val="100000"/>
              </a:lnSpc>
              <a:spcBef>
                <a:spcPts val="35"/>
              </a:spcBef>
              <a:buClr>
                <a:srgbClr val="4B4B4B"/>
              </a:buClr>
            </a:pPr>
            <a:endParaRPr sz="1850" dirty="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527809"/>
            <a:ext cx="248094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4B4B4B"/>
                </a:solidFill>
                <a:latin typeface="Arial"/>
                <a:cs typeface="Arial"/>
              </a:rPr>
              <a:t>Clinical</a:t>
            </a:r>
            <a:r>
              <a:rPr sz="2000" b="1" spc="-50" dirty="0">
                <a:solidFill>
                  <a:srgbClr val="4B4B4B"/>
                </a:solidFill>
                <a:latin typeface="Arial"/>
                <a:cs typeface="Arial"/>
              </a:rPr>
              <a:t> </a:t>
            </a:r>
            <a:r>
              <a:rPr sz="2000" b="1" spc="-5" dirty="0">
                <a:solidFill>
                  <a:srgbClr val="4B4B4B"/>
                </a:solidFill>
                <a:latin typeface="Arial"/>
                <a:cs typeface="Arial"/>
              </a:rPr>
              <a:t>applications</a:t>
            </a:r>
            <a:endParaRPr sz="2000">
              <a:latin typeface="Arial"/>
              <a:cs typeface="Arial"/>
            </a:endParaRPr>
          </a:p>
        </p:txBody>
      </p:sp>
      <p:sp>
        <p:nvSpPr>
          <p:cNvPr id="6" name="object 6"/>
          <p:cNvSpPr txBox="1"/>
          <p:nvPr/>
        </p:nvSpPr>
        <p:spPr>
          <a:xfrm>
            <a:off x="523240" y="2106929"/>
            <a:ext cx="4655185" cy="2494280"/>
          </a:xfrm>
          <a:prstGeom prst="rect">
            <a:avLst/>
          </a:prstGeom>
        </p:spPr>
        <p:txBody>
          <a:bodyPr vert="horz" wrap="square" lIns="0" tIns="12700" rIns="0" bIns="0" rtlCol="0">
            <a:spAutoFit/>
          </a:bodyPr>
          <a:lstStyle/>
          <a:p>
            <a:pPr marL="93345" indent="-80645">
              <a:lnSpc>
                <a:spcPct val="100000"/>
              </a:lnSpc>
              <a:spcBef>
                <a:spcPts val="100"/>
              </a:spcBef>
              <a:buSzPct val="94444"/>
              <a:buChar char="•"/>
              <a:tabLst>
                <a:tab pos="93980" algn="l"/>
              </a:tabLst>
            </a:pPr>
            <a:r>
              <a:rPr sz="1800" spc="-10" dirty="0">
                <a:solidFill>
                  <a:srgbClr val="4B4B4B"/>
                </a:solidFill>
                <a:latin typeface="Arial"/>
                <a:cs typeface="Arial"/>
              </a:rPr>
              <a:t>Cardiac</a:t>
            </a:r>
            <a:r>
              <a:rPr sz="1800" dirty="0">
                <a:solidFill>
                  <a:srgbClr val="4B4B4B"/>
                </a:solidFill>
                <a:latin typeface="Arial"/>
                <a:cs typeface="Arial"/>
              </a:rPr>
              <a:t> </a:t>
            </a:r>
            <a:r>
              <a:rPr sz="1800" spc="-5" dirty="0">
                <a:solidFill>
                  <a:srgbClr val="4B4B4B"/>
                </a:solidFill>
                <a:latin typeface="Arial"/>
                <a:cs typeface="Arial"/>
              </a:rPr>
              <a:t>arrest</a:t>
            </a:r>
            <a:endParaRPr sz="1800">
              <a:latin typeface="Arial"/>
              <a:cs typeface="Arial"/>
            </a:endParaRPr>
          </a:p>
          <a:p>
            <a:pPr>
              <a:lnSpc>
                <a:spcPct val="100000"/>
              </a:lnSpc>
              <a:spcBef>
                <a:spcPts val="30"/>
              </a:spcBef>
              <a:buClr>
                <a:srgbClr val="4B4B4B"/>
              </a:buClr>
              <a:buFont typeface="Arial"/>
              <a:buChar char="•"/>
            </a:pPr>
            <a:endParaRPr sz="1850">
              <a:latin typeface="Times New Roman"/>
              <a:cs typeface="Times New Roman"/>
            </a:endParaRPr>
          </a:p>
          <a:p>
            <a:pPr marL="93345" indent="-80645">
              <a:lnSpc>
                <a:spcPct val="100000"/>
              </a:lnSpc>
              <a:buSzPct val="94444"/>
              <a:buChar char="•"/>
              <a:tabLst>
                <a:tab pos="93980" algn="l"/>
              </a:tabLst>
            </a:pPr>
            <a:r>
              <a:rPr sz="1800" dirty="0">
                <a:solidFill>
                  <a:srgbClr val="4B4B4B"/>
                </a:solidFill>
                <a:latin typeface="Arial"/>
                <a:cs typeface="Arial"/>
              </a:rPr>
              <a:t>Traumatic </a:t>
            </a:r>
            <a:r>
              <a:rPr sz="1800" spc="-10" dirty="0">
                <a:solidFill>
                  <a:srgbClr val="4B4B4B"/>
                </a:solidFill>
                <a:latin typeface="Arial"/>
                <a:cs typeface="Arial"/>
              </a:rPr>
              <a:t>head</a:t>
            </a:r>
            <a:r>
              <a:rPr sz="1800" spc="-15" dirty="0">
                <a:solidFill>
                  <a:srgbClr val="4B4B4B"/>
                </a:solidFill>
                <a:latin typeface="Arial"/>
                <a:cs typeface="Arial"/>
              </a:rPr>
              <a:t> </a:t>
            </a:r>
            <a:r>
              <a:rPr sz="1800" spc="-5" dirty="0">
                <a:solidFill>
                  <a:srgbClr val="4B4B4B"/>
                </a:solidFill>
                <a:latin typeface="Arial"/>
                <a:cs typeface="Arial"/>
              </a:rPr>
              <a:t>injuries</a:t>
            </a:r>
            <a:endParaRPr sz="1800">
              <a:latin typeface="Arial"/>
              <a:cs typeface="Arial"/>
            </a:endParaRPr>
          </a:p>
          <a:p>
            <a:pPr>
              <a:lnSpc>
                <a:spcPct val="100000"/>
              </a:lnSpc>
              <a:spcBef>
                <a:spcPts val="35"/>
              </a:spcBef>
              <a:buClr>
                <a:srgbClr val="4B4B4B"/>
              </a:buClr>
              <a:buFont typeface="Arial"/>
              <a:buChar char="•"/>
            </a:pPr>
            <a:endParaRPr sz="1850">
              <a:latin typeface="Times New Roman"/>
              <a:cs typeface="Times New Roman"/>
            </a:endParaRPr>
          </a:p>
          <a:p>
            <a:pPr marL="93345" indent="-80645">
              <a:lnSpc>
                <a:spcPct val="100000"/>
              </a:lnSpc>
              <a:buSzPct val="94444"/>
              <a:buChar char="•"/>
              <a:tabLst>
                <a:tab pos="93980" algn="l"/>
              </a:tabLst>
            </a:pPr>
            <a:r>
              <a:rPr sz="1800" spc="-15" dirty="0">
                <a:solidFill>
                  <a:srgbClr val="4B4B4B"/>
                </a:solidFill>
                <a:latin typeface="Arial"/>
                <a:cs typeface="Arial"/>
              </a:rPr>
              <a:t>Newborn </a:t>
            </a:r>
            <a:r>
              <a:rPr sz="1800" spc="-10" dirty="0">
                <a:solidFill>
                  <a:srgbClr val="4B4B4B"/>
                </a:solidFill>
                <a:latin typeface="Arial"/>
                <a:cs typeface="Arial"/>
              </a:rPr>
              <a:t>hypoxic–ischaemic encephalopathy</a:t>
            </a:r>
            <a:endParaRPr sz="1800">
              <a:latin typeface="Arial"/>
              <a:cs typeface="Arial"/>
            </a:endParaRPr>
          </a:p>
          <a:p>
            <a:pPr>
              <a:lnSpc>
                <a:spcPct val="100000"/>
              </a:lnSpc>
              <a:spcBef>
                <a:spcPts val="30"/>
              </a:spcBef>
              <a:buClr>
                <a:srgbClr val="4B4B4B"/>
              </a:buClr>
              <a:buFont typeface="Arial"/>
              <a:buChar char="•"/>
            </a:pPr>
            <a:endParaRPr sz="1850">
              <a:latin typeface="Times New Roman"/>
              <a:cs typeface="Times New Roman"/>
            </a:endParaRPr>
          </a:p>
          <a:p>
            <a:pPr marL="93345" indent="-80645">
              <a:lnSpc>
                <a:spcPct val="100000"/>
              </a:lnSpc>
              <a:buSzPct val="94444"/>
              <a:buChar char="•"/>
              <a:tabLst>
                <a:tab pos="93980" algn="l"/>
              </a:tabLst>
            </a:pPr>
            <a:r>
              <a:rPr sz="1800" spc="-5" dirty="0">
                <a:solidFill>
                  <a:srgbClr val="4B4B4B"/>
                </a:solidFill>
                <a:latin typeface="Arial"/>
                <a:cs typeface="Arial"/>
              </a:rPr>
              <a:t>Neurosurgery</a:t>
            </a:r>
            <a:endParaRPr sz="1800">
              <a:latin typeface="Arial"/>
              <a:cs typeface="Arial"/>
            </a:endParaRPr>
          </a:p>
          <a:p>
            <a:pPr>
              <a:lnSpc>
                <a:spcPct val="100000"/>
              </a:lnSpc>
              <a:spcBef>
                <a:spcPts val="35"/>
              </a:spcBef>
              <a:buClr>
                <a:srgbClr val="4B4B4B"/>
              </a:buClr>
              <a:buFont typeface="Arial"/>
              <a:buChar char="•"/>
            </a:pPr>
            <a:endParaRPr sz="1850">
              <a:latin typeface="Times New Roman"/>
              <a:cs typeface="Times New Roman"/>
            </a:endParaRPr>
          </a:p>
          <a:p>
            <a:pPr marL="93345" indent="-80645">
              <a:lnSpc>
                <a:spcPct val="100000"/>
              </a:lnSpc>
              <a:buSzPct val="94444"/>
              <a:buChar char="•"/>
              <a:tabLst>
                <a:tab pos="93980" algn="l"/>
              </a:tabLst>
            </a:pPr>
            <a:r>
              <a:rPr sz="1800" spc="-5" dirty="0">
                <a:solidFill>
                  <a:srgbClr val="4B4B4B"/>
                </a:solidFill>
                <a:latin typeface="Arial"/>
                <a:cs typeface="Arial"/>
              </a:rPr>
              <a:t>Cerebrovascular </a:t>
            </a:r>
            <a:r>
              <a:rPr sz="1800" spc="-10" dirty="0">
                <a:solidFill>
                  <a:srgbClr val="4B4B4B"/>
                </a:solidFill>
                <a:latin typeface="Arial"/>
                <a:cs typeface="Arial"/>
              </a:rPr>
              <a:t>accident</a:t>
            </a:r>
            <a:r>
              <a:rPr sz="1800" dirty="0">
                <a:solidFill>
                  <a:srgbClr val="4B4B4B"/>
                </a:solidFill>
                <a:latin typeface="Arial"/>
                <a:cs typeface="Arial"/>
              </a:rPr>
              <a:t> </a:t>
            </a:r>
            <a:r>
              <a:rPr sz="1800" spc="-5" dirty="0">
                <a:solidFill>
                  <a:srgbClr val="4B4B4B"/>
                </a:solidFill>
                <a:latin typeface="Arial"/>
                <a:cs typeface="Arial"/>
              </a:rPr>
              <a:t>(stroke)</a:t>
            </a:r>
            <a:endParaRPr sz="1800">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41680" y="1970777"/>
            <a:ext cx="6130290" cy="289823"/>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B4B4B"/>
                </a:solidFill>
                <a:latin typeface="Arial"/>
                <a:cs typeface="Arial"/>
              </a:rPr>
              <a:t>Hyperthermia </a:t>
            </a:r>
            <a:r>
              <a:rPr sz="1800" spc="-5" dirty="0">
                <a:solidFill>
                  <a:srgbClr val="4B4B4B"/>
                </a:solidFill>
                <a:latin typeface="Arial"/>
                <a:cs typeface="Arial"/>
              </a:rPr>
              <a:t>is </a:t>
            </a:r>
            <a:r>
              <a:rPr sz="1800" dirty="0">
                <a:solidFill>
                  <a:srgbClr val="4B4B4B"/>
                </a:solidFill>
                <a:latin typeface="Arial"/>
                <a:cs typeface="Arial"/>
              </a:rPr>
              <a:t>a </a:t>
            </a:r>
            <a:r>
              <a:rPr sz="1800" spc="-10" dirty="0" smtClean="0">
                <a:solidFill>
                  <a:srgbClr val="4B4B4B"/>
                </a:solidFill>
                <a:latin typeface="Arial"/>
                <a:cs typeface="Arial"/>
              </a:rPr>
              <a:t>generi</a:t>
            </a:r>
            <a:r>
              <a:rPr lang="en-US" sz="1800" spc="-10" dirty="0" smtClean="0">
                <a:solidFill>
                  <a:srgbClr val="4B4B4B"/>
                </a:solidFill>
                <a:latin typeface="Arial"/>
                <a:cs typeface="Arial"/>
              </a:rPr>
              <a:t>c term simply indicating a</a:t>
            </a:r>
            <a:r>
              <a:rPr sz="1800" dirty="0" smtClean="0">
                <a:solidFill>
                  <a:srgbClr val="4B4B4B"/>
                </a:solidFill>
                <a:latin typeface="Arial"/>
                <a:cs typeface="Arial"/>
              </a:rPr>
              <a:t> </a:t>
            </a:r>
            <a:r>
              <a:rPr sz="1800" dirty="0">
                <a:solidFill>
                  <a:srgbClr val="4B4B4B"/>
                </a:solidFill>
                <a:latin typeface="Arial"/>
                <a:cs typeface="Arial"/>
              </a:rPr>
              <a:t>core</a:t>
            </a:r>
            <a:r>
              <a:rPr sz="1800" spc="45" dirty="0">
                <a:solidFill>
                  <a:srgbClr val="4B4B4B"/>
                </a:solidFill>
                <a:latin typeface="Arial"/>
                <a:cs typeface="Arial"/>
              </a:rPr>
              <a:t> </a:t>
            </a:r>
            <a:r>
              <a:rPr sz="1800" spc="-10" dirty="0">
                <a:solidFill>
                  <a:srgbClr val="4B4B4B"/>
                </a:solidFill>
                <a:latin typeface="Arial"/>
                <a:cs typeface="Arial"/>
              </a:rPr>
              <a:t>body</a:t>
            </a:r>
            <a:endParaRPr sz="1800" dirty="0">
              <a:latin typeface="Arial"/>
              <a:cs typeface="Arial"/>
            </a:endParaRPr>
          </a:p>
        </p:txBody>
      </p:sp>
      <p:sp>
        <p:nvSpPr>
          <p:cNvPr id="5" name="object 5"/>
          <p:cNvSpPr txBox="1"/>
          <p:nvPr/>
        </p:nvSpPr>
        <p:spPr>
          <a:xfrm>
            <a:off x="741680" y="2260600"/>
            <a:ext cx="6569075" cy="3629199"/>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B4B4B"/>
                </a:solidFill>
                <a:latin typeface="Arial"/>
                <a:cs typeface="Arial"/>
              </a:rPr>
              <a:t>temperature </a:t>
            </a:r>
            <a:r>
              <a:rPr sz="1800" spc="-10" dirty="0">
                <a:solidFill>
                  <a:srgbClr val="4B4B4B"/>
                </a:solidFill>
                <a:latin typeface="Arial"/>
                <a:cs typeface="Arial"/>
              </a:rPr>
              <a:t>exceeding normal</a:t>
            </a:r>
            <a:r>
              <a:rPr sz="1800" spc="-15" dirty="0">
                <a:solidFill>
                  <a:srgbClr val="4B4B4B"/>
                </a:solidFill>
                <a:latin typeface="Arial"/>
                <a:cs typeface="Arial"/>
              </a:rPr>
              <a:t> </a:t>
            </a:r>
            <a:r>
              <a:rPr sz="1800" spc="-10" dirty="0" smtClean="0">
                <a:solidFill>
                  <a:srgbClr val="4B4B4B"/>
                </a:solidFill>
                <a:latin typeface="Arial"/>
                <a:cs typeface="Arial"/>
              </a:rPr>
              <a:t>values.</a:t>
            </a:r>
            <a:r>
              <a:rPr lang="en-US" sz="1800" spc="-10" dirty="0" smtClean="0">
                <a:solidFill>
                  <a:srgbClr val="4B4B4B"/>
                </a:solidFill>
                <a:latin typeface="Arial"/>
                <a:cs typeface="Arial"/>
              </a:rPr>
              <a:t> </a:t>
            </a:r>
            <a:r>
              <a:rPr sz="1800" spc="-5" dirty="0" smtClean="0">
                <a:solidFill>
                  <a:srgbClr val="4B4B4B"/>
                </a:solidFill>
                <a:latin typeface="Arial"/>
                <a:cs typeface="Arial"/>
              </a:rPr>
              <a:t>In </a:t>
            </a:r>
            <a:r>
              <a:rPr sz="1800" spc="-5" dirty="0">
                <a:solidFill>
                  <a:srgbClr val="4B4B4B"/>
                </a:solidFill>
                <a:latin typeface="Arial"/>
                <a:cs typeface="Arial"/>
              </a:rPr>
              <a:t>contrast, </a:t>
            </a:r>
            <a:r>
              <a:rPr sz="1800" spc="-10" dirty="0">
                <a:solidFill>
                  <a:srgbClr val="4B4B4B"/>
                </a:solidFill>
                <a:latin typeface="Arial"/>
                <a:cs typeface="Arial"/>
              </a:rPr>
              <a:t>fever </a:t>
            </a:r>
            <a:r>
              <a:rPr sz="1800" spc="-5" dirty="0">
                <a:solidFill>
                  <a:srgbClr val="4B4B4B"/>
                </a:solidFill>
                <a:latin typeface="Arial"/>
                <a:cs typeface="Arial"/>
              </a:rPr>
              <a:t>is </a:t>
            </a:r>
            <a:r>
              <a:rPr sz="1800" dirty="0">
                <a:solidFill>
                  <a:srgbClr val="4B4B4B"/>
                </a:solidFill>
                <a:latin typeface="Arial"/>
                <a:cs typeface="Arial"/>
              </a:rPr>
              <a:t>a </a:t>
            </a:r>
            <a:r>
              <a:rPr sz="1800" spc="-10" dirty="0">
                <a:solidFill>
                  <a:srgbClr val="4B4B4B"/>
                </a:solidFill>
                <a:latin typeface="Arial"/>
                <a:cs typeface="Arial"/>
              </a:rPr>
              <a:t>regulated increase </a:t>
            </a:r>
            <a:r>
              <a:rPr sz="1800" spc="-5" dirty="0">
                <a:solidFill>
                  <a:srgbClr val="4B4B4B"/>
                </a:solidFill>
                <a:latin typeface="Arial"/>
                <a:cs typeface="Arial"/>
              </a:rPr>
              <a:t>in the core temperature  targeted </a:t>
            </a:r>
            <a:r>
              <a:rPr sz="1800" spc="-10" dirty="0">
                <a:solidFill>
                  <a:srgbClr val="4B4B4B"/>
                </a:solidFill>
                <a:latin typeface="Arial"/>
                <a:cs typeface="Arial"/>
              </a:rPr>
              <a:t>by </a:t>
            </a:r>
            <a:r>
              <a:rPr sz="1800" spc="-5" dirty="0">
                <a:solidFill>
                  <a:srgbClr val="4B4B4B"/>
                </a:solidFill>
                <a:latin typeface="Arial"/>
                <a:cs typeface="Arial"/>
              </a:rPr>
              <a:t>the </a:t>
            </a:r>
            <a:r>
              <a:rPr sz="1800" spc="-10" dirty="0">
                <a:solidFill>
                  <a:srgbClr val="4B4B4B"/>
                </a:solidFill>
                <a:latin typeface="Arial"/>
                <a:cs typeface="Arial"/>
              </a:rPr>
              <a:t>thermoregulatory</a:t>
            </a:r>
            <a:r>
              <a:rPr sz="1800" spc="-30" dirty="0">
                <a:solidFill>
                  <a:srgbClr val="4B4B4B"/>
                </a:solidFill>
                <a:latin typeface="Arial"/>
                <a:cs typeface="Arial"/>
              </a:rPr>
              <a:t> </a:t>
            </a:r>
            <a:r>
              <a:rPr sz="1800" spc="-10" dirty="0">
                <a:solidFill>
                  <a:srgbClr val="4B4B4B"/>
                </a:solidFill>
                <a:latin typeface="Arial"/>
                <a:cs typeface="Arial"/>
              </a:rPr>
              <a:t>system.</a:t>
            </a:r>
            <a:endParaRPr sz="1800" dirty="0">
              <a:latin typeface="Arial"/>
              <a:cs typeface="Arial"/>
            </a:endParaRPr>
          </a:p>
          <a:p>
            <a:pPr>
              <a:lnSpc>
                <a:spcPct val="100000"/>
              </a:lnSpc>
              <a:spcBef>
                <a:spcPts val="30"/>
              </a:spcBef>
            </a:pPr>
            <a:endParaRPr sz="1850" dirty="0">
              <a:latin typeface="Times New Roman"/>
              <a:cs typeface="Times New Roman"/>
            </a:endParaRPr>
          </a:p>
          <a:p>
            <a:pPr marL="12700">
              <a:lnSpc>
                <a:spcPct val="100000"/>
              </a:lnSpc>
            </a:pPr>
            <a:r>
              <a:rPr sz="1800" b="1" spc="-10" dirty="0">
                <a:solidFill>
                  <a:srgbClr val="4B4B4B"/>
                </a:solidFill>
                <a:latin typeface="Arial"/>
                <a:cs typeface="Arial"/>
              </a:rPr>
              <a:t>Passive Hyperthermia </a:t>
            </a:r>
            <a:r>
              <a:rPr sz="1800" b="1" spc="-5" dirty="0">
                <a:solidFill>
                  <a:srgbClr val="4B4B4B"/>
                </a:solidFill>
                <a:latin typeface="Arial"/>
                <a:cs typeface="Arial"/>
              </a:rPr>
              <a:t>and </a:t>
            </a:r>
            <a:r>
              <a:rPr sz="1800" b="1" spc="-15" dirty="0">
                <a:solidFill>
                  <a:srgbClr val="4B4B4B"/>
                </a:solidFill>
                <a:latin typeface="Arial"/>
                <a:cs typeface="Arial"/>
              </a:rPr>
              <a:t>Excessive </a:t>
            </a:r>
            <a:r>
              <a:rPr sz="1800" b="1" spc="-10" dirty="0">
                <a:solidFill>
                  <a:srgbClr val="4B4B4B"/>
                </a:solidFill>
                <a:latin typeface="Arial"/>
                <a:cs typeface="Arial"/>
              </a:rPr>
              <a:t>Heat</a:t>
            </a:r>
            <a:r>
              <a:rPr sz="1800" b="1" spc="25" dirty="0">
                <a:solidFill>
                  <a:srgbClr val="4B4B4B"/>
                </a:solidFill>
                <a:latin typeface="Arial"/>
                <a:cs typeface="Arial"/>
              </a:rPr>
              <a:t> </a:t>
            </a:r>
            <a:r>
              <a:rPr sz="1800" b="1" spc="-5" dirty="0">
                <a:solidFill>
                  <a:srgbClr val="4B4B4B"/>
                </a:solidFill>
                <a:latin typeface="Arial"/>
                <a:cs typeface="Arial"/>
              </a:rPr>
              <a:t>Production—</a:t>
            </a:r>
            <a:endParaRPr sz="1800" dirty="0">
              <a:latin typeface="Arial"/>
              <a:cs typeface="Arial"/>
            </a:endParaRPr>
          </a:p>
          <a:p>
            <a:pPr>
              <a:lnSpc>
                <a:spcPct val="100000"/>
              </a:lnSpc>
              <a:spcBef>
                <a:spcPts val="35"/>
              </a:spcBef>
            </a:pPr>
            <a:endParaRPr sz="1850" dirty="0">
              <a:latin typeface="Times New Roman"/>
              <a:cs typeface="Times New Roman"/>
            </a:endParaRPr>
          </a:p>
          <a:p>
            <a:pPr marL="12700" marR="223520">
              <a:lnSpc>
                <a:spcPct val="100000"/>
              </a:lnSpc>
              <a:buSzPct val="94444"/>
              <a:buFont typeface="Arial"/>
              <a:buChar char="•"/>
              <a:tabLst>
                <a:tab pos="93980" algn="l"/>
              </a:tabLst>
            </a:pPr>
            <a:r>
              <a:rPr sz="1800" b="1" spc="-15" dirty="0">
                <a:solidFill>
                  <a:srgbClr val="4B4B4B"/>
                </a:solidFill>
                <a:latin typeface="Arial"/>
                <a:cs typeface="Arial"/>
              </a:rPr>
              <a:t>Passive </a:t>
            </a:r>
            <a:r>
              <a:rPr sz="1800" b="1" spc="-10" dirty="0">
                <a:solidFill>
                  <a:srgbClr val="4B4B4B"/>
                </a:solidFill>
                <a:latin typeface="Arial"/>
                <a:cs typeface="Arial"/>
              </a:rPr>
              <a:t>intraoperative hyperthermia </a:t>
            </a:r>
            <a:r>
              <a:rPr sz="1800" spc="-5" dirty="0">
                <a:solidFill>
                  <a:srgbClr val="4B4B4B"/>
                </a:solidFill>
                <a:latin typeface="Arial"/>
                <a:cs typeface="Arial"/>
              </a:rPr>
              <a:t>results </a:t>
            </a:r>
            <a:r>
              <a:rPr sz="1800" spc="-10" dirty="0">
                <a:solidFill>
                  <a:srgbClr val="4B4B4B"/>
                </a:solidFill>
                <a:latin typeface="Arial"/>
                <a:cs typeface="Arial"/>
              </a:rPr>
              <a:t>from </a:t>
            </a:r>
            <a:r>
              <a:rPr sz="1800" spc="-5" dirty="0">
                <a:solidFill>
                  <a:srgbClr val="4B4B4B"/>
                </a:solidFill>
                <a:latin typeface="Arial"/>
                <a:cs typeface="Arial"/>
              </a:rPr>
              <a:t>excessive  </a:t>
            </a:r>
            <a:r>
              <a:rPr sz="1800" spc="-10" dirty="0">
                <a:solidFill>
                  <a:srgbClr val="4B4B4B"/>
                </a:solidFill>
                <a:latin typeface="Arial"/>
                <a:cs typeface="Arial"/>
              </a:rPr>
              <a:t>patient heating and </a:t>
            </a:r>
            <a:r>
              <a:rPr sz="1800" spc="-5" dirty="0">
                <a:solidFill>
                  <a:srgbClr val="4B4B4B"/>
                </a:solidFill>
                <a:latin typeface="Arial"/>
                <a:cs typeface="Arial"/>
              </a:rPr>
              <a:t>is </a:t>
            </a:r>
            <a:r>
              <a:rPr sz="1800" dirty="0">
                <a:solidFill>
                  <a:srgbClr val="4B4B4B"/>
                </a:solidFill>
                <a:latin typeface="Arial"/>
                <a:cs typeface="Arial"/>
              </a:rPr>
              <a:t>most </a:t>
            </a:r>
            <a:r>
              <a:rPr sz="1800" spc="-5" dirty="0">
                <a:solidFill>
                  <a:srgbClr val="4B4B4B"/>
                </a:solidFill>
                <a:latin typeface="Arial"/>
                <a:cs typeface="Arial"/>
              </a:rPr>
              <a:t>common in infants </a:t>
            </a:r>
            <a:r>
              <a:rPr sz="1800" spc="-10" dirty="0">
                <a:solidFill>
                  <a:srgbClr val="4B4B4B"/>
                </a:solidFill>
                <a:latin typeface="Arial"/>
                <a:cs typeface="Arial"/>
              </a:rPr>
              <a:t>and</a:t>
            </a:r>
            <a:r>
              <a:rPr sz="1800" spc="40" dirty="0">
                <a:solidFill>
                  <a:srgbClr val="4B4B4B"/>
                </a:solidFill>
                <a:latin typeface="Arial"/>
                <a:cs typeface="Arial"/>
              </a:rPr>
              <a:t> </a:t>
            </a:r>
            <a:r>
              <a:rPr sz="1800" spc="-10" dirty="0">
                <a:solidFill>
                  <a:srgbClr val="4B4B4B"/>
                </a:solidFill>
                <a:latin typeface="Arial"/>
                <a:cs typeface="Arial"/>
              </a:rPr>
              <a:t>children.</a:t>
            </a:r>
            <a:endParaRPr sz="1800" dirty="0">
              <a:latin typeface="Arial"/>
              <a:cs typeface="Arial"/>
            </a:endParaRPr>
          </a:p>
          <a:p>
            <a:pPr marL="12700">
              <a:lnSpc>
                <a:spcPct val="100000"/>
              </a:lnSpc>
              <a:buSzPct val="94444"/>
              <a:buChar char="•"/>
              <a:tabLst>
                <a:tab pos="93980" algn="l"/>
              </a:tabLst>
            </a:pPr>
            <a:r>
              <a:rPr sz="1800" spc="-5" dirty="0">
                <a:solidFill>
                  <a:srgbClr val="4B4B4B"/>
                </a:solidFill>
                <a:latin typeface="Arial"/>
                <a:cs typeface="Arial"/>
              </a:rPr>
              <a:t>Hyperthermia is aggravated by the </a:t>
            </a:r>
            <a:r>
              <a:rPr sz="1800" spc="-10" dirty="0">
                <a:solidFill>
                  <a:srgbClr val="4B4B4B"/>
                </a:solidFill>
                <a:latin typeface="Arial"/>
                <a:cs typeface="Arial"/>
              </a:rPr>
              <a:t>frequent </a:t>
            </a:r>
            <a:r>
              <a:rPr sz="1800" spc="-5" dirty="0">
                <a:solidFill>
                  <a:srgbClr val="4B4B4B"/>
                </a:solidFill>
                <a:latin typeface="Arial"/>
                <a:cs typeface="Arial"/>
              </a:rPr>
              <a:t>use </a:t>
            </a:r>
            <a:r>
              <a:rPr sz="1800" spc="-10" dirty="0">
                <a:solidFill>
                  <a:srgbClr val="4B4B4B"/>
                </a:solidFill>
                <a:latin typeface="Arial"/>
                <a:cs typeface="Arial"/>
              </a:rPr>
              <a:t>of</a:t>
            </a:r>
            <a:r>
              <a:rPr sz="1800" spc="-15" dirty="0">
                <a:solidFill>
                  <a:srgbClr val="4B4B4B"/>
                </a:solidFill>
                <a:latin typeface="Arial"/>
                <a:cs typeface="Arial"/>
              </a:rPr>
              <a:t> </a:t>
            </a:r>
            <a:r>
              <a:rPr sz="1800" spc="-10" dirty="0">
                <a:solidFill>
                  <a:srgbClr val="4B4B4B"/>
                </a:solidFill>
                <a:latin typeface="Arial"/>
                <a:cs typeface="Arial"/>
              </a:rPr>
              <a:t>atropine.</a:t>
            </a:r>
            <a:endParaRPr sz="1800" dirty="0">
              <a:latin typeface="Arial"/>
              <a:cs typeface="Arial"/>
            </a:endParaRPr>
          </a:p>
          <a:p>
            <a:pPr marL="12700" marR="348615">
              <a:lnSpc>
                <a:spcPct val="100000"/>
              </a:lnSpc>
              <a:buSzPct val="94444"/>
              <a:buChar char="•"/>
              <a:tabLst>
                <a:tab pos="93980" algn="l"/>
              </a:tabLst>
            </a:pPr>
            <a:r>
              <a:rPr sz="1800" spc="-5" dirty="0">
                <a:solidFill>
                  <a:srgbClr val="4B4B4B"/>
                </a:solidFill>
                <a:latin typeface="Arial"/>
                <a:cs typeface="Arial"/>
              </a:rPr>
              <a:t>Passive </a:t>
            </a:r>
            <a:r>
              <a:rPr sz="1800" spc="-10" dirty="0">
                <a:solidFill>
                  <a:srgbClr val="4B4B4B"/>
                </a:solidFill>
                <a:latin typeface="Arial"/>
                <a:cs typeface="Arial"/>
              </a:rPr>
              <a:t>hyperthermia, does not </a:t>
            </a:r>
            <a:r>
              <a:rPr sz="1800" spc="-5" dirty="0">
                <a:solidFill>
                  <a:srgbClr val="4B4B4B"/>
                </a:solidFill>
                <a:latin typeface="Arial"/>
                <a:cs typeface="Arial"/>
              </a:rPr>
              <a:t>result from </a:t>
            </a:r>
            <a:r>
              <a:rPr sz="1800" spc="-10" dirty="0">
                <a:solidFill>
                  <a:srgbClr val="4B4B4B"/>
                </a:solidFill>
                <a:latin typeface="Arial"/>
                <a:cs typeface="Arial"/>
              </a:rPr>
              <a:t>thermoregulatory  intervention.</a:t>
            </a:r>
            <a:endParaRPr sz="1800" dirty="0">
              <a:latin typeface="Arial"/>
              <a:cs typeface="Arial"/>
            </a:endParaRPr>
          </a:p>
          <a:p>
            <a:pPr marL="12700" marR="316230">
              <a:lnSpc>
                <a:spcPct val="100000"/>
              </a:lnSpc>
              <a:buSzPct val="94444"/>
              <a:buChar char="•"/>
              <a:tabLst>
                <a:tab pos="93980" algn="l"/>
              </a:tabLst>
            </a:pPr>
            <a:r>
              <a:rPr sz="1800" spc="-10" dirty="0">
                <a:solidFill>
                  <a:srgbClr val="4B4B4B"/>
                </a:solidFill>
                <a:latin typeface="Arial"/>
                <a:cs typeface="Arial"/>
              </a:rPr>
              <a:t>Consequently, </a:t>
            </a:r>
            <a:r>
              <a:rPr sz="1800" spc="-5" dirty="0">
                <a:solidFill>
                  <a:srgbClr val="4B4B4B"/>
                </a:solidFill>
                <a:latin typeface="Arial"/>
                <a:cs typeface="Arial"/>
              </a:rPr>
              <a:t>it </a:t>
            </a:r>
            <a:r>
              <a:rPr sz="1800" dirty="0">
                <a:solidFill>
                  <a:srgbClr val="4B4B4B"/>
                </a:solidFill>
                <a:latin typeface="Arial"/>
                <a:cs typeface="Arial"/>
              </a:rPr>
              <a:t>can </a:t>
            </a:r>
            <a:r>
              <a:rPr sz="1800" spc="-10" dirty="0">
                <a:solidFill>
                  <a:srgbClr val="4B4B4B"/>
                </a:solidFill>
                <a:latin typeface="Arial"/>
                <a:cs typeface="Arial"/>
              </a:rPr>
              <a:t>easily </a:t>
            </a:r>
            <a:r>
              <a:rPr sz="1800" spc="-5" dirty="0">
                <a:solidFill>
                  <a:srgbClr val="4B4B4B"/>
                </a:solidFill>
                <a:latin typeface="Arial"/>
                <a:cs typeface="Arial"/>
              </a:rPr>
              <a:t>be </a:t>
            </a:r>
            <a:r>
              <a:rPr sz="1800" spc="-10" dirty="0">
                <a:solidFill>
                  <a:srgbClr val="4B4B4B"/>
                </a:solidFill>
                <a:latin typeface="Arial"/>
                <a:cs typeface="Arial"/>
              </a:rPr>
              <a:t>treated </a:t>
            </a:r>
            <a:r>
              <a:rPr sz="1800" spc="-5" dirty="0">
                <a:solidFill>
                  <a:srgbClr val="4B4B4B"/>
                </a:solidFill>
                <a:latin typeface="Arial"/>
                <a:cs typeface="Arial"/>
              </a:rPr>
              <a:t>by discontinuing active  </a:t>
            </a:r>
            <a:r>
              <a:rPr sz="1800" spc="-10" dirty="0">
                <a:solidFill>
                  <a:srgbClr val="4B4B4B"/>
                </a:solidFill>
                <a:latin typeface="Arial"/>
                <a:cs typeface="Arial"/>
              </a:rPr>
              <a:t>warming </a:t>
            </a:r>
            <a:r>
              <a:rPr sz="1800" spc="-5" dirty="0">
                <a:solidFill>
                  <a:srgbClr val="4B4B4B"/>
                </a:solidFill>
                <a:latin typeface="Arial"/>
                <a:cs typeface="Arial"/>
              </a:rPr>
              <a:t>and removing excessive</a:t>
            </a:r>
            <a:r>
              <a:rPr sz="1800" spc="-15" dirty="0">
                <a:solidFill>
                  <a:srgbClr val="4B4B4B"/>
                </a:solidFill>
                <a:latin typeface="Arial"/>
                <a:cs typeface="Arial"/>
              </a:rPr>
              <a:t> </a:t>
            </a:r>
            <a:r>
              <a:rPr sz="1800" spc="-10" dirty="0">
                <a:solidFill>
                  <a:srgbClr val="4B4B4B"/>
                </a:solidFill>
                <a:latin typeface="Arial"/>
                <a:cs typeface="Arial"/>
              </a:rPr>
              <a:t>insulation.</a:t>
            </a:r>
            <a:endParaRPr sz="1800" dirty="0">
              <a:latin typeface="Arial"/>
              <a:cs typeface="Arial"/>
            </a:endParaRPr>
          </a:p>
        </p:txBody>
      </p:sp>
      <p:sp>
        <p:nvSpPr>
          <p:cNvPr id="6" name="object 6"/>
          <p:cNvSpPr txBox="1"/>
          <p:nvPr/>
        </p:nvSpPr>
        <p:spPr>
          <a:xfrm>
            <a:off x="753109" y="760729"/>
            <a:ext cx="2646045"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4B4B4B"/>
                </a:solidFill>
                <a:latin typeface="Arial"/>
                <a:cs typeface="Arial"/>
              </a:rPr>
              <a:t>Hyperthermia</a:t>
            </a:r>
            <a:endParaRPr sz="3200">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711959"/>
            <a:ext cx="62865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B4B4B"/>
                </a:solidFill>
                <a:latin typeface="Arial"/>
                <a:cs typeface="Arial"/>
              </a:rPr>
              <a:t>Fe</a:t>
            </a:r>
            <a:r>
              <a:rPr sz="1800" b="1" spc="-45" dirty="0">
                <a:solidFill>
                  <a:srgbClr val="4B4B4B"/>
                </a:solidFill>
                <a:latin typeface="Arial"/>
                <a:cs typeface="Arial"/>
              </a:rPr>
              <a:t>v</a:t>
            </a:r>
            <a:r>
              <a:rPr sz="1800" b="1" spc="-15" dirty="0">
                <a:solidFill>
                  <a:srgbClr val="4B4B4B"/>
                </a:solidFill>
                <a:latin typeface="Arial"/>
                <a:cs typeface="Arial"/>
              </a:rPr>
              <a:t>e</a:t>
            </a:r>
            <a:r>
              <a:rPr sz="1800" b="1" dirty="0">
                <a:solidFill>
                  <a:srgbClr val="4B4B4B"/>
                </a:solidFill>
                <a:latin typeface="Arial"/>
                <a:cs typeface="Arial"/>
              </a:rPr>
              <a:t>r</a:t>
            </a:r>
            <a:endParaRPr sz="1800">
              <a:latin typeface="Arial"/>
              <a:cs typeface="Arial"/>
            </a:endParaRPr>
          </a:p>
        </p:txBody>
      </p:sp>
      <p:sp>
        <p:nvSpPr>
          <p:cNvPr id="6" name="object 6"/>
          <p:cNvSpPr txBox="1"/>
          <p:nvPr/>
        </p:nvSpPr>
        <p:spPr>
          <a:xfrm>
            <a:off x="523240" y="2260600"/>
            <a:ext cx="7273925" cy="4140200"/>
          </a:xfrm>
          <a:prstGeom prst="rect">
            <a:avLst/>
          </a:prstGeom>
        </p:spPr>
        <p:txBody>
          <a:bodyPr vert="horz" wrap="square" lIns="0" tIns="12700" rIns="0" bIns="0" rtlCol="0">
            <a:spAutoFit/>
          </a:bodyPr>
          <a:lstStyle/>
          <a:p>
            <a:pPr marL="12700" marR="798195">
              <a:lnSpc>
                <a:spcPct val="100000"/>
              </a:lnSpc>
              <a:spcBef>
                <a:spcPts val="100"/>
              </a:spcBef>
              <a:buSzPct val="94444"/>
              <a:buChar char="•"/>
              <a:tabLst>
                <a:tab pos="93980" algn="l"/>
              </a:tabLst>
            </a:pPr>
            <a:r>
              <a:rPr sz="1800" spc="-5" dirty="0">
                <a:solidFill>
                  <a:srgbClr val="4B4B4B"/>
                </a:solidFill>
                <a:latin typeface="Arial"/>
                <a:cs typeface="Arial"/>
              </a:rPr>
              <a:t>Fever is </a:t>
            </a:r>
            <a:r>
              <a:rPr sz="1800" spc="-10" dirty="0">
                <a:solidFill>
                  <a:srgbClr val="4B4B4B"/>
                </a:solidFill>
                <a:latin typeface="Arial"/>
                <a:cs typeface="Arial"/>
              </a:rPr>
              <a:t>mediated </a:t>
            </a:r>
            <a:r>
              <a:rPr sz="1800" spc="-5" dirty="0">
                <a:solidFill>
                  <a:srgbClr val="4B4B4B"/>
                </a:solidFill>
                <a:latin typeface="Arial"/>
                <a:cs typeface="Arial"/>
              </a:rPr>
              <a:t>by </a:t>
            </a:r>
            <a:r>
              <a:rPr sz="1800" spc="-10" dirty="0">
                <a:solidFill>
                  <a:srgbClr val="4B4B4B"/>
                </a:solidFill>
                <a:latin typeface="Arial"/>
                <a:cs typeface="Arial"/>
              </a:rPr>
              <a:t>endogenous pyrogens </a:t>
            </a:r>
            <a:r>
              <a:rPr sz="1800" spc="-15" dirty="0">
                <a:solidFill>
                  <a:srgbClr val="4B4B4B"/>
                </a:solidFill>
                <a:latin typeface="Arial"/>
                <a:cs typeface="Arial"/>
              </a:rPr>
              <a:t>which </a:t>
            </a:r>
            <a:r>
              <a:rPr sz="1800" spc="-5" dirty="0">
                <a:solidFill>
                  <a:srgbClr val="4B4B4B"/>
                </a:solidFill>
                <a:latin typeface="Arial"/>
                <a:cs typeface="Arial"/>
              </a:rPr>
              <a:t>increase the  thermoregulatory </a:t>
            </a:r>
            <a:r>
              <a:rPr sz="1800" spc="-10" dirty="0">
                <a:solidFill>
                  <a:srgbClr val="4B4B4B"/>
                </a:solidFill>
                <a:latin typeface="Arial"/>
                <a:cs typeface="Arial"/>
              </a:rPr>
              <a:t>target </a:t>
            </a:r>
            <a:r>
              <a:rPr sz="1800" spc="-5" dirty="0">
                <a:solidFill>
                  <a:srgbClr val="4B4B4B"/>
                </a:solidFill>
                <a:latin typeface="Arial"/>
                <a:cs typeface="Arial"/>
              </a:rPr>
              <a:t>temperature</a:t>
            </a:r>
            <a:r>
              <a:rPr sz="1800" spc="-15" dirty="0">
                <a:solidFill>
                  <a:srgbClr val="4B4B4B"/>
                </a:solidFill>
                <a:latin typeface="Arial"/>
                <a:cs typeface="Arial"/>
              </a:rPr>
              <a:t> </a:t>
            </a:r>
            <a:r>
              <a:rPr sz="1800" spc="-5" dirty="0">
                <a:solidFill>
                  <a:srgbClr val="4B4B4B"/>
                </a:solidFill>
                <a:latin typeface="Arial"/>
                <a:cs typeface="Arial"/>
              </a:rPr>
              <a:t>(“setpoint”).</a:t>
            </a:r>
            <a:endParaRPr sz="1800">
              <a:latin typeface="Arial"/>
              <a:cs typeface="Arial"/>
            </a:endParaRPr>
          </a:p>
          <a:p>
            <a:pPr>
              <a:lnSpc>
                <a:spcPct val="100000"/>
              </a:lnSpc>
              <a:spcBef>
                <a:spcPts val="30"/>
              </a:spcBef>
              <a:buClr>
                <a:srgbClr val="4B4B4B"/>
              </a:buClr>
              <a:buFont typeface="Arial"/>
              <a:buChar char="•"/>
            </a:pPr>
            <a:endParaRPr sz="1850">
              <a:latin typeface="Times New Roman"/>
              <a:cs typeface="Times New Roman"/>
            </a:endParaRPr>
          </a:p>
          <a:p>
            <a:pPr marL="12700" marR="57150">
              <a:lnSpc>
                <a:spcPct val="100000"/>
              </a:lnSpc>
              <a:buSzPct val="94444"/>
              <a:buChar char="•"/>
              <a:tabLst>
                <a:tab pos="93980" algn="l"/>
              </a:tabLst>
            </a:pPr>
            <a:r>
              <a:rPr sz="1800" spc="-10" dirty="0">
                <a:solidFill>
                  <a:srgbClr val="4B4B4B"/>
                </a:solidFill>
                <a:latin typeface="Arial"/>
                <a:cs typeface="Arial"/>
              </a:rPr>
              <a:t>Endogenous pyrogens </a:t>
            </a:r>
            <a:r>
              <a:rPr sz="1800" spc="-5" dirty="0">
                <a:solidFill>
                  <a:srgbClr val="4B4B4B"/>
                </a:solidFill>
                <a:latin typeface="Arial"/>
                <a:cs typeface="Arial"/>
              </a:rPr>
              <a:t>include interleukin-1, </a:t>
            </a:r>
            <a:r>
              <a:rPr sz="1800" spc="-10" dirty="0">
                <a:solidFill>
                  <a:srgbClr val="4B4B4B"/>
                </a:solidFill>
                <a:latin typeface="Arial"/>
                <a:cs typeface="Arial"/>
              </a:rPr>
              <a:t>tumor </a:t>
            </a:r>
            <a:r>
              <a:rPr sz="1800" spc="-5" dirty="0">
                <a:solidFill>
                  <a:srgbClr val="4B4B4B"/>
                </a:solidFill>
                <a:latin typeface="Arial"/>
                <a:cs typeface="Arial"/>
              </a:rPr>
              <a:t>necrosis factor,  interferon </a:t>
            </a:r>
            <a:r>
              <a:rPr sz="1800" spc="-10" dirty="0">
                <a:solidFill>
                  <a:srgbClr val="4B4B4B"/>
                </a:solidFill>
                <a:latin typeface="Arial"/>
                <a:cs typeface="Arial"/>
              </a:rPr>
              <a:t>alpha, endothelin-1, </a:t>
            </a:r>
            <a:r>
              <a:rPr sz="1800" spc="-5" dirty="0">
                <a:solidFill>
                  <a:srgbClr val="4B4B4B"/>
                </a:solidFill>
                <a:latin typeface="Arial"/>
                <a:cs typeface="Arial"/>
              </a:rPr>
              <a:t>and macrophage inflammatory</a:t>
            </a:r>
            <a:r>
              <a:rPr sz="1800" spc="-20" dirty="0">
                <a:solidFill>
                  <a:srgbClr val="4B4B4B"/>
                </a:solidFill>
                <a:latin typeface="Arial"/>
                <a:cs typeface="Arial"/>
              </a:rPr>
              <a:t> </a:t>
            </a:r>
            <a:r>
              <a:rPr sz="1800" spc="-5" dirty="0">
                <a:solidFill>
                  <a:srgbClr val="4B4B4B"/>
                </a:solidFill>
                <a:latin typeface="Arial"/>
                <a:cs typeface="Arial"/>
              </a:rPr>
              <a:t>protein-1.</a:t>
            </a:r>
            <a:endParaRPr sz="1800">
              <a:latin typeface="Arial"/>
              <a:cs typeface="Arial"/>
            </a:endParaRPr>
          </a:p>
          <a:p>
            <a:pPr>
              <a:lnSpc>
                <a:spcPct val="100000"/>
              </a:lnSpc>
              <a:spcBef>
                <a:spcPts val="35"/>
              </a:spcBef>
              <a:buClr>
                <a:srgbClr val="4B4B4B"/>
              </a:buClr>
              <a:buFont typeface="Arial"/>
              <a:buChar char="•"/>
            </a:pPr>
            <a:endParaRPr sz="1850">
              <a:latin typeface="Times New Roman"/>
              <a:cs typeface="Times New Roman"/>
            </a:endParaRPr>
          </a:p>
          <a:p>
            <a:pPr marL="12700" marR="5080">
              <a:lnSpc>
                <a:spcPct val="100000"/>
              </a:lnSpc>
              <a:buSzPct val="94444"/>
              <a:buChar char="•"/>
              <a:tabLst>
                <a:tab pos="93980" algn="l"/>
              </a:tabLst>
            </a:pPr>
            <a:r>
              <a:rPr sz="1800" spc="-5" dirty="0">
                <a:solidFill>
                  <a:srgbClr val="4B4B4B"/>
                </a:solidFill>
                <a:latin typeface="Arial"/>
                <a:cs typeface="Arial"/>
              </a:rPr>
              <a:t>Fever is relatively </a:t>
            </a:r>
            <a:r>
              <a:rPr sz="1800" dirty="0">
                <a:solidFill>
                  <a:srgbClr val="4B4B4B"/>
                </a:solidFill>
                <a:latin typeface="Arial"/>
                <a:cs typeface="Arial"/>
              </a:rPr>
              <a:t>rare </a:t>
            </a:r>
            <a:r>
              <a:rPr sz="1800" spc="-10" dirty="0">
                <a:solidFill>
                  <a:srgbClr val="4B4B4B"/>
                </a:solidFill>
                <a:latin typeface="Arial"/>
                <a:cs typeface="Arial"/>
              </a:rPr>
              <a:t>during general </a:t>
            </a:r>
            <a:r>
              <a:rPr sz="1800" spc="-5" dirty="0">
                <a:solidFill>
                  <a:srgbClr val="4B4B4B"/>
                </a:solidFill>
                <a:latin typeface="Arial"/>
                <a:cs typeface="Arial"/>
              </a:rPr>
              <a:t>anesthesia. </a:t>
            </a:r>
            <a:r>
              <a:rPr sz="1800" dirty="0">
                <a:solidFill>
                  <a:srgbClr val="4B4B4B"/>
                </a:solidFill>
                <a:latin typeface="Arial"/>
                <a:cs typeface="Arial"/>
              </a:rPr>
              <a:t>The </a:t>
            </a:r>
            <a:r>
              <a:rPr sz="1800" spc="-10" dirty="0">
                <a:solidFill>
                  <a:srgbClr val="4B4B4B"/>
                </a:solidFill>
                <a:latin typeface="Arial"/>
                <a:cs typeface="Arial"/>
              </a:rPr>
              <a:t>reason could </a:t>
            </a:r>
            <a:r>
              <a:rPr sz="1800" spc="-5" dirty="0">
                <a:solidFill>
                  <a:srgbClr val="4B4B4B"/>
                </a:solidFill>
                <a:latin typeface="Arial"/>
                <a:cs typeface="Arial"/>
              </a:rPr>
              <a:t>be  that volatile </a:t>
            </a:r>
            <a:r>
              <a:rPr sz="1800" spc="-10" dirty="0">
                <a:solidFill>
                  <a:srgbClr val="4B4B4B"/>
                </a:solidFill>
                <a:latin typeface="Arial"/>
                <a:cs typeface="Arial"/>
              </a:rPr>
              <a:t>anesthetics </a:t>
            </a:r>
            <a:r>
              <a:rPr sz="1800" spc="-5" dirty="0">
                <a:solidFill>
                  <a:srgbClr val="4B4B4B"/>
                </a:solidFill>
                <a:latin typeface="Arial"/>
                <a:cs typeface="Arial"/>
              </a:rPr>
              <a:t>per </a:t>
            </a:r>
            <a:r>
              <a:rPr sz="1800" dirty="0">
                <a:solidFill>
                  <a:srgbClr val="4B4B4B"/>
                </a:solidFill>
                <a:latin typeface="Arial"/>
                <a:cs typeface="Arial"/>
              </a:rPr>
              <a:t>se </a:t>
            </a:r>
            <a:r>
              <a:rPr sz="1800" spc="-10" dirty="0">
                <a:solidFill>
                  <a:srgbClr val="4B4B4B"/>
                </a:solidFill>
                <a:latin typeface="Arial"/>
                <a:cs typeface="Arial"/>
              </a:rPr>
              <a:t>inhibit expression </a:t>
            </a:r>
            <a:r>
              <a:rPr sz="1800" spc="-5" dirty="0">
                <a:solidFill>
                  <a:srgbClr val="4B4B4B"/>
                </a:solidFill>
                <a:latin typeface="Arial"/>
                <a:cs typeface="Arial"/>
              </a:rPr>
              <a:t>of </a:t>
            </a:r>
            <a:r>
              <a:rPr sz="1800" spc="-10" dirty="0">
                <a:solidFill>
                  <a:srgbClr val="4B4B4B"/>
                </a:solidFill>
                <a:latin typeface="Arial"/>
                <a:cs typeface="Arial"/>
              </a:rPr>
              <a:t>fever, as </a:t>
            </a:r>
            <a:r>
              <a:rPr sz="1800" spc="-5" dirty="0">
                <a:solidFill>
                  <a:srgbClr val="4B4B4B"/>
                </a:solidFill>
                <a:latin typeface="Arial"/>
                <a:cs typeface="Arial"/>
              </a:rPr>
              <a:t>do</a:t>
            </a:r>
            <a:r>
              <a:rPr sz="1800" spc="125" dirty="0">
                <a:solidFill>
                  <a:srgbClr val="4B4B4B"/>
                </a:solidFill>
                <a:latin typeface="Arial"/>
                <a:cs typeface="Arial"/>
              </a:rPr>
              <a:t> </a:t>
            </a:r>
            <a:r>
              <a:rPr sz="1800" spc="-10" dirty="0">
                <a:solidFill>
                  <a:srgbClr val="4B4B4B"/>
                </a:solidFill>
                <a:latin typeface="Arial"/>
                <a:cs typeface="Arial"/>
              </a:rPr>
              <a:t>opioids.</a:t>
            </a:r>
            <a:endParaRPr sz="1800">
              <a:latin typeface="Arial"/>
              <a:cs typeface="Arial"/>
            </a:endParaRPr>
          </a:p>
          <a:p>
            <a:pPr marL="12700">
              <a:lnSpc>
                <a:spcPct val="100000"/>
              </a:lnSpc>
              <a:buSzPct val="94444"/>
              <a:buChar char="•"/>
              <a:tabLst>
                <a:tab pos="93980" algn="l"/>
              </a:tabLst>
            </a:pPr>
            <a:r>
              <a:rPr sz="1800" spc="-5" dirty="0">
                <a:solidFill>
                  <a:srgbClr val="4B4B4B"/>
                </a:solidFill>
                <a:latin typeface="Arial"/>
                <a:cs typeface="Arial"/>
              </a:rPr>
              <a:t>Infection is the most common cause of</a:t>
            </a:r>
            <a:r>
              <a:rPr sz="1800" spc="15" dirty="0">
                <a:solidFill>
                  <a:srgbClr val="4B4B4B"/>
                </a:solidFill>
                <a:latin typeface="Arial"/>
                <a:cs typeface="Arial"/>
              </a:rPr>
              <a:t> </a:t>
            </a:r>
            <a:r>
              <a:rPr sz="1800" spc="-5" dirty="0">
                <a:solidFill>
                  <a:srgbClr val="4B4B4B"/>
                </a:solidFill>
                <a:latin typeface="Arial"/>
                <a:cs typeface="Arial"/>
              </a:rPr>
              <a:t>fever.</a:t>
            </a:r>
            <a:endParaRPr sz="1800">
              <a:latin typeface="Arial"/>
              <a:cs typeface="Arial"/>
            </a:endParaRPr>
          </a:p>
          <a:p>
            <a:pPr>
              <a:lnSpc>
                <a:spcPct val="100000"/>
              </a:lnSpc>
              <a:spcBef>
                <a:spcPts val="30"/>
              </a:spcBef>
              <a:buClr>
                <a:srgbClr val="4B4B4B"/>
              </a:buClr>
              <a:buFont typeface="Arial"/>
              <a:buChar char="•"/>
            </a:pPr>
            <a:endParaRPr sz="1850">
              <a:latin typeface="Times New Roman"/>
              <a:cs typeface="Times New Roman"/>
            </a:endParaRPr>
          </a:p>
          <a:p>
            <a:pPr marL="12700" marR="424180">
              <a:lnSpc>
                <a:spcPct val="100000"/>
              </a:lnSpc>
              <a:buSzPct val="94444"/>
              <a:buChar char="•"/>
              <a:tabLst>
                <a:tab pos="93980" algn="l"/>
              </a:tabLst>
            </a:pPr>
            <a:r>
              <a:rPr sz="1800" spc="-10" dirty="0">
                <a:solidFill>
                  <a:srgbClr val="4B4B4B"/>
                </a:solidFill>
                <a:latin typeface="Arial"/>
                <a:cs typeface="Arial"/>
              </a:rPr>
              <a:t>Perioperative fever also </a:t>
            </a:r>
            <a:r>
              <a:rPr sz="1800" spc="-5" dirty="0">
                <a:solidFill>
                  <a:srgbClr val="4B4B4B"/>
                </a:solidFill>
                <a:latin typeface="Arial"/>
                <a:cs typeface="Arial"/>
              </a:rPr>
              <a:t>occurs in response </a:t>
            </a:r>
            <a:r>
              <a:rPr sz="1800" dirty="0">
                <a:solidFill>
                  <a:srgbClr val="4B4B4B"/>
                </a:solidFill>
                <a:latin typeface="Arial"/>
                <a:cs typeface="Arial"/>
              </a:rPr>
              <a:t>to </a:t>
            </a:r>
            <a:r>
              <a:rPr sz="1800" spc="-5" dirty="0">
                <a:solidFill>
                  <a:srgbClr val="4B4B4B"/>
                </a:solidFill>
                <a:latin typeface="Arial"/>
                <a:cs typeface="Arial"/>
              </a:rPr>
              <a:t>mis-matched </a:t>
            </a:r>
            <a:r>
              <a:rPr sz="1800" spc="-10" dirty="0">
                <a:solidFill>
                  <a:srgbClr val="4B4B4B"/>
                </a:solidFill>
                <a:latin typeface="Arial"/>
                <a:cs typeface="Arial"/>
              </a:rPr>
              <a:t>blood  </a:t>
            </a:r>
            <a:r>
              <a:rPr sz="1800" spc="-5" dirty="0">
                <a:solidFill>
                  <a:srgbClr val="4B4B4B"/>
                </a:solidFill>
                <a:latin typeface="Arial"/>
                <a:cs typeface="Arial"/>
              </a:rPr>
              <a:t>transfusions, </a:t>
            </a:r>
            <a:r>
              <a:rPr sz="1800" spc="-10" dirty="0">
                <a:solidFill>
                  <a:srgbClr val="4B4B4B"/>
                </a:solidFill>
                <a:latin typeface="Arial"/>
                <a:cs typeface="Arial"/>
              </a:rPr>
              <a:t>blood </a:t>
            </a:r>
            <a:r>
              <a:rPr sz="1800" spc="-5" dirty="0">
                <a:solidFill>
                  <a:srgbClr val="4B4B4B"/>
                </a:solidFill>
                <a:latin typeface="Arial"/>
                <a:cs typeface="Arial"/>
              </a:rPr>
              <a:t>in the fourth cerebral ventricle, drug </a:t>
            </a:r>
            <a:r>
              <a:rPr sz="1800" spc="-10" dirty="0">
                <a:solidFill>
                  <a:srgbClr val="4B4B4B"/>
                </a:solidFill>
                <a:latin typeface="Arial"/>
                <a:cs typeface="Arial"/>
              </a:rPr>
              <a:t>toxicity, and  allergic</a:t>
            </a:r>
            <a:r>
              <a:rPr sz="1800" dirty="0">
                <a:solidFill>
                  <a:srgbClr val="4B4B4B"/>
                </a:solidFill>
                <a:latin typeface="Arial"/>
                <a:cs typeface="Arial"/>
              </a:rPr>
              <a:t> </a:t>
            </a:r>
            <a:r>
              <a:rPr sz="1800" spc="-10" dirty="0">
                <a:solidFill>
                  <a:srgbClr val="4B4B4B"/>
                </a:solidFill>
                <a:latin typeface="Arial"/>
                <a:cs typeface="Arial"/>
              </a:rPr>
              <a:t>reactions.</a:t>
            </a:r>
            <a:endParaRPr sz="1800">
              <a:latin typeface="Arial"/>
              <a:cs typeface="Arial"/>
            </a:endParaRPr>
          </a:p>
          <a:p>
            <a:pPr>
              <a:lnSpc>
                <a:spcPct val="100000"/>
              </a:lnSpc>
              <a:spcBef>
                <a:spcPts val="35"/>
              </a:spcBef>
              <a:buClr>
                <a:srgbClr val="4B4B4B"/>
              </a:buClr>
              <a:buFont typeface="Arial"/>
              <a:buChar char="•"/>
            </a:pPr>
            <a:endParaRPr sz="1850">
              <a:latin typeface="Times New Roman"/>
              <a:cs typeface="Times New Roman"/>
            </a:endParaRPr>
          </a:p>
          <a:p>
            <a:pPr marL="12700">
              <a:lnSpc>
                <a:spcPct val="100000"/>
              </a:lnSpc>
              <a:buSzPct val="94444"/>
              <a:buChar char="•"/>
              <a:tabLst>
                <a:tab pos="93980" algn="l"/>
              </a:tabLst>
            </a:pPr>
            <a:r>
              <a:rPr sz="1800" spc="-5" dirty="0">
                <a:solidFill>
                  <a:srgbClr val="4B4B4B"/>
                </a:solidFill>
                <a:latin typeface="Arial"/>
                <a:cs typeface="Arial"/>
              </a:rPr>
              <a:t>Treatment </a:t>
            </a:r>
            <a:r>
              <a:rPr sz="1800" spc="-10" dirty="0">
                <a:solidFill>
                  <a:srgbClr val="4B4B4B"/>
                </a:solidFill>
                <a:latin typeface="Arial"/>
                <a:cs typeface="Arial"/>
              </a:rPr>
              <a:t>depends </a:t>
            </a:r>
            <a:r>
              <a:rPr sz="1800" spc="-5" dirty="0">
                <a:solidFill>
                  <a:srgbClr val="4B4B4B"/>
                </a:solidFill>
                <a:latin typeface="Arial"/>
                <a:cs typeface="Arial"/>
              </a:rPr>
              <a:t>on the</a:t>
            </a:r>
            <a:r>
              <a:rPr sz="1800" spc="5" dirty="0">
                <a:solidFill>
                  <a:srgbClr val="4B4B4B"/>
                </a:solidFill>
                <a:latin typeface="Arial"/>
                <a:cs typeface="Arial"/>
              </a:rPr>
              <a:t> </a:t>
            </a:r>
            <a:r>
              <a:rPr sz="1800" spc="-10" dirty="0">
                <a:solidFill>
                  <a:srgbClr val="4B4B4B"/>
                </a:solidFill>
                <a:latin typeface="Arial"/>
                <a:cs typeface="Arial"/>
              </a:rPr>
              <a:t>etiology.</a:t>
            </a:r>
            <a:endParaRPr sz="1800">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3240" y="1483359"/>
            <a:ext cx="4840605" cy="289823"/>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4B4B4B"/>
                </a:solidFill>
                <a:latin typeface="Arial"/>
                <a:cs typeface="Arial"/>
              </a:rPr>
              <a:t>HEAT </a:t>
            </a:r>
            <a:r>
              <a:rPr sz="1800" b="1" spc="-5" dirty="0">
                <a:solidFill>
                  <a:srgbClr val="4B4B4B"/>
                </a:solidFill>
                <a:latin typeface="Arial"/>
                <a:cs typeface="Arial"/>
              </a:rPr>
              <a:t>STROKE (</a:t>
            </a:r>
            <a:r>
              <a:rPr sz="1800" b="1" spc="-5" dirty="0" smtClean="0">
                <a:solidFill>
                  <a:srgbClr val="4B4B4B"/>
                </a:solidFill>
                <a:latin typeface="Arial"/>
                <a:cs typeface="Arial"/>
              </a:rPr>
              <a:t>failed</a:t>
            </a:r>
            <a:r>
              <a:rPr lang="en-US" sz="1800" b="1" spc="-5" dirty="0" smtClean="0">
                <a:solidFill>
                  <a:srgbClr val="4B4B4B"/>
                </a:solidFill>
                <a:latin typeface="Arial"/>
                <a:cs typeface="Arial"/>
              </a:rPr>
              <a:t> compensation)</a:t>
            </a:r>
            <a:endParaRPr sz="5400" baseline="-27777" dirty="0">
              <a:latin typeface="Arial"/>
              <a:cs typeface="Arial"/>
            </a:endParaRPr>
          </a:p>
        </p:txBody>
      </p:sp>
      <p:sp>
        <p:nvSpPr>
          <p:cNvPr id="5" name="object 5"/>
          <p:cNvSpPr txBox="1"/>
          <p:nvPr/>
        </p:nvSpPr>
        <p:spPr>
          <a:xfrm>
            <a:off x="523240" y="2260600"/>
            <a:ext cx="7359650" cy="1420902"/>
          </a:xfrm>
          <a:prstGeom prst="rect">
            <a:avLst/>
          </a:prstGeom>
        </p:spPr>
        <p:txBody>
          <a:bodyPr vert="horz" wrap="square" lIns="0" tIns="12700" rIns="0" bIns="0" rtlCol="0">
            <a:spAutoFit/>
          </a:bodyPr>
          <a:lstStyle/>
          <a:p>
            <a:pPr marL="12700" marR="207645">
              <a:lnSpc>
                <a:spcPct val="100000"/>
              </a:lnSpc>
              <a:spcBef>
                <a:spcPts val="100"/>
              </a:spcBef>
              <a:buSzPct val="94444"/>
              <a:buChar char="•"/>
              <a:tabLst>
                <a:tab pos="93980" algn="l"/>
              </a:tabLst>
            </a:pPr>
            <a:r>
              <a:rPr sz="1800" spc="-10" dirty="0">
                <a:solidFill>
                  <a:srgbClr val="4B4B4B"/>
                </a:solidFill>
                <a:latin typeface="Arial"/>
                <a:cs typeface="Arial"/>
              </a:rPr>
              <a:t>Medical emergency </a:t>
            </a:r>
            <a:r>
              <a:rPr sz="1800" dirty="0">
                <a:solidFill>
                  <a:srgbClr val="4B4B4B"/>
                </a:solidFill>
                <a:latin typeface="Arial"/>
                <a:cs typeface="Arial"/>
              </a:rPr>
              <a:t>-core </a:t>
            </a:r>
            <a:r>
              <a:rPr sz="1800" spc="-10" dirty="0">
                <a:solidFill>
                  <a:srgbClr val="4B4B4B"/>
                </a:solidFill>
                <a:latin typeface="Arial"/>
                <a:cs typeface="Arial"/>
              </a:rPr>
              <a:t>temperature </a:t>
            </a:r>
            <a:r>
              <a:rPr sz="1800" spc="-5" dirty="0">
                <a:solidFill>
                  <a:srgbClr val="4B4B4B"/>
                </a:solidFill>
                <a:latin typeface="Arial"/>
                <a:cs typeface="Arial"/>
              </a:rPr>
              <a:t>rises to point </a:t>
            </a:r>
            <a:r>
              <a:rPr sz="1800" spc="-10" dirty="0">
                <a:solidFill>
                  <a:srgbClr val="4B4B4B"/>
                </a:solidFill>
                <a:latin typeface="Arial"/>
                <a:cs typeface="Arial"/>
              </a:rPr>
              <a:t>that hypothalamic  integrating </a:t>
            </a:r>
            <a:r>
              <a:rPr sz="1800" spc="-5" dirty="0">
                <a:solidFill>
                  <a:srgbClr val="4B4B4B"/>
                </a:solidFill>
                <a:latin typeface="Arial"/>
                <a:cs typeface="Arial"/>
              </a:rPr>
              <a:t>center </a:t>
            </a:r>
            <a:r>
              <a:rPr sz="1800" spc="-10" dirty="0">
                <a:solidFill>
                  <a:srgbClr val="4B4B4B"/>
                </a:solidFill>
                <a:latin typeface="Arial"/>
                <a:cs typeface="Arial"/>
              </a:rPr>
              <a:t>ceases </a:t>
            </a:r>
            <a:r>
              <a:rPr sz="1800" spc="-5" dirty="0">
                <a:solidFill>
                  <a:srgbClr val="4B4B4B"/>
                </a:solidFill>
                <a:latin typeface="Arial"/>
                <a:cs typeface="Arial"/>
              </a:rPr>
              <a:t>to</a:t>
            </a:r>
            <a:r>
              <a:rPr sz="1800" spc="20" dirty="0">
                <a:solidFill>
                  <a:srgbClr val="4B4B4B"/>
                </a:solidFill>
                <a:latin typeface="Arial"/>
                <a:cs typeface="Arial"/>
              </a:rPr>
              <a:t> </a:t>
            </a:r>
            <a:r>
              <a:rPr sz="1800" spc="-10" dirty="0">
                <a:solidFill>
                  <a:srgbClr val="4B4B4B"/>
                </a:solidFill>
                <a:latin typeface="Arial"/>
                <a:cs typeface="Arial"/>
              </a:rPr>
              <a:t>function.</a:t>
            </a:r>
            <a:endParaRPr sz="1800" dirty="0">
              <a:latin typeface="Arial"/>
              <a:cs typeface="Arial"/>
            </a:endParaRPr>
          </a:p>
          <a:p>
            <a:pPr marL="12700">
              <a:lnSpc>
                <a:spcPct val="100000"/>
              </a:lnSpc>
              <a:buSzPct val="94444"/>
              <a:buChar char="•"/>
              <a:tabLst>
                <a:tab pos="93980" algn="l"/>
              </a:tabLst>
            </a:pPr>
            <a:r>
              <a:rPr sz="1800" spc="-10" dirty="0">
                <a:solidFill>
                  <a:srgbClr val="4B4B4B"/>
                </a:solidFill>
                <a:latin typeface="Arial"/>
                <a:cs typeface="Arial"/>
              </a:rPr>
              <a:t>Sign </a:t>
            </a:r>
            <a:r>
              <a:rPr sz="1800" dirty="0">
                <a:solidFill>
                  <a:srgbClr val="4B4B4B"/>
                </a:solidFill>
                <a:latin typeface="Arial"/>
                <a:cs typeface="Arial"/>
              </a:rPr>
              <a:t>- </a:t>
            </a:r>
            <a:r>
              <a:rPr sz="1800" spc="-10" dirty="0">
                <a:solidFill>
                  <a:srgbClr val="4B4B4B"/>
                </a:solidFill>
                <a:latin typeface="Arial"/>
                <a:cs typeface="Arial"/>
              </a:rPr>
              <a:t>absence </a:t>
            </a:r>
            <a:r>
              <a:rPr sz="1800" spc="-5" dirty="0">
                <a:solidFill>
                  <a:srgbClr val="4B4B4B"/>
                </a:solidFill>
                <a:latin typeface="Arial"/>
                <a:cs typeface="Arial"/>
              </a:rPr>
              <a:t>of</a:t>
            </a:r>
            <a:r>
              <a:rPr sz="1800" spc="15" dirty="0">
                <a:solidFill>
                  <a:srgbClr val="4B4B4B"/>
                </a:solidFill>
                <a:latin typeface="Arial"/>
                <a:cs typeface="Arial"/>
              </a:rPr>
              <a:t> </a:t>
            </a:r>
            <a:r>
              <a:rPr sz="1800" spc="-15" dirty="0">
                <a:solidFill>
                  <a:srgbClr val="4B4B4B"/>
                </a:solidFill>
                <a:latin typeface="Arial"/>
                <a:cs typeface="Arial"/>
              </a:rPr>
              <a:t>sweating.</a:t>
            </a:r>
            <a:endParaRPr sz="1800" dirty="0">
              <a:latin typeface="Arial"/>
              <a:cs typeface="Arial"/>
            </a:endParaRPr>
          </a:p>
          <a:p>
            <a:pPr>
              <a:lnSpc>
                <a:spcPct val="100000"/>
              </a:lnSpc>
              <a:buClr>
                <a:srgbClr val="4B4B4B"/>
              </a:buClr>
              <a:buFont typeface="Arial"/>
              <a:buChar char="•"/>
            </a:pPr>
            <a:endParaRPr sz="2100" dirty="0">
              <a:latin typeface="Times New Roman"/>
              <a:cs typeface="Times New Roman"/>
            </a:endParaRPr>
          </a:p>
          <a:p>
            <a:pPr>
              <a:lnSpc>
                <a:spcPct val="100000"/>
              </a:lnSpc>
              <a:spcBef>
                <a:spcPts val="5"/>
              </a:spcBef>
              <a:buClr>
                <a:srgbClr val="4B4B4B"/>
              </a:buClr>
              <a:buFont typeface="Arial"/>
              <a:buChar char="•"/>
            </a:pPr>
            <a:endParaRPr sz="1650" dirty="0">
              <a:latin typeface="Times New Roman"/>
              <a:cs typeface="Times New Roman"/>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22145" cy="574040"/>
          </a:xfrm>
          <a:prstGeom prst="rect">
            <a:avLst/>
          </a:prstGeom>
        </p:spPr>
        <p:txBody>
          <a:bodyPr vert="horz" wrap="square" lIns="0" tIns="12700" rIns="0" bIns="0" rtlCol="0">
            <a:spAutoFit/>
          </a:bodyPr>
          <a:lstStyle/>
          <a:p>
            <a:pPr marL="12700">
              <a:lnSpc>
                <a:spcPct val="100000"/>
              </a:lnSpc>
              <a:spcBef>
                <a:spcPts val="100"/>
              </a:spcBef>
            </a:pPr>
            <a:r>
              <a:rPr sz="3600" spc="-180" dirty="0">
                <a:solidFill>
                  <a:srgbClr val="666666"/>
                </a:solidFill>
                <a:latin typeface="Arial"/>
                <a:cs typeface="Arial"/>
              </a:rPr>
              <a:t>Template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523240" y="1732279"/>
            <a:ext cx="7093584" cy="269240"/>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252525"/>
                </a:solidFill>
                <a:latin typeface="Arial"/>
                <a:cs typeface="Arial"/>
              </a:rPr>
              <a:t>It </a:t>
            </a:r>
            <a:r>
              <a:rPr sz="1600" dirty="0">
                <a:solidFill>
                  <a:srgbClr val="252525"/>
                </a:solidFill>
                <a:latin typeface="Arial"/>
                <a:cs typeface="Arial"/>
              </a:rPr>
              <a:t>is </a:t>
            </a:r>
            <a:r>
              <a:rPr sz="1600" spc="-5" dirty="0">
                <a:solidFill>
                  <a:srgbClr val="252525"/>
                </a:solidFill>
                <a:latin typeface="Arial"/>
                <a:cs typeface="Arial"/>
              </a:rPr>
              <a:t>characterized by </a:t>
            </a:r>
            <a:r>
              <a:rPr sz="1600" spc="-10" dirty="0">
                <a:solidFill>
                  <a:srgbClr val="252525"/>
                </a:solidFill>
                <a:latin typeface="Arial"/>
                <a:cs typeface="Arial"/>
              </a:rPr>
              <a:t>hyper </a:t>
            </a:r>
            <a:r>
              <a:rPr sz="1600" spc="-5" dirty="0">
                <a:solidFill>
                  <a:srgbClr val="252525"/>
                </a:solidFill>
                <a:latin typeface="Arial"/>
                <a:cs typeface="Arial"/>
              </a:rPr>
              <a:t>metabolic response to potent inhalation agents</a:t>
            </a:r>
            <a:r>
              <a:rPr sz="1600" spc="15" dirty="0">
                <a:solidFill>
                  <a:srgbClr val="252525"/>
                </a:solidFill>
                <a:latin typeface="Arial"/>
                <a:cs typeface="Arial"/>
              </a:rPr>
              <a:t> </a:t>
            </a:r>
            <a:r>
              <a:rPr sz="1600" spc="-5" dirty="0">
                <a:solidFill>
                  <a:srgbClr val="252525"/>
                </a:solidFill>
                <a:latin typeface="Arial"/>
                <a:cs typeface="Arial"/>
              </a:rPr>
              <a:t>and</a:t>
            </a:r>
            <a:endParaRPr sz="1600" dirty="0">
              <a:latin typeface="Arial"/>
              <a:cs typeface="Arial"/>
            </a:endParaRPr>
          </a:p>
        </p:txBody>
      </p:sp>
      <p:sp>
        <p:nvSpPr>
          <p:cNvPr id="7" name="object 7"/>
          <p:cNvSpPr txBox="1"/>
          <p:nvPr/>
        </p:nvSpPr>
        <p:spPr>
          <a:xfrm>
            <a:off x="542290" y="797559"/>
            <a:ext cx="349313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252525"/>
                </a:solidFill>
                <a:latin typeface="Arial"/>
                <a:cs typeface="Arial"/>
              </a:rPr>
              <a:t>Malignant</a:t>
            </a:r>
            <a:r>
              <a:rPr sz="2400" b="1" spc="-25" dirty="0">
                <a:solidFill>
                  <a:srgbClr val="252525"/>
                </a:solidFill>
                <a:latin typeface="Arial"/>
                <a:cs typeface="Arial"/>
              </a:rPr>
              <a:t> </a:t>
            </a:r>
            <a:r>
              <a:rPr sz="2400" b="1" spc="-10" dirty="0">
                <a:solidFill>
                  <a:srgbClr val="252525"/>
                </a:solidFill>
                <a:latin typeface="Arial"/>
                <a:cs typeface="Arial"/>
              </a:rPr>
              <a:t>Hyperthermia</a:t>
            </a:r>
            <a:endParaRPr sz="2400">
              <a:latin typeface="Arial"/>
              <a:cs typeface="Arial"/>
            </a:endParaRPr>
          </a:p>
        </p:txBody>
      </p:sp>
      <p:sp>
        <p:nvSpPr>
          <p:cNvPr id="6" name="object 6"/>
          <p:cNvSpPr txBox="1"/>
          <p:nvPr/>
        </p:nvSpPr>
        <p:spPr>
          <a:xfrm>
            <a:off x="523240" y="1974850"/>
            <a:ext cx="7358380" cy="4547399"/>
          </a:xfrm>
          <a:prstGeom prst="rect">
            <a:avLst/>
          </a:prstGeom>
        </p:spPr>
        <p:txBody>
          <a:bodyPr vert="horz" wrap="square" lIns="0" tIns="12700" rIns="0" bIns="0" rtlCol="0">
            <a:spAutoFit/>
          </a:bodyPr>
          <a:lstStyle/>
          <a:p>
            <a:pPr marL="12700" marR="436880">
              <a:lnSpc>
                <a:spcPct val="100000"/>
              </a:lnSpc>
              <a:spcBef>
                <a:spcPts val="100"/>
              </a:spcBef>
            </a:pPr>
            <a:r>
              <a:rPr sz="1600" spc="-5" dirty="0">
                <a:solidFill>
                  <a:srgbClr val="252525"/>
                </a:solidFill>
                <a:latin typeface="Arial"/>
                <a:cs typeface="Arial"/>
              </a:rPr>
              <a:t>succinylcholine resulting </a:t>
            </a:r>
            <a:r>
              <a:rPr sz="1600" dirty="0">
                <a:solidFill>
                  <a:srgbClr val="252525"/>
                </a:solidFill>
                <a:latin typeface="Arial"/>
                <a:cs typeface="Arial"/>
              </a:rPr>
              <a:t>in </a:t>
            </a:r>
            <a:r>
              <a:rPr sz="1600" spc="-5" dirty="0">
                <a:solidFill>
                  <a:srgbClr val="252525"/>
                </a:solidFill>
                <a:latin typeface="Arial"/>
                <a:cs typeface="Arial"/>
              </a:rPr>
              <a:t>increased CO2 production, </a:t>
            </a:r>
            <a:r>
              <a:rPr sz="1600" spc="-10" dirty="0">
                <a:solidFill>
                  <a:srgbClr val="252525"/>
                </a:solidFill>
                <a:latin typeface="Arial"/>
                <a:cs typeface="Arial"/>
              </a:rPr>
              <a:t>oxygen </a:t>
            </a:r>
            <a:r>
              <a:rPr sz="1600" spc="-5" dirty="0">
                <a:solidFill>
                  <a:srgbClr val="252525"/>
                </a:solidFill>
                <a:latin typeface="Arial"/>
                <a:cs typeface="Arial"/>
              </a:rPr>
              <a:t>consumption,  fever, </a:t>
            </a:r>
            <a:r>
              <a:rPr lang="en-US" sz="1600" spc="-5" dirty="0" smtClean="0">
                <a:solidFill>
                  <a:srgbClr val="252525"/>
                </a:solidFill>
                <a:latin typeface="Arial"/>
                <a:cs typeface="Arial"/>
              </a:rPr>
              <a:t>muscle </a:t>
            </a:r>
            <a:r>
              <a:rPr lang="en-US" sz="1600" spc="-5" dirty="0" err="1" smtClean="0">
                <a:solidFill>
                  <a:srgbClr val="252525"/>
                </a:solidFill>
                <a:latin typeface="Arial"/>
                <a:cs typeface="Arial"/>
              </a:rPr>
              <a:t>hypercatabolism</a:t>
            </a:r>
            <a:r>
              <a:rPr lang="en-US" sz="1600" spc="-5" dirty="0" smtClean="0">
                <a:solidFill>
                  <a:srgbClr val="252525"/>
                </a:solidFill>
                <a:latin typeface="Arial"/>
                <a:cs typeface="Arial"/>
              </a:rPr>
              <a:t>, rigors  </a:t>
            </a:r>
            <a:r>
              <a:rPr sz="1600" dirty="0" smtClean="0">
                <a:solidFill>
                  <a:srgbClr val="252525"/>
                </a:solidFill>
                <a:latin typeface="Arial"/>
                <a:cs typeface="Arial"/>
              </a:rPr>
              <a:t>&amp;</a:t>
            </a:r>
            <a:r>
              <a:rPr lang="en-US" sz="1600" dirty="0" smtClean="0">
                <a:solidFill>
                  <a:srgbClr val="252525"/>
                </a:solidFill>
                <a:latin typeface="Arial"/>
                <a:cs typeface="Arial"/>
              </a:rPr>
              <a:t> </a:t>
            </a:r>
            <a:r>
              <a:rPr sz="1600" dirty="0" smtClean="0">
                <a:solidFill>
                  <a:srgbClr val="252525"/>
                </a:solidFill>
                <a:latin typeface="Arial"/>
                <a:cs typeface="Arial"/>
              </a:rPr>
              <a:t>if </a:t>
            </a:r>
            <a:r>
              <a:rPr sz="1600" spc="-5" dirty="0">
                <a:solidFill>
                  <a:srgbClr val="252525"/>
                </a:solidFill>
                <a:latin typeface="Arial"/>
                <a:cs typeface="Arial"/>
              </a:rPr>
              <a:t>untreated </a:t>
            </a:r>
            <a:r>
              <a:rPr sz="1600" dirty="0">
                <a:solidFill>
                  <a:srgbClr val="252525"/>
                </a:solidFill>
                <a:latin typeface="Arial"/>
                <a:cs typeface="Arial"/>
              </a:rPr>
              <a:t>may </a:t>
            </a:r>
            <a:r>
              <a:rPr sz="1600" spc="-5" dirty="0">
                <a:solidFill>
                  <a:srgbClr val="252525"/>
                </a:solidFill>
                <a:latin typeface="Arial"/>
                <a:cs typeface="Arial"/>
              </a:rPr>
              <a:t>lead </a:t>
            </a:r>
            <a:r>
              <a:rPr sz="1600" dirty="0">
                <a:solidFill>
                  <a:srgbClr val="252525"/>
                </a:solidFill>
                <a:latin typeface="Arial"/>
                <a:cs typeface="Arial"/>
              </a:rPr>
              <a:t>to</a:t>
            </a:r>
            <a:r>
              <a:rPr sz="1600" spc="-65" dirty="0">
                <a:solidFill>
                  <a:srgbClr val="252525"/>
                </a:solidFill>
                <a:latin typeface="Arial"/>
                <a:cs typeface="Arial"/>
              </a:rPr>
              <a:t> </a:t>
            </a:r>
            <a:r>
              <a:rPr sz="1600" spc="-5" dirty="0">
                <a:solidFill>
                  <a:srgbClr val="252525"/>
                </a:solidFill>
                <a:latin typeface="Arial"/>
                <a:cs typeface="Arial"/>
              </a:rPr>
              <a:t>death</a:t>
            </a:r>
            <a:r>
              <a:rPr sz="1600" spc="-5" dirty="0" smtClean="0">
                <a:solidFill>
                  <a:srgbClr val="252525"/>
                </a:solidFill>
                <a:latin typeface="Arial"/>
                <a:cs typeface="Arial"/>
              </a:rPr>
              <a:t>.</a:t>
            </a:r>
            <a:endParaRPr lang="en-US" sz="1600" spc="-5" dirty="0" smtClean="0">
              <a:solidFill>
                <a:srgbClr val="252525"/>
              </a:solidFill>
              <a:latin typeface="Arial"/>
              <a:cs typeface="Arial"/>
            </a:endParaRPr>
          </a:p>
          <a:p>
            <a:pPr marL="12700" marR="436880">
              <a:lnSpc>
                <a:spcPct val="100000"/>
              </a:lnSpc>
              <a:spcBef>
                <a:spcPts val="100"/>
              </a:spcBef>
            </a:pPr>
            <a:r>
              <a:rPr lang="en-US" sz="1600" spc="-5" dirty="0" smtClean="0">
                <a:solidFill>
                  <a:srgbClr val="252525"/>
                </a:solidFill>
                <a:latin typeface="Arial"/>
                <a:cs typeface="Arial"/>
              </a:rPr>
              <a:t>It is malignant due to rapid progression of irreversibility </a:t>
            </a:r>
            <a:r>
              <a:rPr lang="en-US" sz="1600" spc="-5" dirty="0" err="1" smtClean="0">
                <a:solidFill>
                  <a:srgbClr val="252525"/>
                </a:solidFill>
                <a:latin typeface="Arial"/>
                <a:cs typeface="Arial"/>
              </a:rPr>
              <a:t>inspite</a:t>
            </a:r>
            <a:r>
              <a:rPr lang="en-US" sz="1600" spc="-5" dirty="0" smtClean="0">
                <a:solidFill>
                  <a:srgbClr val="252525"/>
                </a:solidFill>
                <a:latin typeface="Arial"/>
                <a:cs typeface="Arial"/>
              </a:rPr>
              <a:t> of </a:t>
            </a:r>
            <a:r>
              <a:rPr lang="en-US" sz="1600" spc="-5" dirty="0" err="1" smtClean="0">
                <a:solidFill>
                  <a:srgbClr val="252525"/>
                </a:solidFill>
                <a:latin typeface="Arial"/>
                <a:cs typeface="Arial"/>
              </a:rPr>
              <a:t>withdrawl</a:t>
            </a:r>
            <a:r>
              <a:rPr lang="en-US" sz="1600" spc="-5" dirty="0" smtClean="0">
                <a:solidFill>
                  <a:srgbClr val="252525"/>
                </a:solidFill>
                <a:latin typeface="Arial"/>
                <a:cs typeface="Arial"/>
              </a:rPr>
              <a:t> of original stimulus.</a:t>
            </a:r>
          </a:p>
          <a:p>
            <a:pPr marL="12700" marR="436880">
              <a:lnSpc>
                <a:spcPct val="100000"/>
              </a:lnSpc>
              <a:spcBef>
                <a:spcPts val="100"/>
              </a:spcBef>
            </a:pPr>
            <a:r>
              <a:rPr lang="en-US" sz="1600" spc="-5" dirty="0" smtClean="0">
                <a:solidFill>
                  <a:srgbClr val="252525"/>
                </a:solidFill>
                <a:latin typeface="Arial"/>
                <a:cs typeface="Arial"/>
              </a:rPr>
              <a:t>Described by – </a:t>
            </a:r>
            <a:r>
              <a:rPr lang="en-US" sz="1600" spc="-5" dirty="0" err="1">
                <a:solidFill>
                  <a:srgbClr val="252525"/>
                </a:solidFill>
                <a:latin typeface="Arial"/>
                <a:cs typeface="Arial"/>
              </a:rPr>
              <a:t>D</a:t>
            </a:r>
            <a:r>
              <a:rPr lang="en-US" sz="1600" spc="-5" dirty="0" err="1" smtClean="0">
                <a:solidFill>
                  <a:srgbClr val="252525"/>
                </a:solidFill>
                <a:latin typeface="Arial"/>
                <a:cs typeface="Arial"/>
              </a:rPr>
              <a:t>enborough</a:t>
            </a:r>
            <a:r>
              <a:rPr lang="en-US" sz="1600" spc="-5" dirty="0" smtClean="0">
                <a:solidFill>
                  <a:srgbClr val="252525"/>
                </a:solidFill>
                <a:latin typeface="Arial"/>
                <a:cs typeface="Arial"/>
              </a:rPr>
              <a:t> and </a:t>
            </a:r>
            <a:r>
              <a:rPr lang="en-US" sz="1600" spc="-5" dirty="0" err="1" smtClean="0">
                <a:solidFill>
                  <a:srgbClr val="252525"/>
                </a:solidFill>
                <a:latin typeface="Arial"/>
                <a:cs typeface="Arial"/>
              </a:rPr>
              <a:t>Loveli</a:t>
            </a:r>
            <a:endParaRPr sz="1600" dirty="0">
              <a:latin typeface="Arial"/>
              <a:cs typeface="Arial"/>
            </a:endParaRPr>
          </a:p>
          <a:p>
            <a:pPr>
              <a:lnSpc>
                <a:spcPct val="100000"/>
              </a:lnSpc>
              <a:spcBef>
                <a:spcPts val="20"/>
              </a:spcBef>
            </a:pPr>
            <a:r>
              <a:rPr lang="en-US" sz="1850" dirty="0" smtClean="0">
                <a:latin typeface="Times New Roman"/>
                <a:cs typeface="Times New Roman"/>
              </a:rPr>
              <a:t>Common in United States.</a:t>
            </a:r>
            <a:endParaRPr sz="1850" dirty="0">
              <a:latin typeface="Times New Roman"/>
              <a:cs typeface="Times New Roman"/>
            </a:endParaRPr>
          </a:p>
          <a:p>
            <a:pPr marL="12700">
              <a:lnSpc>
                <a:spcPct val="100000"/>
              </a:lnSpc>
            </a:pPr>
            <a:r>
              <a:rPr sz="1800" b="1" spc="-5" dirty="0">
                <a:solidFill>
                  <a:srgbClr val="252525"/>
                </a:solidFill>
                <a:latin typeface="Arial"/>
                <a:cs typeface="Arial"/>
              </a:rPr>
              <a:t>Genetics</a:t>
            </a:r>
            <a:endParaRPr sz="1800" dirty="0">
              <a:latin typeface="Arial"/>
              <a:cs typeface="Arial"/>
            </a:endParaRPr>
          </a:p>
          <a:p>
            <a:pPr>
              <a:lnSpc>
                <a:spcPct val="100000"/>
              </a:lnSpc>
              <a:spcBef>
                <a:spcPts val="25"/>
              </a:spcBef>
            </a:pPr>
            <a:endParaRPr sz="1650" dirty="0">
              <a:latin typeface="Times New Roman"/>
              <a:cs typeface="Times New Roman"/>
            </a:endParaRPr>
          </a:p>
          <a:p>
            <a:pPr marL="469900" marR="4719320" indent="-457200">
              <a:lnSpc>
                <a:spcPct val="99800"/>
              </a:lnSpc>
              <a:spcBef>
                <a:spcPts val="5"/>
              </a:spcBef>
            </a:pPr>
            <a:r>
              <a:rPr sz="2400" spc="-135" baseline="5208" dirty="0">
                <a:solidFill>
                  <a:srgbClr val="252525"/>
                </a:solidFill>
                <a:latin typeface="Symbol"/>
                <a:cs typeface="Symbol"/>
              </a:rPr>
              <a:t></a:t>
            </a:r>
            <a:r>
              <a:rPr sz="1600" spc="-90" dirty="0">
                <a:solidFill>
                  <a:srgbClr val="252525"/>
                </a:solidFill>
                <a:latin typeface="Arial"/>
                <a:cs typeface="Arial"/>
              </a:rPr>
              <a:t>Three </a:t>
            </a:r>
            <a:r>
              <a:rPr sz="1600" spc="-5" dirty="0">
                <a:solidFill>
                  <a:srgbClr val="252525"/>
                </a:solidFill>
                <a:latin typeface="Arial"/>
                <a:cs typeface="Arial"/>
              </a:rPr>
              <a:t>modes of </a:t>
            </a:r>
            <a:r>
              <a:rPr sz="1600" spc="-5" dirty="0" smtClean="0">
                <a:solidFill>
                  <a:srgbClr val="252525"/>
                </a:solidFill>
                <a:latin typeface="Arial"/>
                <a:cs typeface="Arial"/>
              </a:rPr>
              <a:t>inheritance:</a:t>
            </a:r>
            <a:r>
              <a:rPr lang="en-US" sz="1600" spc="-5" dirty="0">
                <a:solidFill>
                  <a:srgbClr val="252525"/>
                </a:solidFill>
                <a:latin typeface="Arial"/>
                <a:cs typeface="Arial"/>
              </a:rPr>
              <a:t> </a:t>
            </a:r>
            <a:r>
              <a:rPr sz="1600" spc="-5" dirty="0" smtClean="0">
                <a:solidFill>
                  <a:srgbClr val="252525"/>
                </a:solidFill>
                <a:latin typeface="Arial"/>
                <a:cs typeface="Arial"/>
              </a:rPr>
              <a:t>Autosomal </a:t>
            </a:r>
            <a:r>
              <a:rPr sz="1600" spc="-5" dirty="0">
                <a:solidFill>
                  <a:srgbClr val="252525"/>
                </a:solidFill>
                <a:latin typeface="Arial"/>
                <a:cs typeface="Arial"/>
              </a:rPr>
              <a:t>dominant </a:t>
            </a:r>
            <a:r>
              <a:rPr sz="1600" spc="-5" dirty="0" smtClean="0">
                <a:solidFill>
                  <a:srgbClr val="252525"/>
                </a:solidFill>
                <a:latin typeface="Arial"/>
                <a:cs typeface="Arial"/>
              </a:rPr>
              <a:t> </a:t>
            </a:r>
            <a:r>
              <a:rPr lang="en-US" sz="1600" spc="-5" dirty="0" smtClean="0">
                <a:solidFill>
                  <a:srgbClr val="252525"/>
                </a:solidFill>
                <a:latin typeface="Arial"/>
                <a:cs typeface="Arial"/>
              </a:rPr>
              <a:t>  </a:t>
            </a:r>
            <a:r>
              <a:rPr sz="1600" spc="-5" dirty="0" smtClean="0">
                <a:solidFill>
                  <a:srgbClr val="252525"/>
                </a:solidFill>
                <a:latin typeface="Arial"/>
                <a:cs typeface="Arial"/>
              </a:rPr>
              <a:t>Autosomal recessiv</a:t>
            </a:r>
            <a:r>
              <a:rPr lang="en-US" sz="1600" spc="-5" dirty="0" smtClean="0">
                <a:solidFill>
                  <a:srgbClr val="252525"/>
                </a:solidFill>
                <a:latin typeface="Arial"/>
                <a:cs typeface="Arial"/>
              </a:rPr>
              <a:t>e  </a:t>
            </a:r>
            <a:r>
              <a:rPr sz="1600" spc="-5" dirty="0" smtClean="0">
                <a:solidFill>
                  <a:srgbClr val="252525"/>
                </a:solidFill>
                <a:latin typeface="Arial"/>
                <a:cs typeface="Arial"/>
              </a:rPr>
              <a:t>Unclassified</a:t>
            </a:r>
            <a:endParaRPr lang="en-US" sz="1600" spc="-5" dirty="0" smtClean="0">
              <a:solidFill>
                <a:srgbClr val="252525"/>
              </a:solidFill>
              <a:latin typeface="Arial"/>
              <a:cs typeface="Arial"/>
            </a:endParaRPr>
          </a:p>
          <a:p>
            <a:pPr marL="469900" marR="4719320" indent="-457200">
              <a:lnSpc>
                <a:spcPct val="99800"/>
              </a:lnSpc>
              <a:spcBef>
                <a:spcPts val="5"/>
              </a:spcBef>
            </a:pPr>
            <a:endParaRPr sz="1600" dirty="0">
              <a:latin typeface="Arial"/>
              <a:cs typeface="Arial"/>
            </a:endParaRPr>
          </a:p>
          <a:p>
            <a:pPr marL="12700">
              <a:lnSpc>
                <a:spcPts val="1955"/>
              </a:lnSpc>
              <a:tabLst>
                <a:tab pos="302895" algn="l"/>
              </a:tabLst>
            </a:pPr>
            <a:r>
              <a:rPr sz="2050" spc="-585" dirty="0">
                <a:solidFill>
                  <a:srgbClr val="252525"/>
                </a:solidFill>
                <a:latin typeface="Symbol"/>
                <a:cs typeface="Symbol"/>
              </a:rPr>
              <a:t></a:t>
            </a:r>
            <a:r>
              <a:rPr sz="2050" spc="-585" dirty="0">
                <a:solidFill>
                  <a:srgbClr val="252525"/>
                </a:solidFill>
                <a:latin typeface="Times New Roman"/>
                <a:cs typeface="Times New Roman"/>
              </a:rPr>
              <a:t>	</a:t>
            </a:r>
            <a:r>
              <a:rPr sz="1600" spc="-5" dirty="0">
                <a:solidFill>
                  <a:srgbClr val="252525"/>
                </a:solidFill>
                <a:latin typeface="Arial"/>
                <a:cs typeface="Arial"/>
              </a:rPr>
              <a:t>The </a:t>
            </a:r>
            <a:r>
              <a:rPr sz="1600" spc="-10" dirty="0">
                <a:solidFill>
                  <a:srgbClr val="252525"/>
                </a:solidFill>
                <a:latin typeface="Arial"/>
                <a:cs typeface="Arial"/>
              </a:rPr>
              <a:t>Gene </a:t>
            </a:r>
            <a:r>
              <a:rPr sz="1600" spc="-5" dirty="0">
                <a:solidFill>
                  <a:srgbClr val="252525"/>
                </a:solidFill>
                <a:latin typeface="Arial"/>
                <a:cs typeface="Arial"/>
              </a:rPr>
              <a:t>for </a:t>
            </a:r>
            <a:r>
              <a:rPr sz="1600" spc="-15" dirty="0">
                <a:solidFill>
                  <a:srgbClr val="252525"/>
                </a:solidFill>
                <a:latin typeface="Arial"/>
                <a:cs typeface="Arial"/>
              </a:rPr>
              <a:t>MH </a:t>
            </a:r>
            <a:r>
              <a:rPr sz="1600" dirty="0">
                <a:solidFill>
                  <a:srgbClr val="252525"/>
                </a:solidFill>
                <a:latin typeface="Arial"/>
                <a:cs typeface="Arial"/>
              </a:rPr>
              <a:t>is </a:t>
            </a:r>
            <a:r>
              <a:rPr sz="1600" spc="-5" dirty="0">
                <a:solidFill>
                  <a:srgbClr val="252525"/>
                </a:solidFill>
                <a:latin typeface="Arial"/>
                <a:cs typeface="Arial"/>
              </a:rPr>
              <a:t>located on </a:t>
            </a:r>
            <a:r>
              <a:rPr sz="1600" b="1" spc="-10" dirty="0">
                <a:solidFill>
                  <a:srgbClr val="252525"/>
                </a:solidFill>
                <a:latin typeface="Arial"/>
                <a:cs typeface="Arial"/>
              </a:rPr>
              <a:t>Chromosome </a:t>
            </a:r>
            <a:r>
              <a:rPr sz="1600" b="1" spc="-5" dirty="0">
                <a:solidFill>
                  <a:srgbClr val="252525"/>
                </a:solidFill>
                <a:latin typeface="Arial"/>
                <a:cs typeface="Arial"/>
              </a:rPr>
              <a:t>19, </a:t>
            </a:r>
            <a:r>
              <a:rPr sz="1600" spc="-5" dirty="0">
                <a:solidFill>
                  <a:srgbClr val="252525"/>
                </a:solidFill>
                <a:latin typeface="Arial"/>
                <a:cs typeface="Arial"/>
              </a:rPr>
              <a:t>which </a:t>
            </a:r>
            <a:r>
              <a:rPr sz="1600" dirty="0">
                <a:solidFill>
                  <a:srgbClr val="252525"/>
                </a:solidFill>
                <a:latin typeface="Arial"/>
                <a:cs typeface="Arial"/>
              </a:rPr>
              <a:t>is also </a:t>
            </a:r>
            <a:r>
              <a:rPr sz="1600" spc="-5" dirty="0">
                <a:solidFill>
                  <a:srgbClr val="252525"/>
                </a:solidFill>
                <a:latin typeface="Arial"/>
                <a:cs typeface="Arial"/>
              </a:rPr>
              <a:t>the</a:t>
            </a:r>
            <a:r>
              <a:rPr sz="1600" spc="10" dirty="0">
                <a:solidFill>
                  <a:srgbClr val="252525"/>
                </a:solidFill>
                <a:latin typeface="Arial"/>
                <a:cs typeface="Arial"/>
              </a:rPr>
              <a:t> </a:t>
            </a:r>
            <a:r>
              <a:rPr sz="1600" spc="-5" dirty="0">
                <a:solidFill>
                  <a:srgbClr val="252525"/>
                </a:solidFill>
                <a:latin typeface="Arial"/>
                <a:cs typeface="Arial"/>
              </a:rPr>
              <a:t>genetic</a:t>
            </a:r>
            <a:endParaRPr sz="1600" dirty="0">
              <a:latin typeface="Arial"/>
              <a:cs typeface="Arial"/>
            </a:endParaRPr>
          </a:p>
          <a:p>
            <a:pPr marL="12700" marR="5080">
              <a:lnSpc>
                <a:spcPts val="1920"/>
              </a:lnSpc>
              <a:spcBef>
                <a:spcPts val="15"/>
              </a:spcBef>
            </a:pPr>
            <a:r>
              <a:rPr sz="1600" spc="-5" dirty="0">
                <a:solidFill>
                  <a:srgbClr val="252525"/>
                </a:solidFill>
                <a:latin typeface="Arial"/>
                <a:cs typeface="Arial"/>
              </a:rPr>
              <a:t>coding </a:t>
            </a:r>
            <a:r>
              <a:rPr sz="1600" dirty="0">
                <a:solidFill>
                  <a:srgbClr val="252525"/>
                </a:solidFill>
                <a:latin typeface="Arial"/>
                <a:cs typeface="Arial"/>
              </a:rPr>
              <a:t>site </a:t>
            </a:r>
            <a:r>
              <a:rPr sz="1600" spc="-5" dirty="0">
                <a:solidFill>
                  <a:srgbClr val="252525"/>
                </a:solidFill>
                <a:latin typeface="Arial"/>
                <a:cs typeface="Arial"/>
              </a:rPr>
              <a:t>for </a:t>
            </a:r>
            <a:r>
              <a:rPr sz="1600" spc="-10" dirty="0">
                <a:solidFill>
                  <a:srgbClr val="252525"/>
                </a:solidFill>
                <a:latin typeface="Arial"/>
                <a:cs typeface="Arial"/>
              </a:rPr>
              <a:t>Ryanodine </a:t>
            </a:r>
            <a:r>
              <a:rPr sz="1600" spc="-5" dirty="0">
                <a:solidFill>
                  <a:srgbClr val="252525"/>
                </a:solidFill>
                <a:latin typeface="Arial"/>
                <a:cs typeface="Arial"/>
              </a:rPr>
              <a:t>receptors </a:t>
            </a:r>
            <a:r>
              <a:rPr sz="1600" dirty="0">
                <a:solidFill>
                  <a:srgbClr val="252525"/>
                </a:solidFill>
                <a:latin typeface="Arial"/>
                <a:cs typeface="Arial"/>
              </a:rPr>
              <a:t>( </a:t>
            </a:r>
            <a:r>
              <a:rPr sz="1600" spc="-5" dirty="0">
                <a:solidFill>
                  <a:srgbClr val="252525"/>
                </a:solidFill>
                <a:latin typeface="Arial"/>
                <a:cs typeface="Arial"/>
              </a:rPr>
              <a:t>Calcium release channel) of skeletal </a:t>
            </a:r>
            <a:r>
              <a:rPr sz="1600" dirty="0">
                <a:solidFill>
                  <a:srgbClr val="252525"/>
                </a:solidFill>
                <a:latin typeface="Arial"/>
                <a:cs typeface="Arial"/>
              </a:rPr>
              <a:t>muscle  </a:t>
            </a:r>
            <a:r>
              <a:rPr lang="en-US" sz="1600" dirty="0" smtClean="0">
                <a:solidFill>
                  <a:srgbClr val="252525"/>
                </a:solidFill>
                <a:latin typeface="Arial"/>
                <a:cs typeface="Arial"/>
              </a:rPr>
              <a:t> from </a:t>
            </a:r>
            <a:r>
              <a:rPr sz="1600" spc="-5" dirty="0" smtClean="0">
                <a:solidFill>
                  <a:srgbClr val="252525"/>
                </a:solidFill>
                <a:latin typeface="Arial"/>
                <a:cs typeface="Arial"/>
              </a:rPr>
              <a:t>sarcoplasmic reticulum</a:t>
            </a:r>
            <a:endParaRPr lang="en-US" sz="1600" spc="-5" dirty="0" smtClean="0">
              <a:solidFill>
                <a:srgbClr val="252525"/>
              </a:solidFill>
              <a:latin typeface="Arial"/>
              <a:cs typeface="Arial"/>
            </a:endParaRPr>
          </a:p>
          <a:p>
            <a:pPr marL="12700" marR="5080">
              <a:lnSpc>
                <a:spcPts val="1920"/>
              </a:lnSpc>
              <a:spcBef>
                <a:spcPts val="15"/>
              </a:spcBef>
            </a:pPr>
            <a:endParaRPr lang="en-US" sz="1600" spc="-5" dirty="0">
              <a:solidFill>
                <a:srgbClr val="252525"/>
              </a:solidFill>
              <a:latin typeface="Arial"/>
              <a:cs typeface="Arial"/>
            </a:endParaRPr>
          </a:p>
          <a:p>
            <a:pPr marL="12700" marR="5080">
              <a:lnSpc>
                <a:spcPts val="1920"/>
              </a:lnSpc>
              <a:spcBef>
                <a:spcPts val="15"/>
              </a:spcBef>
            </a:pPr>
            <a:r>
              <a:rPr lang="en-US" sz="1600" spc="-5" dirty="0" smtClean="0">
                <a:solidFill>
                  <a:srgbClr val="252525"/>
                </a:solidFill>
                <a:latin typeface="Arial"/>
                <a:cs typeface="Arial"/>
              </a:rPr>
              <a:t>Some reports regarding chromosome 17.</a:t>
            </a:r>
            <a:endParaRPr sz="1600" dirty="0">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240" y="511809"/>
            <a:ext cx="7506334" cy="1490152"/>
          </a:xfrm>
          <a:prstGeom prst="rect">
            <a:avLst/>
          </a:prstGeom>
        </p:spPr>
        <p:txBody>
          <a:bodyPr vert="horz" wrap="square" lIns="0" tIns="12700" rIns="0" bIns="0" rtlCol="0">
            <a:spAutoFit/>
          </a:bodyPr>
          <a:lstStyle/>
          <a:p>
            <a:pPr marL="12700">
              <a:lnSpc>
                <a:spcPct val="100000"/>
              </a:lnSpc>
              <a:spcBef>
                <a:spcPts val="100"/>
              </a:spcBef>
            </a:pPr>
            <a:endParaRPr sz="9600" dirty="0"/>
          </a:p>
        </p:txBody>
      </p:sp>
      <p:sp>
        <p:nvSpPr>
          <p:cNvPr id="3" name="object 3"/>
          <p:cNvSpPr txBox="1"/>
          <p:nvPr/>
        </p:nvSpPr>
        <p:spPr>
          <a:xfrm>
            <a:off x="815339" y="2353309"/>
            <a:ext cx="2735580" cy="115316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4B4B4B"/>
                </a:solidFill>
                <a:latin typeface="Arial"/>
                <a:cs typeface="Arial"/>
              </a:rPr>
              <a:t>Triggering</a:t>
            </a:r>
            <a:r>
              <a:rPr sz="2000" b="1" spc="-10" dirty="0">
                <a:solidFill>
                  <a:srgbClr val="4B4B4B"/>
                </a:solidFill>
                <a:latin typeface="Arial"/>
                <a:cs typeface="Arial"/>
              </a:rPr>
              <a:t> </a:t>
            </a:r>
            <a:r>
              <a:rPr sz="2000" b="1" dirty="0">
                <a:solidFill>
                  <a:srgbClr val="4B4B4B"/>
                </a:solidFill>
                <a:latin typeface="Arial"/>
                <a:cs typeface="Arial"/>
              </a:rPr>
              <a:t>Agents</a:t>
            </a:r>
            <a:endParaRPr sz="2000">
              <a:latin typeface="Arial"/>
              <a:cs typeface="Arial"/>
            </a:endParaRPr>
          </a:p>
          <a:p>
            <a:pPr>
              <a:lnSpc>
                <a:spcPct val="100000"/>
              </a:lnSpc>
              <a:spcBef>
                <a:spcPts val="30"/>
              </a:spcBef>
            </a:pPr>
            <a:endParaRPr sz="1850">
              <a:latin typeface="Times New Roman"/>
              <a:cs typeface="Times New Roman"/>
            </a:endParaRPr>
          </a:p>
          <a:p>
            <a:pPr marL="285750" marR="5080" indent="-273050">
              <a:lnSpc>
                <a:spcPct val="100000"/>
              </a:lnSpc>
            </a:pPr>
            <a:r>
              <a:rPr sz="1800" spc="-10" dirty="0">
                <a:solidFill>
                  <a:srgbClr val="4B4B4B"/>
                </a:solidFill>
                <a:latin typeface="Arial"/>
                <a:cs typeface="Arial"/>
              </a:rPr>
              <a:t>Volatile gaseous inhalation  anesthetics</a:t>
            </a:r>
            <a:endParaRPr sz="1800">
              <a:latin typeface="Arial"/>
              <a:cs typeface="Arial"/>
            </a:endParaRPr>
          </a:p>
        </p:txBody>
      </p:sp>
      <p:sp>
        <p:nvSpPr>
          <p:cNvPr id="4" name="object 4"/>
          <p:cNvSpPr txBox="1"/>
          <p:nvPr/>
        </p:nvSpPr>
        <p:spPr>
          <a:xfrm>
            <a:off x="1182369" y="3469640"/>
            <a:ext cx="106045" cy="16713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B4B4B"/>
                </a:solidFill>
                <a:latin typeface="Arial"/>
                <a:cs typeface="Arial"/>
              </a:rPr>
              <a:t>•</a:t>
            </a:r>
            <a:endParaRPr sz="1800">
              <a:latin typeface="Arial"/>
              <a:cs typeface="Arial"/>
            </a:endParaRPr>
          </a:p>
          <a:p>
            <a:pPr marL="12700">
              <a:lnSpc>
                <a:spcPct val="100000"/>
              </a:lnSpc>
            </a:pPr>
            <a:r>
              <a:rPr sz="1800" dirty="0">
                <a:solidFill>
                  <a:srgbClr val="4B4B4B"/>
                </a:solidFill>
                <a:latin typeface="Arial"/>
                <a:cs typeface="Arial"/>
              </a:rPr>
              <a:t>•</a:t>
            </a:r>
            <a:endParaRPr sz="1800">
              <a:latin typeface="Arial"/>
              <a:cs typeface="Arial"/>
            </a:endParaRPr>
          </a:p>
          <a:p>
            <a:pPr marL="12700">
              <a:lnSpc>
                <a:spcPct val="100000"/>
              </a:lnSpc>
            </a:pPr>
            <a:r>
              <a:rPr sz="1800" dirty="0">
                <a:solidFill>
                  <a:srgbClr val="4B4B4B"/>
                </a:solidFill>
                <a:latin typeface="Arial"/>
                <a:cs typeface="Arial"/>
              </a:rPr>
              <a:t>•</a:t>
            </a:r>
            <a:endParaRPr sz="1800">
              <a:latin typeface="Arial"/>
              <a:cs typeface="Arial"/>
            </a:endParaRPr>
          </a:p>
          <a:p>
            <a:pPr marL="12700">
              <a:lnSpc>
                <a:spcPct val="100000"/>
              </a:lnSpc>
            </a:pPr>
            <a:r>
              <a:rPr sz="1800" dirty="0">
                <a:solidFill>
                  <a:srgbClr val="4B4B4B"/>
                </a:solidFill>
                <a:latin typeface="Arial"/>
                <a:cs typeface="Arial"/>
              </a:rPr>
              <a:t>•</a:t>
            </a:r>
            <a:endParaRPr sz="1800">
              <a:latin typeface="Arial"/>
              <a:cs typeface="Arial"/>
            </a:endParaRPr>
          </a:p>
          <a:p>
            <a:pPr marL="12700">
              <a:lnSpc>
                <a:spcPct val="100000"/>
              </a:lnSpc>
            </a:pPr>
            <a:r>
              <a:rPr sz="1800" dirty="0">
                <a:solidFill>
                  <a:srgbClr val="4B4B4B"/>
                </a:solidFill>
                <a:latin typeface="Arial"/>
                <a:cs typeface="Arial"/>
              </a:rPr>
              <a:t>•</a:t>
            </a:r>
            <a:endParaRPr sz="1800">
              <a:latin typeface="Arial"/>
              <a:cs typeface="Arial"/>
            </a:endParaRPr>
          </a:p>
          <a:p>
            <a:pPr marL="12700">
              <a:lnSpc>
                <a:spcPct val="100000"/>
              </a:lnSpc>
            </a:pPr>
            <a:r>
              <a:rPr sz="1800" dirty="0">
                <a:solidFill>
                  <a:srgbClr val="4B4B4B"/>
                </a:solidFill>
                <a:latin typeface="Arial"/>
                <a:cs typeface="Arial"/>
              </a:rPr>
              <a:t>•</a:t>
            </a:r>
            <a:endParaRPr sz="1800">
              <a:latin typeface="Arial"/>
              <a:cs typeface="Arial"/>
            </a:endParaRPr>
          </a:p>
        </p:txBody>
      </p:sp>
      <p:sp>
        <p:nvSpPr>
          <p:cNvPr id="5" name="object 5"/>
          <p:cNvSpPr txBox="1"/>
          <p:nvPr/>
        </p:nvSpPr>
        <p:spPr>
          <a:xfrm>
            <a:off x="1455419" y="3481070"/>
            <a:ext cx="1577975" cy="196464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4B4B4B"/>
                </a:solidFill>
                <a:latin typeface="Arial"/>
                <a:cs typeface="Arial"/>
              </a:rPr>
              <a:t>Isoflurane  Sevoflurane  </a:t>
            </a:r>
            <a:r>
              <a:rPr sz="1800" spc="-10" dirty="0">
                <a:solidFill>
                  <a:srgbClr val="4B4B4B"/>
                </a:solidFill>
                <a:latin typeface="Arial"/>
                <a:cs typeface="Arial"/>
              </a:rPr>
              <a:t>Desflurane  Halothane  </a:t>
            </a:r>
            <a:r>
              <a:rPr sz="1800" spc="-10" dirty="0" err="1">
                <a:solidFill>
                  <a:srgbClr val="4B4B4B"/>
                </a:solidFill>
                <a:latin typeface="Arial"/>
                <a:cs typeface="Arial"/>
              </a:rPr>
              <a:t>Enflurane</a:t>
            </a:r>
            <a:r>
              <a:rPr sz="1800" spc="-10" dirty="0">
                <a:solidFill>
                  <a:srgbClr val="4B4B4B"/>
                </a:solidFill>
                <a:latin typeface="Arial"/>
                <a:cs typeface="Arial"/>
              </a:rPr>
              <a:t>  </a:t>
            </a:r>
            <a:r>
              <a:rPr sz="1800" spc="-30" dirty="0" err="1" smtClean="0">
                <a:solidFill>
                  <a:srgbClr val="4B4B4B"/>
                </a:solidFill>
                <a:latin typeface="Arial"/>
                <a:cs typeface="Arial"/>
              </a:rPr>
              <a:t>M</a:t>
            </a:r>
            <a:r>
              <a:rPr sz="1800" spc="-5" dirty="0" err="1" smtClean="0">
                <a:solidFill>
                  <a:srgbClr val="4B4B4B"/>
                </a:solidFill>
                <a:latin typeface="Arial"/>
                <a:cs typeface="Arial"/>
              </a:rPr>
              <a:t>etho</a:t>
            </a:r>
            <a:r>
              <a:rPr sz="1800" spc="-25" dirty="0" err="1" smtClean="0">
                <a:solidFill>
                  <a:srgbClr val="4B4B4B"/>
                </a:solidFill>
                <a:latin typeface="Arial"/>
                <a:cs typeface="Arial"/>
              </a:rPr>
              <a:t>x</a:t>
            </a:r>
            <a:r>
              <a:rPr sz="1800" spc="-20" dirty="0" err="1" smtClean="0">
                <a:solidFill>
                  <a:srgbClr val="4B4B4B"/>
                </a:solidFill>
                <a:latin typeface="Arial"/>
                <a:cs typeface="Arial"/>
              </a:rPr>
              <a:t>y</a:t>
            </a:r>
            <a:r>
              <a:rPr sz="1800" spc="-5" dirty="0" err="1" smtClean="0">
                <a:solidFill>
                  <a:srgbClr val="4B4B4B"/>
                </a:solidFill>
                <a:latin typeface="Arial"/>
                <a:cs typeface="Arial"/>
              </a:rPr>
              <a:t>flu</a:t>
            </a:r>
            <a:r>
              <a:rPr sz="1800" spc="-15" dirty="0" err="1" smtClean="0">
                <a:solidFill>
                  <a:srgbClr val="4B4B4B"/>
                </a:solidFill>
                <a:latin typeface="Arial"/>
                <a:cs typeface="Arial"/>
              </a:rPr>
              <a:t>r</a:t>
            </a:r>
            <a:r>
              <a:rPr sz="1800" spc="-5" dirty="0" err="1" smtClean="0">
                <a:solidFill>
                  <a:srgbClr val="4B4B4B"/>
                </a:solidFill>
                <a:latin typeface="Arial"/>
                <a:cs typeface="Arial"/>
              </a:rPr>
              <a:t>ane</a:t>
            </a:r>
            <a:endParaRPr lang="en-US" sz="1800" spc="-5" dirty="0" smtClean="0">
              <a:solidFill>
                <a:srgbClr val="4B4B4B"/>
              </a:solidFill>
              <a:latin typeface="Arial"/>
              <a:cs typeface="Arial"/>
            </a:endParaRPr>
          </a:p>
          <a:p>
            <a:pPr marL="12700" marR="5080">
              <a:lnSpc>
                <a:spcPct val="100000"/>
              </a:lnSpc>
              <a:spcBef>
                <a:spcPts val="100"/>
              </a:spcBef>
            </a:pPr>
            <a:r>
              <a:rPr lang="en-US" spc="-5" dirty="0" smtClean="0">
                <a:solidFill>
                  <a:srgbClr val="4B4B4B"/>
                </a:solidFill>
                <a:latin typeface="Arial"/>
                <a:cs typeface="Arial"/>
              </a:rPr>
              <a:t>Ether</a:t>
            </a:r>
            <a:endParaRPr sz="1800" dirty="0">
              <a:latin typeface="Arial"/>
              <a:cs typeface="Arial"/>
            </a:endParaRPr>
          </a:p>
        </p:txBody>
      </p:sp>
      <p:sp>
        <p:nvSpPr>
          <p:cNvPr id="6" name="object 6"/>
          <p:cNvSpPr txBox="1"/>
          <p:nvPr/>
        </p:nvSpPr>
        <p:spPr>
          <a:xfrm>
            <a:off x="815339" y="5701029"/>
            <a:ext cx="159258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B4B4B"/>
                </a:solidFill>
                <a:latin typeface="Arial"/>
                <a:cs typeface="Arial"/>
              </a:rPr>
              <a:t>Succinylcholine</a:t>
            </a:r>
            <a:endParaRPr sz="1800" dirty="0">
              <a:latin typeface="Arial"/>
              <a:cs typeface="Arial"/>
            </a:endParaRPr>
          </a:p>
        </p:txBody>
      </p:sp>
      <p:sp>
        <p:nvSpPr>
          <p:cNvPr id="7" name="object 7"/>
          <p:cNvSpPr txBox="1"/>
          <p:nvPr/>
        </p:nvSpPr>
        <p:spPr>
          <a:xfrm>
            <a:off x="3429000" y="1490217"/>
            <a:ext cx="3514090" cy="1224280"/>
          </a:xfrm>
          <a:prstGeom prst="rect">
            <a:avLst/>
          </a:prstGeom>
        </p:spPr>
        <p:txBody>
          <a:bodyPr vert="horz" wrap="square" lIns="0" tIns="234315" rIns="0" bIns="0" rtlCol="0">
            <a:spAutoFit/>
          </a:bodyPr>
          <a:lstStyle/>
          <a:p>
            <a:pPr marL="12700">
              <a:lnSpc>
                <a:spcPct val="100000"/>
              </a:lnSpc>
              <a:spcBef>
                <a:spcPts val="1845"/>
              </a:spcBef>
            </a:pPr>
            <a:endParaRPr sz="3600" dirty="0">
              <a:latin typeface="Arial"/>
              <a:cs typeface="Arial"/>
            </a:endParaRPr>
          </a:p>
          <a:p>
            <a:pPr marL="802005">
              <a:lnSpc>
                <a:spcPct val="100000"/>
              </a:lnSpc>
              <a:spcBef>
                <a:spcPts val="969"/>
              </a:spcBef>
            </a:pPr>
            <a:r>
              <a:rPr sz="2000" b="1" spc="-5" dirty="0">
                <a:solidFill>
                  <a:srgbClr val="4B4B4B"/>
                </a:solidFill>
                <a:latin typeface="Arial"/>
                <a:cs typeface="Arial"/>
              </a:rPr>
              <a:t>Non-triggering</a:t>
            </a:r>
            <a:r>
              <a:rPr sz="2000" b="1" spc="-40" dirty="0">
                <a:solidFill>
                  <a:srgbClr val="4B4B4B"/>
                </a:solidFill>
                <a:latin typeface="Arial"/>
                <a:cs typeface="Arial"/>
              </a:rPr>
              <a:t> </a:t>
            </a:r>
            <a:r>
              <a:rPr sz="2000" b="1" dirty="0">
                <a:solidFill>
                  <a:srgbClr val="4B4B4B"/>
                </a:solidFill>
                <a:latin typeface="Arial"/>
                <a:cs typeface="Arial"/>
              </a:rPr>
              <a:t>Agents</a:t>
            </a:r>
            <a:endParaRPr sz="2000" dirty="0">
              <a:latin typeface="Arial"/>
              <a:cs typeface="Arial"/>
            </a:endParaRPr>
          </a:p>
        </p:txBody>
      </p:sp>
      <p:sp>
        <p:nvSpPr>
          <p:cNvPr id="8" name="object 8"/>
          <p:cNvSpPr txBox="1"/>
          <p:nvPr/>
        </p:nvSpPr>
        <p:spPr>
          <a:xfrm>
            <a:off x="4584700" y="4870450"/>
            <a:ext cx="106045" cy="84836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B4B4B"/>
                </a:solidFill>
                <a:latin typeface="Arial"/>
                <a:cs typeface="Arial"/>
              </a:rPr>
              <a:t>•</a:t>
            </a:r>
            <a:endParaRPr sz="1800">
              <a:latin typeface="Arial"/>
              <a:cs typeface="Arial"/>
            </a:endParaRPr>
          </a:p>
          <a:p>
            <a:pPr marL="12700">
              <a:lnSpc>
                <a:spcPct val="100000"/>
              </a:lnSpc>
            </a:pPr>
            <a:r>
              <a:rPr sz="1800" dirty="0">
                <a:solidFill>
                  <a:srgbClr val="4B4B4B"/>
                </a:solidFill>
                <a:latin typeface="Arial"/>
                <a:cs typeface="Arial"/>
              </a:rPr>
              <a:t>•</a:t>
            </a:r>
            <a:endParaRPr sz="1800">
              <a:latin typeface="Arial"/>
              <a:cs typeface="Arial"/>
            </a:endParaRPr>
          </a:p>
          <a:p>
            <a:pPr marL="12700">
              <a:lnSpc>
                <a:spcPct val="100000"/>
              </a:lnSpc>
            </a:pPr>
            <a:r>
              <a:rPr sz="1800" dirty="0">
                <a:solidFill>
                  <a:srgbClr val="4B4B4B"/>
                </a:solidFill>
                <a:latin typeface="Arial"/>
                <a:cs typeface="Arial"/>
              </a:rPr>
              <a:t>•</a:t>
            </a:r>
            <a:endParaRPr sz="1800">
              <a:latin typeface="Arial"/>
              <a:cs typeface="Arial"/>
            </a:endParaRPr>
          </a:p>
        </p:txBody>
      </p:sp>
      <p:sp>
        <p:nvSpPr>
          <p:cNvPr id="9" name="object 9"/>
          <p:cNvSpPr txBox="1"/>
          <p:nvPr/>
        </p:nvSpPr>
        <p:spPr>
          <a:xfrm>
            <a:off x="4218940" y="2962909"/>
            <a:ext cx="2533015" cy="2768600"/>
          </a:xfrm>
          <a:prstGeom prst="rect">
            <a:avLst/>
          </a:prstGeom>
        </p:spPr>
        <p:txBody>
          <a:bodyPr vert="horz" wrap="square" lIns="0" tIns="12700" rIns="0" bIns="0" rtlCol="0">
            <a:spAutoFit/>
          </a:bodyPr>
          <a:lstStyle/>
          <a:p>
            <a:pPr marL="12700" marR="1182370">
              <a:lnSpc>
                <a:spcPct val="100000"/>
              </a:lnSpc>
              <a:spcBef>
                <a:spcPts val="100"/>
              </a:spcBef>
            </a:pPr>
            <a:r>
              <a:rPr sz="1800" spc="-10" dirty="0">
                <a:solidFill>
                  <a:srgbClr val="4B4B4B"/>
                </a:solidFill>
                <a:latin typeface="Arial"/>
                <a:cs typeface="Arial"/>
              </a:rPr>
              <a:t>Propofol  </a:t>
            </a:r>
            <a:r>
              <a:rPr sz="1800" spc="-5" dirty="0">
                <a:solidFill>
                  <a:srgbClr val="4B4B4B"/>
                </a:solidFill>
                <a:latin typeface="Arial"/>
                <a:cs typeface="Arial"/>
              </a:rPr>
              <a:t>Ketamine  Nitrous</a:t>
            </a:r>
            <a:r>
              <a:rPr sz="1800" spc="-90" dirty="0">
                <a:solidFill>
                  <a:srgbClr val="4B4B4B"/>
                </a:solidFill>
                <a:latin typeface="Arial"/>
                <a:cs typeface="Arial"/>
              </a:rPr>
              <a:t> </a:t>
            </a:r>
            <a:r>
              <a:rPr sz="1800" spc="-10" dirty="0">
                <a:solidFill>
                  <a:srgbClr val="4B4B4B"/>
                </a:solidFill>
                <a:latin typeface="Arial"/>
                <a:cs typeface="Arial"/>
              </a:rPr>
              <a:t>oxide</a:t>
            </a:r>
            <a:endParaRPr sz="1800">
              <a:latin typeface="Arial"/>
              <a:cs typeface="Arial"/>
            </a:endParaRPr>
          </a:p>
          <a:p>
            <a:pPr marL="12700" marR="509905">
              <a:lnSpc>
                <a:spcPct val="100000"/>
              </a:lnSpc>
            </a:pPr>
            <a:r>
              <a:rPr sz="1800" spc="-10" dirty="0">
                <a:solidFill>
                  <a:srgbClr val="4B4B4B"/>
                </a:solidFill>
                <a:latin typeface="Arial"/>
                <a:cs typeface="Arial"/>
              </a:rPr>
              <a:t>All local </a:t>
            </a:r>
            <a:r>
              <a:rPr sz="1800" spc="-5" dirty="0">
                <a:solidFill>
                  <a:srgbClr val="4B4B4B"/>
                </a:solidFill>
                <a:latin typeface="Arial"/>
                <a:cs typeface="Arial"/>
              </a:rPr>
              <a:t>anesthetics  </a:t>
            </a:r>
            <a:r>
              <a:rPr sz="1800" spc="-10" dirty="0">
                <a:solidFill>
                  <a:srgbClr val="4B4B4B"/>
                </a:solidFill>
                <a:latin typeface="Arial"/>
                <a:cs typeface="Arial"/>
              </a:rPr>
              <a:t>All</a:t>
            </a:r>
            <a:r>
              <a:rPr sz="1800" dirty="0">
                <a:solidFill>
                  <a:srgbClr val="4B4B4B"/>
                </a:solidFill>
                <a:latin typeface="Arial"/>
                <a:cs typeface="Arial"/>
              </a:rPr>
              <a:t> </a:t>
            </a:r>
            <a:r>
              <a:rPr sz="1800" spc="-10" dirty="0">
                <a:solidFill>
                  <a:srgbClr val="4B4B4B"/>
                </a:solidFill>
                <a:latin typeface="Arial"/>
                <a:cs typeface="Arial"/>
              </a:rPr>
              <a:t>narcotics</a:t>
            </a:r>
            <a:endParaRPr sz="1800">
              <a:latin typeface="Arial"/>
              <a:cs typeface="Arial"/>
            </a:endParaRPr>
          </a:p>
          <a:p>
            <a:pPr marL="285750" marR="5080" indent="-273050">
              <a:lnSpc>
                <a:spcPct val="100000"/>
              </a:lnSpc>
            </a:pPr>
            <a:r>
              <a:rPr sz="1800" spc="-10" dirty="0">
                <a:solidFill>
                  <a:srgbClr val="4B4B4B"/>
                </a:solidFill>
                <a:latin typeface="Arial"/>
                <a:cs typeface="Arial"/>
              </a:rPr>
              <a:t>Non-depolarizing </a:t>
            </a:r>
            <a:r>
              <a:rPr sz="1800" spc="-5" dirty="0">
                <a:solidFill>
                  <a:srgbClr val="4B4B4B"/>
                </a:solidFill>
                <a:latin typeface="Arial"/>
                <a:cs typeface="Arial"/>
              </a:rPr>
              <a:t>muscle  </a:t>
            </a:r>
            <a:r>
              <a:rPr sz="1800" spc="-10" dirty="0">
                <a:solidFill>
                  <a:srgbClr val="4B4B4B"/>
                </a:solidFill>
                <a:latin typeface="Arial"/>
                <a:cs typeface="Arial"/>
              </a:rPr>
              <a:t>relaxants</a:t>
            </a:r>
            <a:endParaRPr sz="1800">
              <a:latin typeface="Arial"/>
              <a:cs typeface="Arial"/>
            </a:endParaRPr>
          </a:p>
          <a:p>
            <a:pPr marL="652780" marR="529590" algn="just">
              <a:lnSpc>
                <a:spcPct val="100000"/>
              </a:lnSpc>
            </a:pPr>
            <a:r>
              <a:rPr sz="1800" spc="-10" dirty="0">
                <a:solidFill>
                  <a:srgbClr val="4B4B4B"/>
                </a:solidFill>
                <a:latin typeface="Arial"/>
                <a:cs typeface="Arial"/>
              </a:rPr>
              <a:t>Vecuronium  Rocuronium  </a:t>
            </a:r>
            <a:r>
              <a:rPr sz="1800" spc="-15" dirty="0">
                <a:solidFill>
                  <a:srgbClr val="4B4B4B"/>
                </a:solidFill>
                <a:latin typeface="Arial"/>
                <a:cs typeface="Arial"/>
              </a:rPr>
              <a:t>P</a:t>
            </a:r>
            <a:r>
              <a:rPr sz="1800" spc="-5" dirty="0">
                <a:solidFill>
                  <a:srgbClr val="4B4B4B"/>
                </a:solidFill>
                <a:latin typeface="Arial"/>
                <a:cs typeface="Arial"/>
              </a:rPr>
              <a:t>anc</a:t>
            </a:r>
            <a:r>
              <a:rPr sz="1800" spc="-15" dirty="0">
                <a:solidFill>
                  <a:srgbClr val="4B4B4B"/>
                </a:solidFill>
                <a:latin typeface="Arial"/>
                <a:cs typeface="Arial"/>
              </a:rPr>
              <a:t>u</a:t>
            </a:r>
            <a:r>
              <a:rPr sz="1800" dirty="0">
                <a:solidFill>
                  <a:srgbClr val="4B4B4B"/>
                </a:solidFill>
                <a:latin typeface="Arial"/>
                <a:cs typeface="Arial"/>
              </a:rPr>
              <a:t>ro</a:t>
            </a:r>
            <a:r>
              <a:rPr sz="1800" spc="-15" dirty="0">
                <a:solidFill>
                  <a:srgbClr val="4B4B4B"/>
                </a:solidFill>
                <a:latin typeface="Arial"/>
                <a:cs typeface="Arial"/>
              </a:rPr>
              <a:t>n</a:t>
            </a:r>
            <a:r>
              <a:rPr sz="1800" spc="-5" dirty="0">
                <a:solidFill>
                  <a:srgbClr val="4B4B4B"/>
                </a:solidFill>
                <a:latin typeface="Arial"/>
                <a:cs typeface="Arial"/>
              </a:rPr>
              <a:t>ium</a:t>
            </a:r>
            <a:endParaRPr sz="1800">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7200" y="990600"/>
            <a:ext cx="1650364"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252525"/>
                </a:solidFill>
                <a:latin typeface="Arial"/>
                <a:cs typeface="Arial"/>
              </a:rPr>
              <a:t>Pathophysiology</a:t>
            </a:r>
            <a:endParaRPr sz="1600" dirty="0">
              <a:latin typeface="Arial"/>
              <a:cs typeface="Arial"/>
            </a:endParaRPr>
          </a:p>
        </p:txBody>
      </p:sp>
      <p:sp>
        <p:nvSpPr>
          <p:cNvPr id="5" name="object 5"/>
          <p:cNvSpPr txBox="1"/>
          <p:nvPr/>
        </p:nvSpPr>
        <p:spPr>
          <a:xfrm>
            <a:off x="304800" y="1259840"/>
            <a:ext cx="7250430" cy="4732962"/>
          </a:xfrm>
          <a:prstGeom prst="rect">
            <a:avLst/>
          </a:prstGeom>
        </p:spPr>
        <p:txBody>
          <a:bodyPr vert="horz" wrap="square" lIns="0" tIns="106680" rIns="0" bIns="0" rtlCol="0">
            <a:spAutoFit/>
          </a:bodyPr>
          <a:lstStyle/>
          <a:p>
            <a:pPr marL="12700" marR="615950">
              <a:lnSpc>
                <a:spcPct val="82800"/>
              </a:lnSpc>
              <a:spcBef>
                <a:spcPts val="840"/>
              </a:spcBef>
              <a:buSzPct val="93750"/>
              <a:buChar char="•"/>
              <a:tabLst>
                <a:tab pos="85090" algn="l"/>
              </a:tabLst>
            </a:pPr>
            <a:r>
              <a:rPr sz="1600" spc="-25" dirty="0">
                <a:solidFill>
                  <a:srgbClr val="4B4B4B"/>
                </a:solidFill>
                <a:latin typeface="Arial"/>
                <a:cs typeface="Arial"/>
              </a:rPr>
              <a:t>M</a:t>
            </a:r>
            <a:r>
              <a:rPr sz="1600" dirty="0">
                <a:solidFill>
                  <a:srgbClr val="4B4B4B"/>
                </a:solidFill>
                <a:latin typeface="Arial"/>
                <a:cs typeface="Arial"/>
              </a:rPr>
              <a:t>H</a:t>
            </a:r>
            <a:r>
              <a:rPr sz="1600" spc="-10" dirty="0">
                <a:solidFill>
                  <a:srgbClr val="4B4B4B"/>
                </a:solidFill>
                <a:latin typeface="Arial"/>
                <a:cs typeface="Arial"/>
              </a:rPr>
              <a:t> </a:t>
            </a:r>
            <a:r>
              <a:rPr sz="1600" dirty="0">
                <a:solidFill>
                  <a:srgbClr val="4B4B4B"/>
                </a:solidFill>
                <a:latin typeface="Arial"/>
                <a:cs typeface="Arial"/>
              </a:rPr>
              <a:t>is a</a:t>
            </a:r>
            <a:r>
              <a:rPr sz="1600" spc="-5" dirty="0">
                <a:solidFill>
                  <a:srgbClr val="4B4B4B"/>
                </a:solidFill>
                <a:latin typeface="Arial"/>
                <a:cs typeface="Arial"/>
              </a:rPr>
              <a:t> </a:t>
            </a:r>
            <a:r>
              <a:rPr sz="1600" spc="5" dirty="0">
                <a:solidFill>
                  <a:srgbClr val="4B4B4B"/>
                </a:solidFill>
                <a:latin typeface="Arial"/>
                <a:cs typeface="Arial"/>
              </a:rPr>
              <a:t>s</a:t>
            </a:r>
            <a:r>
              <a:rPr sz="1600" spc="-25" dirty="0">
                <a:solidFill>
                  <a:srgbClr val="4B4B4B"/>
                </a:solidFill>
                <a:latin typeface="Arial"/>
                <a:cs typeface="Arial"/>
              </a:rPr>
              <a:t>y</a:t>
            </a:r>
            <a:r>
              <a:rPr sz="1600" spc="-5" dirty="0">
                <a:solidFill>
                  <a:srgbClr val="4B4B4B"/>
                </a:solidFill>
                <a:latin typeface="Arial"/>
                <a:cs typeface="Arial"/>
              </a:rPr>
              <a:t>n</a:t>
            </a:r>
            <a:r>
              <a:rPr sz="1600" spc="-10" dirty="0">
                <a:solidFill>
                  <a:srgbClr val="4B4B4B"/>
                </a:solidFill>
                <a:latin typeface="Arial"/>
                <a:cs typeface="Arial"/>
              </a:rPr>
              <a:t>d</a:t>
            </a:r>
            <a:r>
              <a:rPr sz="1600" spc="-5" dirty="0">
                <a:solidFill>
                  <a:srgbClr val="4B4B4B"/>
                </a:solidFill>
                <a:latin typeface="Arial"/>
                <a:cs typeface="Arial"/>
              </a:rPr>
              <a:t>ro</a:t>
            </a:r>
            <a:r>
              <a:rPr sz="1600" spc="5" dirty="0">
                <a:solidFill>
                  <a:srgbClr val="4B4B4B"/>
                </a:solidFill>
                <a:latin typeface="Arial"/>
                <a:cs typeface="Arial"/>
              </a:rPr>
              <a:t>m</a:t>
            </a:r>
            <a:r>
              <a:rPr sz="1600" dirty="0">
                <a:solidFill>
                  <a:srgbClr val="4B4B4B"/>
                </a:solidFill>
                <a:latin typeface="Arial"/>
                <a:cs typeface="Arial"/>
              </a:rPr>
              <a:t>e caused</a:t>
            </a:r>
            <a:r>
              <a:rPr sz="1600" spc="-5" dirty="0">
                <a:solidFill>
                  <a:srgbClr val="4B4B4B"/>
                </a:solidFill>
                <a:latin typeface="Arial"/>
                <a:cs typeface="Arial"/>
              </a:rPr>
              <a:t> b</a:t>
            </a:r>
            <a:r>
              <a:rPr sz="1600" dirty="0">
                <a:solidFill>
                  <a:srgbClr val="4B4B4B"/>
                </a:solidFill>
                <a:latin typeface="Arial"/>
                <a:cs typeface="Arial"/>
              </a:rPr>
              <a:t>y</a:t>
            </a:r>
            <a:r>
              <a:rPr sz="1600" spc="-30" dirty="0">
                <a:solidFill>
                  <a:srgbClr val="4B4B4B"/>
                </a:solidFill>
                <a:latin typeface="Arial"/>
                <a:cs typeface="Arial"/>
              </a:rPr>
              <a:t> </a:t>
            </a:r>
            <a:r>
              <a:rPr lang="en-US" sz="1600" spc="-5" dirty="0" smtClean="0">
                <a:solidFill>
                  <a:srgbClr val="4B4B4B"/>
                </a:solidFill>
                <a:latin typeface="Arial"/>
                <a:cs typeface="Arial"/>
              </a:rPr>
              <a:t>dysregulation of excitati</a:t>
            </a:r>
            <a:r>
              <a:rPr sz="1600" spc="-5" dirty="0" smtClean="0">
                <a:solidFill>
                  <a:srgbClr val="4B4B4B"/>
                </a:solidFill>
                <a:latin typeface="Arial"/>
                <a:cs typeface="Arial"/>
              </a:rPr>
              <a:t>on-</a:t>
            </a:r>
            <a:r>
              <a:rPr sz="1600" dirty="0" smtClean="0">
                <a:solidFill>
                  <a:srgbClr val="4B4B4B"/>
                </a:solidFill>
                <a:latin typeface="Arial"/>
                <a:cs typeface="Arial"/>
              </a:rPr>
              <a:t>con</a:t>
            </a:r>
            <a:r>
              <a:rPr sz="1600" spc="-5" dirty="0" smtClean="0">
                <a:solidFill>
                  <a:srgbClr val="4B4B4B"/>
                </a:solidFill>
                <a:latin typeface="Arial"/>
                <a:cs typeface="Arial"/>
              </a:rPr>
              <a:t>trac</a:t>
            </a:r>
            <a:r>
              <a:rPr sz="1600" dirty="0" smtClean="0">
                <a:solidFill>
                  <a:srgbClr val="4B4B4B"/>
                </a:solidFill>
                <a:latin typeface="Arial"/>
                <a:cs typeface="Arial"/>
              </a:rPr>
              <a:t>ti</a:t>
            </a:r>
            <a:r>
              <a:rPr sz="1600" spc="-10" dirty="0" smtClean="0">
                <a:solidFill>
                  <a:srgbClr val="4B4B4B"/>
                </a:solidFill>
                <a:latin typeface="Arial"/>
                <a:cs typeface="Arial"/>
              </a:rPr>
              <a:t>o</a:t>
            </a:r>
            <a:r>
              <a:rPr sz="1600" dirty="0" smtClean="0">
                <a:solidFill>
                  <a:srgbClr val="4B4B4B"/>
                </a:solidFill>
                <a:latin typeface="Arial"/>
                <a:cs typeface="Arial"/>
              </a:rPr>
              <a:t>n </a:t>
            </a:r>
            <a:r>
              <a:rPr sz="1600" spc="-15" dirty="0">
                <a:solidFill>
                  <a:srgbClr val="4B4B4B"/>
                </a:solidFill>
                <a:latin typeface="Arial"/>
                <a:cs typeface="Arial"/>
              </a:rPr>
              <a:t>(</a:t>
            </a:r>
            <a:r>
              <a:rPr sz="1600" dirty="0">
                <a:solidFill>
                  <a:srgbClr val="4B4B4B"/>
                </a:solidFill>
                <a:latin typeface="Arial"/>
                <a:cs typeface="Arial"/>
              </a:rPr>
              <a:t>E</a:t>
            </a:r>
            <a:r>
              <a:rPr sz="1600" spc="-10" dirty="0">
                <a:solidFill>
                  <a:srgbClr val="4B4B4B"/>
                </a:solidFill>
                <a:latin typeface="Arial"/>
                <a:cs typeface="Arial"/>
              </a:rPr>
              <a:t>C</a:t>
            </a:r>
            <a:r>
              <a:rPr sz="1600" dirty="0">
                <a:solidFill>
                  <a:srgbClr val="4B4B4B"/>
                </a:solidFill>
                <a:latin typeface="Arial"/>
                <a:cs typeface="Arial"/>
              </a:rPr>
              <a:t>)  </a:t>
            </a:r>
            <a:r>
              <a:rPr sz="1600" spc="-5" dirty="0">
                <a:solidFill>
                  <a:srgbClr val="4B4B4B"/>
                </a:solidFill>
                <a:latin typeface="Arial"/>
                <a:cs typeface="Arial"/>
              </a:rPr>
              <a:t>coupling </a:t>
            </a:r>
            <a:r>
              <a:rPr sz="1600" dirty="0">
                <a:solidFill>
                  <a:srgbClr val="4B4B4B"/>
                </a:solidFill>
                <a:latin typeface="Arial"/>
                <a:cs typeface="Arial"/>
              </a:rPr>
              <a:t>in </a:t>
            </a:r>
            <a:r>
              <a:rPr sz="1600" spc="-5" dirty="0">
                <a:solidFill>
                  <a:srgbClr val="4B4B4B"/>
                </a:solidFill>
                <a:latin typeface="Arial"/>
                <a:cs typeface="Arial"/>
              </a:rPr>
              <a:t>skeletal muscle.</a:t>
            </a:r>
            <a:endParaRPr sz="1600" dirty="0">
              <a:latin typeface="Arial"/>
              <a:cs typeface="Arial"/>
            </a:endParaRPr>
          </a:p>
          <a:p>
            <a:pPr>
              <a:lnSpc>
                <a:spcPct val="100000"/>
              </a:lnSpc>
              <a:spcBef>
                <a:spcPts val="15"/>
              </a:spcBef>
              <a:buClr>
                <a:srgbClr val="4B4B4B"/>
              </a:buClr>
              <a:buFont typeface="Arial"/>
              <a:buChar char="•"/>
            </a:pPr>
            <a:endParaRPr sz="1650" dirty="0">
              <a:latin typeface="Times New Roman"/>
              <a:cs typeface="Times New Roman"/>
            </a:endParaRPr>
          </a:p>
          <a:p>
            <a:pPr marL="12700" marR="1087120">
              <a:lnSpc>
                <a:spcPct val="100000"/>
              </a:lnSpc>
              <a:buSzPct val="93750"/>
              <a:buChar char="•"/>
              <a:tabLst>
                <a:tab pos="85090" algn="l"/>
              </a:tabLst>
            </a:pPr>
            <a:r>
              <a:rPr sz="1600" spc="-5" dirty="0">
                <a:solidFill>
                  <a:srgbClr val="4B4B4B"/>
                </a:solidFill>
                <a:latin typeface="Arial"/>
                <a:cs typeface="Arial"/>
              </a:rPr>
              <a:t>Patients susceptible to </a:t>
            </a:r>
            <a:r>
              <a:rPr sz="1600" spc="-15" dirty="0">
                <a:solidFill>
                  <a:srgbClr val="4B4B4B"/>
                </a:solidFill>
                <a:latin typeface="Arial"/>
                <a:cs typeface="Arial"/>
              </a:rPr>
              <a:t>MH </a:t>
            </a:r>
            <a:r>
              <a:rPr sz="1600" spc="-5" dirty="0">
                <a:solidFill>
                  <a:srgbClr val="4B4B4B"/>
                </a:solidFill>
                <a:latin typeface="Arial"/>
                <a:cs typeface="Arial"/>
              </a:rPr>
              <a:t>have </a:t>
            </a:r>
            <a:r>
              <a:rPr sz="1600" dirty="0">
                <a:solidFill>
                  <a:srgbClr val="4B4B4B"/>
                </a:solidFill>
                <a:latin typeface="Arial"/>
                <a:cs typeface="Arial"/>
              </a:rPr>
              <a:t>a </a:t>
            </a:r>
            <a:r>
              <a:rPr sz="1600" spc="-5" dirty="0">
                <a:solidFill>
                  <a:srgbClr val="4B4B4B"/>
                </a:solidFill>
                <a:latin typeface="Arial"/>
                <a:cs typeface="Arial"/>
              </a:rPr>
              <a:t>defective calcium channel on the  sarcoplasmic reticulum of the skeletal </a:t>
            </a:r>
            <a:r>
              <a:rPr sz="1600" dirty="0">
                <a:solidFill>
                  <a:srgbClr val="4B4B4B"/>
                </a:solidFill>
                <a:latin typeface="Arial"/>
                <a:cs typeface="Arial"/>
              </a:rPr>
              <a:t>muscle</a:t>
            </a:r>
            <a:r>
              <a:rPr sz="1600" spc="15" dirty="0">
                <a:solidFill>
                  <a:srgbClr val="4B4B4B"/>
                </a:solidFill>
                <a:latin typeface="Arial"/>
                <a:cs typeface="Arial"/>
              </a:rPr>
              <a:t> </a:t>
            </a:r>
            <a:r>
              <a:rPr sz="1600" dirty="0">
                <a:solidFill>
                  <a:srgbClr val="4B4B4B"/>
                </a:solidFill>
                <a:latin typeface="Arial"/>
                <a:cs typeface="Arial"/>
              </a:rPr>
              <a:t>cells</a:t>
            </a:r>
            <a:r>
              <a:rPr sz="1600" dirty="0" smtClean="0">
                <a:solidFill>
                  <a:srgbClr val="4B4B4B"/>
                </a:solidFill>
                <a:latin typeface="Arial"/>
                <a:cs typeface="Arial"/>
              </a:rPr>
              <a:t>.</a:t>
            </a:r>
            <a:endParaRPr lang="en-US" sz="1600" dirty="0" smtClean="0">
              <a:solidFill>
                <a:srgbClr val="4B4B4B"/>
              </a:solidFill>
              <a:latin typeface="Arial"/>
              <a:cs typeface="Arial"/>
            </a:endParaRPr>
          </a:p>
          <a:p>
            <a:pPr marL="12700" marR="1087120">
              <a:lnSpc>
                <a:spcPct val="100000"/>
              </a:lnSpc>
              <a:buSzPct val="93750"/>
              <a:buChar char="•"/>
              <a:tabLst>
                <a:tab pos="85090" algn="l"/>
              </a:tabLst>
            </a:pPr>
            <a:endParaRPr sz="1600" dirty="0">
              <a:latin typeface="Arial"/>
              <a:cs typeface="Arial"/>
            </a:endParaRPr>
          </a:p>
          <a:p>
            <a:pPr>
              <a:lnSpc>
                <a:spcPct val="100000"/>
              </a:lnSpc>
              <a:spcBef>
                <a:spcPts val="15"/>
              </a:spcBef>
              <a:buClr>
                <a:srgbClr val="4B4B4B"/>
              </a:buClr>
              <a:buFont typeface="Arial"/>
              <a:buChar char="•"/>
            </a:pPr>
            <a:endParaRPr sz="1650" dirty="0">
              <a:latin typeface="Times New Roman"/>
              <a:cs typeface="Times New Roman"/>
            </a:endParaRPr>
          </a:p>
          <a:p>
            <a:pPr marL="12700" marR="65405">
              <a:lnSpc>
                <a:spcPct val="99800"/>
              </a:lnSpc>
              <a:buSzPct val="93750"/>
              <a:buChar char="•"/>
              <a:tabLst>
                <a:tab pos="85090" algn="l"/>
              </a:tabLst>
            </a:pPr>
            <a:r>
              <a:rPr sz="1600" spc="-5" dirty="0">
                <a:solidFill>
                  <a:srgbClr val="4B4B4B"/>
                </a:solidFill>
                <a:latin typeface="Arial"/>
                <a:cs typeface="Arial"/>
              </a:rPr>
              <a:t>Fulminant </a:t>
            </a:r>
            <a:r>
              <a:rPr sz="1600" spc="-15" dirty="0">
                <a:solidFill>
                  <a:srgbClr val="4B4B4B"/>
                </a:solidFill>
                <a:latin typeface="Arial"/>
                <a:cs typeface="Arial"/>
              </a:rPr>
              <a:t>MH </a:t>
            </a:r>
            <a:r>
              <a:rPr sz="1600" spc="-5" dirty="0">
                <a:solidFill>
                  <a:srgbClr val="4B4B4B"/>
                </a:solidFill>
                <a:latin typeface="Arial"/>
                <a:cs typeface="Arial"/>
              </a:rPr>
              <a:t>syndrome </a:t>
            </a:r>
            <a:r>
              <a:rPr sz="1600" dirty="0">
                <a:solidFill>
                  <a:srgbClr val="4B4B4B"/>
                </a:solidFill>
                <a:latin typeface="Arial"/>
                <a:cs typeface="Arial"/>
              </a:rPr>
              <a:t>is </a:t>
            </a:r>
            <a:r>
              <a:rPr sz="1600" spc="-5" dirty="0">
                <a:solidFill>
                  <a:srgbClr val="4B4B4B"/>
                </a:solidFill>
                <a:latin typeface="Arial"/>
                <a:cs typeface="Arial"/>
              </a:rPr>
              <a:t>associated </a:t>
            </a:r>
            <a:r>
              <a:rPr sz="1600" spc="-10" dirty="0">
                <a:solidFill>
                  <a:srgbClr val="4B4B4B"/>
                </a:solidFill>
                <a:latin typeface="Arial"/>
                <a:cs typeface="Arial"/>
              </a:rPr>
              <a:t>with </a:t>
            </a:r>
            <a:r>
              <a:rPr sz="1600" dirty="0">
                <a:solidFill>
                  <a:srgbClr val="4B4B4B"/>
                </a:solidFill>
                <a:latin typeface="Arial"/>
                <a:cs typeface="Arial"/>
              </a:rPr>
              <a:t>a </a:t>
            </a:r>
            <a:r>
              <a:rPr sz="1600" spc="-5" dirty="0">
                <a:solidFill>
                  <a:srgbClr val="4B4B4B"/>
                </a:solidFill>
                <a:latin typeface="Arial"/>
                <a:cs typeface="Arial"/>
              </a:rPr>
              <a:t>persistent increase </a:t>
            </a:r>
            <a:r>
              <a:rPr sz="1600" dirty="0">
                <a:solidFill>
                  <a:srgbClr val="4B4B4B"/>
                </a:solidFill>
                <a:latin typeface="Arial"/>
                <a:cs typeface="Arial"/>
              </a:rPr>
              <a:t>in </a:t>
            </a:r>
            <a:r>
              <a:rPr sz="1600" spc="-5" dirty="0">
                <a:solidFill>
                  <a:srgbClr val="4B4B4B"/>
                </a:solidFill>
                <a:latin typeface="Arial"/>
                <a:cs typeface="Arial"/>
              </a:rPr>
              <a:t>intracellular  </a:t>
            </a:r>
            <a:r>
              <a:rPr sz="1600" dirty="0">
                <a:solidFill>
                  <a:srgbClr val="4B4B4B"/>
                </a:solidFill>
                <a:latin typeface="Arial"/>
                <a:cs typeface="Arial"/>
              </a:rPr>
              <a:t>Ca</a:t>
            </a:r>
            <a:r>
              <a:rPr sz="1350" baseline="27777" dirty="0">
                <a:solidFill>
                  <a:srgbClr val="4B4B4B"/>
                </a:solidFill>
                <a:latin typeface="Arial"/>
                <a:cs typeface="Arial"/>
              </a:rPr>
              <a:t>2+</a:t>
            </a:r>
            <a:r>
              <a:rPr sz="1600" dirty="0">
                <a:solidFill>
                  <a:srgbClr val="4B4B4B"/>
                </a:solidFill>
                <a:latin typeface="Arial"/>
                <a:cs typeface="Arial"/>
              </a:rPr>
              <a:t>. </a:t>
            </a:r>
            <a:r>
              <a:rPr sz="1600" spc="-5" dirty="0">
                <a:solidFill>
                  <a:srgbClr val="4B4B4B"/>
                </a:solidFill>
                <a:latin typeface="Arial"/>
                <a:cs typeface="Arial"/>
              </a:rPr>
              <a:t>The increased activity of pumps and </a:t>
            </a:r>
            <a:r>
              <a:rPr sz="1600" spc="-10" dirty="0">
                <a:solidFill>
                  <a:srgbClr val="4B4B4B"/>
                </a:solidFill>
                <a:latin typeface="Arial"/>
                <a:cs typeface="Arial"/>
              </a:rPr>
              <a:t>exchangers trying </a:t>
            </a:r>
            <a:r>
              <a:rPr sz="1600" spc="-5" dirty="0">
                <a:solidFill>
                  <a:srgbClr val="4B4B4B"/>
                </a:solidFill>
                <a:latin typeface="Arial"/>
                <a:cs typeface="Arial"/>
              </a:rPr>
              <a:t>to correct the  increase </a:t>
            </a:r>
            <a:r>
              <a:rPr sz="1600" dirty="0">
                <a:solidFill>
                  <a:srgbClr val="4B4B4B"/>
                </a:solidFill>
                <a:latin typeface="Arial"/>
                <a:cs typeface="Arial"/>
              </a:rPr>
              <a:t>in </a:t>
            </a:r>
            <a:r>
              <a:rPr sz="1600" spc="5" dirty="0">
                <a:solidFill>
                  <a:srgbClr val="4B4B4B"/>
                </a:solidFill>
                <a:latin typeface="Arial"/>
                <a:cs typeface="Arial"/>
              </a:rPr>
              <a:t>Ca</a:t>
            </a:r>
            <a:r>
              <a:rPr sz="1350" spc="7" baseline="30864" dirty="0">
                <a:solidFill>
                  <a:srgbClr val="4B4B4B"/>
                </a:solidFill>
                <a:latin typeface="Arial"/>
                <a:cs typeface="Arial"/>
              </a:rPr>
              <a:t>2+ </a:t>
            </a:r>
            <a:r>
              <a:rPr sz="1600" spc="-5" dirty="0">
                <a:solidFill>
                  <a:srgbClr val="4B4B4B"/>
                </a:solidFill>
                <a:latin typeface="Arial"/>
                <a:cs typeface="Arial"/>
              </a:rPr>
              <a:t>causes </a:t>
            </a:r>
            <a:r>
              <a:rPr sz="1600" dirty="0">
                <a:solidFill>
                  <a:srgbClr val="4B4B4B"/>
                </a:solidFill>
                <a:latin typeface="Arial"/>
                <a:cs typeface="Arial"/>
              </a:rPr>
              <a:t>a </a:t>
            </a:r>
            <a:r>
              <a:rPr sz="1600" spc="-5" dirty="0">
                <a:solidFill>
                  <a:srgbClr val="4B4B4B"/>
                </a:solidFill>
                <a:latin typeface="Arial"/>
                <a:cs typeface="Arial"/>
              </a:rPr>
              <a:t>need for ATP, which </a:t>
            </a:r>
            <a:r>
              <a:rPr sz="1600" dirty="0">
                <a:solidFill>
                  <a:srgbClr val="4B4B4B"/>
                </a:solidFill>
                <a:latin typeface="Arial"/>
                <a:cs typeface="Arial"/>
              </a:rPr>
              <a:t>in </a:t>
            </a:r>
            <a:r>
              <a:rPr sz="1600" spc="-5" dirty="0">
                <a:solidFill>
                  <a:srgbClr val="4B4B4B"/>
                </a:solidFill>
                <a:latin typeface="Arial"/>
                <a:cs typeface="Arial"/>
              </a:rPr>
              <a:t>turn produces heat. Thus, the  end result </a:t>
            </a:r>
            <a:r>
              <a:rPr sz="1600" dirty="0">
                <a:solidFill>
                  <a:srgbClr val="4B4B4B"/>
                </a:solidFill>
                <a:latin typeface="Arial"/>
                <a:cs typeface="Arial"/>
              </a:rPr>
              <a:t>is</a:t>
            </a:r>
            <a:r>
              <a:rPr sz="1600" spc="-15" dirty="0">
                <a:solidFill>
                  <a:srgbClr val="4B4B4B"/>
                </a:solidFill>
                <a:latin typeface="Arial"/>
                <a:cs typeface="Arial"/>
              </a:rPr>
              <a:t> </a:t>
            </a:r>
            <a:r>
              <a:rPr sz="1600" spc="-10" dirty="0">
                <a:solidFill>
                  <a:srgbClr val="4B4B4B"/>
                </a:solidFill>
                <a:latin typeface="Arial"/>
                <a:cs typeface="Arial"/>
              </a:rPr>
              <a:t>hyperthermia.</a:t>
            </a:r>
            <a:endParaRPr sz="1600" dirty="0">
              <a:latin typeface="Arial"/>
              <a:cs typeface="Arial"/>
            </a:endParaRPr>
          </a:p>
          <a:p>
            <a:pPr>
              <a:lnSpc>
                <a:spcPct val="100000"/>
              </a:lnSpc>
              <a:spcBef>
                <a:spcPts val="20"/>
              </a:spcBef>
              <a:buClr>
                <a:srgbClr val="4B4B4B"/>
              </a:buClr>
              <a:buFont typeface="Arial"/>
              <a:buChar char="•"/>
            </a:pPr>
            <a:endParaRPr sz="1650" dirty="0">
              <a:latin typeface="Times New Roman"/>
              <a:cs typeface="Times New Roman"/>
            </a:endParaRPr>
          </a:p>
          <a:p>
            <a:pPr marL="12700" marR="5080">
              <a:lnSpc>
                <a:spcPct val="99700"/>
              </a:lnSpc>
              <a:buSzPct val="93750"/>
              <a:buChar char="•"/>
              <a:tabLst>
                <a:tab pos="85090" algn="l"/>
              </a:tabLst>
            </a:pPr>
            <a:r>
              <a:rPr sz="1600" spc="-5" dirty="0">
                <a:solidFill>
                  <a:srgbClr val="4B4B4B"/>
                </a:solidFill>
                <a:latin typeface="Arial"/>
                <a:cs typeface="Arial"/>
              </a:rPr>
              <a:t>The rigidity that </a:t>
            </a:r>
            <a:r>
              <a:rPr sz="1600" dirty="0">
                <a:solidFill>
                  <a:srgbClr val="4B4B4B"/>
                </a:solidFill>
                <a:latin typeface="Arial"/>
                <a:cs typeface="Arial"/>
              </a:rPr>
              <a:t>is </a:t>
            </a:r>
            <a:r>
              <a:rPr sz="1600" spc="-5" dirty="0">
                <a:solidFill>
                  <a:srgbClr val="4B4B4B"/>
                </a:solidFill>
                <a:latin typeface="Arial"/>
                <a:cs typeface="Arial"/>
              </a:rPr>
              <a:t>frequently </a:t>
            </a:r>
            <a:r>
              <a:rPr sz="1600" dirty="0">
                <a:solidFill>
                  <a:srgbClr val="4B4B4B"/>
                </a:solidFill>
                <a:latin typeface="Arial"/>
                <a:cs typeface="Arial"/>
              </a:rPr>
              <a:t>seen </a:t>
            </a:r>
            <a:r>
              <a:rPr sz="1600" spc="-5" dirty="0">
                <a:solidFill>
                  <a:srgbClr val="4B4B4B"/>
                </a:solidFill>
                <a:latin typeface="Arial"/>
                <a:cs typeface="Arial"/>
              </a:rPr>
              <a:t>during </a:t>
            </a:r>
            <a:r>
              <a:rPr sz="1600" dirty="0">
                <a:solidFill>
                  <a:srgbClr val="4B4B4B"/>
                </a:solidFill>
                <a:latin typeface="Arial"/>
                <a:cs typeface="Arial"/>
              </a:rPr>
              <a:t>a </a:t>
            </a:r>
            <a:r>
              <a:rPr sz="1600" spc="-5" dirty="0">
                <a:solidFill>
                  <a:srgbClr val="4B4B4B"/>
                </a:solidFill>
                <a:latin typeface="Arial"/>
                <a:cs typeface="Arial"/>
              </a:rPr>
              <a:t>fulminant </a:t>
            </a:r>
            <a:r>
              <a:rPr sz="1600" spc="-20" dirty="0">
                <a:solidFill>
                  <a:srgbClr val="4B4B4B"/>
                </a:solidFill>
                <a:latin typeface="Arial"/>
                <a:cs typeface="Arial"/>
              </a:rPr>
              <a:t>MH </a:t>
            </a:r>
            <a:r>
              <a:rPr sz="1600" spc="-5" dirty="0">
                <a:solidFill>
                  <a:srgbClr val="4B4B4B"/>
                </a:solidFill>
                <a:latin typeface="Arial"/>
                <a:cs typeface="Arial"/>
              </a:rPr>
              <a:t>episode </a:t>
            </a:r>
            <a:r>
              <a:rPr sz="1600" dirty="0">
                <a:solidFill>
                  <a:srgbClr val="4B4B4B"/>
                </a:solidFill>
                <a:latin typeface="Arial"/>
                <a:cs typeface="Arial"/>
              </a:rPr>
              <a:t>is </a:t>
            </a:r>
            <a:r>
              <a:rPr sz="1600" spc="-5" dirty="0">
                <a:solidFill>
                  <a:srgbClr val="4B4B4B"/>
                </a:solidFill>
                <a:latin typeface="Arial"/>
                <a:cs typeface="Arial"/>
              </a:rPr>
              <a:t>the result of  the inability of the </a:t>
            </a:r>
            <a:r>
              <a:rPr sz="1600" spc="5" dirty="0">
                <a:solidFill>
                  <a:srgbClr val="4B4B4B"/>
                </a:solidFill>
                <a:latin typeface="Arial"/>
                <a:cs typeface="Arial"/>
              </a:rPr>
              <a:t>Ca</a:t>
            </a:r>
            <a:r>
              <a:rPr sz="1350" spc="7" baseline="30864" dirty="0">
                <a:solidFill>
                  <a:srgbClr val="4B4B4B"/>
                </a:solidFill>
                <a:latin typeface="Arial"/>
                <a:cs typeface="Arial"/>
              </a:rPr>
              <a:t>2+ </a:t>
            </a:r>
            <a:r>
              <a:rPr sz="1600" spc="-5" dirty="0">
                <a:solidFill>
                  <a:srgbClr val="4B4B4B"/>
                </a:solidFill>
                <a:latin typeface="Arial"/>
                <a:cs typeface="Arial"/>
              </a:rPr>
              <a:t>pumps and </a:t>
            </a:r>
            <a:r>
              <a:rPr sz="1600" spc="-10" dirty="0">
                <a:solidFill>
                  <a:srgbClr val="4B4B4B"/>
                </a:solidFill>
                <a:latin typeface="Arial"/>
                <a:cs typeface="Arial"/>
              </a:rPr>
              <a:t>transporters </a:t>
            </a:r>
            <a:r>
              <a:rPr sz="1600" dirty="0">
                <a:solidFill>
                  <a:srgbClr val="4B4B4B"/>
                </a:solidFill>
                <a:latin typeface="Arial"/>
                <a:cs typeface="Arial"/>
              </a:rPr>
              <a:t>to </a:t>
            </a:r>
            <a:r>
              <a:rPr sz="1600" spc="-5" dirty="0">
                <a:solidFill>
                  <a:srgbClr val="4B4B4B"/>
                </a:solidFill>
                <a:latin typeface="Arial"/>
                <a:cs typeface="Arial"/>
              </a:rPr>
              <a:t>reduce the </a:t>
            </a:r>
            <a:r>
              <a:rPr sz="1600" spc="-10" dirty="0">
                <a:solidFill>
                  <a:srgbClr val="4B4B4B"/>
                </a:solidFill>
                <a:latin typeface="Arial"/>
                <a:cs typeface="Arial"/>
              </a:rPr>
              <a:t>unbound  </a:t>
            </a:r>
            <a:r>
              <a:rPr sz="1600" spc="-5" dirty="0">
                <a:solidFill>
                  <a:srgbClr val="4B4B4B"/>
                </a:solidFill>
                <a:latin typeface="Arial"/>
                <a:cs typeface="Arial"/>
              </a:rPr>
              <a:t>myoplasmic </a:t>
            </a:r>
            <a:r>
              <a:rPr sz="1600" spc="5" dirty="0">
                <a:solidFill>
                  <a:srgbClr val="4B4B4B"/>
                </a:solidFill>
                <a:latin typeface="Arial"/>
                <a:cs typeface="Arial"/>
              </a:rPr>
              <a:t>Ca</a:t>
            </a:r>
            <a:r>
              <a:rPr sz="1350" spc="7" baseline="30864" dirty="0">
                <a:solidFill>
                  <a:srgbClr val="4B4B4B"/>
                </a:solidFill>
                <a:latin typeface="Arial"/>
                <a:cs typeface="Arial"/>
              </a:rPr>
              <a:t>2+ </a:t>
            </a:r>
            <a:r>
              <a:rPr sz="1600" spc="-5" dirty="0">
                <a:solidFill>
                  <a:srgbClr val="4B4B4B"/>
                </a:solidFill>
                <a:latin typeface="Arial"/>
                <a:cs typeface="Arial"/>
              </a:rPr>
              <a:t>below the contractile</a:t>
            </a:r>
            <a:r>
              <a:rPr sz="1600" spc="-90" dirty="0">
                <a:solidFill>
                  <a:srgbClr val="4B4B4B"/>
                </a:solidFill>
                <a:latin typeface="Arial"/>
                <a:cs typeface="Arial"/>
              </a:rPr>
              <a:t> </a:t>
            </a:r>
            <a:r>
              <a:rPr sz="1600" spc="-5" dirty="0" smtClean="0">
                <a:solidFill>
                  <a:srgbClr val="4B4B4B"/>
                </a:solidFill>
                <a:latin typeface="Arial"/>
                <a:cs typeface="Arial"/>
              </a:rPr>
              <a:t>threshold</a:t>
            </a:r>
            <a:r>
              <a:rPr lang="en-US" sz="1600" spc="-5" dirty="0" smtClean="0">
                <a:solidFill>
                  <a:srgbClr val="4B4B4B"/>
                </a:solidFill>
                <a:latin typeface="Arial"/>
                <a:cs typeface="Arial"/>
              </a:rPr>
              <a:t>, so there is sustained muscle contraction due to troponin inhibition.</a:t>
            </a:r>
            <a:endParaRPr sz="1600" dirty="0">
              <a:latin typeface="Arial"/>
              <a:cs typeface="Arial"/>
            </a:endParaRPr>
          </a:p>
          <a:p>
            <a:pPr>
              <a:lnSpc>
                <a:spcPct val="100000"/>
              </a:lnSpc>
              <a:spcBef>
                <a:spcPts val="10"/>
              </a:spcBef>
              <a:buClr>
                <a:srgbClr val="4B4B4B"/>
              </a:buClr>
              <a:buFont typeface="Arial"/>
              <a:buChar char="•"/>
            </a:pPr>
            <a:endParaRPr sz="1650" dirty="0">
              <a:latin typeface="Times New Roman"/>
              <a:cs typeface="Times New Roman"/>
            </a:endParaRPr>
          </a:p>
          <a:p>
            <a:pPr marL="12700" marR="175895">
              <a:lnSpc>
                <a:spcPct val="100000"/>
              </a:lnSpc>
              <a:buSzPct val="93750"/>
              <a:buChar char="•"/>
              <a:tabLst>
                <a:tab pos="85090" algn="l"/>
              </a:tabLst>
            </a:pPr>
            <a:r>
              <a:rPr sz="1600" spc="-5" dirty="0">
                <a:solidFill>
                  <a:srgbClr val="4B4B4B"/>
                </a:solidFill>
                <a:latin typeface="Arial"/>
                <a:cs typeface="Arial"/>
              </a:rPr>
              <a:t>Dantrolene </a:t>
            </a:r>
            <a:r>
              <a:rPr sz="1600" dirty="0">
                <a:solidFill>
                  <a:srgbClr val="4B4B4B"/>
                </a:solidFill>
                <a:latin typeface="Arial"/>
                <a:cs typeface="Arial"/>
              </a:rPr>
              <a:t>is </a:t>
            </a:r>
            <a:r>
              <a:rPr sz="1600" spc="-5" dirty="0">
                <a:solidFill>
                  <a:srgbClr val="4B4B4B"/>
                </a:solidFill>
                <a:latin typeface="Arial"/>
                <a:cs typeface="Arial"/>
              </a:rPr>
              <a:t>therapeutic because </a:t>
            </a:r>
            <a:r>
              <a:rPr sz="1600" dirty="0">
                <a:solidFill>
                  <a:srgbClr val="4B4B4B"/>
                </a:solidFill>
                <a:latin typeface="Arial"/>
                <a:cs typeface="Arial"/>
              </a:rPr>
              <a:t>it </a:t>
            </a:r>
            <a:r>
              <a:rPr sz="1600" spc="-10" dirty="0">
                <a:solidFill>
                  <a:srgbClr val="4B4B4B"/>
                </a:solidFill>
                <a:latin typeface="Arial"/>
                <a:cs typeface="Arial"/>
              </a:rPr>
              <a:t>reduces </a:t>
            </a:r>
            <a:r>
              <a:rPr sz="1600" spc="-5" dirty="0">
                <a:solidFill>
                  <a:srgbClr val="4B4B4B"/>
                </a:solidFill>
                <a:latin typeface="Arial"/>
                <a:cs typeface="Arial"/>
              </a:rPr>
              <a:t>the concentration of myoplasmic  </a:t>
            </a:r>
            <a:r>
              <a:rPr sz="1600" dirty="0">
                <a:solidFill>
                  <a:srgbClr val="4B4B4B"/>
                </a:solidFill>
                <a:latin typeface="Arial"/>
                <a:cs typeface="Arial"/>
              </a:rPr>
              <a:t>Ca</a:t>
            </a:r>
            <a:r>
              <a:rPr sz="1350" baseline="30864" dirty="0">
                <a:solidFill>
                  <a:srgbClr val="4B4B4B"/>
                </a:solidFill>
                <a:latin typeface="Arial"/>
                <a:cs typeface="Arial"/>
              </a:rPr>
              <a:t>2+</a:t>
            </a:r>
            <a:r>
              <a:rPr sz="1600" dirty="0">
                <a:solidFill>
                  <a:srgbClr val="4B4B4B"/>
                </a:solidFill>
                <a:latin typeface="Arial"/>
                <a:cs typeface="Arial"/>
              </a:rPr>
              <a:t>.</a:t>
            </a:r>
            <a:endParaRPr sz="1600" dirty="0">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56310" y="1384300"/>
            <a:ext cx="6570980" cy="416814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219960" y="5769609"/>
            <a:ext cx="35306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B4B4B"/>
                </a:solidFill>
                <a:latin typeface="Arial"/>
                <a:cs typeface="Arial"/>
              </a:rPr>
              <a:t>Excitation-Contraction</a:t>
            </a:r>
            <a:r>
              <a:rPr sz="1800" b="1" spc="-40" dirty="0">
                <a:solidFill>
                  <a:srgbClr val="4B4B4B"/>
                </a:solidFill>
                <a:latin typeface="Arial"/>
                <a:cs typeface="Arial"/>
              </a:rPr>
              <a:t> </a:t>
            </a:r>
            <a:r>
              <a:rPr sz="1800" b="1" spc="-5" dirty="0">
                <a:solidFill>
                  <a:srgbClr val="4B4B4B"/>
                </a:solidFill>
                <a:latin typeface="Arial"/>
                <a:cs typeface="Arial"/>
              </a:rPr>
              <a:t>Coupling</a:t>
            </a:r>
            <a:endParaRPr sz="1800">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02360" y="1530350"/>
            <a:ext cx="5914390" cy="40894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800350" y="5835650"/>
            <a:ext cx="224536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B4B4B"/>
                </a:solidFill>
                <a:latin typeface="Arial"/>
                <a:cs typeface="Arial"/>
              </a:rPr>
              <a:t>Ryanodine</a:t>
            </a:r>
            <a:r>
              <a:rPr sz="1800" b="1" spc="-75" dirty="0">
                <a:solidFill>
                  <a:srgbClr val="4B4B4B"/>
                </a:solidFill>
                <a:latin typeface="Arial"/>
                <a:cs typeface="Arial"/>
              </a:rPr>
              <a:t> </a:t>
            </a:r>
            <a:r>
              <a:rPr sz="1800" b="1" spc="-5" dirty="0">
                <a:solidFill>
                  <a:srgbClr val="4B4B4B"/>
                </a:solidFill>
                <a:latin typeface="Arial"/>
                <a:cs typeface="Arial"/>
              </a:rPr>
              <a:t>Receptor</a:t>
            </a:r>
            <a:endParaRPr sz="1800">
              <a:latin typeface="Arial"/>
              <a:cs typeface="Arial"/>
            </a:endParaRPr>
          </a:p>
        </p:txBody>
      </p:sp>
      <p:sp>
        <p:nvSpPr>
          <p:cNvPr id="7" name="object 7"/>
          <p:cNvSpPr/>
          <p:nvPr/>
        </p:nvSpPr>
        <p:spPr>
          <a:xfrm>
            <a:off x="2794000" y="2486660"/>
            <a:ext cx="899160" cy="753110"/>
          </a:xfrm>
          <a:custGeom>
            <a:avLst/>
            <a:gdLst/>
            <a:ahLst/>
            <a:cxnLst/>
            <a:rect l="l" t="t" r="r" b="b"/>
            <a:pathLst>
              <a:path w="899160" h="753110">
                <a:moveTo>
                  <a:pt x="477520" y="0"/>
                </a:moveTo>
                <a:lnTo>
                  <a:pt x="561339" y="127000"/>
                </a:lnTo>
                <a:lnTo>
                  <a:pt x="0" y="499110"/>
                </a:lnTo>
                <a:lnTo>
                  <a:pt x="168910" y="753110"/>
                </a:lnTo>
                <a:lnTo>
                  <a:pt x="730250" y="381000"/>
                </a:lnTo>
                <a:lnTo>
                  <a:pt x="839622" y="381000"/>
                </a:lnTo>
                <a:lnTo>
                  <a:pt x="899160" y="85089"/>
                </a:lnTo>
                <a:lnTo>
                  <a:pt x="477520" y="0"/>
                </a:lnTo>
                <a:close/>
              </a:path>
              <a:path w="899160" h="753110">
                <a:moveTo>
                  <a:pt x="839622" y="381000"/>
                </a:moveTo>
                <a:lnTo>
                  <a:pt x="730250" y="381000"/>
                </a:lnTo>
                <a:lnTo>
                  <a:pt x="814070" y="508000"/>
                </a:lnTo>
                <a:lnTo>
                  <a:pt x="839622" y="381000"/>
                </a:lnTo>
                <a:close/>
              </a:path>
            </a:pathLst>
          </a:custGeom>
          <a:solidFill>
            <a:srgbClr val="848484"/>
          </a:solidFill>
        </p:spPr>
        <p:txBody>
          <a:bodyPr wrap="square" lIns="0" tIns="0" rIns="0" bIns="0" rtlCol="0"/>
          <a:lstStyle/>
          <a:p>
            <a:endParaRPr/>
          </a:p>
        </p:txBody>
      </p:sp>
      <p:sp>
        <p:nvSpPr>
          <p:cNvPr id="8" name="object 8"/>
          <p:cNvSpPr/>
          <p:nvPr/>
        </p:nvSpPr>
        <p:spPr>
          <a:xfrm>
            <a:off x="2794000" y="2486660"/>
            <a:ext cx="899160" cy="753110"/>
          </a:xfrm>
          <a:custGeom>
            <a:avLst/>
            <a:gdLst/>
            <a:ahLst/>
            <a:cxnLst/>
            <a:rect l="l" t="t" r="r" b="b"/>
            <a:pathLst>
              <a:path w="899160" h="753110">
                <a:moveTo>
                  <a:pt x="0" y="499110"/>
                </a:moveTo>
                <a:lnTo>
                  <a:pt x="561339" y="127000"/>
                </a:lnTo>
                <a:lnTo>
                  <a:pt x="477520" y="0"/>
                </a:lnTo>
                <a:lnTo>
                  <a:pt x="899160" y="85089"/>
                </a:lnTo>
                <a:lnTo>
                  <a:pt x="814070" y="508000"/>
                </a:lnTo>
                <a:lnTo>
                  <a:pt x="730250" y="381000"/>
                </a:lnTo>
                <a:lnTo>
                  <a:pt x="168910" y="753110"/>
                </a:lnTo>
                <a:lnTo>
                  <a:pt x="0" y="499110"/>
                </a:lnTo>
                <a:close/>
              </a:path>
            </a:pathLst>
          </a:custGeom>
          <a:ln w="25518">
            <a:solidFill>
              <a:srgbClr val="222222"/>
            </a:solidFill>
          </a:ln>
        </p:spPr>
        <p:txBody>
          <a:bodyPr wrap="square" lIns="0" tIns="0" rIns="0" bIns="0" rtlCol="0"/>
          <a:lstStyle/>
          <a:p>
            <a:endParaRPr/>
          </a:p>
        </p:txBody>
      </p:sp>
      <p:sp>
        <p:nvSpPr>
          <p:cNvPr id="9" name="object 9"/>
          <p:cNvSpPr/>
          <p:nvPr/>
        </p:nvSpPr>
        <p:spPr>
          <a:xfrm>
            <a:off x="2710179" y="2860039"/>
            <a:ext cx="0" cy="0"/>
          </a:xfrm>
          <a:custGeom>
            <a:avLst/>
            <a:gdLst/>
            <a:ahLst/>
            <a:cxnLst/>
            <a:rect l="l" t="t" r="r" b="b"/>
            <a:pathLst>
              <a:path>
                <a:moveTo>
                  <a:pt x="0" y="0"/>
                </a:moveTo>
                <a:lnTo>
                  <a:pt x="0" y="0"/>
                </a:lnTo>
              </a:path>
            </a:pathLst>
          </a:custGeom>
          <a:ln w="25518">
            <a:solidFill>
              <a:srgbClr val="222222"/>
            </a:solidFill>
          </a:ln>
        </p:spPr>
        <p:txBody>
          <a:bodyPr wrap="square" lIns="0" tIns="0" rIns="0" bIns="0" rtlCol="0"/>
          <a:lstStyle/>
          <a:p>
            <a:endParaRPr/>
          </a:p>
        </p:txBody>
      </p:sp>
      <p:sp>
        <p:nvSpPr>
          <p:cNvPr id="10" name="object 10"/>
          <p:cNvSpPr/>
          <p:nvPr/>
        </p:nvSpPr>
        <p:spPr>
          <a:xfrm>
            <a:off x="3862070" y="2825750"/>
            <a:ext cx="0" cy="0"/>
          </a:xfrm>
          <a:custGeom>
            <a:avLst/>
            <a:gdLst/>
            <a:ahLst/>
            <a:cxnLst/>
            <a:rect l="l" t="t" r="r" b="b"/>
            <a:pathLst>
              <a:path>
                <a:moveTo>
                  <a:pt x="0" y="0"/>
                </a:moveTo>
                <a:lnTo>
                  <a:pt x="0" y="0"/>
                </a:lnTo>
              </a:path>
            </a:pathLst>
          </a:custGeom>
          <a:ln w="25518">
            <a:solidFill>
              <a:srgbClr val="222222"/>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0"/>
            <a:ext cx="9144000" cy="6756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7200" y="609600"/>
            <a:ext cx="6881495" cy="289823"/>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B4B4B"/>
                </a:solidFill>
                <a:latin typeface="Arial"/>
                <a:cs typeface="Arial"/>
              </a:rPr>
              <a:t>Clinical</a:t>
            </a:r>
            <a:r>
              <a:rPr sz="1800" b="1" spc="-70" dirty="0">
                <a:solidFill>
                  <a:srgbClr val="4B4B4B"/>
                </a:solidFill>
                <a:latin typeface="Arial"/>
                <a:cs typeface="Arial"/>
              </a:rPr>
              <a:t> </a:t>
            </a:r>
            <a:r>
              <a:rPr sz="1800" b="1" spc="-5" dirty="0" smtClean="0">
                <a:solidFill>
                  <a:srgbClr val="4B4B4B"/>
                </a:solidFill>
                <a:latin typeface="Arial"/>
                <a:cs typeface="Arial"/>
              </a:rPr>
              <a:t>Features</a:t>
            </a:r>
            <a:r>
              <a:rPr lang="en-US" sz="1800" b="1" spc="-5" dirty="0" smtClean="0">
                <a:solidFill>
                  <a:srgbClr val="4B4B4B"/>
                </a:solidFill>
                <a:latin typeface="Arial"/>
                <a:cs typeface="Arial"/>
              </a:rPr>
              <a:t>-signs of MH </a:t>
            </a:r>
            <a:endParaRPr sz="1800" dirty="0">
              <a:latin typeface="Arial"/>
              <a:cs typeface="Arial"/>
            </a:endParaRPr>
          </a:p>
        </p:txBody>
      </p:sp>
      <p:sp>
        <p:nvSpPr>
          <p:cNvPr id="5" name="object 5"/>
          <p:cNvSpPr txBox="1"/>
          <p:nvPr/>
        </p:nvSpPr>
        <p:spPr>
          <a:xfrm>
            <a:off x="258677" y="1060487"/>
            <a:ext cx="7727634" cy="5245026"/>
          </a:xfrm>
          <a:prstGeom prst="rect">
            <a:avLst/>
          </a:prstGeom>
        </p:spPr>
        <p:txBody>
          <a:bodyPr vert="horz" wrap="square" lIns="0" tIns="12700" rIns="0" bIns="0" rtlCol="0">
            <a:spAutoFit/>
          </a:bodyPr>
          <a:lstStyle/>
          <a:p>
            <a:pPr marL="93345" indent="-80645">
              <a:spcBef>
                <a:spcPts val="100"/>
              </a:spcBef>
              <a:buSzPct val="94444"/>
              <a:buChar char="•"/>
              <a:tabLst>
                <a:tab pos="93980" algn="l"/>
              </a:tabLst>
            </a:pPr>
            <a:r>
              <a:rPr lang="en-US" sz="1800" u="sng" spc="-5" dirty="0" smtClean="0">
                <a:solidFill>
                  <a:srgbClr val="4B4B4B"/>
                </a:solidFill>
                <a:latin typeface="Arial"/>
                <a:cs typeface="Arial"/>
              </a:rPr>
              <a:t>Marked increase metabolism</a:t>
            </a:r>
          </a:p>
          <a:p>
            <a:pPr marL="93345" indent="-80645">
              <a:spcBef>
                <a:spcPts val="100"/>
              </a:spcBef>
              <a:buSzPct val="94444"/>
              <a:buFontTx/>
              <a:buChar char="•"/>
              <a:tabLst>
                <a:tab pos="93980" algn="l"/>
              </a:tabLst>
            </a:pPr>
            <a:r>
              <a:rPr lang="en-US" spc="-5" dirty="0" smtClean="0">
                <a:solidFill>
                  <a:srgbClr val="4B4B4B"/>
                </a:solidFill>
                <a:latin typeface="Arial"/>
                <a:cs typeface="Arial"/>
              </a:rPr>
              <a:t>  CO2 production (</a:t>
            </a:r>
            <a:r>
              <a:rPr lang="en-US" sz="2400" spc="-7" baseline="1543" dirty="0" smtClean="0">
                <a:solidFill>
                  <a:srgbClr val="4B4B4B"/>
                </a:solidFill>
                <a:latin typeface="Arial"/>
                <a:cs typeface="Arial"/>
              </a:rPr>
              <a:t>Increased </a:t>
            </a:r>
            <a:r>
              <a:rPr lang="en-US" sz="2400" spc="-7" baseline="1543" dirty="0">
                <a:solidFill>
                  <a:srgbClr val="4B4B4B"/>
                </a:solidFill>
                <a:latin typeface="Arial"/>
                <a:cs typeface="Arial"/>
              </a:rPr>
              <a:t>in EtCO</a:t>
            </a:r>
            <a:r>
              <a:rPr lang="en-US" sz="1400" spc="-7" baseline="-21164" dirty="0">
                <a:solidFill>
                  <a:srgbClr val="4B4B4B"/>
                </a:solidFill>
                <a:latin typeface="Arial"/>
                <a:cs typeface="Arial"/>
              </a:rPr>
              <a:t>2 </a:t>
            </a:r>
            <a:r>
              <a:rPr lang="en-US" sz="2400" spc="-22" baseline="1543" dirty="0">
                <a:solidFill>
                  <a:srgbClr val="4B4B4B"/>
                </a:solidFill>
                <a:latin typeface="Arial"/>
                <a:cs typeface="Arial"/>
              </a:rPr>
              <a:t>with </a:t>
            </a:r>
            <a:r>
              <a:rPr lang="en-US" sz="2400" spc="-15" baseline="1543" dirty="0">
                <a:solidFill>
                  <a:srgbClr val="4B4B4B"/>
                </a:solidFill>
                <a:latin typeface="Arial"/>
                <a:cs typeface="Arial"/>
              </a:rPr>
              <a:t>adequate</a:t>
            </a:r>
            <a:r>
              <a:rPr lang="en-US" sz="2400" spc="-112" baseline="1543" dirty="0">
                <a:solidFill>
                  <a:srgbClr val="4B4B4B"/>
                </a:solidFill>
                <a:latin typeface="Arial"/>
                <a:cs typeface="Arial"/>
              </a:rPr>
              <a:t> </a:t>
            </a:r>
            <a:r>
              <a:rPr lang="en-US" sz="2400" spc="-7" baseline="1543" dirty="0">
                <a:solidFill>
                  <a:srgbClr val="4B4B4B"/>
                </a:solidFill>
                <a:latin typeface="Arial"/>
                <a:cs typeface="Arial"/>
              </a:rPr>
              <a:t>ventilation</a:t>
            </a:r>
            <a:r>
              <a:rPr lang="en-US" sz="2400" spc="-7" baseline="1543" dirty="0" smtClean="0">
                <a:solidFill>
                  <a:srgbClr val="4B4B4B"/>
                </a:solidFill>
                <a:latin typeface="Arial"/>
                <a:cs typeface="Arial"/>
              </a:rPr>
              <a:t>.)(60%)</a:t>
            </a:r>
            <a:endParaRPr lang="en-US" sz="2400" spc="-5" dirty="0" smtClean="0">
              <a:solidFill>
                <a:srgbClr val="4B4B4B"/>
              </a:solidFill>
              <a:latin typeface="Arial"/>
              <a:cs typeface="Arial"/>
            </a:endParaRPr>
          </a:p>
          <a:p>
            <a:pPr marL="93345" indent="-80645">
              <a:spcBef>
                <a:spcPts val="100"/>
              </a:spcBef>
              <a:buSzPct val="94444"/>
              <a:buChar char="•"/>
              <a:tabLst>
                <a:tab pos="93980" algn="l"/>
              </a:tabLst>
            </a:pPr>
            <a:r>
              <a:rPr lang="en-US" sz="1800" spc="-5" dirty="0" smtClean="0">
                <a:solidFill>
                  <a:srgbClr val="4B4B4B"/>
                </a:solidFill>
                <a:latin typeface="Arial"/>
                <a:cs typeface="Arial"/>
              </a:rPr>
              <a:t>  O2 consumption</a:t>
            </a:r>
          </a:p>
          <a:p>
            <a:pPr marL="93345" lvl="0" indent="-80645">
              <a:spcBef>
                <a:spcPts val="50"/>
              </a:spcBef>
              <a:buSzPct val="94444"/>
              <a:buFontTx/>
              <a:buChar char="•"/>
              <a:tabLst>
                <a:tab pos="93980" algn="l"/>
              </a:tabLst>
            </a:pPr>
            <a:r>
              <a:rPr lang="en-US" sz="2700" spc="-15" baseline="1543" dirty="0">
                <a:solidFill>
                  <a:srgbClr val="4B4B4B"/>
                </a:solidFill>
                <a:latin typeface="Arial"/>
                <a:cs typeface="Arial"/>
              </a:rPr>
              <a:t>Unexplained decrease </a:t>
            </a:r>
            <a:r>
              <a:rPr lang="en-US" sz="2700" spc="-7" baseline="1543" dirty="0">
                <a:solidFill>
                  <a:srgbClr val="4B4B4B"/>
                </a:solidFill>
                <a:latin typeface="Arial"/>
                <a:cs typeface="Arial"/>
              </a:rPr>
              <a:t>in O</a:t>
            </a:r>
            <a:r>
              <a:rPr lang="en-US" sz="1575" spc="-7" baseline="-21164" dirty="0">
                <a:solidFill>
                  <a:srgbClr val="4B4B4B"/>
                </a:solidFill>
                <a:latin typeface="Arial"/>
                <a:cs typeface="Arial"/>
              </a:rPr>
              <a:t>2 </a:t>
            </a:r>
            <a:r>
              <a:rPr lang="en-US" sz="2700" spc="-7" baseline="1543" dirty="0">
                <a:solidFill>
                  <a:srgbClr val="4B4B4B"/>
                </a:solidFill>
                <a:latin typeface="Arial"/>
                <a:cs typeface="Arial"/>
              </a:rPr>
              <a:t>saturation</a:t>
            </a:r>
            <a:r>
              <a:rPr lang="en-US" sz="2700" spc="-112" baseline="1543" dirty="0">
                <a:solidFill>
                  <a:srgbClr val="4B4B4B"/>
                </a:solidFill>
                <a:latin typeface="Arial"/>
                <a:cs typeface="Arial"/>
              </a:rPr>
              <a:t> </a:t>
            </a:r>
            <a:r>
              <a:rPr lang="en-US" sz="2700" baseline="1543" dirty="0" smtClean="0">
                <a:solidFill>
                  <a:srgbClr val="4B4B4B"/>
                </a:solidFill>
                <a:latin typeface="Arial"/>
                <a:cs typeface="Arial"/>
              </a:rPr>
              <a:t>.</a:t>
            </a:r>
            <a:endParaRPr lang="en-US" sz="2700" baseline="1543" dirty="0" smtClean="0">
              <a:solidFill>
                <a:prstClr val="black"/>
              </a:solidFill>
              <a:latin typeface="Arial"/>
              <a:cs typeface="Arial"/>
            </a:endParaRPr>
          </a:p>
          <a:p>
            <a:pPr marL="93345" indent="-80645">
              <a:spcBef>
                <a:spcPts val="100"/>
              </a:spcBef>
              <a:buSzPct val="94444"/>
              <a:buFontTx/>
              <a:buChar char="•"/>
              <a:tabLst>
                <a:tab pos="93980" algn="l"/>
              </a:tabLst>
            </a:pPr>
            <a:r>
              <a:rPr lang="en-US" spc="-5" dirty="0">
                <a:solidFill>
                  <a:srgbClr val="4B4B4B"/>
                </a:solidFill>
                <a:latin typeface="Arial"/>
                <a:cs typeface="Arial"/>
              </a:rPr>
              <a:t> </a:t>
            </a:r>
            <a:r>
              <a:rPr lang="en-US" spc="-5" dirty="0" smtClean="0">
                <a:solidFill>
                  <a:srgbClr val="4B4B4B"/>
                </a:solidFill>
                <a:latin typeface="Arial"/>
                <a:cs typeface="Arial"/>
              </a:rPr>
              <a:t> </a:t>
            </a:r>
            <a:r>
              <a:rPr lang="en-US" spc="-10" dirty="0" smtClean="0">
                <a:solidFill>
                  <a:srgbClr val="4B4B4B"/>
                </a:solidFill>
                <a:latin typeface="Arial"/>
                <a:cs typeface="Arial"/>
              </a:rPr>
              <a:t>body </a:t>
            </a:r>
            <a:r>
              <a:rPr lang="en-US" spc="-190" dirty="0">
                <a:solidFill>
                  <a:srgbClr val="4B4B4B"/>
                </a:solidFill>
                <a:latin typeface="Arial"/>
                <a:cs typeface="Arial"/>
              </a:rPr>
              <a:t>temperature above 38.8 degree </a:t>
            </a:r>
            <a:r>
              <a:rPr lang="en-US" spc="-190" dirty="0" err="1">
                <a:solidFill>
                  <a:srgbClr val="4B4B4B"/>
                </a:solidFill>
                <a:latin typeface="Arial"/>
                <a:cs typeface="Arial"/>
              </a:rPr>
              <a:t>celcius</a:t>
            </a:r>
            <a:r>
              <a:rPr lang="en-US" spc="-190" dirty="0">
                <a:solidFill>
                  <a:srgbClr val="4B4B4B"/>
                </a:solidFill>
                <a:latin typeface="Arial"/>
                <a:cs typeface="Arial"/>
              </a:rPr>
              <a:t>  with  n</a:t>
            </a:r>
            <a:r>
              <a:rPr lang="en-US" spc="-10" dirty="0">
                <a:solidFill>
                  <a:srgbClr val="4B4B4B"/>
                </a:solidFill>
                <a:latin typeface="Arial"/>
                <a:cs typeface="Arial"/>
              </a:rPr>
              <a:t>o obvious </a:t>
            </a:r>
            <a:r>
              <a:rPr lang="en-US" spc="-10" dirty="0" smtClean="0">
                <a:solidFill>
                  <a:srgbClr val="4B4B4B"/>
                </a:solidFill>
                <a:latin typeface="Arial"/>
                <a:cs typeface="Arial"/>
              </a:rPr>
              <a:t>cause(fever n </a:t>
            </a:r>
            <a:r>
              <a:rPr lang="en-US" spc="-10" dirty="0" err="1" smtClean="0">
                <a:solidFill>
                  <a:srgbClr val="4B4B4B"/>
                </a:solidFill>
                <a:latin typeface="Arial"/>
                <a:cs typeface="Arial"/>
              </a:rPr>
              <a:t>sweatin</a:t>
            </a:r>
            <a:r>
              <a:rPr lang="en-US" spc="-10" dirty="0" smtClean="0">
                <a:solidFill>
                  <a:srgbClr val="4B4B4B"/>
                </a:solidFill>
                <a:latin typeface="Arial"/>
                <a:cs typeface="Arial"/>
              </a:rPr>
              <a:t>)</a:t>
            </a:r>
            <a:endParaRPr lang="en-US" dirty="0">
              <a:latin typeface="Arial"/>
              <a:cs typeface="Arial"/>
            </a:endParaRPr>
          </a:p>
          <a:p>
            <a:pPr marL="93345" indent="-80645">
              <a:spcBef>
                <a:spcPts val="100"/>
              </a:spcBef>
              <a:buSzPct val="94444"/>
              <a:buFontTx/>
              <a:buChar char="•"/>
              <a:tabLst>
                <a:tab pos="93980" algn="l"/>
              </a:tabLst>
            </a:pPr>
            <a:r>
              <a:rPr lang="en-US" spc="-10" dirty="0" smtClean="0">
                <a:solidFill>
                  <a:srgbClr val="4B4B4B"/>
                </a:solidFill>
                <a:latin typeface="Arial"/>
                <a:cs typeface="Arial"/>
              </a:rPr>
              <a:t>Unexpected </a:t>
            </a:r>
            <a:r>
              <a:rPr lang="en-US" spc="-5" dirty="0">
                <a:solidFill>
                  <a:srgbClr val="4B4B4B"/>
                </a:solidFill>
                <a:latin typeface="Arial"/>
                <a:cs typeface="Arial"/>
              </a:rPr>
              <a:t>metabolic </a:t>
            </a:r>
            <a:r>
              <a:rPr lang="en-US" spc="-10" dirty="0">
                <a:solidFill>
                  <a:srgbClr val="4B4B4B"/>
                </a:solidFill>
                <a:latin typeface="Arial"/>
                <a:cs typeface="Arial"/>
              </a:rPr>
              <a:t>and</a:t>
            </a:r>
            <a:r>
              <a:rPr lang="en-US" spc="5" dirty="0">
                <a:solidFill>
                  <a:srgbClr val="4B4B4B"/>
                </a:solidFill>
                <a:latin typeface="Arial"/>
                <a:cs typeface="Arial"/>
              </a:rPr>
              <a:t> </a:t>
            </a:r>
            <a:r>
              <a:rPr lang="en-US" spc="-5" dirty="0">
                <a:solidFill>
                  <a:srgbClr val="4B4B4B"/>
                </a:solidFill>
                <a:latin typeface="Arial"/>
                <a:cs typeface="Arial"/>
              </a:rPr>
              <a:t>respiratory acidosis</a:t>
            </a:r>
            <a:endParaRPr lang="en-US" dirty="0">
              <a:latin typeface="Arial"/>
              <a:cs typeface="Arial"/>
            </a:endParaRPr>
          </a:p>
          <a:p>
            <a:pPr marL="93345" indent="-80645">
              <a:spcBef>
                <a:spcPts val="100"/>
              </a:spcBef>
              <a:buSzPct val="94444"/>
              <a:buChar char="•"/>
              <a:tabLst>
                <a:tab pos="93980" algn="l"/>
              </a:tabLst>
            </a:pPr>
            <a:r>
              <a:rPr lang="en-US" sz="1800" spc="-5" dirty="0" smtClean="0">
                <a:solidFill>
                  <a:srgbClr val="4B4B4B"/>
                </a:solidFill>
                <a:latin typeface="Arial"/>
                <a:cs typeface="Arial"/>
              </a:rPr>
              <a:t>Cyanosis(70%)</a:t>
            </a:r>
          </a:p>
          <a:p>
            <a:pPr marL="93345" indent="-80645">
              <a:spcBef>
                <a:spcPts val="100"/>
              </a:spcBef>
              <a:buSzPct val="94444"/>
              <a:buChar char="•"/>
              <a:tabLst>
                <a:tab pos="93980" algn="l"/>
              </a:tabLst>
            </a:pPr>
            <a:r>
              <a:rPr lang="en-US" spc="-5" dirty="0" smtClean="0">
                <a:solidFill>
                  <a:srgbClr val="4B4B4B"/>
                </a:solidFill>
                <a:latin typeface="Arial"/>
                <a:cs typeface="Arial"/>
              </a:rPr>
              <a:t>Mottling(20%)</a:t>
            </a:r>
          </a:p>
          <a:p>
            <a:pPr marL="93345" indent="-80645">
              <a:spcBef>
                <a:spcPts val="100"/>
              </a:spcBef>
              <a:buSzPct val="94444"/>
              <a:buChar char="•"/>
              <a:tabLst>
                <a:tab pos="93980" algn="l"/>
              </a:tabLst>
            </a:pPr>
            <a:r>
              <a:rPr lang="en-US" sz="1800" u="sng" spc="-5" dirty="0">
                <a:solidFill>
                  <a:srgbClr val="4B4B4B"/>
                </a:solidFill>
                <a:latin typeface="Arial"/>
                <a:cs typeface="Arial"/>
              </a:rPr>
              <a:t> </a:t>
            </a:r>
            <a:r>
              <a:rPr lang="en-US" sz="1800" u="sng" spc="-5" dirty="0" smtClean="0">
                <a:solidFill>
                  <a:srgbClr val="4B4B4B"/>
                </a:solidFill>
                <a:latin typeface="Arial"/>
                <a:cs typeface="Arial"/>
              </a:rPr>
              <a:t>  sympathetic activity</a:t>
            </a:r>
          </a:p>
          <a:p>
            <a:pPr marL="93345" indent="-80645">
              <a:spcBef>
                <a:spcPts val="100"/>
              </a:spcBef>
              <a:buSzPct val="94444"/>
              <a:buFontTx/>
              <a:buChar char="•"/>
              <a:tabLst>
                <a:tab pos="93980" algn="l"/>
              </a:tabLst>
            </a:pPr>
            <a:r>
              <a:rPr lang="en-US" spc="-10" dirty="0">
                <a:solidFill>
                  <a:srgbClr val="4B4B4B"/>
                </a:solidFill>
                <a:latin typeface="Arial"/>
                <a:cs typeface="Arial"/>
              </a:rPr>
              <a:t>Unexplained </a:t>
            </a:r>
            <a:r>
              <a:rPr lang="en-US" spc="-5" dirty="0">
                <a:solidFill>
                  <a:srgbClr val="4B4B4B"/>
                </a:solidFill>
                <a:latin typeface="Arial"/>
                <a:cs typeface="Arial"/>
              </a:rPr>
              <a:t>sinus </a:t>
            </a:r>
            <a:r>
              <a:rPr lang="en-US" spc="-10" dirty="0">
                <a:solidFill>
                  <a:srgbClr val="4B4B4B"/>
                </a:solidFill>
                <a:latin typeface="Arial"/>
                <a:cs typeface="Arial"/>
              </a:rPr>
              <a:t>tachycardia </a:t>
            </a:r>
            <a:r>
              <a:rPr lang="en-US" spc="-10" dirty="0" smtClean="0">
                <a:solidFill>
                  <a:srgbClr val="4B4B4B"/>
                </a:solidFill>
                <a:latin typeface="Arial"/>
                <a:cs typeface="Arial"/>
              </a:rPr>
              <a:t>(96%)</a:t>
            </a:r>
            <a:endParaRPr lang="en-US" spc="-10" dirty="0">
              <a:solidFill>
                <a:srgbClr val="4B4B4B"/>
              </a:solidFill>
              <a:latin typeface="Arial"/>
              <a:cs typeface="Arial"/>
            </a:endParaRPr>
          </a:p>
          <a:p>
            <a:pPr marL="93345" indent="-80645">
              <a:spcBef>
                <a:spcPts val="100"/>
              </a:spcBef>
              <a:buSzPct val="94444"/>
              <a:buFontTx/>
              <a:buChar char="•"/>
              <a:tabLst>
                <a:tab pos="93980" algn="l"/>
              </a:tabLst>
            </a:pPr>
            <a:r>
              <a:rPr lang="en-US" spc="-10" dirty="0" smtClean="0">
                <a:solidFill>
                  <a:srgbClr val="4B4B4B"/>
                </a:solidFill>
                <a:latin typeface="Arial"/>
                <a:cs typeface="Arial"/>
              </a:rPr>
              <a:t>ventricular</a:t>
            </a:r>
            <a:r>
              <a:rPr lang="en-US" spc="35" dirty="0" smtClean="0">
                <a:solidFill>
                  <a:srgbClr val="4B4B4B"/>
                </a:solidFill>
                <a:latin typeface="Arial"/>
                <a:cs typeface="Arial"/>
              </a:rPr>
              <a:t> </a:t>
            </a:r>
            <a:r>
              <a:rPr lang="en-US" spc="-10" dirty="0">
                <a:solidFill>
                  <a:srgbClr val="4B4B4B"/>
                </a:solidFill>
                <a:latin typeface="Arial"/>
                <a:cs typeface="Arial"/>
              </a:rPr>
              <a:t>arrhythmias</a:t>
            </a:r>
            <a:r>
              <a:rPr lang="en-US" spc="-10" dirty="0" smtClean="0">
                <a:solidFill>
                  <a:srgbClr val="4B4B4B"/>
                </a:solidFill>
                <a:latin typeface="Arial"/>
                <a:cs typeface="Arial"/>
              </a:rPr>
              <a:t>.(70%)</a:t>
            </a:r>
          </a:p>
          <a:p>
            <a:pPr marL="93345" indent="-80645">
              <a:spcBef>
                <a:spcPts val="100"/>
              </a:spcBef>
              <a:buSzPct val="94444"/>
              <a:buFontTx/>
              <a:buChar char="•"/>
              <a:tabLst>
                <a:tab pos="93980" algn="l"/>
              </a:tabLst>
            </a:pPr>
            <a:r>
              <a:rPr lang="en-US" spc="-10" dirty="0" smtClean="0">
                <a:solidFill>
                  <a:srgbClr val="4B4B4B"/>
                </a:solidFill>
                <a:latin typeface="Arial"/>
                <a:cs typeface="Arial"/>
              </a:rPr>
              <a:t> hypertension(85%)</a:t>
            </a:r>
          </a:p>
          <a:p>
            <a:pPr marL="93345" indent="-80645">
              <a:spcBef>
                <a:spcPts val="100"/>
              </a:spcBef>
              <a:buSzPct val="94444"/>
              <a:buFontTx/>
              <a:buChar char="•"/>
              <a:tabLst>
                <a:tab pos="93980" algn="l"/>
              </a:tabLst>
            </a:pPr>
            <a:r>
              <a:rPr lang="en-US" spc="-10" dirty="0" smtClean="0">
                <a:solidFill>
                  <a:srgbClr val="4B4B4B"/>
                </a:solidFill>
                <a:latin typeface="Arial"/>
                <a:cs typeface="Arial"/>
              </a:rPr>
              <a:t>Tachypnea </a:t>
            </a:r>
            <a:r>
              <a:rPr lang="en-US" spc="-5" dirty="0">
                <a:solidFill>
                  <a:srgbClr val="4B4B4B"/>
                </a:solidFill>
                <a:latin typeface="Arial"/>
                <a:cs typeface="Arial"/>
              </a:rPr>
              <a:t>if </a:t>
            </a:r>
            <a:r>
              <a:rPr lang="en-US" spc="-10" dirty="0">
                <a:solidFill>
                  <a:srgbClr val="4B4B4B"/>
                </a:solidFill>
                <a:latin typeface="Arial"/>
                <a:cs typeface="Arial"/>
              </a:rPr>
              <a:t>spontaneous </a:t>
            </a:r>
            <a:r>
              <a:rPr lang="en-US" spc="-5" dirty="0">
                <a:solidFill>
                  <a:srgbClr val="4B4B4B"/>
                </a:solidFill>
                <a:latin typeface="Arial"/>
                <a:cs typeface="Arial"/>
              </a:rPr>
              <a:t>ventilation is present</a:t>
            </a:r>
            <a:r>
              <a:rPr lang="en-US" spc="25" dirty="0">
                <a:solidFill>
                  <a:srgbClr val="4B4B4B"/>
                </a:solidFill>
                <a:latin typeface="Arial"/>
                <a:cs typeface="Arial"/>
              </a:rPr>
              <a:t> </a:t>
            </a:r>
            <a:r>
              <a:rPr lang="en-US" dirty="0" smtClean="0">
                <a:solidFill>
                  <a:srgbClr val="4B4B4B"/>
                </a:solidFill>
                <a:latin typeface="Arial"/>
                <a:cs typeface="Arial"/>
              </a:rPr>
              <a:t>.(85%)</a:t>
            </a:r>
            <a:endParaRPr lang="en-US" dirty="0">
              <a:latin typeface="Arial"/>
              <a:cs typeface="Arial"/>
            </a:endParaRPr>
          </a:p>
          <a:p>
            <a:pPr marL="93345" indent="-80645">
              <a:lnSpc>
                <a:spcPct val="100000"/>
              </a:lnSpc>
              <a:buSzPct val="94444"/>
              <a:buChar char="•"/>
              <a:tabLst>
                <a:tab pos="93980" algn="l"/>
              </a:tabLst>
            </a:pPr>
            <a:r>
              <a:rPr lang="en-US" sz="1800" u="sng" spc="-10" dirty="0" smtClean="0">
                <a:solidFill>
                  <a:srgbClr val="4B4B4B"/>
                </a:solidFill>
                <a:latin typeface="Arial"/>
                <a:cs typeface="Arial"/>
              </a:rPr>
              <a:t>Muscle damage</a:t>
            </a:r>
          </a:p>
          <a:p>
            <a:pPr marL="93345" indent="-80645">
              <a:lnSpc>
                <a:spcPct val="100000"/>
              </a:lnSpc>
              <a:buSzPct val="94444"/>
              <a:buChar char="•"/>
              <a:tabLst>
                <a:tab pos="93980" algn="l"/>
              </a:tabLst>
            </a:pPr>
            <a:r>
              <a:rPr sz="1800" spc="-10" dirty="0" smtClean="0">
                <a:solidFill>
                  <a:srgbClr val="4B4B4B"/>
                </a:solidFill>
                <a:latin typeface="Arial"/>
                <a:cs typeface="Arial"/>
              </a:rPr>
              <a:t>Masseter </a:t>
            </a:r>
            <a:r>
              <a:rPr sz="1800" spc="-5" dirty="0" smtClean="0">
                <a:solidFill>
                  <a:srgbClr val="4B4B4B"/>
                </a:solidFill>
                <a:latin typeface="Arial"/>
                <a:cs typeface="Arial"/>
              </a:rPr>
              <a:t>Spasm</a:t>
            </a:r>
            <a:r>
              <a:rPr lang="en-US" sz="1800" spc="-5" dirty="0" smtClean="0">
                <a:solidFill>
                  <a:srgbClr val="4B4B4B"/>
                </a:solidFill>
                <a:latin typeface="Arial"/>
                <a:cs typeface="Arial"/>
              </a:rPr>
              <a:t> (MMR)(inability to open </a:t>
            </a:r>
            <a:r>
              <a:rPr lang="en-US" sz="1800" spc="-5" dirty="0" err="1" smtClean="0">
                <a:solidFill>
                  <a:srgbClr val="4B4B4B"/>
                </a:solidFill>
                <a:latin typeface="Arial"/>
                <a:cs typeface="Arial"/>
              </a:rPr>
              <a:t>jaw,forceful</a:t>
            </a:r>
            <a:r>
              <a:rPr lang="en-US" sz="1800" spc="-5" dirty="0" smtClean="0">
                <a:solidFill>
                  <a:srgbClr val="4B4B4B"/>
                </a:solidFill>
                <a:latin typeface="Arial"/>
                <a:cs typeface="Arial"/>
              </a:rPr>
              <a:t> contraction)</a:t>
            </a:r>
          </a:p>
          <a:p>
            <a:pPr marL="93345" indent="-80645">
              <a:lnSpc>
                <a:spcPct val="100000"/>
              </a:lnSpc>
              <a:buSzPct val="94444"/>
              <a:buChar char="•"/>
              <a:tabLst>
                <a:tab pos="93980" algn="l"/>
              </a:tabLst>
            </a:pPr>
            <a:r>
              <a:rPr lang="en-US" sz="1800" spc="-5" dirty="0" smtClean="0">
                <a:solidFill>
                  <a:srgbClr val="4B4B4B"/>
                </a:solidFill>
                <a:latin typeface="Arial"/>
                <a:cs typeface="Arial"/>
              </a:rPr>
              <a:t>generalized rigidity(80%)</a:t>
            </a:r>
            <a:endParaRPr sz="1800" dirty="0">
              <a:latin typeface="Arial"/>
              <a:cs typeface="Arial"/>
            </a:endParaRPr>
          </a:p>
          <a:p>
            <a:pPr marL="93345" indent="-80645">
              <a:lnSpc>
                <a:spcPct val="100000"/>
              </a:lnSpc>
              <a:buSzPct val="94444"/>
              <a:buChar char="•"/>
              <a:tabLst>
                <a:tab pos="93980" algn="l"/>
              </a:tabLst>
            </a:pPr>
            <a:r>
              <a:rPr sz="1800" spc="-5" dirty="0" smtClean="0">
                <a:solidFill>
                  <a:srgbClr val="4B4B4B"/>
                </a:solidFill>
                <a:latin typeface="Arial"/>
                <a:cs typeface="Arial"/>
              </a:rPr>
              <a:t>Increased </a:t>
            </a:r>
            <a:r>
              <a:rPr sz="1800" spc="-5" dirty="0">
                <a:solidFill>
                  <a:srgbClr val="4B4B4B"/>
                </a:solidFill>
                <a:latin typeface="Arial"/>
                <a:cs typeface="Arial"/>
              </a:rPr>
              <a:t>serum </a:t>
            </a:r>
            <a:r>
              <a:rPr sz="1800" spc="-10" dirty="0">
                <a:solidFill>
                  <a:srgbClr val="4B4B4B"/>
                </a:solidFill>
                <a:latin typeface="Arial"/>
                <a:cs typeface="Arial"/>
              </a:rPr>
              <a:t>levels of </a:t>
            </a:r>
            <a:r>
              <a:rPr sz="1800" spc="-5" dirty="0">
                <a:solidFill>
                  <a:srgbClr val="4B4B4B"/>
                </a:solidFill>
                <a:latin typeface="Arial"/>
                <a:cs typeface="Arial"/>
              </a:rPr>
              <a:t>K, </a:t>
            </a:r>
            <a:r>
              <a:rPr sz="1800" spc="-10" dirty="0">
                <a:solidFill>
                  <a:srgbClr val="4B4B4B"/>
                </a:solidFill>
                <a:latin typeface="Arial"/>
                <a:cs typeface="Arial"/>
              </a:rPr>
              <a:t>ionized </a:t>
            </a:r>
            <a:r>
              <a:rPr sz="1800" spc="-5" dirty="0">
                <a:solidFill>
                  <a:srgbClr val="4B4B4B"/>
                </a:solidFill>
                <a:latin typeface="Arial"/>
                <a:cs typeface="Arial"/>
              </a:rPr>
              <a:t>Ca,</a:t>
            </a:r>
            <a:r>
              <a:rPr sz="1800" spc="45" dirty="0">
                <a:solidFill>
                  <a:srgbClr val="4B4B4B"/>
                </a:solidFill>
                <a:latin typeface="Arial"/>
                <a:cs typeface="Arial"/>
              </a:rPr>
              <a:t> </a:t>
            </a:r>
            <a:r>
              <a:rPr sz="1800" spc="-5" dirty="0" smtClean="0">
                <a:solidFill>
                  <a:srgbClr val="4B4B4B"/>
                </a:solidFill>
                <a:latin typeface="Arial"/>
                <a:cs typeface="Arial"/>
              </a:rPr>
              <a:t>CK</a:t>
            </a:r>
            <a:r>
              <a:rPr lang="en-US" sz="1800" spc="-5" dirty="0" smtClean="0">
                <a:solidFill>
                  <a:srgbClr val="4B4B4B"/>
                </a:solidFill>
                <a:latin typeface="Arial"/>
                <a:cs typeface="Arial"/>
              </a:rPr>
              <a:t>, PO4, Na, Mg</a:t>
            </a:r>
          </a:p>
          <a:p>
            <a:pPr marL="93345" indent="-80645">
              <a:lnSpc>
                <a:spcPct val="100000"/>
              </a:lnSpc>
              <a:buSzPct val="94444"/>
              <a:buChar char="•"/>
              <a:tabLst>
                <a:tab pos="93980" algn="l"/>
              </a:tabLst>
            </a:pPr>
            <a:r>
              <a:rPr lang="en-US" spc="-5" dirty="0" err="1" smtClean="0">
                <a:solidFill>
                  <a:srgbClr val="4B4B4B"/>
                </a:solidFill>
                <a:latin typeface="Arial"/>
                <a:cs typeface="Arial"/>
              </a:rPr>
              <a:t>Myoglobinemia</a:t>
            </a:r>
            <a:r>
              <a:rPr lang="en-US" spc="-5" dirty="0" smtClean="0">
                <a:solidFill>
                  <a:srgbClr val="4B4B4B"/>
                </a:solidFill>
                <a:latin typeface="Arial"/>
                <a:cs typeface="Arial"/>
              </a:rPr>
              <a:t>, </a:t>
            </a:r>
            <a:r>
              <a:rPr lang="en-US" spc="-5" dirty="0" err="1" smtClean="0">
                <a:solidFill>
                  <a:srgbClr val="4B4B4B"/>
                </a:solidFill>
                <a:latin typeface="Arial"/>
                <a:cs typeface="Arial"/>
              </a:rPr>
              <a:t>myoglobinuria</a:t>
            </a:r>
            <a:r>
              <a:rPr lang="en-US" spc="-5" dirty="0" smtClean="0">
                <a:solidFill>
                  <a:srgbClr val="4B4B4B"/>
                </a:solidFill>
                <a:latin typeface="Arial"/>
                <a:cs typeface="Arial"/>
              </a:rPr>
              <a:t> (dark </a:t>
            </a:r>
            <a:r>
              <a:rPr lang="en-US" spc="-5" dirty="0" err="1" smtClean="0">
                <a:solidFill>
                  <a:srgbClr val="4B4B4B"/>
                </a:solidFill>
                <a:latin typeface="Arial"/>
                <a:cs typeface="Arial"/>
              </a:rPr>
              <a:t>colourd</a:t>
            </a:r>
            <a:r>
              <a:rPr lang="en-US" spc="-5" dirty="0" smtClean="0">
                <a:solidFill>
                  <a:srgbClr val="4B4B4B"/>
                </a:solidFill>
                <a:latin typeface="Arial"/>
                <a:cs typeface="Arial"/>
              </a:rPr>
              <a:t> urine)</a:t>
            </a:r>
            <a:endParaRPr sz="1800" dirty="0">
              <a:latin typeface="Arial"/>
              <a:cs typeface="Arial"/>
            </a:endParaRPr>
          </a:p>
        </p:txBody>
      </p:sp>
      <p:cxnSp>
        <p:nvCxnSpPr>
          <p:cNvPr id="7" name="Straight Arrow Connector 6"/>
          <p:cNvCxnSpPr/>
          <p:nvPr/>
        </p:nvCxnSpPr>
        <p:spPr>
          <a:xfrm flipV="1">
            <a:off x="457200" y="1298154"/>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49855" y="1752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 y="3414617"/>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7002" y="2286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1819" y="1531619"/>
            <a:ext cx="6644640" cy="437388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25400"/>
            <a:ext cx="9144000" cy="67564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430020"/>
            <a:ext cx="173164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252525"/>
                </a:solidFill>
                <a:latin typeface="Arial"/>
                <a:cs typeface="Arial"/>
              </a:rPr>
              <a:t>Investigations</a:t>
            </a:r>
            <a:endParaRPr sz="2000">
              <a:latin typeface="Arial"/>
              <a:cs typeface="Arial"/>
            </a:endParaRPr>
          </a:p>
        </p:txBody>
      </p:sp>
      <p:sp>
        <p:nvSpPr>
          <p:cNvPr id="6" name="object 6"/>
          <p:cNvSpPr txBox="1"/>
          <p:nvPr/>
        </p:nvSpPr>
        <p:spPr>
          <a:xfrm>
            <a:off x="523240" y="1898650"/>
            <a:ext cx="5496560" cy="3712210"/>
          </a:xfrm>
          <a:prstGeom prst="rect">
            <a:avLst/>
          </a:prstGeom>
        </p:spPr>
        <p:txBody>
          <a:bodyPr vert="horz" wrap="square" lIns="0" tIns="12700" rIns="0" bIns="0" rtlCol="0">
            <a:spAutoFit/>
          </a:bodyPr>
          <a:lstStyle/>
          <a:p>
            <a:pPr marL="93345" indent="-80645">
              <a:lnSpc>
                <a:spcPct val="100000"/>
              </a:lnSpc>
              <a:spcBef>
                <a:spcPts val="100"/>
              </a:spcBef>
              <a:buSzPct val="94444"/>
              <a:buChar char="•"/>
              <a:tabLst>
                <a:tab pos="93980" algn="l"/>
              </a:tabLst>
            </a:pPr>
            <a:r>
              <a:rPr sz="1800" spc="-10" dirty="0">
                <a:solidFill>
                  <a:srgbClr val="252525"/>
                </a:solidFill>
                <a:latin typeface="Arial"/>
                <a:cs typeface="Arial"/>
              </a:rPr>
              <a:t>Capnograph</a:t>
            </a:r>
            <a:r>
              <a:rPr sz="1600" spc="-10" dirty="0">
                <a:solidFill>
                  <a:srgbClr val="252525"/>
                </a:solidFill>
                <a:latin typeface="Arial"/>
                <a:cs typeface="Arial"/>
              </a:rPr>
              <a:t>: </a:t>
            </a:r>
            <a:r>
              <a:rPr sz="1600" spc="-5" dirty="0">
                <a:solidFill>
                  <a:srgbClr val="252525"/>
                </a:solidFill>
                <a:latin typeface="Arial"/>
                <a:cs typeface="Arial"/>
              </a:rPr>
              <a:t>Rising EtCO2</a:t>
            </a:r>
            <a:endParaRPr sz="1600" dirty="0">
              <a:latin typeface="Arial"/>
              <a:cs typeface="Arial"/>
            </a:endParaRPr>
          </a:p>
          <a:p>
            <a:pPr marL="93345" indent="-80645">
              <a:lnSpc>
                <a:spcPct val="100000"/>
              </a:lnSpc>
              <a:spcBef>
                <a:spcPts val="1350"/>
              </a:spcBef>
              <a:buSzPct val="94444"/>
              <a:buChar char="•"/>
              <a:tabLst>
                <a:tab pos="93980" algn="l"/>
              </a:tabLst>
            </a:pPr>
            <a:r>
              <a:rPr sz="1800" spc="-5" dirty="0">
                <a:solidFill>
                  <a:srgbClr val="252525"/>
                </a:solidFill>
                <a:latin typeface="Arial"/>
                <a:cs typeface="Arial"/>
              </a:rPr>
              <a:t>Pulse oximeter</a:t>
            </a:r>
            <a:r>
              <a:rPr sz="1600" spc="-5" dirty="0">
                <a:solidFill>
                  <a:srgbClr val="252525"/>
                </a:solidFill>
                <a:latin typeface="Arial"/>
                <a:cs typeface="Arial"/>
              </a:rPr>
              <a:t>: Falling</a:t>
            </a:r>
            <a:r>
              <a:rPr sz="1600" spc="-20" dirty="0">
                <a:solidFill>
                  <a:srgbClr val="252525"/>
                </a:solidFill>
                <a:latin typeface="Arial"/>
                <a:cs typeface="Arial"/>
              </a:rPr>
              <a:t> </a:t>
            </a:r>
            <a:r>
              <a:rPr sz="1600" spc="-5" dirty="0">
                <a:solidFill>
                  <a:srgbClr val="252525"/>
                </a:solidFill>
                <a:latin typeface="Arial"/>
                <a:cs typeface="Arial"/>
              </a:rPr>
              <a:t>saturation</a:t>
            </a:r>
            <a:endParaRPr sz="1600" dirty="0">
              <a:latin typeface="Arial"/>
              <a:cs typeface="Arial"/>
            </a:endParaRPr>
          </a:p>
          <a:p>
            <a:pPr marL="93345" indent="-80645">
              <a:lnSpc>
                <a:spcPct val="100000"/>
              </a:lnSpc>
              <a:spcBef>
                <a:spcPts val="1340"/>
              </a:spcBef>
              <a:buSzPct val="94444"/>
              <a:buChar char="•"/>
              <a:tabLst>
                <a:tab pos="93980" algn="l"/>
              </a:tabLst>
            </a:pPr>
            <a:r>
              <a:rPr sz="1800" spc="-5" dirty="0">
                <a:solidFill>
                  <a:srgbClr val="252525"/>
                </a:solidFill>
                <a:latin typeface="Arial"/>
                <a:cs typeface="Arial"/>
              </a:rPr>
              <a:t>ECG m</a:t>
            </a:r>
            <a:r>
              <a:rPr sz="1600" spc="-5" dirty="0">
                <a:solidFill>
                  <a:srgbClr val="252525"/>
                </a:solidFill>
                <a:latin typeface="Arial"/>
                <a:cs typeface="Arial"/>
              </a:rPr>
              <a:t>onitor:</a:t>
            </a:r>
            <a:endParaRPr sz="1600" dirty="0">
              <a:latin typeface="Arial"/>
              <a:cs typeface="Arial"/>
            </a:endParaRPr>
          </a:p>
          <a:p>
            <a:pPr marL="469900" marR="3300095">
              <a:lnSpc>
                <a:spcPct val="79700"/>
              </a:lnSpc>
              <a:spcBef>
                <a:spcPts val="1780"/>
              </a:spcBef>
            </a:pPr>
            <a:r>
              <a:rPr sz="1600" spc="-10" dirty="0">
                <a:solidFill>
                  <a:srgbClr val="252525"/>
                </a:solidFill>
                <a:latin typeface="Arial"/>
                <a:cs typeface="Arial"/>
              </a:rPr>
              <a:t>T</a:t>
            </a:r>
            <a:r>
              <a:rPr sz="1600" spc="-5" dirty="0">
                <a:solidFill>
                  <a:srgbClr val="252525"/>
                </a:solidFill>
                <a:latin typeface="Arial"/>
                <a:cs typeface="Arial"/>
              </a:rPr>
              <a:t>ach</a:t>
            </a:r>
            <a:r>
              <a:rPr sz="1600" spc="-25" dirty="0">
                <a:solidFill>
                  <a:srgbClr val="252525"/>
                </a:solidFill>
                <a:latin typeface="Arial"/>
                <a:cs typeface="Arial"/>
              </a:rPr>
              <a:t>y</a:t>
            </a:r>
            <a:r>
              <a:rPr sz="1600" dirty="0">
                <a:solidFill>
                  <a:srgbClr val="252525"/>
                </a:solidFill>
                <a:latin typeface="Arial"/>
                <a:cs typeface="Arial"/>
              </a:rPr>
              <a:t>ca</a:t>
            </a:r>
            <a:r>
              <a:rPr sz="1600" spc="-5" dirty="0">
                <a:solidFill>
                  <a:srgbClr val="252525"/>
                </a:solidFill>
                <a:latin typeface="Arial"/>
                <a:cs typeface="Arial"/>
              </a:rPr>
              <a:t>rd</a:t>
            </a:r>
            <a:r>
              <a:rPr sz="1600" dirty="0">
                <a:solidFill>
                  <a:srgbClr val="252525"/>
                </a:solidFill>
                <a:latin typeface="Arial"/>
                <a:cs typeface="Arial"/>
              </a:rPr>
              <a:t>ia  </a:t>
            </a:r>
            <a:r>
              <a:rPr sz="1600" spc="-5" dirty="0">
                <a:solidFill>
                  <a:srgbClr val="252525"/>
                </a:solidFill>
                <a:latin typeface="Arial"/>
                <a:cs typeface="Arial"/>
              </a:rPr>
              <a:t>Arrythmias</a:t>
            </a:r>
            <a:endParaRPr sz="1600" dirty="0">
              <a:latin typeface="Arial"/>
              <a:cs typeface="Arial"/>
            </a:endParaRPr>
          </a:p>
          <a:p>
            <a:pPr marL="927100">
              <a:lnSpc>
                <a:spcPts val="1335"/>
              </a:lnSpc>
            </a:pPr>
            <a:r>
              <a:rPr sz="1600" dirty="0">
                <a:solidFill>
                  <a:srgbClr val="252525"/>
                </a:solidFill>
                <a:latin typeface="Arial"/>
                <a:cs typeface="Arial"/>
              </a:rPr>
              <a:t>- </a:t>
            </a:r>
            <a:r>
              <a:rPr sz="1600" spc="-5" dirty="0">
                <a:solidFill>
                  <a:srgbClr val="252525"/>
                </a:solidFill>
                <a:latin typeface="Arial"/>
                <a:cs typeface="Arial"/>
              </a:rPr>
              <a:t>Ventricular</a:t>
            </a:r>
            <a:r>
              <a:rPr sz="1600" spc="-25" dirty="0">
                <a:solidFill>
                  <a:srgbClr val="252525"/>
                </a:solidFill>
                <a:latin typeface="Arial"/>
                <a:cs typeface="Arial"/>
              </a:rPr>
              <a:t> </a:t>
            </a:r>
            <a:r>
              <a:rPr sz="1600" spc="-5" dirty="0">
                <a:solidFill>
                  <a:srgbClr val="252525"/>
                </a:solidFill>
                <a:latin typeface="Arial"/>
                <a:cs typeface="Arial"/>
              </a:rPr>
              <a:t>bigemeny</a:t>
            </a:r>
            <a:endParaRPr sz="1600" dirty="0">
              <a:latin typeface="Arial"/>
              <a:cs typeface="Arial"/>
            </a:endParaRPr>
          </a:p>
          <a:p>
            <a:pPr marL="927100">
              <a:lnSpc>
                <a:spcPts val="1535"/>
              </a:lnSpc>
            </a:pPr>
            <a:r>
              <a:rPr sz="2400" spc="-15" baseline="3472" dirty="0">
                <a:solidFill>
                  <a:srgbClr val="252525"/>
                </a:solidFill>
                <a:latin typeface="Arial"/>
                <a:cs typeface="Arial"/>
              </a:rPr>
              <a:t>-</a:t>
            </a:r>
            <a:r>
              <a:rPr sz="1600" spc="-10" dirty="0">
                <a:solidFill>
                  <a:srgbClr val="252525"/>
                </a:solidFill>
                <a:latin typeface="Arial"/>
                <a:cs typeface="Arial"/>
              </a:rPr>
              <a:t>Multifocal </a:t>
            </a:r>
            <a:r>
              <a:rPr sz="1600" spc="-5" dirty="0">
                <a:solidFill>
                  <a:srgbClr val="252525"/>
                </a:solidFill>
                <a:latin typeface="Arial"/>
                <a:cs typeface="Arial"/>
              </a:rPr>
              <a:t>premature</a:t>
            </a:r>
            <a:r>
              <a:rPr sz="1600" spc="-10" dirty="0">
                <a:solidFill>
                  <a:srgbClr val="252525"/>
                </a:solidFill>
                <a:latin typeface="Arial"/>
                <a:cs typeface="Arial"/>
              </a:rPr>
              <a:t> </a:t>
            </a:r>
            <a:r>
              <a:rPr sz="1600" spc="-5" dirty="0">
                <a:solidFill>
                  <a:srgbClr val="252525"/>
                </a:solidFill>
                <a:latin typeface="Arial"/>
                <a:cs typeface="Arial"/>
              </a:rPr>
              <a:t>beats</a:t>
            </a:r>
            <a:endParaRPr sz="1600" dirty="0">
              <a:latin typeface="Arial"/>
              <a:cs typeface="Arial"/>
            </a:endParaRPr>
          </a:p>
          <a:p>
            <a:pPr marL="927100">
              <a:lnSpc>
                <a:spcPts val="1535"/>
              </a:lnSpc>
            </a:pPr>
            <a:r>
              <a:rPr sz="2400" spc="-7" baseline="3472" dirty="0">
                <a:solidFill>
                  <a:srgbClr val="252525"/>
                </a:solidFill>
                <a:latin typeface="Arial"/>
                <a:cs typeface="Arial"/>
              </a:rPr>
              <a:t>-</a:t>
            </a:r>
            <a:r>
              <a:rPr sz="1600" spc="-5" dirty="0">
                <a:solidFill>
                  <a:srgbClr val="252525"/>
                </a:solidFill>
                <a:latin typeface="Arial"/>
                <a:cs typeface="Arial"/>
              </a:rPr>
              <a:t>Ventricular</a:t>
            </a:r>
            <a:r>
              <a:rPr sz="1600" spc="-15" dirty="0">
                <a:solidFill>
                  <a:srgbClr val="252525"/>
                </a:solidFill>
                <a:latin typeface="Arial"/>
                <a:cs typeface="Arial"/>
              </a:rPr>
              <a:t> </a:t>
            </a:r>
            <a:r>
              <a:rPr sz="1600" spc="-5" dirty="0">
                <a:solidFill>
                  <a:srgbClr val="252525"/>
                </a:solidFill>
                <a:latin typeface="Arial"/>
                <a:cs typeface="Arial"/>
              </a:rPr>
              <a:t>fibrillation</a:t>
            </a:r>
            <a:endParaRPr sz="1600" dirty="0">
              <a:latin typeface="Arial"/>
              <a:cs typeface="Arial"/>
            </a:endParaRPr>
          </a:p>
          <a:p>
            <a:pPr marL="927100">
              <a:lnSpc>
                <a:spcPts val="1725"/>
              </a:lnSpc>
            </a:pPr>
            <a:r>
              <a:rPr sz="2400" spc="-7" baseline="3472" dirty="0">
                <a:solidFill>
                  <a:srgbClr val="252525"/>
                </a:solidFill>
                <a:latin typeface="Arial"/>
                <a:cs typeface="Arial"/>
              </a:rPr>
              <a:t>-</a:t>
            </a:r>
            <a:r>
              <a:rPr sz="1600" spc="-5" dirty="0">
                <a:solidFill>
                  <a:srgbClr val="252525"/>
                </a:solidFill>
                <a:latin typeface="Arial"/>
                <a:cs typeface="Arial"/>
              </a:rPr>
              <a:t>Ventricular</a:t>
            </a:r>
            <a:r>
              <a:rPr sz="1600" spc="-15" dirty="0">
                <a:solidFill>
                  <a:srgbClr val="252525"/>
                </a:solidFill>
                <a:latin typeface="Arial"/>
                <a:cs typeface="Arial"/>
              </a:rPr>
              <a:t> </a:t>
            </a:r>
            <a:r>
              <a:rPr sz="1600" spc="-10" dirty="0">
                <a:solidFill>
                  <a:srgbClr val="252525"/>
                </a:solidFill>
                <a:latin typeface="Arial"/>
                <a:cs typeface="Arial"/>
              </a:rPr>
              <a:t>tachycardia</a:t>
            </a:r>
            <a:endParaRPr sz="1600" dirty="0">
              <a:latin typeface="Arial"/>
              <a:cs typeface="Arial"/>
            </a:endParaRPr>
          </a:p>
          <a:p>
            <a:pPr marL="93345" indent="-80645">
              <a:lnSpc>
                <a:spcPts val="2065"/>
              </a:lnSpc>
              <a:spcBef>
                <a:spcPts val="1550"/>
              </a:spcBef>
              <a:buSzPct val="94444"/>
              <a:buChar char="•"/>
              <a:tabLst>
                <a:tab pos="93980" algn="l"/>
              </a:tabLst>
            </a:pPr>
            <a:r>
              <a:rPr sz="1800" spc="-5" dirty="0">
                <a:solidFill>
                  <a:srgbClr val="252525"/>
                </a:solidFill>
                <a:latin typeface="Arial"/>
                <a:cs typeface="Arial"/>
              </a:rPr>
              <a:t>ABG</a:t>
            </a:r>
            <a:r>
              <a:rPr sz="1600" spc="-5" dirty="0">
                <a:solidFill>
                  <a:srgbClr val="252525"/>
                </a:solidFill>
                <a:latin typeface="Arial"/>
                <a:cs typeface="Arial"/>
              </a:rPr>
              <a:t>:</a:t>
            </a:r>
            <a:endParaRPr sz="1600" dirty="0">
              <a:latin typeface="Arial"/>
              <a:cs typeface="Arial"/>
            </a:endParaRPr>
          </a:p>
          <a:p>
            <a:pPr marL="469900">
              <a:lnSpc>
                <a:spcPts val="1725"/>
              </a:lnSpc>
            </a:pPr>
            <a:r>
              <a:rPr sz="1600" spc="-5" dirty="0">
                <a:solidFill>
                  <a:srgbClr val="252525"/>
                </a:solidFill>
                <a:latin typeface="Arial"/>
                <a:cs typeface="Arial"/>
              </a:rPr>
              <a:t>Arterial</a:t>
            </a:r>
            <a:r>
              <a:rPr sz="1600" dirty="0">
                <a:solidFill>
                  <a:srgbClr val="252525"/>
                </a:solidFill>
                <a:latin typeface="Arial"/>
                <a:cs typeface="Arial"/>
              </a:rPr>
              <a:t> </a:t>
            </a:r>
            <a:r>
              <a:rPr sz="1600" spc="-5" dirty="0" smtClean="0">
                <a:solidFill>
                  <a:srgbClr val="252525"/>
                </a:solidFill>
                <a:latin typeface="Arial"/>
                <a:cs typeface="Arial"/>
              </a:rPr>
              <a:t>hypoxemia</a:t>
            </a:r>
            <a:r>
              <a:rPr lang="en-US" sz="1600" spc="-5" dirty="0" smtClean="0">
                <a:solidFill>
                  <a:srgbClr val="252525"/>
                </a:solidFill>
                <a:latin typeface="Arial"/>
                <a:cs typeface="Arial"/>
              </a:rPr>
              <a:t> PO2 </a:t>
            </a:r>
            <a:endParaRPr sz="1600" dirty="0">
              <a:latin typeface="Arial"/>
              <a:cs typeface="Arial"/>
            </a:endParaRPr>
          </a:p>
          <a:p>
            <a:pPr marL="469900">
              <a:lnSpc>
                <a:spcPts val="1725"/>
              </a:lnSpc>
            </a:pPr>
            <a:r>
              <a:rPr sz="1600" spc="-10" dirty="0">
                <a:solidFill>
                  <a:srgbClr val="252525"/>
                </a:solidFill>
                <a:latin typeface="Arial"/>
                <a:cs typeface="Arial"/>
              </a:rPr>
              <a:t>Hypercarbia </a:t>
            </a:r>
            <a:r>
              <a:rPr sz="1600" dirty="0">
                <a:solidFill>
                  <a:srgbClr val="252525"/>
                </a:solidFill>
                <a:latin typeface="Arial"/>
                <a:cs typeface="Arial"/>
              </a:rPr>
              <a:t>( </a:t>
            </a:r>
            <a:r>
              <a:rPr sz="1600" spc="-5" dirty="0">
                <a:solidFill>
                  <a:srgbClr val="252525"/>
                </a:solidFill>
                <a:latin typeface="Arial"/>
                <a:cs typeface="Arial"/>
              </a:rPr>
              <a:t>100 </a:t>
            </a:r>
            <a:r>
              <a:rPr sz="1600" dirty="0">
                <a:solidFill>
                  <a:srgbClr val="252525"/>
                </a:solidFill>
                <a:latin typeface="Arial"/>
                <a:cs typeface="Arial"/>
              </a:rPr>
              <a:t>to </a:t>
            </a:r>
            <a:r>
              <a:rPr sz="1600" spc="-5" dirty="0">
                <a:solidFill>
                  <a:srgbClr val="252525"/>
                </a:solidFill>
                <a:latin typeface="Arial"/>
                <a:cs typeface="Arial"/>
              </a:rPr>
              <a:t>200 </a:t>
            </a:r>
            <a:r>
              <a:rPr sz="1600" dirty="0">
                <a:solidFill>
                  <a:srgbClr val="252525"/>
                </a:solidFill>
                <a:latin typeface="Arial"/>
                <a:cs typeface="Arial"/>
              </a:rPr>
              <a:t>mm </a:t>
            </a:r>
            <a:r>
              <a:rPr sz="1600" spc="-5" dirty="0">
                <a:solidFill>
                  <a:srgbClr val="252525"/>
                </a:solidFill>
                <a:latin typeface="Arial"/>
                <a:cs typeface="Arial"/>
              </a:rPr>
              <a:t>of </a:t>
            </a:r>
            <a:r>
              <a:rPr sz="1600" dirty="0">
                <a:solidFill>
                  <a:srgbClr val="252525"/>
                </a:solidFill>
                <a:latin typeface="Arial"/>
                <a:cs typeface="Arial"/>
              </a:rPr>
              <a:t>Hg</a:t>
            </a:r>
            <a:r>
              <a:rPr sz="1600" spc="-20" dirty="0">
                <a:solidFill>
                  <a:srgbClr val="252525"/>
                </a:solidFill>
                <a:latin typeface="Arial"/>
                <a:cs typeface="Arial"/>
              </a:rPr>
              <a:t> </a:t>
            </a:r>
            <a:r>
              <a:rPr sz="1600" dirty="0">
                <a:solidFill>
                  <a:srgbClr val="252525"/>
                </a:solidFill>
                <a:latin typeface="Arial"/>
                <a:cs typeface="Arial"/>
              </a:rPr>
              <a:t>)</a:t>
            </a:r>
            <a:endParaRPr sz="1600" dirty="0">
              <a:latin typeface="Arial"/>
              <a:cs typeface="Arial"/>
            </a:endParaRPr>
          </a:p>
          <a:p>
            <a:pPr marL="469900">
              <a:lnSpc>
                <a:spcPts val="1825"/>
              </a:lnSpc>
            </a:pPr>
            <a:r>
              <a:rPr sz="1600" spc="-5" dirty="0">
                <a:solidFill>
                  <a:srgbClr val="252525"/>
                </a:solidFill>
                <a:latin typeface="Arial"/>
                <a:cs typeface="Arial"/>
              </a:rPr>
              <a:t>Respiratory </a:t>
            </a:r>
            <a:r>
              <a:rPr sz="1600" dirty="0">
                <a:solidFill>
                  <a:srgbClr val="252525"/>
                </a:solidFill>
                <a:latin typeface="Arial"/>
                <a:cs typeface="Arial"/>
              </a:rPr>
              <a:t>&amp; </a:t>
            </a:r>
            <a:r>
              <a:rPr sz="1600" spc="-5" dirty="0">
                <a:solidFill>
                  <a:srgbClr val="252525"/>
                </a:solidFill>
                <a:latin typeface="Arial"/>
                <a:cs typeface="Arial"/>
              </a:rPr>
              <a:t>metabolic acidosis( </a:t>
            </a:r>
            <a:r>
              <a:rPr sz="1600" dirty="0">
                <a:solidFill>
                  <a:srgbClr val="252525"/>
                </a:solidFill>
                <a:latin typeface="Arial"/>
                <a:cs typeface="Arial"/>
              </a:rPr>
              <a:t>Ph </a:t>
            </a:r>
            <a:r>
              <a:rPr sz="1600" spc="-5" dirty="0">
                <a:solidFill>
                  <a:srgbClr val="252525"/>
                </a:solidFill>
                <a:latin typeface="Arial"/>
                <a:cs typeface="Arial"/>
              </a:rPr>
              <a:t>7.15 </a:t>
            </a:r>
            <a:r>
              <a:rPr sz="1600" dirty="0">
                <a:solidFill>
                  <a:srgbClr val="252525"/>
                </a:solidFill>
                <a:latin typeface="Arial"/>
                <a:cs typeface="Arial"/>
              </a:rPr>
              <a:t>to</a:t>
            </a:r>
            <a:r>
              <a:rPr sz="1600" spc="-85" dirty="0">
                <a:solidFill>
                  <a:srgbClr val="252525"/>
                </a:solidFill>
                <a:latin typeface="Arial"/>
                <a:cs typeface="Arial"/>
              </a:rPr>
              <a:t> </a:t>
            </a:r>
            <a:r>
              <a:rPr sz="1600" spc="-5" dirty="0">
                <a:solidFill>
                  <a:srgbClr val="252525"/>
                </a:solidFill>
                <a:latin typeface="Arial"/>
                <a:cs typeface="Arial"/>
              </a:rPr>
              <a:t>6.8</a:t>
            </a:r>
            <a:r>
              <a:rPr sz="1600" spc="-5" dirty="0" smtClean="0">
                <a:solidFill>
                  <a:srgbClr val="252525"/>
                </a:solidFill>
                <a:latin typeface="Arial"/>
                <a:cs typeface="Arial"/>
              </a:rPr>
              <a:t>)</a:t>
            </a:r>
            <a:r>
              <a:rPr lang="en-US" sz="1600" spc="-5" dirty="0" smtClean="0">
                <a:solidFill>
                  <a:srgbClr val="252525"/>
                </a:solidFill>
                <a:latin typeface="Arial"/>
                <a:cs typeface="Arial"/>
              </a:rPr>
              <a:t> pH </a:t>
            </a:r>
            <a:endParaRPr sz="1600" dirty="0">
              <a:latin typeface="Arial"/>
              <a:cs typeface="Arial"/>
            </a:endParaRPr>
          </a:p>
        </p:txBody>
      </p:sp>
      <p:cxnSp>
        <p:nvCxnSpPr>
          <p:cNvPr id="8" name="Straight Arrow Connector 7"/>
          <p:cNvCxnSpPr/>
          <p:nvPr/>
        </p:nvCxnSpPr>
        <p:spPr>
          <a:xfrm>
            <a:off x="3276600" y="4876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15000" y="5334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0" y="0"/>
            <a:ext cx="9144000" cy="6756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3240" y="1463040"/>
            <a:ext cx="1344295" cy="299720"/>
          </a:xfrm>
          <a:prstGeom prst="rect">
            <a:avLst/>
          </a:prstGeom>
        </p:spPr>
        <p:txBody>
          <a:bodyPr vert="horz" wrap="square" lIns="0" tIns="12700" rIns="0" bIns="0" rtlCol="0">
            <a:spAutoFit/>
          </a:bodyPr>
          <a:lstStyle/>
          <a:p>
            <a:pPr marL="93345" indent="-80645">
              <a:lnSpc>
                <a:spcPct val="100000"/>
              </a:lnSpc>
              <a:spcBef>
                <a:spcPts val="100"/>
              </a:spcBef>
              <a:buSzPct val="94444"/>
              <a:buChar char="•"/>
              <a:tabLst>
                <a:tab pos="93980" algn="l"/>
              </a:tabLst>
            </a:pPr>
            <a:r>
              <a:rPr sz="1800" spc="-10" dirty="0">
                <a:solidFill>
                  <a:srgbClr val="252525"/>
                </a:solidFill>
                <a:latin typeface="Arial"/>
                <a:cs typeface="Arial"/>
              </a:rPr>
              <a:t>Electrolytes:</a:t>
            </a:r>
            <a:endParaRPr sz="1800">
              <a:latin typeface="Arial"/>
              <a:cs typeface="Arial"/>
            </a:endParaRPr>
          </a:p>
        </p:txBody>
      </p:sp>
      <p:sp>
        <p:nvSpPr>
          <p:cNvPr id="5" name="object 5"/>
          <p:cNvSpPr txBox="1"/>
          <p:nvPr/>
        </p:nvSpPr>
        <p:spPr>
          <a:xfrm>
            <a:off x="1066800" y="1770858"/>
            <a:ext cx="4383405" cy="777136"/>
          </a:xfrm>
          <a:prstGeom prst="rect">
            <a:avLst/>
          </a:prstGeom>
        </p:spPr>
        <p:txBody>
          <a:bodyPr vert="horz" wrap="square" lIns="0" tIns="12700" rIns="0" bIns="0" rtlCol="0">
            <a:spAutoFit/>
          </a:bodyPr>
          <a:lstStyle/>
          <a:p>
            <a:pPr marL="84455" indent="-71755">
              <a:lnSpc>
                <a:spcPct val="100000"/>
              </a:lnSpc>
              <a:spcBef>
                <a:spcPts val="100"/>
              </a:spcBef>
              <a:buSzPct val="93750"/>
              <a:buChar char="•"/>
              <a:tabLst>
                <a:tab pos="85090" algn="l"/>
                <a:tab pos="2997200" algn="l"/>
              </a:tabLst>
            </a:pPr>
            <a:r>
              <a:rPr sz="1600" spc="-10" dirty="0">
                <a:solidFill>
                  <a:srgbClr val="252525"/>
                </a:solidFill>
                <a:latin typeface="Arial"/>
                <a:cs typeface="Arial"/>
              </a:rPr>
              <a:t>H</a:t>
            </a:r>
            <a:r>
              <a:rPr sz="1600" spc="-25" dirty="0">
                <a:solidFill>
                  <a:srgbClr val="252525"/>
                </a:solidFill>
                <a:latin typeface="Arial"/>
                <a:cs typeface="Arial"/>
              </a:rPr>
              <a:t>y</a:t>
            </a:r>
            <a:r>
              <a:rPr sz="1600" spc="-5" dirty="0">
                <a:solidFill>
                  <a:srgbClr val="252525"/>
                </a:solidFill>
                <a:latin typeface="Arial"/>
                <a:cs typeface="Arial"/>
              </a:rPr>
              <a:t>pe</a:t>
            </a:r>
            <a:r>
              <a:rPr sz="1600" spc="-15" dirty="0">
                <a:solidFill>
                  <a:srgbClr val="252525"/>
                </a:solidFill>
                <a:latin typeface="Arial"/>
                <a:cs typeface="Arial"/>
              </a:rPr>
              <a:t>r</a:t>
            </a:r>
            <a:r>
              <a:rPr sz="1600" spc="5" dirty="0">
                <a:solidFill>
                  <a:srgbClr val="252525"/>
                </a:solidFill>
                <a:latin typeface="Arial"/>
                <a:cs typeface="Arial"/>
              </a:rPr>
              <a:t>k</a:t>
            </a:r>
            <a:r>
              <a:rPr sz="1600" spc="-5" dirty="0">
                <a:solidFill>
                  <a:srgbClr val="252525"/>
                </a:solidFill>
                <a:latin typeface="Arial"/>
                <a:cs typeface="Arial"/>
              </a:rPr>
              <a:t>a</a:t>
            </a:r>
            <a:r>
              <a:rPr sz="1600" dirty="0">
                <a:solidFill>
                  <a:srgbClr val="252525"/>
                </a:solidFill>
                <a:latin typeface="Arial"/>
                <a:cs typeface="Arial"/>
              </a:rPr>
              <a:t>l</a:t>
            </a:r>
            <a:r>
              <a:rPr sz="1600" spc="-5" dirty="0">
                <a:solidFill>
                  <a:srgbClr val="252525"/>
                </a:solidFill>
                <a:latin typeface="Arial"/>
                <a:cs typeface="Arial"/>
              </a:rPr>
              <a:t>e</a:t>
            </a:r>
            <a:r>
              <a:rPr sz="1600" spc="5" dirty="0">
                <a:solidFill>
                  <a:srgbClr val="252525"/>
                </a:solidFill>
                <a:latin typeface="Arial"/>
                <a:cs typeface="Arial"/>
              </a:rPr>
              <a:t>m</a:t>
            </a:r>
            <a:r>
              <a:rPr sz="1600" dirty="0">
                <a:solidFill>
                  <a:srgbClr val="252525"/>
                </a:solidFill>
                <a:latin typeface="Arial"/>
                <a:cs typeface="Arial"/>
              </a:rPr>
              <a:t>ia</a:t>
            </a:r>
            <a:r>
              <a:rPr sz="1600" spc="-5" dirty="0">
                <a:solidFill>
                  <a:srgbClr val="252525"/>
                </a:solidFill>
                <a:latin typeface="Arial"/>
                <a:cs typeface="Arial"/>
              </a:rPr>
              <a:t> </a:t>
            </a:r>
            <a:r>
              <a:rPr sz="1600" dirty="0">
                <a:solidFill>
                  <a:srgbClr val="252525"/>
                </a:solidFill>
                <a:latin typeface="Arial"/>
                <a:cs typeface="Arial"/>
              </a:rPr>
              <a:t>(</a:t>
            </a:r>
            <a:r>
              <a:rPr sz="1600" spc="-10" dirty="0">
                <a:solidFill>
                  <a:srgbClr val="252525"/>
                </a:solidFill>
                <a:latin typeface="Arial"/>
                <a:cs typeface="Arial"/>
              </a:rPr>
              <a:t> </a:t>
            </a:r>
            <a:r>
              <a:rPr sz="1600" dirty="0">
                <a:solidFill>
                  <a:srgbClr val="252525"/>
                </a:solidFill>
                <a:latin typeface="Arial"/>
                <a:cs typeface="Arial"/>
              </a:rPr>
              <a:t>&gt; t</a:t>
            </a:r>
            <a:r>
              <a:rPr sz="1600" spc="-10" dirty="0">
                <a:solidFill>
                  <a:srgbClr val="252525"/>
                </a:solidFill>
                <a:latin typeface="Arial"/>
                <a:cs typeface="Arial"/>
              </a:rPr>
              <a:t>h</a:t>
            </a:r>
            <a:r>
              <a:rPr sz="1600" spc="-5" dirty="0">
                <a:solidFill>
                  <a:srgbClr val="252525"/>
                </a:solidFill>
                <a:latin typeface="Arial"/>
                <a:cs typeface="Arial"/>
              </a:rPr>
              <a:t>a</a:t>
            </a:r>
            <a:r>
              <a:rPr sz="1600" dirty="0">
                <a:solidFill>
                  <a:srgbClr val="252525"/>
                </a:solidFill>
                <a:latin typeface="Arial"/>
                <a:cs typeface="Arial"/>
              </a:rPr>
              <a:t>n</a:t>
            </a:r>
            <a:r>
              <a:rPr sz="1600" spc="-5" dirty="0">
                <a:solidFill>
                  <a:srgbClr val="252525"/>
                </a:solidFill>
                <a:latin typeface="Arial"/>
                <a:cs typeface="Arial"/>
              </a:rPr>
              <a:t> </a:t>
            </a:r>
            <a:r>
              <a:rPr lang="en-US" sz="1600" dirty="0" smtClean="0">
                <a:solidFill>
                  <a:srgbClr val="252525"/>
                </a:solidFill>
                <a:latin typeface="Arial"/>
                <a:cs typeface="Arial"/>
              </a:rPr>
              <a:t>6 </a:t>
            </a:r>
            <a:r>
              <a:rPr lang="en-US" sz="1600" dirty="0" err="1" smtClean="0">
                <a:solidFill>
                  <a:srgbClr val="252525"/>
                </a:solidFill>
                <a:latin typeface="Arial"/>
                <a:cs typeface="Arial"/>
              </a:rPr>
              <a:t>mEq</a:t>
            </a:r>
            <a:r>
              <a:rPr lang="en-US" sz="1600" dirty="0" smtClean="0">
                <a:solidFill>
                  <a:srgbClr val="252525"/>
                </a:solidFill>
                <a:latin typeface="Arial"/>
                <a:cs typeface="Arial"/>
              </a:rPr>
              <a:t>)</a:t>
            </a:r>
          </a:p>
          <a:p>
            <a:pPr marL="84455" indent="-71755">
              <a:lnSpc>
                <a:spcPct val="100000"/>
              </a:lnSpc>
              <a:spcBef>
                <a:spcPts val="100"/>
              </a:spcBef>
              <a:buSzPct val="93750"/>
              <a:buChar char="•"/>
              <a:tabLst>
                <a:tab pos="85090" algn="l"/>
                <a:tab pos="2997200" algn="l"/>
              </a:tabLst>
            </a:pPr>
            <a:r>
              <a:rPr lang="en-US" sz="1600" dirty="0" smtClean="0">
                <a:solidFill>
                  <a:srgbClr val="252525"/>
                </a:solidFill>
                <a:latin typeface="Arial"/>
                <a:cs typeface="Arial"/>
              </a:rPr>
              <a:t>Hypernatremia</a:t>
            </a:r>
          </a:p>
          <a:p>
            <a:pPr marL="84455" indent="-71755">
              <a:lnSpc>
                <a:spcPct val="100000"/>
              </a:lnSpc>
              <a:spcBef>
                <a:spcPts val="100"/>
              </a:spcBef>
              <a:buSzPct val="93750"/>
              <a:buChar char="•"/>
              <a:tabLst>
                <a:tab pos="85090" algn="l"/>
                <a:tab pos="2997200" algn="l"/>
              </a:tabLst>
            </a:pPr>
            <a:r>
              <a:rPr lang="en-US" sz="1600" dirty="0" err="1" smtClean="0">
                <a:solidFill>
                  <a:srgbClr val="252525"/>
                </a:solidFill>
                <a:latin typeface="Arial"/>
                <a:cs typeface="Arial"/>
              </a:rPr>
              <a:t>hyperphosphatemia</a:t>
            </a:r>
            <a:endParaRPr sz="3600" dirty="0">
              <a:latin typeface="Arial"/>
              <a:cs typeface="Arial"/>
            </a:endParaRPr>
          </a:p>
        </p:txBody>
      </p:sp>
      <p:sp>
        <p:nvSpPr>
          <p:cNvPr id="6" name="object 6"/>
          <p:cNvSpPr txBox="1"/>
          <p:nvPr/>
        </p:nvSpPr>
        <p:spPr>
          <a:xfrm>
            <a:off x="381000" y="2438400"/>
            <a:ext cx="7477760" cy="3598421"/>
          </a:xfrm>
          <a:prstGeom prst="rect">
            <a:avLst/>
          </a:prstGeom>
        </p:spPr>
        <p:txBody>
          <a:bodyPr vert="horz" wrap="square" lIns="0" tIns="12700" rIns="0" bIns="0" rtlCol="0">
            <a:spAutoFit/>
          </a:bodyPr>
          <a:lstStyle/>
          <a:p>
            <a:pPr>
              <a:lnSpc>
                <a:spcPct val="100000"/>
              </a:lnSpc>
              <a:spcBef>
                <a:spcPts val="45"/>
              </a:spcBef>
            </a:pPr>
            <a:endParaRPr sz="1900" dirty="0" smtClean="0">
              <a:latin typeface="Times New Roman"/>
              <a:cs typeface="Times New Roman"/>
            </a:endParaRPr>
          </a:p>
          <a:p>
            <a:pPr marL="12700">
              <a:lnSpc>
                <a:spcPct val="100000"/>
              </a:lnSpc>
              <a:buSzPct val="125000"/>
              <a:tabLst>
                <a:tab pos="117475" algn="l"/>
              </a:tabLst>
            </a:pPr>
            <a:r>
              <a:rPr sz="2700" spc="-7" baseline="3086" dirty="0" smtClean="0">
                <a:solidFill>
                  <a:srgbClr val="252525"/>
                </a:solidFill>
                <a:latin typeface="Arial"/>
                <a:cs typeface="Arial"/>
              </a:rPr>
              <a:t>Plasma </a:t>
            </a:r>
            <a:r>
              <a:rPr sz="2700" baseline="3086" dirty="0">
                <a:solidFill>
                  <a:srgbClr val="252525"/>
                </a:solidFill>
                <a:latin typeface="Arial"/>
                <a:cs typeface="Arial"/>
              </a:rPr>
              <a:t>&amp; </a:t>
            </a:r>
            <a:r>
              <a:rPr sz="2700" spc="-15" baseline="3086" dirty="0">
                <a:solidFill>
                  <a:srgbClr val="252525"/>
                </a:solidFill>
                <a:latin typeface="Arial"/>
                <a:cs typeface="Arial"/>
              </a:rPr>
              <a:t>urine myoglobin</a:t>
            </a:r>
            <a:r>
              <a:rPr sz="2700" baseline="3086" dirty="0">
                <a:solidFill>
                  <a:srgbClr val="252525"/>
                </a:solidFill>
                <a:latin typeface="Arial"/>
                <a:cs typeface="Arial"/>
              </a:rPr>
              <a:t> </a:t>
            </a:r>
            <a:r>
              <a:rPr sz="2700" spc="-15" baseline="3086" dirty="0" smtClean="0">
                <a:solidFill>
                  <a:srgbClr val="252525"/>
                </a:solidFill>
                <a:latin typeface="Arial"/>
                <a:cs typeface="Arial"/>
              </a:rPr>
              <a:t>elevated</a:t>
            </a:r>
            <a:endParaRPr lang="en-US" sz="2700" spc="-15" baseline="3086" dirty="0" smtClean="0">
              <a:solidFill>
                <a:srgbClr val="252525"/>
              </a:solidFill>
              <a:latin typeface="Arial"/>
              <a:cs typeface="Arial"/>
            </a:endParaRPr>
          </a:p>
          <a:p>
            <a:pPr marL="12700">
              <a:buSzPct val="125000"/>
              <a:tabLst>
                <a:tab pos="117475" algn="l"/>
              </a:tabLst>
            </a:pPr>
            <a:r>
              <a:rPr lang="en-US" sz="2000" spc="-5" dirty="0">
                <a:solidFill>
                  <a:srgbClr val="252525"/>
                </a:solidFill>
                <a:latin typeface="Arial"/>
                <a:cs typeface="Arial"/>
              </a:rPr>
              <a:t>Raised transaminase</a:t>
            </a:r>
            <a:r>
              <a:rPr lang="en-US" sz="2000" spc="-15" dirty="0">
                <a:solidFill>
                  <a:srgbClr val="252525"/>
                </a:solidFill>
                <a:latin typeface="Arial"/>
                <a:cs typeface="Arial"/>
              </a:rPr>
              <a:t> </a:t>
            </a:r>
            <a:r>
              <a:rPr lang="en-US" sz="2000" spc="-10" dirty="0" smtClean="0">
                <a:solidFill>
                  <a:srgbClr val="252525"/>
                </a:solidFill>
                <a:latin typeface="Arial"/>
                <a:cs typeface="Arial"/>
              </a:rPr>
              <a:t>enzymes</a:t>
            </a:r>
          </a:p>
          <a:p>
            <a:pPr marL="12700">
              <a:buSzPct val="125000"/>
              <a:tabLst>
                <a:tab pos="117475" algn="l"/>
              </a:tabLst>
            </a:pPr>
            <a:r>
              <a:rPr lang="en-US" sz="2000" spc="-10" dirty="0">
                <a:solidFill>
                  <a:srgbClr val="252525"/>
                </a:solidFill>
                <a:latin typeface="Arial"/>
                <a:cs typeface="Arial"/>
              </a:rPr>
              <a:t>Markedly </a:t>
            </a:r>
            <a:r>
              <a:rPr lang="en-US" sz="2000" spc="-5" dirty="0">
                <a:solidFill>
                  <a:srgbClr val="252525"/>
                </a:solidFill>
                <a:latin typeface="Arial"/>
                <a:cs typeface="Arial"/>
              </a:rPr>
              <a:t>elevated CK </a:t>
            </a:r>
            <a:r>
              <a:rPr lang="en-US" sz="2000" dirty="0">
                <a:solidFill>
                  <a:srgbClr val="252525"/>
                </a:solidFill>
                <a:latin typeface="Arial"/>
                <a:cs typeface="Arial"/>
              </a:rPr>
              <a:t>( &gt; </a:t>
            </a:r>
            <a:r>
              <a:rPr lang="en-US" sz="2000" spc="-5" dirty="0">
                <a:solidFill>
                  <a:srgbClr val="252525"/>
                </a:solidFill>
                <a:latin typeface="Arial"/>
                <a:cs typeface="Arial"/>
              </a:rPr>
              <a:t>20,000 IU</a:t>
            </a:r>
            <a:r>
              <a:rPr lang="en-US" sz="2000" spc="-40" dirty="0">
                <a:solidFill>
                  <a:srgbClr val="252525"/>
                </a:solidFill>
                <a:latin typeface="Arial"/>
                <a:cs typeface="Arial"/>
              </a:rPr>
              <a:t>/L</a:t>
            </a:r>
            <a:r>
              <a:rPr lang="en-US" sz="2000" dirty="0">
                <a:solidFill>
                  <a:srgbClr val="252525"/>
                </a:solidFill>
                <a:latin typeface="Arial"/>
                <a:cs typeface="Arial"/>
              </a:rPr>
              <a:t>)</a:t>
            </a:r>
            <a:endParaRPr lang="en-US" sz="2000" dirty="0">
              <a:latin typeface="Arial"/>
              <a:cs typeface="Arial"/>
            </a:endParaRPr>
          </a:p>
          <a:p>
            <a:pPr marL="927100" lvl="1" algn="just">
              <a:lnSpc>
                <a:spcPts val="1820"/>
              </a:lnSpc>
              <a:buSzPct val="92857"/>
              <a:tabLst>
                <a:tab pos="990600" algn="l"/>
              </a:tabLst>
            </a:pPr>
            <a:r>
              <a:rPr lang="en-US" sz="1400" dirty="0" smtClean="0">
                <a:solidFill>
                  <a:srgbClr val="252525"/>
                </a:solidFill>
                <a:latin typeface="Arial"/>
                <a:cs typeface="Arial"/>
              </a:rPr>
              <a:t>( </a:t>
            </a:r>
            <a:r>
              <a:rPr lang="en-US" sz="1400" spc="-5" dirty="0">
                <a:solidFill>
                  <a:srgbClr val="252525"/>
                </a:solidFill>
                <a:latin typeface="Arial"/>
                <a:cs typeface="Arial"/>
              </a:rPr>
              <a:t>peak levels </a:t>
            </a:r>
            <a:r>
              <a:rPr lang="en-US" sz="1400" dirty="0">
                <a:solidFill>
                  <a:srgbClr val="252525"/>
                </a:solidFill>
                <a:latin typeface="Arial"/>
                <a:cs typeface="Arial"/>
              </a:rPr>
              <a:t>after </a:t>
            </a:r>
            <a:r>
              <a:rPr lang="en-US" sz="1400" spc="-5" dirty="0">
                <a:solidFill>
                  <a:srgbClr val="252525"/>
                </a:solidFill>
                <a:latin typeface="Arial"/>
                <a:cs typeface="Arial"/>
              </a:rPr>
              <a:t>12 </a:t>
            </a:r>
            <a:r>
              <a:rPr lang="en-US" sz="1400" spc="5" dirty="0">
                <a:solidFill>
                  <a:srgbClr val="252525"/>
                </a:solidFill>
                <a:latin typeface="Arial"/>
                <a:cs typeface="Arial"/>
              </a:rPr>
              <a:t>to </a:t>
            </a:r>
            <a:r>
              <a:rPr lang="en-US" sz="1400" spc="-5" dirty="0">
                <a:solidFill>
                  <a:srgbClr val="252525"/>
                </a:solidFill>
                <a:latin typeface="Arial"/>
                <a:cs typeface="Arial"/>
              </a:rPr>
              <a:t>24 hours of </a:t>
            </a:r>
            <a:r>
              <a:rPr lang="en-US" sz="1400" dirty="0">
                <a:solidFill>
                  <a:srgbClr val="252525"/>
                </a:solidFill>
                <a:latin typeface="Arial"/>
                <a:cs typeface="Arial"/>
              </a:rPr>
              <a:t>the </a:t>
            </a:r>
            <a:r>
              <a:rPr lang="en-US" sz="1400" spc="-5" dirty="0">
                <a:solidFill>
                  <a:srgbClr val="252525"/>
                </a:solidFill>
                <a:latin typeface="Arial"/>
                <a:cs typeface="Arial"/>
              </a:rPr>
              <a:t>episode</a:t>
            </a:r>
            <a:r>
              <a:rPr lang="en-US" sz="1400" spc="95" dirty="0">
                <a:solidFill>
                  <a:srgbClr val="252525"/>
                </a:solidFill>
                <a:latin typeface="Arial"/>
                <a:cs typeface="Arial"/>
              </a:rPr>
              <a:t> </a:t>
            </a:r>
            <a:r>
              <a:rPr lang="en-US" sz="1600" dirty="0">
                <a:solidFill>
                  <a:srgbClr val="252525"/>
                </a:solidFill>
                <a:latin typeface="Arial"/>
                <a:cs typeface="Arial"/>
              </a:rPr>
              <a:t> and 12- 18hrs after </a:t>
            </a:r>
            <a:r>
              <a:rPr lang="en-US" sz="1600" dirty="0" err="1">
                <a:solidFill>
                  <a:srgbClr val="252525"/>
                </a:solidFill>
                <a:latin typeface="Arial"/>
                <a:cs typeface="Arial"/>
              </a:rPr>
              <a:t>anaesthesia</a:t>
            </a:r>
            <a:r>
              <a:rPr lang="en-US" sz="1600" dirty="0" smtClean="0">
                <a:solidFill>
                  <a:srgbClr val="252525"/>
                </a:solidFill>
                <a:latin typeface="Arial"/>
                <a:cs typeface="Arial"/>
              </a:rPr>
              <a:t>)</a:t>
            </a:r>
            <a:endParaRPr lang="en-US" sz="1600" dirty="0">
              <a:latin typeface="Arial"/>
              <a:cs typeface="Arial"/>
            </a:endParaRPr>
          </a:p>
          <a:p>
            <a:pPr marL="12700">
              <a:lnSpc>
                <a:spcPct val="100000"/>
              </a:lnSpc>
              <a:buSzPct val="125000"/>
              <a:tabLst>
                <a:tab pos="117475" algn="l"/>
              </a:tabLst>
            </a:pPr>
            <a:r>
              <a:rPr lang="en-US" sz="2700" spc="-15" baseline="3086" dirty="0" smtClean="0">
                <a:solidFill>
                  <a:srgbClr val="252525"/>
                </a:solidFill>
                <a:latin typeface="Arial"/>
                <a:cs typeface="Arial"/>
              </a:rPr>
              <a:t>    lactate,    </a:t>
            </a:r>
            <a:r>
              <a:rPr lang="en-US" sz="2700" spc="-15" baseline="3086" dirty="0" err="1" smtClean="0">
                <a:solidFill>
                  <a:srgbClr val="252525"/>
                </a:solidFill>
                <a:latin typeface="Arial"/>
                <a:cs typeface="Arial"/>
              </a:rPr>
              <a:t>pruvate</a:t>
            </a:r>
            <a:r>
              <a:rPr lang="en-US" sz="2700" spc="-15" baseline="3086" dirty="0" smtClean="0">
                <a:solidFill>
                  <a:srgbClr val="252525"/>
                </a:solidFill>
                <a:latin typeface="Arial"/>
                <a:cs typeface="Arial"/>
              </a:rPr>
              <a:t>,     LDH</a:t>
            </a:r>
            <a:endParaRPr lang="en-US" sz="2700" spc="-15" baseline="3086" dirty="0">
              <a:solidFill>
                <a:srgbClr val="252525"/>
              </a:solidFill>
              <a:latin typeface="Arial"/>
              <a:cs typeface="Arial"/>
            </a:endParaRPr>
          </a:p>
          <a:p>
            <a:pPr marL="12700">
              <a:lnSpc>
                <a:spcPct val="100000"/>
              </a:lnSpc>
              <a:buSzPct val="125000"/>
              <a:tabLst>
                <a:tab pos="117475" algn="l"/>
              </a:tabLst>
            </a:pPr>
            <a:endParaRPr lang="en-US" sz="2700" spc="-15" baseline="3086" dirty="0" smtClean="0">
              <a:solidFill>
                <a:srgbClr val="252525"/>
              </a:solidFill>
              <a:latin typeface="Arial"/>
              <a:cs typeface="Arial"/>
            </a:endParaRPr>
          </a:p>
          <a:p>
            <a:pPr marL="12700">
              <a:lnSpc>
                <a:spcPct val="100000"/>
              </a:lnSpc>
              <a:buSzPct val="125000"/>
              <a:tabLst>
                <a:tab pos="117475" algn="l"/>
              </a:tabLst>
            </a:pPr>
            <a:r>
              <a:rPr lang="en-US" sz="2700" spc="-15" baseline="3086" dirty="0" smtClean="0">
                <a:solidFill>
                  <a:srgbClr val="252525"/>
                </a:solidFill>
                <a:latin typeface="Arial"/>
                <a:cs typeface="Arial"/>
              </a:rPr>
              <a:t>COMPLICATIONS</a:t>
            </a:r>
          </a:p>
          <a:p>
            <a:pPr marL="12700">
              <a:buSzPct val="125000"/>
              <a:tabLst>
                <a:tab pos="117475" algn="l"/>
              </a:tabLst>
            </a:pPr>
            <a:r>
              <a:rPr lang="en-US" sz="2700" spc="-15" baseline="3086" dirty="0">
                <a:solidFill>
                  <a:srgbClr val="252525"/>
                </a:solidFill>
                <a:latin typeface="Arial"/>
                <a:cs typeface="Arial"/>
              </a:rPr>
              <a:t>-AKI                                 -</a:t>
            </a:r>
            <a:r>
              <a:rPr lang="en-US" sz="2700" spc="-15" baseline="3086" dirty="0" smtClean="0">
                <a:solidFill>
                  <a:srgbClr val="252525"/>
                </a:solidFill>
                <a:latin typeface="Arial"/>
                <a:cs typeface="Arial"/>
              </a:rPr>
              <a:t>seizures</a:t>
            </a:r>
          </a:p>
          <a:p>
            <a:pPr marL="12700">
              <a:buSzPct val="125000"/>
              <a:tabLst>
                <a:tab pos="117475" algn="l"/>
              </a:tabLst>
            </a:pPr>
            <a:r>
              <a:rPr lang="en-US" sz="2700" spc="-15" baseline="3086" dirty="0" smtClean="0">
                <a:solidFill>
                  <a:srgbClr val="252525"/>
                </a:solidFill>
                <a:latin typeface="Arial"/>
                <a:cs typeface="Arial"/>
              </a:rPr>
              <a:t>-DIC                                 </a:t>
            </a:r>
            <a:r>
              <a:rPr lang="en-US" sz="2700" spc="-15" baseline="3086" dirty="0">
                <a:solidFill>
                  <a:srgbClr val="252525"/>
                </a:solidFill>
                <a:latin typeface="Arial"/>
                <a:cs typeface="Arial"/>
              </a:rPr>
              <a:t>-hepatic </a:t>
            </a:r>
            <a:r>
              <a:rPr lang="en-US" sz="2700" spc="-15" baseline="3086" dirty="0" smtClean="0">
                <a:solidFill>
                  <a:srgbClr val="252525"/>
                </a:solidFill>
                <a:latin typeface="Arial"/>
                <a:cs typeface="Arial"/>
              </a:rPr>
              <a:t>failure</a:t>
            </a:r>
          </a:p>
          <a:p>
            <a:pPr marL="12700">
              <a:buSzPct val="125000"/>
              <a:tabLst>
                <a:tab pos="117475" algn="l"/>
              </a:tabLst>
            </a:pPr>
            <a:r>
              <a:rPr lang="en-US" sz="2700" spc="-15" baseline="3086" dirty="0" smtClean="0">
                <a:solidFill>
                  <a:srgbClr val="252525"/>
                </a:solidFill>
                <a:latin typeface="Arial"/>
                <a:cs typeface="Arial"/>
              </a:rPr>
              <a:t>-cerebral </a:t>
            </a:r>
            <a:r>
              <a:rPr lang="en-US" sz="2700" spc="-15" baseline="3086" dirty="0" err="1" smtClean="0">
                <a:solidFill>
                  <a:srgbClr val="252525"/>
                </a:solidFill>
                <a:latin typeface="Arial"/>
                <a:cs typeface="Arial"/>
              </a:rPr>
              <a:t>oedema</a:t>
            </a:r>
            <a:r>
              <a:rPr lang="en-US" sz="2700" spc="-15" baseline="3086" dirty="0" smtClean="0">
                <a:solidFill>
                  <a:srgbClr val="252525"/>
                </a:solidFill>
                <a:latin typeface="Arial"/>
                <a:cs typeface="Arial"/>
              </a:rPr>
              <a:t>             </a:t>
            </a:r>
            <a:r>
              <a:rPr lang="en-US" sz="2700" spc="-15" baseline="3086" dirty="0">
                <a:solidFill>
                  <a:srgbClr val="252525"/>
                </a:solidFill>
                <a:latin typeface="Arial"/>
                <a:cs typeface="Arial"/>
              </a:rPr>
              <a:t>-</a:t>
            </a:r>
            <a:r>
              <a:rPr lang="en-US" sz="2700" spc="-15" baseline="3086" dirty="0" smtClean="0">
                <a:solidFill>
                  <a:srgbClr val="252525"/>
                </a:solidFill>
                <a:latin typeface="Arial"/>
                <a:cs typeface="Arial"/>
              </a:rPr>
              <a:t>death</a:t>
            </a:r>
          </a:p>
          <a:p>
            <a:pPr marL="12700">
              <a:lnSpc>
                <a:spcPct val="100000"/>
              </a:lnSpc>
              <a:buSzPct val="125000"/>
              <a:tabLst>
                <a:tab pos="117475" algn="l"/>
              </a:tabLst>
            </a:pPr>
            <a:endParaRPr lang="en-US" sz="2700" spc="-15" baseline="3086" dirty="0" smtClean="0">
              <a:solidFill>
                <a:srgbClr val="252525"/>
              </a:solidFill>
              <a:latin typeface="Arial"/>
              <a:cs typeface="Arial"/>
            </a:endParaRPr>
          </a:p>
        </p:txBody>
      </p:sp>
      <p:cxnSp>
        <p:nvCxnSpPr>
          <p:cNvPr id="7" name="Straight Arrow Connector 6"/>
          <p:cNvCxnSpPr/>
          <p:nvPr/>
        </p:nvCxnSpPr>
        <p:spPr>
          <a:xfrm flipV="1">
            <a:off x="523240" y="408521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24000" y="408521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67000" y="40455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p:nvPr/>
        </p:nvSpPr>
        <p:spPr>
          <a:xfrm>
            <a:off x="-35836" y="7620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1389" y="838200"/>
            <a:ext cx="112903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B4B4B"/>
                </a:solidFill>
                <a:latin typeface="Arial"/>
                <a:cs typeface="Arial"/>
              </a:rPr>
              <a:t>Tre</a:t>
            </a:r>
            <a:r>
              <a:rPr sz="1800" b="1" spc="-15" dirty="0">
                <a:solidFill>
                  <a:srgbClr val="4B4B4B"/>
                </a:solidFill>
                <a:latin typeface="Arial"/>
                <a:cs typeface="Arial"/>
              </a:rPr>
              <a:t>a</a:t>
            </a:r>
            <a:r>
              <a:rPr sz="1800" b="1" dirty="0">
                <a:solidFill>
                  <a:srgbClr val="4B4B4B"/>
                </a:solidFill>
                <a:latin typeface="Arial"/>
                <a:cs typeface="Arial"/>
              </a:rPr>
              <a:t>tment</a:t>
            </a:r>
            <a:endParaRPr sz="1800" dirty="0">
              <a:latin typeface="Arial"/>
              <a:cs typeface="Arial"/>
            </a:endParaRPr>
          </a:p>
        </p:txBody>
      </p:sp>
      <p:sp>
        <p:nvSpPr>
          <p:cNvPr id="5" name="object 5"/>
          <p:cNvSpPr txBox="1"/>
          <p:nvPr/>
        </p:nvSpPr>
        <p:spPr>
          <a:xfrm>
            <a:off x="304800" y="1295400"/>
            <a:ext cx="7696200" cy="5183470"/>
          </a:xfrm>
          <a:prstGeom prst="rect">
            <a:avLst/>
          </a:prstGeom>
        </p:spPr>
        <p:txBody>
          <a:bodyPr vert="horz" wrap="square" lIns="0" tIns="12700" rIns="0" bIns="0" rtlCol="0">
            <a:spAutoFit/>
          </a:bodyPr>
          <a:lstStyle/>
          <a:p>
            <a:pPr marL="12700">
              <a:lnSpc>
                <a:spcPct val="100000"/>
              </a:lnSpc>
              <a:spcBef>
                <a:spcPts val="100"/>
              </a:spcBef>
              <a:buSzPct val="93750"/>
              <a:buChar char="•"/>
              <a:tabLst>
                <a:tab pos="85090" algn="l"/>
              </a:tabLst>
            </a:pPr>
            <a:r>
              <a:rPr sz="1600" spc="-10" dirty="0">
                <a:solidFill>
                  <a:srgbClr val="4B4B4B"/>
                </a:solidFill>
                <a:latin typeface="Arial"/>
                <a:cs typeface="Arial"/>
              </a:rPr>
              <a:t>D</a:t>
            </a:r>
            <a:r>
              <a:rPr sz="1600" dirty="0">
                <a:solidFill>
                  <a:srgbClr val="4B4B4B"/>
                </a:solidFill>
                <a:latin typeface="Arial"/>
                <a:cs typeface="Arial"/>
              </a:rPr>
              <a:t>i</a:t>
            </a:r>
            <a:r>
              <a:rPr sz="1600" spc="5" dirty="0">
                <a:solidFill>
                  <a:srgbClr val="4B4B4B"/>
                </a:solidFill>
                <a:latin typeface="Arial"/>
                <a:cs typeface="Arial"/>
              </a:rPr>
              <a:t>s</a:t>
            </a:r>
            <a:r>
              <a:rPr sz="1600" dirty="0">
                <a:solidFill>
                  <a:srgbClr val="4B4B4B"/>
                </a:solidFill>
                <a:latin typeface="Arial"/>
                <a:cs typeface="Arial"/>
              </a:rPr>
              <a:t>con</a:t>
            </a:r>
            <a:r>
              <a:rPr sz="1600" spc="-5" dirty="0">
                <a:solidFill>
                  <a:srgbClr val="4B4B4B"/>
                </a:solidFill>
                <a:latin typeface="Arial"/>
                <a:cs typeface="Arial"/>
              </a:rPr>
              <a:t>t</a:t>
            </a:r>
            <a:r>
              <a:rPr sz="1600" dirty="0">
                <a:solidFill>
                  <a:srgbClr val="4B4B4B"/>
                </a:solidFill>
                <a:latin typeface="Arial"/>
                <a:cs typeface="Arial"/>
              </a:rPr>
              <a:t>i</a:t>
            </a:r>
            <a:r>
              <a:rPr sz="1600" spc="-5" dirty="0">
                <a:solidFill>
                  <a:srgbClr val="4B4B4B"/>
                </a:solidFill>
                <a:latin typeface="Arial"/>
                <a:cs typeface="Arial"/>
              </a:rPr>
              <a:t>nu</a:t>
            </a:r>
            <a:r>
              <a:rPr sz="1600" dirty="0">
                <a:solidFill>
                  <a:srgbClr val="4B4B4B"/>
                </a:solidFill>
                <a:latin typeface="Arial"/>
                <a:cs typeface="Arial"/>
              </a:rPr>
              <a:t>e</a:t>
            </a:r>
            <a:r>
              <a:rPr sz="1600" spc="-5" dirty="0">
                <a:solidFill>
                  <a:srgbClr val="4B4B4B"/>
                </a:solidFill>
                <a:latin typeface="Arial"/>
                <a:cs typeface="Arial"/>
              </a:rPr>
              <a:t> a</a:t>
            </a:r>
            <a:r>
              <a:rPr sz="1600" dirty="0">
                <a:solidFill>
                  <a:srgbClr val="4B4B4B"/>
                </a:solidFill>
                <a:latin typeface="Arial"/>
                <a:cs typeface="Arial"/>
              </a:rPr>
              <a:t>ll</a:t>
            </a:r>
            <a:r>
              <a:rPr sz="1600" spc="-5" dirty="0">
                <a:solidFill>
                  <a:srgbClr val="4B4B4B"/>
                </a:solidFill>
                <a:latin typeface="Arial"/>
                <a:cs typeface="Arial"/>
              </a:rPr>
              <a:t> </a:t>
            </a:r>
            <a:r>
              <a:rPr sz="1600" spc="-5" dirty="0" err="1" smtClean="0">
                <a:solidFill>
                  <a:srgbClr val="4B4B4B"/>
                </a:solidFill>
                <a:latin typeface="Arial"/>
                <a:cs typeface="Arial"/>
              </a:rPr>
              <a:t>ana</a:t>
            </a:r>
            <a:r>
              <a:rPr sz="1600" spc="-10" dirty="0" err="1" smtClean="0">
                <a:solidFill>
                  <a:srgbClr val="4B4B4B"/>
                </a:solidFill>
                <a:latin typeface="Arial"/>
                <a:cs typeface="Arial"/>
              </a:rPr>
              <a:t>e</a:t>
            </a:r>
            <a:r>
              <a:rPr sz="1600" spc="5" dirty="0" err="1" smtClean="0">
                <a:solidFill>
                  <a:srgbClr val="4B4B4B"/>
                </a:solidFill>
                <a:latin typeface="Arial"/>
                <a:cs typeface="Arial"/>
              </a:rPr>
              <a:t>s</a:t>
            </a:r>
            <a:r>
              <a:rPr sz="1600" spc="-5" dirty="0" err="1" smtClean="0">
                <a:solidFill>
                  <a:srgbClr val="4B4B4B"/>
                </a:solidFill>
                <a:latin typeface="Arial"/>
                <a:cs typeface="Arial"/>
              </a:rPr>
              <a:t>thet</a:t>
            </a:r>
            <a:r>
              <a:rPr sz="1600" dirty="0" err="1" smtClean="0">
                <a:solidFill>
                  <a:srgbClr val="4B4B4B"/>
                </a:solidFill>
                <a:latin typeface="Arial"/>
                <a:cs typeface="Arial"/>
              </a:rPr>
              <a:t>i</a:t>
            </a:r>
            <a:r>
              <a:rPr lang="en-US" sz="1600" spc="-160" dirty="0" err="1" smtClean="0">
                <a:solidFill>
                  <a:srgbClr val="4B4B4B"/>
                </a:solidFill>
                <a:latin typeface="Arial"/>
                <a:cs typeface="Arial"/>
              </a:rPr>
              <a:t>c</a:t>
            </a:r>
            <a:r>
              <a:rPr lang="en-US" sz="1600" spc="-160" dirty="0" smtClean="0">
                <a:solidFill>
                  <a:srgbClr val="4B4B4B"/>
                </a:solidFill>
                <a:latin typeface="Arial"/>
                <a:cs typeface="Arial"/>
              </a:rPr>
              <a:t> agents, succinylcholine and hyperven</a:t>
            </a:r>
            <a:r>
              <a:rPr sz="1600" dirty="0" smtClean="0">
                <a:solidFill>
                  <a:srgbClr val="4B4B4B"/>
                </a:solidFill>
                <a:latin typeface="Arial"/>
                <a:cs typeface="Arial"/>
              </a:rPr>
              <a:t>til</a:t>
            </a:r>
            <a:r>
              <a:rPr sz="1600" spc="-5" dirty="0" smtClean="0">
                <a:solidFill>
                  <a:srgbClr val="4B4B4B"/>
                </a:solidFill>
                <a:latin typeface="Arial"/>
                <a:cs typeface="Arial"/>
              </a:rPr>
              <a:t>at</a:t>
            </a:r>
            <a:r>
              <a:rPr sz="1600" dirty="0" smtClean="0">
                <a:solidFill>
                  <a:srgbClr val="4B4B4B"/>
                </a:solidFill>
                <a:latin typeface="Arial"/>
                <a:cs typeface="Arial"/>
              </a:rPr>
              <a:t>e</a:t>
            </a:r>
            <a:r>
              <a:rPr sz="1600" spc="-5" dirty="0" smtClean="0">
                <a:solidFill>
                  <a:srgbClr val="4B4B4B"/>
                </a:solidFill>
                <a:latin typeface="Arial"/>
                <a:cs typeface="Arial"/>
              </a:rPr>
              <a:t> </a:t>
            </a:r>
            <a:r>
              <a:rPr sz="1600" spc="-20" dirty="0">
                <a:solidFill>
                  <a:srgbClr val="4B4B4B"/>
                </a:solidFill>
                <a:latin typeface="Arial"/>
                <a:cs typeface="Arial"/>
              </a:rPr>
              <a:t>w</a:t>
            </a:r>
            <a:r>
              <a:rPr sz="1600" dirty="0">
                <a:solidFill>
                  <a:srgbClr val="4B4B4B"/>
                </a:solidFill>
                <a:latin typeface="Arial"/>
                <a:cs typeface="Arial"/>
              </a:rPr>
              <a:t>ith</a:t>
            </a:r>
            <a:r>
              <a:rPr sz="1600" spc="-10" dirty="0">
                <a:solidFill>
                  <a:srgbClr val="4B4B4B"/>
                </a:solidFill>
                <a:latin typeface="Arial"/>
                <a:cs typeface="Arial"/>
              </a:rPr>
              <a:t> </a:t>
            </a:r>
            <a:r>
              <a:rPr sz="1600" spc="-5" dirty="0">
                <a:solidFill>
                  <a:srgbClr val="4B4B4B"/>
                </a:solidFill>
                <a:latin typeface="Arial"/>
                <a:cs typeface="Arial"/>
              </a:rPr>
              <a:t>1</a:t>
            </a:r>
            <a:r>
              <a:rPr sz="1600" spc="-10" dirty="0">
                <a:solidFill>
                  <a:srgbClr val="4B4B4B"/>
                </a:solidFill>
                <a:latin typeface="Arial"/>
                <a:cs typeface="Arial"/>
              </a:rPr>
              <a:t>0</a:t>
            </a:r>
            <a:r>
              <a:rPr sz="1600" spc="-5" dirty="0">
                <a:solidFill>
                  <a:srgbClr val="4B4B4B"/>
                </a:solidFill>
                <a:latin typeface="Arial"/>
                <a:cs typeface="Arial"/>
              </a:rPr>
              <a:t>0</a:t>
            </a:r>
            <a:r>
              <a:rPr sz="1600" dirty="0">
                <a:solidFill>
                  <a:srgbClr val="4B4B4B"/>
                </a:solidFill>
                <a:latin typeface="Arial"/>
                <a:cs typeface="Arial"/>
              </a:rPr>
              <a:t>%</a:t>
            </a:r>
            <a:r>
              <a:rPr sz="1600" spc="-10" dirty="0">
                <a:solidFill>
                  <a:srgbClr val="4B4B4B"/>
                </a:solidFill>
                <a:latin typeface="Arial"/>
                <a:cs typeface="Arial"/>
              </a:rPr>
              <a:t> </a:t>
            </a:r>
            <a:r>
              <a:rPr sz="1600" spc="-5" dirty="0">
                <a:solidFill>
                  <a:srgbClr val="4B4B4B"/>
                </a:solidFill>
                <a:latin typeface="Arial"/>
                <a:cs typeface="Arial"/>
              </a:rPr>
              <a:t>o</a:t>
            </a:r>
            <a:r>
              <a:rPr sz="1600" spc="-10" dirty="0">
                <a:solidFill>
                  <a:srgbClr val="4B4B4B"/>
                </a:solidFill>
                <a:latin typeface="Arial"/>
                <a:cs typeface="Arial"/>
              </a:rPr>
              <a:t>x</a:t>
            </a:r>
            <a:r>
              <a:rPr sz="1600" spc="-25" dirty="0">
                <a:solidFill>
                  <a:srgbClr val="4B4B4B"/>
                </a:solidFill>
                <a:latin typeface="Arial"/>
                <a:cs typeface="Arial"/>
              </a:rPr>
              <a:t>y</a:t>
            </a:r>
            <a:r>
              <a:rPr sz="1600" spc="-5" dirty="0">
                <a:solidFill>
                  <a:srgbClr val="4B4B4B"/>
                </a:solidFill>
                <a:latin typeface="Arial"/>
                <a:cs typeface="Arial"/>
              </a:rPr>
              <a:t>ge</a:t>
            </a:r>
            <a:r>
              <a:rPr sz="1600" spc="-10" dirty="0">
                <a:solidFill>
                  <a:srgbClr val="4B4B4B"/>
                </a:solidFill>
                <a:latin typeface="Arial"/>
                <a:cs typeface="Arial"/>
              </a:rPr>
              <a:t>n</a:t>
            </a:r>
            <a:r>
              <a:rPr sz="1600" dirty="0">
                <a:solidFill>
                  <a:srgbClr val="4B4B4B"/>
                </a:solidFill>
                <a:latin typeface="Arial"/>
                <a:cs typeface="Arial"/>
              </a:rPr>
              <a:t>.</a:t>
            </a:r>
            <a:endParaRPr sz="1600" dirty="0">
              <a:latin typeface="Arial"/>
              <a:cs typeface="Arial"/>
            </a:endParaRPr>
          </a:p>
          <a:p>
            <a:pPr marL="12700" marR="428625">
              <a:lnSpc>
                <a:spcPct val="100000"/>
              </a:lnSpc>
              <a:spcBef>
                <a:spcPts val="1520"/>
              </a:spcBef>
              <a:buSzPct val="93750"/>
              <a:buChar char="•"/>
              <a:tabLst>
                <a:tab pos="85090" algn="l"/>
              </a:tabLst>
            </a:pPr>
            <a:r>
              <a:rPr sz="1600" spc="-5" dirty="0">
                <a:solidFill>
                  <a:srgbClr val="4B4B4B"/>
                </a:solidFill>
                <a:latin typeface="Arial"/>
                <a:cs typeface="Arial"/>
              </a:rPr>
              <a:t>Administer </a:t>
            </a:r>
            <a:r>
              <a:rPr sz="1600" b="1" u="sng" spc="-5" dirty="0">
                <a:solidFill>
                  <a:srgbClr val="4B4B4B"/>
                </a:solidFill>
                <a:latin typeface="Arial"/>
                <a:cs typeface="Arial"/>
              </a:rPr>
              <a:t>dantrolene</a:t>
            </a:r>
            <a:r>
              <a:rPr sz="1600" spc="-5" dirty="0">
                <a:solidFill>
                  <a:srgbClr val="4B4B4B"/>
                </a:solidFill>
                <a:latin typeface="Arial"/>
                <a:cs typeface="Arial"/>
              </a:rPr>
              <a:t> (2.5 </a:t>
            </a:r>
            <a:r>
              <a:rPr sz="1600" dirty="0">
                <a:solidFill>
                  <a:srgbClr val="4B4B4B"/>
                </a:solidFill>
                <a:latin typeface="Arial"/>
                <a:cs typeface="Arial"/>
              </a:rPr>
              <a:t>mg/kg </a:t>
            </a:r>
            <a:r>
              <a:rPr sz="1600" spc="-5" dirty="0">
                <a:solidFill>
                  <a:srgbClr val="4B4B4B"/>
                </a:solidFill>
                <a:latin typeface="Arial"/>
                <a:cs typeface="Arial"/>
              </a:rPr>
              <a:t>intravenously [IV] to </a:t>
            </a:r>
            <a:r>
              <a:rPr sz="1600" dirty="0">
                <a:solidFill>
                  <a:srgbClr val="4B4B4B"/>
                </a:solidFill>
                <a:latin typeface="Arial"/>
                <a:cs typeface="Arial"/>
              </a:rPr>
              <a:t>a </a:t>
            </a:r>
            <a:r>
              <a:rPr sz="1600" spc="-5" dirty="0">
                <a:solidFill>
                  <a:srgbClr val="4B4B4B"/>
                </a:solidFill>
                <a:latin typeface="Arial"/>
                <a:cs typeface="Arial"/>
              </a:rPr>
              <a:t>total dose of  10 </a:t>
            </a:r>
            <a:r>
              <a:rPr sz="1600" dirty="0">
                <a:solidFill>
                  <a:srgbClr val="4B4B4B"/>
                </a:solidFill>
                <a:latin typeface="Arial"/>
                <a:cs typeface="Arial"/>
              </a:rPr>
              <a:t>mg/kg </a:t>
            </a:r>
            <a:r>
              <a:rPr sz="1600" spc="-5" dirty="0">
                <a:solidFill>
                  <a:srgbClr val="4B4B4B"/>
                </a:solidFill>
                <a:latin typeface="Arial"/>
                <a:cs typeface="Arial"/>
              </a:rPr>
              <a:t>IV</a:t>
            </a:r>
            <a:r>
              <a:rPr sz="1600" spc="-5" dirty="0" smtClean="0">
                <a:solidFill>
                  <a:srgbClr val="4B4B4B"/>
                </a:solidFill>
                <a:latin typeface="Arial"/>
                <a:cs typeface="Arial"/>
              </a:rPr>
              <a:t>)</a:t>
            </a:r>
            <a:r>
              <a:rPr lang="en-US" sz="1600" spc="-5" dirty="0" smtClean="0">
                <a:solidFill>
                  <a:srgbClr val="4B4B4B"/>
                </a:solidFill>
                <a:latin typeface="Arial"/>
                <a:cs typeface="Arial"/>
              </a:rPr>
              <a:t> diluted in NS </a:t>
            </a:r>
            <a:r>
              <a:rPr sz="1600" spc="-5" dirty="0" smtClean="0">
                <a:solidFill>
                  <a:srgbClr val="4B4B4B"/>
                </a:solidFill>
                <a:latin typeface="Arial"/>
                <a:cs typeface="Arial"/>
              </a:rPr>
              <a:t> </a:t>
            </a:r>
            <a:r>
              <a:rPr sz="1600" spc="-5" dirty="0">
                <a:solidFill>
                  <a:srgbClr val="4B4B4B"/>
                </a:solidFill>
                <a:latin typeface="Arial"/>
                <a:cs typeface="Arial"/>
              </a:rPr>
              <a:t>every </a:t>
            </a:r>
            <a:r>
              <a:rPr sz="1600" dirty="0">
                <a:solidFill>
                  <a:srgbClr val="4B4B4B"/>
                </a:solidFill>
                <a:latin typeface="Arial"/>
                <a:cs typeface="Arial"/>
              </a:rPr>
              <a:t>5 to </a:t>
            </a:r>
            <a:r>
              <a:rPr sz="1600" spc="-5" dirty="0">
                <a:solidFill>
                  <a:srgbClr val="4B4B4B"/>
                </a:solidFill>
                <a:latin typeface="Arial"/>
                <a:cs typeface="Arial"/>
              </a:rPr>
              <a:t>10 minutes until symptoms</a:t>
            </a:r>
            <a:r>
              <a:rPr sz="1600" spc="-25" dirty="0">
                <a:solidFill>
                  <a:srgbClr val="4B4B4B"/>
                </a:solidFill>
                <a:latin typeface="Arial"/>
                <a:cs typeface="Arial"/>
              </a:rPr>
              <a:t> </a:t>
            </a:r>
            <a:r>
              <a:rPr sz="1600" spc="-5" dirty="0" smtClean="0">
                <a:solidFill>
                  <a:srgbClr val="4B4B4B"/>
                </a:solidFill>
                <a:latin typeface="Arial"/>
                <a:cs typeface="Arial"/>
              </a:rPr>
              <a:t>subside</a:t>
            </a:r>
            <a:r>
              <a:rPr lang="en-US" sz="1600" spc="-5" dirty="0" smtClean="0">
                <a:solidFill>
                  <a:srgbClr val="4B4B4B"/>
                </a:solidFill>
                <a:latin typeface="Arial"/>
                <a:cs typeface="Arial"/>
              </a:rPr>
              <a:t> (highly alkaline)</a:t>
            </a:r>
          </a:p>
          <a:p>
            <a:pPr marL="469900" marR="428625" lvl="1">
              <a:spcBef>
                <a:spcPts val="1520"/>
              </a:spcBef>
              <a:buSzPct val="93750"/>
              <a:buChar char="•"/>
              <a:tabLst>
                <a:tab pos="85090" algn="l"/>
              </a:tabLst>
            </a:pPr>
            <a:r>
              <a:rPr lang="en-US" sz="1600" spc="-5" dirty="0" smtClean="0">
                <a:solidFill>
                  <a:srgbClr val="4B4B4B"/>
                </a:solidFill>
                <a:latin typeface="Arial"/>
                <a:cs typeface="Arial"/>
              </a:rPr>
              <a:t>it is </a:t>
            </a:r>
            <a:r>
              <a:rPr lang="en-US" sz="1600" spc="-5" dirty="0" err="1" smtClean="0">
                <a:solidFill>
                  <a:srgbClr val="4B4B4B"/>
                </a:solidFill>
                <a:latin typeface="Arial"/>
                <a:cs typeface="Arial"/>
              </a:rPr>
              <a:t>hydantoin</a:t>
            </a:r>
            <a:r>
              <a:rPr lang="en-US" sz="1600" spc="-5" dirty="0" smtClean="0">
                <a:solidFill>
                  <a:srgbClr val="4B4B4B"/>
                </a:solidFill>
                <a:latin typeface="Arial"/>
                <a:cs typeface="Arial"/>
              </a:rPr>
              <a:t> </a:t>
            </a:r>
            <a:r>
              <a:rPr lang="en-US" sz="1600" spc="-5" dirty="0" err="1" smtClean="0">
                <a:solidFill>
                  <a:srgbClr val="4B4B4B"/>
                </a:solidFill>
                <a:latin typeface="Arial"/>
                <a:cs typeface="Arial"/>
              </a:rPr>
              <a:t>derivitive</a:t>
            </a:r>
            <a:r>
              <a:rPr lang="en-US" sz="1600" spc="-5" dirty="0" smtClean="0">
                <a:solidFill>
                  <a:srgbClr val="4B4B4B"/>
                </a:solidFill>
                <a:latin typeface="Arial"/>
                <a:cs typeface="Arial"/>
              </a:rPr>
              <a:t>- inhibit </a:t>
            </a:r>
            <a:r>
              <a:rPr lang="en-US" sz="1600" spc="-5" dirty="0" err="1" smtClean="0">
                <a:solidFill>
                  <a:srgbClr val="4B4B4B"/>
                </a:solidFill>
                <a:latin typeface="Arial"/>
                <a:cs typeface="Arial"/>
              </a:rPr>
              <a:t>caion</a:t>
            </a:r>
            <a:r>
              <a:rPr lang="en-US" sz="1600" spc="-5" dirty="0" smtClean="0">
                <a:solidFill>
                  <a:srgbClr val="4B4B4B"/>
                </a:solidFill>
                <a:latin typeface="Arial"/>
                <a:cs typeface="Arial"/>
              </a:rPr>
              <a:t> release n binds to Ryr1 receptor.</a:t>
            </a:r>
          </a:p>
          <a:p>
            <a:pPr marL="469900" marR="428625" lvl="1">
              <a:spcBef>
                <a:spcPts val="1520"/>
              </a:spcBef>
              <a:buSzPct val="93750"/>
              <a:buChar char="•"/>
              <a:tabLst>
                <a:tab pos="85090" algn="l"/>
              </a:tabLst>
            </a:pPr>
            <a:r>
              <a:rPr lang="en-US" sz="1600" spc="-5" dirty="0" smtClean="0">
                <a:solidFill>
                  <a:srgbClr val="4B4B4B"/>
                </a:solidFill>
                <a:latin typeface="Arial"/>
                <a:cs typeface="Arial"/>
              </a:rPr>
              <a:t>Other uses –thyroid storm 					</a:t>
            </a:r>
            <a:r>
              <a:rPr lang="en-US" sz="1600" spc="-5" dirty="0">
                <a:solidFill>
                  <a:srgbClr val="4B4B4B"/>
                </a:solidFill>
                <a:latin typeface="Arial"/>
                <a:cs typeface="Arial"/>
              </a:rPr>
              <a:t> </a:t>
            </a:r>
            <a:r>
              <a:rPr lang="en-US" sz="1600" spc="-5" dirty="0" smtClean="0">
                <a:solidFill>
                  <a:srgbClr val="4B4B4B"/>
                </a:solidFill>
                <a:latin typeface="Arial"/>
                <a:cs typeface="Arial"/>
              </a:rPr>
              <a:t>           -neuroleptic malignant syndrome.</a:t>
            </a:r>
          </a:p>
          <a:p>
            <a:pPr marL="469900" marR="428625" lvl="1">
              <a:spcBef>
                <a:spcPts val="1520"/>
              </a:spcBef>
              <a:buSzPct val="93750"/>
              <a:buChar char="•"/>
              <a:tabLst>
                <a:tab pos="85090" algn="l"/>
              </a:tabLst>
            </a:pPr>
            <a:r>
              <a:rPr lang="en-US" sz="1600" spc="-5" dirty="0" smtClean="0">
                <a:solidFill>
                  <a:srgbClr val="4B4B4B"/>
                </a:solidFill>
                <a:latin typeface="Arial"/>
                <a:cs typeface="Arial"/>
              </a:rPr>
              <a:t>ADR-respiratory </a:t>
            </a:r>
            <a:r>
              <a:rPr lang="en-US" sz="1600" spc="-5" dirty="0" err="1" smtClean="0">
                <a:solidFill>
                  <a:srgbClr val="4B4B4B"/>
                </a:solidFill>
                <a:latin typeface="Arial"/>
                <a:cs typeface="Arial"/>
              </a:rPr>
              <a:t>insuffiiciency</a:t>
            </a:r>
            <a:r>
              <a:rPr lang="en-US" sz="1600" spc="-5" dirty="0" smtClean="0">
                <a:solidFill>
                  <a:srgbClr val="4B4B4B"/>
                </a:solidFill>
                <a:latin typeface="Arial"/>
                <a:cs typeface="Arial"/>
              </a:rPr>
              <a:t>					 - phlebitis in small periphery veins. (so use in central line) </a:t>
            </a:r>
          </a:p>
          <a:p>
            <a:pPr marL="469900" marR="428625" lvl="1">
              <a:spcBef>
                <a:spcPts val="1520"/>
              </a:spcBef>
              <a:buSzPct val="93750"/>
              <a:buChar char="•"/>
              <a:tabLst>
                <a:tab pos="85090" algn="l"/>
              </a:tabLst>
            </a:pPr>
            <a:r>
              <a:rPr lang="en-US" sz="1600" spc="-5" dirty="0" smtClean="0">
                <a:solidFill>
                  <a:srgbClr val="4B4B4B"/>
                </a:solidFill>
                <a:latin typeface="Arial"/>
                <a:cs typeface="Arial"/>
              </a:rPr>
              <a:t>Contains </a:t>
            </a:r>
            <a:r>
              <a:rPr lang="en-US" sz="1600" spc="-5" dirty="0" err="1" smtClean="0">
                <a:solidFill>
                  <a:srgbClr val="4B4B4B"/>
                </a:solidFill>
                <a:latin typeface="Arial"/>
                <a:cs typeface="Arial"/>
              </a:rPr>
              <a:t>mannitol</a:t>
            </a:r>
            <a:r>
              <a:rPr lang="en-US" sz="1600" spc="-5" dirty="0" smtClean="0">
                <a:solidFill>
                  <a:srgbClr val="4B4B4B"/>
                </a:solidFill>
                <a:latin typeface="Arial"/>
                <a:cs typeface="Arial"/>
              </a:rPr>
              <a:t> – 3gm /20mg bottle</a:t>
            </a:r>
            <a:endParaRPr sz="1600" dirty="0">
              <a:latin typeface="Arial"/>
              <a:cs typeface="Arial"/>
            </a:endParaRPr>
          </a:p>
          <a:p>
            <a:pPr>
              <a:lnSpc>
                <a:spcPct val="100000"/>
              </a:lnSpc>
              <a:spcBef>
                <a:spcPts val="10"/>
              </a:spcBef>
              <a:buClr>
                <a:srgbClr val="4B4B4B"/>
              </a:buClr>
              <a:buFont typeface="Arial"/>
              <a:buChar char="•"/>
            </a:pPr>
            <a:endParaRPr sz="1650" dirty="0">
              <a:latin typeface="Times New Roman"/>
              <a:cs typeface="Times New Roman"/>
            </a:endParaRPr>
          </a:p>
          <a:p>
            <a:pPr marL="12700" marR="652145">
              <a:lnSpc>
                <a:spcPct val="100000"/>
              </a:lnSpc>
              <a:buSzPct val="93750"/>
              <a:buChar char="•"/>
              <a:tabLst>
                <a:tab pos="85090" algn="l"/>
              </a:tabLst>
            </a:pPr>
            <a:r>
              <a:rPr sz="1600" spc="-5" dirty="0">
                <a:solidFill>
                  <a:srgbClr val="4B4B4B"/>
                </a:solidFill>
                <a:latin typeface="Arial"/>
                <a:cs typeface="Arial"/>
              </a:rPr>
              <a:t>Administer bicarbonate (2 </a:t>
            </a:r>
            <a:r>
              <a:rPr sz="1600" dirty="0">
                <a:solidFill>
                  <a:srgbClr val="4B4B4B"/>
                </a:solidFill>
                <a:latin typeface="Arial"/>
                <a:cs typeface="Arial"/>
              </a:rPr>
              <a:t>to 4 mEq/kg </a:t>
            </a:r>
            <a:r>
              <a:rPr sz="1600" spc="-5" dirty="0">
                <a:solidFill>
                  <a:srgbClr val="4B4B4B"/>
                </a:solidFill>
                <a:latin typeface="Arial"/>
                <a:cs typeface="Arial"/>
              </a:rPr>
              <a:t>IV) to correct the metabolic  acidosis </a:t>
            </a:r>
            <a:r>
              <a:rPr sz="1600" spc="-10" dirty="0">
                <a:solidFill>
                  <a:srgbClr val="4B4B4B"/>
                </a:solidFill>
                <a:latin typeface="Arial"/>
                <a:cs typeface="Arial"/>
              </a:rPr>
              <a:t>with </a:t>
            </a:r>
            <a:r>
              <a:rPr sz="1600" spc="-5" dirty="0">
                <a:solidFill>
                  <a:srgbClr val="4B4B4B"/>
                </a:solidFill>
                <a:latin typeface="Arial"/>
                <a:cs typeface="Arial"/>
              </a:rPr>
              <a:t>frequent monitoring of blood gases and pH.</a:t>
            </a:r>
            <a:endParaRPr sz="1600" dirty="0">
              <a:latin typeface="Arial"/>
              <a:cs typeface="Arial"/>
            </a:endParaRPr>
          </a:p>
          <a:p>
            <a:pPr>
              <a:lnSpc>
                <a:spcPct val="100000"/>
              </a:lnSpc>
              <a:spcBef>
                <a:spcPts val="5"/>
              </a:spcBef>
              <a:buClr>
                <a:srgbClr val="4B4B4B"/>
              </a:buClr>
              <a:buFont typeface="Arial"/>
              <a:buChar char="•"/>
            </a:pPr>
            <a:endParaRPr sz="1650" dirty="0">
              <a:latin typeface="Times New Roman"/>
              <a:cs typeface="Times New Roman"/>
            </a:endParaRPr>
          </a:p>
          <a:p>
            <a:pPr marL="12700" marR="5080">
              <a:lnSpc>
                <a:spcPct val="100000"/>
              </a:lnSpc>
              <a:buSzPct val="93750"/>
              <a:buChar char="•"/>
              <a:tabLst>
                <a:tab pos="85090" algn="l"/>
              </a:tabLst>
            </a:pPr>
            <a:r>
              <a:rPr sz="1600" spc="-10" dirty="0">
                <a:solidFill>
                  <a:srgbClr val="4B4B4B"/>
                </a:solidFill>
                <a:latin typeface="Arial"/>
                <a:cs typeface="Arial"/>
              </a:rPr>
              <a:t>Control </a:t>
            </a:r>
            <a:r>
              <a:rPr sz="1600" spc="-5" dirty="0">
                <a:solidFill>
                  <a:srgbClr val="4B4B4B"/>
                </a:solidFill>
                <a:latin typeface="Arial"/>
                <a:cs typeface="Arial"/>
              </a:rPr>
              <a:t>fever by administering iced fluids, cooling the body surface,  cooling body cavities </a:t>
            </a:r>
            <a:r>
              <a:rPr sz="1600" spc="-10" dirty="0">
                <a:solidFill>
                  <a:srgbClr val="4B4B4B"/>
                </a:solidFill>
                <a:latin typeface="Arial"/>
                <a:cs typeface="Arial"/>
              </a:rPr>
              <a:t>with </a:t>
            </a:r>
            <a:r>
              <a:rPr sz="1600" spc="-5" dirty="0">
                <a:solidFill>
                  <a:srgbClr val="4B4B4B"/>
                </a:solidFill>
                <a:latin typeface="Arial"/>
                <a:cs typeface="Arial"/>
              </a:rPr>
              <a:t>sterile </a:t>
            </a:r>
            <a:r>
              <a:rPr sz="1600" dirty="0">
                <a:solidFill>
                  <a:srgbClr val="4B4B4B"/>
                </a:solidFill>
                <a:latin typeface="Arial"/>
                <a:cs typeface="Arial"/>
              </a:rPr>
              <a:t>iced </a:t>
            </a:r>
            <a:r>
              <a:rPr sz="1600" spc="-5" dirty="0">
                <a:solidFill>
                  <a:srgbClr val="4B4B4B"/>
                </a:solidFill>
                <a:latin typeface="Arial"/>
                <a:cs typeface="Arial"/>
              </a:rPr>
              <a:t>fluids, and </a:t>
            </a:r>
            <a:r>
              <a:rPr sz="1600" dirty="0">
                <a:solidFill>
                  <a:srgbClr val="4B4B4B"/>
                </a:solidFill>
                <a:latin typeface="Arial"/>
                <a:cs typeface="Arial"/>
              </a:rPr>
              <a:t>if </a:t>
            </a:r>
            <a:r>
              <a:rPr sz="1600" spc="-10" dirty="0">
                <a:solidFill>
                  <a:srgbClr val="4B4B4B"/>
                </a:solidFill>
                <a:latin typeface="Arial"/>
                <a:cs typeface="Arial"/>
              </a:rPr>
              <a:t>necessary, </a:t>
            </a:r>
            <a:r>
              <a:rPr sz="1600" spc="-5" dirty="0">
                <a:solidFill>
                  <a:srgbClr val="4B4B4B"/>
                </a:solidFill>
                <a:latin typeface="Arial"/>
                <a:cs typeface="Arial"/>
              </a:rPr>
              <a:t>using </a:t>
            </a:r>
            <a:r>
              <a:rPr sz="1600" dirty="0">
                <a:solidFill>
                  <a:srgbClr val="4B4B4B"/>
                </a:solidFill>
                <a:latin typeface="Arial"/>
                <a:cs typeface="Arial"/>
              </a:rPr>
              <a:t>a </a:t>
            </a:r>
            <a:r>
              <a:rPr sz="1600" spc="-5" dirty="0">
                <a:solidFill>
                  <a:srgbClr val="4B4B4B"/>
                </a:solidFill>
                <a:latin typeface="Arial"/>
                <a:cs typeface="Arial"/>
              </a:rPr>
              <a:t>heat  exchanger </a:t>
            </a:r>
            <a:r>
              <a:rPr sz="1600" spc="-10" dirty="0">
                <a:solidFill>
                  <a:srgbClr val="4B4B4B"/>
                </a:solidFill>
                <a:latin typeface="Arial"/>
                <a:cs typeface="Arial"/>
              </a:rPr>
              <a:t>with </a:t>
            </a:r>
            <a:r>
              <a:rPr sz="1600" dirty="0">
                <a:solidFill>
                  <a:srgbClr val="4B4B4B"/>
                </a:solidFill>
                <a:latin typeface="Arial"/>
                <a:cs typeface="Arial"/>
              </a:rPr>
              <a:t>a pump</a:t>
            </a:r>
            <a:r>
              <a:rPr sz="1600" spc="-20" dirty="0">
                <a:solidFill>
                  <a:srgbClr val="4B4B4B"/>
                </a:solidFill>
                <a:latin typeface="Arial"/>
                <a:cs typeface="Arial"/>
              </a:rPr>
              <a:t> </a:t>
            </a:r>
            <a:r>
              <a:rPr sz="1600" spc="-10" dirty="0" smtClean="0">
                <a:solidFill>
                  <a:srgbClr val="4B4B4B"/>
                </a:solidFill>
                <a:latin typeface="Arial"/>
                <a:cs typeface="Arial"/>
              </a:rPr>
              <a:t>oxygenator</a:t>
            </a:r>
            <a:r>
              <a:rPr lang="en-US" sz="1600" spc="-10" dirty="0" smtClean="0">
                <a:solidFill>
                  <a:srgbClr val="4B4B4B"/>
                </a:solidFill>
                <a:latin typeface="Arial"/>
                <a:cs typeface="Arial"/>
              </a:rPr>
              <a:t> ,cooling blankets, iced saline lavage</a:t>
            </a:r>
            <a:endParaRPr sz="1600" dirty="0">
              <a:latin typeface="Arial"/>
              <a:cs typeface="Arial"/>
            </a:endParaRPr>
          </a:p>
          <a:p>
            <a:pPr>
              <a:lnSpc>
                <a:spcPct val="100000"/>
              </a:lnSpc>
              <a:spcBef>
                <a:spcPts val="10"/>
              </a:spcBef>
              <a:buClr>
                <a:srgbClr val="4B4B4B"/>
              </a:buClr>
              <a:buFont typeface="Arial"/>
              <a:buChar char="•"/>
            </a:pPr>
            <a:endParaRPr sz="1650" dirty="0">
              <a:latin typeface="Times New Roman"/>
              <a:cs typeface="Times New Roman"/>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219200"/>
            <a:ext cx="7008495" cy="4455066"/>
          </a:xfrm>
        </p:spPr>
        <p:txBody>
          <a:bodyPr/>
          <a:lstStyle/>
          <a:p>
            <a:pPr marL="12700" marR="267970">
              <a:lnSpc>
                <a:spcPct val="100000"/>
              </a:lnSpc>
              <a:buSzPct val="93750"/>
              <a:buChar char="•"/>
              <a:tabLst>
                <a:tab pos="85090" algn="l"/>
              </a:tabLst>
            </a:pPr>
            <a:r>
              <a:rPr lang="en-US" spc="-10" dirty="0"/>
              <a:t>Monitor </a:t>
            </a:r>
            <a:r>
              <a:rPr lang="en-US" spc="-5" dirty="0"/>
              <a:t>urinary output and establish diuresis </a:t>
            </a:r>
            <a:r>
              <a:rPr lang="en-US" spc="-5" dirty="0" smtClean="0"/>
              <a:t>(</a:t>
            </a:r>
            <a:r>
              <a:rPr lang="en-US" spc="-5" dirty="0" err="1" smtClean="0"/>
              <a:t>furesemide</a:t>
            </a:r>
            <a:r>
              <a:rPr lang="en-US" spc="-5" dirty="0" smtClean="0"/>
              <a:t>) to </a:t>
            </a:r>
            <a:r>
              <a:rPr lang="en-US" spc="-5" dirty="0"/>
              <a:t>protect the kidney from  probable</a:t>
            </a:r>
            <a:r>
              <a:rPr lang="en-US" spc="-10" dirty="0"/>
              <a:t> </a:t>
            </a:r>
            <a:r>
              <a:rPr lang="en-US" spc="-5" dirty="0" err="1"/>
              <a:t>myoglobinuria.</a:t>
            </a:r>
            <a:r>
              <a:rPr lang="en-US" sz="1650" dirty="0" err="1">
                <a:latin typeface="Times New Roman"/>
                <a:cs typeface="Times New Roman"/>
              </a:rPr>
              <a:t>End</a:t>
            </a:r>
            <a:r>
              <a:rPr lang="en-US" sz="1650" dirty="0">
                <a:latin typeface="Times New Roman"/>
                <a:cs typeface="Times New Roman"/>
              </a:rPr>
              <a:t> tidal co2 monitoring.</a:t>
            </a:r>
          </a:p>
          <a:p>
            <a:pPr marL="12700" marR="267970">
              <a:lnSpc>
                <a:spcPct val="100000"/>
              </a:lnSpc>
              <a:buSzPct val="93750"/>
              <a:tabLst>
                <a:tab pos="85090" algn="l"/>
              </a:tabLst>
            </a:pPr>
            <a:endParaRPr lang="en-US" sz="1650" dirty="0">
              <a:latin typeface="Times New Roman"/>
              <a:cs typeface="Times New Roman"/>
            </a:endParaRPr>
          </a:p>
          <a:p>
            <a:pPr marL="12700">
              <a:lnSpc>
                <a:spcPct val="100000"/>
              </a:lnSpc>
              <a:buSzPct val="93750"/>
              <a:buChar char="•"/>
              <a:tabLst>
                <a:tab pos="85090" algn="l"/>
              </a:tabLst>
            </a:pPr>
            <a:r>
              <a:rPr lang="en-US" spc="-5" dirty="0"/>
              <a:t>Treatment of hyperkalemia with glucose and insulin should be</a:t>
            </a:r>
            <a:r>
              <a:rPr lang="en-US" dirty="0"/>
              <a:t> </a:t>
            </a:r>
            <a:r>
              <a:rPr lang="en-US" spc="-5" dirty="0"/>
              <a:t>slow, dextrose 25-50gm iv and if require antiarrhythmic agents</a:t>
            </a:r>
            <a:r>
              <a:rPr lang="en-US" spc="-5" dirty="0" smtClean="0"/>
              <a:t>.</a:t>
            </a:r>
          </a:p>
          <a:p>
            <a:pPr marL="12700">
              <a:lnSpc>
                <a:spcPct val="100000"/>
              </a:lnSpc>
              <a:buSzPct val="93750"/>
              <a:buChar char="•"/>
              <a:tabLst>
                <a:tab pos="85090" algn="l"/>
              </a:tabLst>
            </a:pPr>
            <a:endParaRPr lang="en-US" spc="-5" dirty="0"/>
          </a:p>
          <a:p>
            <a:pPr marL="12700">
              <a:lnSpc>
                <a:spcPct val="100000"/>
              </a:lnSpc>
              <a:buSzPct val="93750"/>
              <a:buChar char="•"/>
              <a:tabLst>
                <a:tab pos="85090" algn="l"/>
              </a:tabLst>
            </a:pPr>
            <a:r>
              <a:rPr lang="en-US" spc="-5" dirty="0" smtClean="0"/>
              <a:t>Don’t give CCB.</a:t>
            </a:r>
            <a:endParaRPr lang="en-US" dirty="0"/>
          </a:p>
          <a:p>
            <a:pPr>
              <a:lnSpc>
                <a:spcPct val="100000"/>
              </a:lnSpc>
              <a:spcBef>
                <a:spcPts val="10"/>
              </a:spcBef>
              <a:buClr>
                <a:srgbClr val="4B4B4B"/>
              </a:buClr>
              <a:buFont typeface="Arial"/>
              <a:buChar char="•"/>
            </a:pPr>
            <a:endParaRPr lang="en-US" sz="1650" dirty="0">
              <a:latin typeface="Times New Roman"/>
              <a:cs typeface="Times New Roman"/>
            </a:endParaRPr>
          </a:p>
          <a:p>
            <a:pPr marL="12700" marR="135255">
              <a:lnSpc>
                <a:spcPct val="100000"/>
              </a:lnSpc>
              <a:buSzPct val="93750"/>
              <a:buChar char="•"/>
              <a:tabLst>
                <a:tab pos="85090" algn="l"/>
              </a:tabLst>
            </a:pPr>
            <a:r>
              <a:rPr lang="en-US" spc="-5" dirty="0"/>
              <a:t>Analyze coagulation studies (e.g., INR, platelet count, prothrombin time,  fibrinogen, FDP)</a:t>
            </a:r>
            <a:endParaRPr lang="en-US" dirty="0"/>
          </a:p>
          <a:p>
            <a:endParaRPr lang="en-US" dirty="0" smtClean="0"/>
          </a:p>
          <a:p>
            <a:endParaRPr lang="en-US" dirty="0" smtClean="0"/>
          </a:p>
          <a:p>
            <a:r>
              <a:rPr lang="en-US" b="1" dirty="0" smtClean="0"/>
              <a:t>CONFIRMATION OF DIAGNOSIS</a:t>
            </a:r>
          </a:p>
          <a:p>
            <a:r>
              <a:rPr lang="en-US" dirty="0" smtClean="0"/>
              <a:t>Fresh biopsy of living skeletal muscle</a:t>
            </a:r>
          </a:p>
          <a:p>
            <a:r>
              <a:rPr lang="en-US" dirty="0" smtClean="0"/>
              <a:t>Expose it to caffeine, halothane or combination bath</a:t>
            </a:r>
          </a:p>
          <a:p>
            <a:r>
              <a:rPr lang="en-US" dirty="0" smtClean="0"/>
              <a:t>Caffeine- halothane contracture test- zero false negative, 10% false positive</a:t>
            </a:r>
          </a:p>
          <a:p>
            <a:r>
              <a:rPr lang="en-US" dirty="0" smtClean="0"/>
              <a:t>Then genetic testing and testing of family members</a:t>
            </a:r>
          </a:p>
          <a:p>
            <a:endParaRPr lang="en-US" dirty="0"/>
          </a:p>
        </p:txBody>
      </p:sp>
    </p:spTree>
    <p:extLst>
      <p:ext uri="{BB962C8B-B14F-4D97-AF65-F5344CB8AC3E}">
        <p14:creationId xmlns:p14="http://schemas.microsoft.com/office/powerpoint/2010/main" xmlns="" val="9309699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447800"/>
            <a:ext cx="7008495" cy="4678204"/>
          </a:xfrm>
        </p:spPr>
        <p:txBody>
          <a:bodyPr/>
          <a:lstStyle/>
          <a:p>
            <a:r>
              <a:rPr lang="en-US" b="1" dirty="0" smtClean="0"/>
              <a:t>DIFFERENTIAL DIAGNOSIS</a:t>
            </a:r>
          </a:p>
          <a:p>
            <a:endParaRPr lang="en-US" b="1" dirty="0" smtClean="0"/>
          </a:p>
          <a:p>
            <a:r>
              <a:rPr lang="en-US" dirty="0" smtClean="0"/>
              <a:t>Malignant hyperthermia</a:t>
            </a:r>
          </a:p>
          <a:p>
            <a:r>
              <a:rPr lang="en-US" dirty="0" smtClean="0"/>
              <a:t>Neuroleptic malignant </a:t>
            </a:r>
            <a:r>
              <a:rPr lang="en-US" dirty="0" err="1" smtClean="0"/>
              <a:t>sydrome</a:t>
            </a:r>
            <a:endParaRPr lang="en-US" dirty="0" smtClean="0"/>
          </a:p>
          <a:p>
            <a:r>
              <a:rPr lang="en-US" dirty="0" smtClean="0"/>
              <a:t>Thyroid storm (hypotension n hypokalemia)</a:t>
            </a:r>
          </a:p>
          <a:p>
            <a:r>
              <a:rPr lang="en-US" dirty="0" err="1" smtClean="0"/>
              <a:t>Pheochromacytoma</a:t>
            </a:r>
            <a:r>
              <a:rPr lang="en-US" dirty="0" smtClean="0"/>
              <a:t> (no increase in CO2 or EtCO2)</a:t>
            </a:r>
          </a:p>
          <a:p>
            <a:r>
              <a:rPr lang="en-US" dirty="0" smtClean="0"/>
              <a:t>Drug induced hyperthermia</a:t>
            </a:r>
          </a:p>
          <a:p>
            <a:r>
              <a:rPr lang="en-US" dirty="0" smtClean="0"/>
              <a:t>Serotonin syndrome (confusion due to MAOI)</a:t>
            </a:r>
          </a:p>
          <a:p>
            <a:r>
              <a:rPr lang="en-US" dirty="0" smtClean="0"/>
              <a:t>Iatrogenic hyperthermia</a:t>
            </a:r>
          </a:p>
          <a:p>
            <a:r>
              <a:rPr lang="en-US" dirty="0" smtClean="0"/>
              <a:t>Brainstem/ hypothalamic injury</a:t>
            </a:r>
          </a:p>
          <a:p>
            <a:r>
              <a:rPr lang="en-US" dirty="0" smtClean="0"/>
              <a:t>Sepsis (</a:t>
            </a:r>
            <a:r>
              <a:rPr lang="en-US" dirty="0" err="1" smtClean="0"/>
              <a:t>localised</a:t>
            </a:r>
            <a:r>
              <a:rPr lang="en-US" dirty="0" smtClean="0"/>
              <a:t> infected site)</a:t>
            </a:r>
          </a:p>
          <a:p>
            <a:r>
              <a:rPr lang="en-US" dirty="0" smtClean="0"/>
              <a:t>Transfusion reaction(h/o BT)</a:t>
            </a:r>
          </a:p>
          <a:p>
            <a:endParaRPr lang="en-US" dirty="0"/>
          </a:p>
          <a:p>
            <a:r>
              <a:rPr lang="en-US" dirty="0" smtClean="0"/>
              <a:t>ASSOCIATED DISORDERS</a:t>
            </a:r>
          </a:p>
          <a:p>
            <a:r>
              <a:rPr lang="en-US" dirty="0" smtClean="0"/>
              <a:t>King </a:t>
            </a:r>
            <a:r>
              <a:rPr lang="en-US" dirty="0" err="1" smtClean="0"/>
              <a:t>denborough</a:t>
            </a:r>
            <a:r>
              <a:rPr lang="en-US" dirty="0" smtClean="0"/>
              <a:t> syndrome</a:t>
            </a:r>
          </a:p>
          <a:p>
            <a:r>
              <a:rPr lang="en-US" dirty="0" err="1" smtClean="0"/>
              <a:t>Duschene</a:t>
            </a:r>
            <a:r>
              <a:rPr lang="en-US" dirty="0" smtClean="0"/>
              <a:t> muscular dystrophy</a:t>
            </a:r>
          </a:p>
          <a:p>
            <a:r>
              <a:rPr lang="en-US" dirty="0" err="1" smtClean="0"/>
              <a:t>Myotonia</a:t>
            </a:r>
            <a:r>
              <a:rPr lang="en-US" dirty="0" smtClean="0"/>
              <a:t> </a:t>
            </a:r>
            <a:r>
              <a:rPr lang="en-US" dirty="0" err="1" smtClean="0"/>
              <a:t>congenita</a:t>
            </a:r>
            <a:endParaRPr lang="en-US" dirty="0" smtClean="0"/>
          </a:p>
          <a:p>
            <a:r>
              <a:rPr lang="en-US" dirty="0" err="1" smtClean="0"/>
              <a:t>Osteogenesis</a:t>
            </a:r>
            <a:r>
              <a:rPr lang="en-US" dirty="0" smtClean="0"/>
              <a:t> </a:t>
            </a:r>
            <a:r>
              <a:rPr lang="en-US" dirty="0" err="1" smtClean="0"/>
              <a:t>imperfecta</a:t>
            </a:r>
            <a:endParaRPr lang="en-US" dirty="0" smtClean="0"/>
          </a:p>
          <a:p>
            <a:r>
              <a:rPr lang="en-US" dirty="0" err="1" smtClean="0"/>
              <a:t>Glycogn</a:t>
            </a:r>
            <a:r>
              <a:rPr lang="en-US" dirty="0" smtClean="0"/>
              <a:t> storage disorders </a:t>
            </a:r>
            <a:r>
              <a:rPr lang="en-US" smtClean="0"/>
              <a:t>etc</a:t>
            </a:r>
            <a:endParaRPr lang="en-US" dirty="0"/>
          </a:p>
        </p:txBody>
      </p:sp>
    </p:spTree>
    <p:extLst>
      <p:ext uri="{BB962C8B-B14F-4D97-AF65-F5344CB8AC3E}">
        <p14:creationId xmlns:p14="http://schemas.microsoft.com/office/powerpoint/2010/main" xmlns="" val="29288571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22145" cy="574040"/>
          </a:xfrm>
          <a:prstGeom prst="rect">
            <a:avLst/>
          </a:prstGeom>
        </p:spPr>
        <p:txBody>
          <a:bodyPr vert="horz" wrap="square" lIns="0" tIns="12700" rIns="0" bIns="0" rtlCol="0">
            <a:spAutoFit/>
          </a:bodyPr>
          <a:lstStyle/>
          <a:p>
            <a:pPr marL="12700">
              <a:lnSpc>
                <a:spcPct val="100000"/>
              </a:lnSpc>
              <a:spcBef>
                <a:spcPts val="100"/>
              </a:spcBef>
            </a:pPr>
            <a:r>
              <a:rPr sz="3600" spc="-229" dirty="0">
                <a:solidFill>
                  <a:srgbClr val="666666"/>
                </a:solidFill>
                <a:latin typeface="Arial"/>
                <a:cs typeface="Arial"/>
              </a:rPr>
              <a:t>Template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08330" y="760729"/>
            <a:ext cx="168275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31313"/>
                </a:solidFill>
                <a:latin typeface="Arial"/>
                <a:cs typeface="Arial"/>
              </a:rPr>
              <a:t>C</a:t>
            </a:r>
            <a:r>
              <a:rPr sz="2400" b="1" spc="-10" dirty="0">
                <a:solidFill>
                  <a:srgbClr val="131313"/>
                </a:solidFill>
                <a:latin typeface="Arial"/>
                <a:cs typeface="Arial"/>
              </a:rPr>
              <a:t>o</a:t>
            </a:r>
            <a:r>
              <a:rPr sz="2400" b="1" dirty="0">
                <a:solidFill>
                  <a:srgbClr val="131313"/>
                </a:solidFill>
                <a:latin typeface="Arial"/>
                <a:cs typeface="Arial"/>
              </a:rPr>
              <a:t>n</a:t>
            </a:r>
            <a:r>
              <a:rPr sz="2400" b="1" spc="-10" dirty="0">
                <a:solidFill>
                  <a:srgbClr val="131313"/>
                </a:solidFill>
                <a:latin typeface="Arial"/>
                <a:cs typeface="Arial"/>
              </a:rPr>
              <a:t>c</a:t>
            </a:r>
            <a:r>
              <a:rPr sz="2400" b="1" dirty="0">
                <a:solidFill>
                  <a:srgbClr val="131313"/>
                </a:solidFill>
                <a:latin typeface="Arial"/>
                <a:cs typeface="Arial"/>
              </a:rPr>
              <a:t>lu</a:t>
            </a:r>
            <a:r>
              <a:rPr sz="2400" b="1" spc="-10" dirty="0">
                <a:solidFill>
                  <a:srgbClr val="131313"/>
                </a:solidFill>
                <a:latin typeface="Arial"/>
                <a:cs typeface="Arial"/>
              </a:rPr>
              <a:t>s</a:t>
            </a:r>
            <a:r>
              <a:rPr sz="2400" b="1" dirty="0">
                <a:solidFill>
                  <a:srgbClr val="131313"/>
                </a:solidFill>
                <a:latin typeface="Arial"/>
                <a:cs typeface="Arial"/>
              </a:rPr>
              <a:t>i</a:t>
            </a:r>
            <a:r>
              <a:rPr sz="2400" b="1" spc="-10" dirty="0">
                <a:solidFill>
                  <a:srgbClr val="131313"/>
                </a:solidFill>
                <a:latin typeface="Arial"/>
                <a:cs typeface="Arial"/>
              </a:rPr>
              <a:t>o</a:t>
            </a:r>
            <a:r>
              <a:rPr sz="2400" b="1" dirty="0">
                <a:solidFill>
                  <a:srgbClr val="131313"/>
                </a:solidFill>
                <a:latin typeface="Arial"/>
                <a:cs typeface="Arial"/>
              </a:rPr>
              <a:t>n</a:t>
            </a:r>
            <a:endParaRPr sz="2400">
              <a:latin typeface="Arial"/>
              <a:cs typeface="Arial"/>
            </a:endParaRPr>
          </a:p>
        </p:txBody>
      </p:sp>
      <p:sp>
        <p:nvSpPr>
          <p:cNvPr id="6" name="object 6"/>
          <p:cNvSpPr txBox="1"/>
          <p:nvPr/>
        </p:nvSpPr>
        <p:spPr>
          <a:xfrm>
            <a:off x="523240" y="1711959"/>
            <a:ext cx="6664959" cy="269240"/>
          </a:xfrm>
          <a:prstGeom prst="rect">
            <a:avLst/>
          </a:prstGeom>
        </p:spPr>
        <p:txBody>
          <a:bodyPr vert="horz" wrap="square" lIns="0" tIns="12700" rIns="0" bIns="0" rtlCol="0">
            <a:spAutoFit/>
          </a:bodyPr>
          <a:lstStyle/>
          <a:p>
            <a:pPr marL="12700">
              <a:lnSpc>
                <a:spcPct val="100000"/>
              </a:lnSpc>
              <a:spcBef>
                <a:spcPts val="100"/>
              </a:spcBef>
            </a:pPr>
            <a:r>
              <a:rPr sz="2400" spc="-97" baseline="5208" dirty="0">
                <a:solidFill>
                  <a:srgbClr val="4B4B4B"/>
                </a:solidFill>
                <a:latin typeface="Symbol"/>
                <a:cs typeface="Symbol"/>
              </a:rPr>
              <a:t></a:t>
            </a:r>
            <a:r>
              <a:rPr sz="1600" spc="-65" dirty="0">
                <a:solidFill>
                  <a:srgbClr val="4B4B4B"/>
                </a:solidFill>
                <a:latin typeface="Arial"/>
                <a:cs typeface="Arial"/>
              </a:rPr>
              <a:t>Thermal </a:t>
            </a:r>
            <a:r>
              <a:rPr sz="1600" spc="-5" dirty="0">
                <a:solidFill>
                  <a:srgbClr val="4B4B4B"/>
                </a:solidFill>
                <a:latin typeface="Arial"/>
                <a:cs typeface="Arial"/>
              </a:rPr>
              <a:t>balance during anaesthesia </a:t>
            </a:r>
            <a:r>
              <a:rPr sz="1600" dirty="0">
                <a:solidFill>
                  <a:srgbClr val="4B4B4B"/>
                </a:solidFill>
                <a:latin typeface="Arial"/>
                <a:cs typeface="Arial"/>
              </a:rPr>
              <a:t>is </a:t>
            </a:r>
            <a:r>
              <a:rPr sz="1600" spc="-5" dirty="0">
                <a:solidFill>
                  <a:srgbClr val="4B4B4B"/>
                </a:solidFill>
                <a:latin typeface="Arial"/>
                <a:cs typeface="Arial"/>
              </a:rPr>
              <a:t>as important as maintaining</a:t>
            </a:r>
            <a:r>
              <a:rPr sz="1600" spc="75" dirty="0">
                <a:solidFill>
                  <a:srgbClr val="4B4B4B"/>
                </a:solidFill>
                <a:latin typeface="Arial"/>
                <a:cs typeface="Arial"/>
              </a:rPr>
              <a:t> </a:t>
            </a:r>
            <a:r>
              <a:rPr sz="1600" spc="-5" dirty="0">
                <a:solidFill>
                  <a:srgbClr val="4B4B4B"/>
                </a:solidFill>
                <a:latin typeface="Arial"/>
                <a:cs typeface="Arial"/>
              </a:rPr>
              <a:t>other</a:t>
            </a:r>
            <a:endParaRPr sz="1600">
              <a:latin typeface="Arial"/>
              <a:cs typeface="Arial"/>
            </a:endParaRPr>
          </a:p>
        </p:txBody>
      </p:sp>
      <p:sp>
        <p:nvSpPr>
          <p:cNvPr id="7" name="object 7"/>
          <p:cNvSpPr txBox="1"/>
          <p:nvPr/>
        </p:nvSpPr>
        <p:spPr>
          <a:xfrm>
            <a:off x="523240" y="1954529"/>
            <a:ext cx="6967220" cy="4406900"/>
          </a:xfrm>
          <a:prstGeom prst="rect">
            <a:avLst/>
          </a:prstGeom>
        </p:spPr>
        <p:txBody>
          <a:bodyPr vert="horz" wrap="square" lIns="0" tIns="12700" rIns="0" bIns="0" rtlCol="0">
            <a:spAutoFit/>
          </a:bodyPr>
          <a:lstStyle/>
          <a:p>
            <a:pPr marL="12700" marR="1093470">
              <a:lnSpc>
                <a:spcPct val="100000"/>
              </a:lnSpc>
              <a:spcBef>
                <a:spcPts val="100"/>
              </a:spcBef>
            </a:pPr>
            <a:r>
              <a:rPr sz="1600" spc="-5" dirty="0">
                <a:solidFill>
                  <a:srgbClr val="4B4B4B"/>
                </a:solidFill>
                <a:latin typeface="Arial"/>
                <a:cs typeface="Arial"/>
              </a:rPr>
              <a:t>vital signs </a:t>
            </a:r>
            <a:r>
              <a:rPr sz="1600" dirty="0">
                <a:solidFill>
                  <a:srgbClr val="4B4B4B"/>
                </a:solidFill>
                <a:latin typeface="Arial"/>
                <a:cs typeface="Arial"/>
              </a:rPr>
              <a:t>like </a:t>
            </a:r>
            <a:r>
              <a:rPr sz="1600" spc="-5" dirty="0">
                <a:solidFill>
                  <a:srgbClr val="4B4B4B"/>
                </a:solidFill>
                <a:latin typeface="Arial"/>
                <a:cs typeface="Arial"/>
              </a:rPr>
              <a:t>pulse, blood pressure,respiration, </a:t>
            </a:r>
            <a:r>
              <a:rPr sz="1600" spc="-10" dirty="0">
                <a:solidFill>
                  <a:srgbClr val="4B4B4B"/>
                </a:solidFill>
                <a:latin typeface="Arial"/>
                <a:cs typeface="Arial"/>
              </a:rPr>
              <a:t>oxygenation </a:t>
            </a:r>
            <a:r>
              <a:rPr sz="1600" spc="-5" dirty="0">
                <a:solidFill>
                  <a:srgbClr val="4B4B4B"/>
                </a:solidFill>
                <a:latin typeface="Arial"/>
                <a:cs typeface="Arial"/>
              </a:rPr>
              <a:t>and  capnography of the</a:t>
            </a:r>
            <a:r>
              <a:rPr sz="1600" spc="-30" dirty="0">
                <a:solidFill>
                  <a:srgbClr val="4B4B4B"/>
                </a:solidFill>
                <a:latin typeface="Arial"/>
                <a:cs typeface="Arial"/>
              </a:rPr>
              <a:t> </a:t>
            </a:r>
            <a:r>
              <a:rPr sz="1600" spc="-5" dirty="0">
                <a:solidFill>
                  <a:srgbClr val="4B4B4B"/>
                </a:solidFill>
                <a:latin typeface="Arial"/>
                <a:cs typeface="Arial"/>
              </a:rPr>
              <a:t>patient.</a:t>
            </a:r>
            <a:endParaRPr sz="1600">
              <a:latin typeface="Arial"/>
              <a:cs typeface="Arial"/>
            </a:endParaRPr>
          </a:p>
          <a:p>
            <a:pPr>
              <a:lnSpc>
                <a:spcPct val="100000"/>
              </a:lnSpc>
              <a:spcBef>
                <a:spcPts val="10"/>
              </a:spcBef>
            </a:pPr>
            <a:endParaRPr sz="1650">
              <a:latin typeface="Times New Roman"/>
              <a:cs typeface="Times New Roman"/>
            </a:endParaRPr>
          </a:p>
          <a:p>
            <a:pPr marL="12700" marR="5080">
              <a:lnSpc>
                <a:spcPct val="100000"/>
              </a:lnSpc>
            </a:pPr>
            <a:r>
              <a:rPr sz="2400" spc="-705" baseline="5208" dirty="0">
                <a:solidFill>
                  <a:srgbClr val="4B4B4B"/>
                </a:solidFill>
                <a:latin typeface="Symbol"/>
                <a:cs typeface="Symbol"/>
              </a:rPr>
              <a:t></a:t>
            </a:r>
            <a:r>
              <a:rPr sz="2400" spc="44" baseline="5208" dirty="0">
                <a:solidFill>
                  <a:srgbClr val="4B4B4B"/>
                </a:solidFill>
                <a:latin typeface="Times New Roman"/>
                <a:cs typeface="Times New Roman"/>
              </a:rPr>
              <a:t> </a:t>
            </a:r>
            <a:r>
              <a:rPr sz="1600" dirty="0">
                <a:solidFill>
                  <a:srgbClr val="4B4B4B"/>
                </a:solidFill>
                <a:latin typeface="Arial"/>
                <a:cs typeface="Arial"/>
              </a:rPr>
              <a:t>By minimizing </a:t>
            </a:r>
            <a:r>
              <a:rPr sz="1600" spc="-5" dirty="0">
                <a:solidFill>
                  <a:srgbClr val="4B4B4B"/>
                </a:solidFill>
                <a:latin typeface="Arial"/>
                <a:cs typeface="Arial"/>
              </a:rPr>
              <a:t>the thermal stresses imposed on the patient and by providing  </a:t>
            </a:r>
            <a:r>
              <a:rPr sz="1600" dirty="0">
                <a:solidFill>
                  <a:srgbClr val="4B4B4B"/>
                </a:solidFill>
                <a:latin typeface="Arial"/>
                <a:cs typeface="Arial"/>
              </a:rPr>
              <a:t>a </a:t>
            </a:r>
            <a:r>
              <a:rPr sz="1600" spc="-10" dirty="0">
                <a:solidFill>
                  <a:srgbClr val="4B4B4B"/>
                </a:solidFill>
                <a:latin typeface="Arial"/>
                <a:cs typeface="Arial"/>
              </a:rPr>
              <a:t>warm </a:t>
            </a:r>
            <a:r>
              <a:rPr sz="1600" spc="-5" dirty="0">
                <a:solidFill>
                  <a:srgbClr val="4B4B4B"/>
                </a:solidFill>
                <a:latin typeface="Arial"/>
                <a:cs typeface="Arial"/>
              </a:rPr>
              <a:t>operation theatre, adequately heated humidified inspired gases and  </a:t>
            </a:r>
            <a:r>
              <a:rPr sz="1600" spc="-10" dirty="0">
                <a:solidFill>
                  <a:srgbClr val="4B4B4B"/>
                </a:solidFill>
                <a:latin typeface="Arial"/>
                <a:cs typeface="Arial"/>
              </a:rPr>
              <a:t>warm </a:t>
            </a:r>
            <a:r>
              <a:rPr sz="1600" spc="-5" dirty="0">
                <a:solidFill>
                  <a:srgbClr val="4B4B4B"/>
                </a:solidFill>
                <a:latin typeface="Arial"/>
                <a:cs typeface="Arial"/>
              </a:rPr>
              <a:t>intravenous fluids, </a:t>
            </a:r>
            <a:r>
              <a:rPr sz="1600" dirty="0">
                <a:solidFill>
                  <a:srgbClr val="4B4B4B"/>
                </a:solidFill>
                <a:latin typeface="Arial"/>
                <a:cs typeface="Arial"/>
              </a:rPr>
              <a:t>a </a:t>
            </a:r>
            <a:r>
              <a:rPr sz="1600" spc="-5" dirty="0">
                <a:solidFill>
                  <a:srgbClr val="4B4B4B"/>
                </a:solidFill>
                <a:latin typeface="Arial"/>
                <a:cs typeface="Arial"/>
              </a:rPr>
              <a:t>thermal balance </a:t>
            </a:r>
            <a:r>
              <a:rPr sz="1600" dirty="0">
                <a:solidFill>
                  <a:srgbClr val="4B4B4B"/>
                </a:solidFill>
                <a:latin typeface="Arial"/>
                <a:cs typeface="Arial"/>
              </a:rPr>
              <a:t>can </a:t>
            </a:r>
            <a:r>
              <a:rPr sz="1600" spc="-5" dirty="0">
                <a:solidFill>
                  <a:srgbClr val="4B4B4B"/>
                </a:solidFill>
                <a:latin typeface="Arial"/>
                <a:cs typeface="Arial"/>
              </a:rPr>
              <a:t>be</a:t>
            </a:r>
            <a:r>
              <a:rPr sz="1600" dirty="0">
                <a:solidFill>
                  <a:srgbClr val="4B4B4B"/>
                </a:solidFill>
                <a:latin typeface="Arial"/>
                <a:cs typeface="Arial"/>
              </a:rPr>
              <a:t> </a:t>
            </a:r>
            <a:r>
              <a:rPr sz="1600" spc="-5" dirty="0">
                <a:solidFill>
                  <a:srgbClr val="4B4B4B"/>
                </a:solidFill>
                <a:latin typeface="Arial"/>
                <a:cs typeface="Arial"/>
              </a:rPr>
              <a:t>achieved.</a:t>
            </a:r>
            <a:endParaRPr sz="1600">
              <a:latin typeface="Arial"/>
              <a:cs typeface="Arial"/>
            </a:endParaRPr>
          </a:p>
          <a:p>
            <a:pPr>
              <a:lnSpc>
                <a:spcPct val="100000"/>
              </a:lnSpc>
              <a:spcBef>
                <a:spcPts val="20"/>
              </a:spcBef>
            </a:pPr>
            <a:endParaRPr sz="1650">
              <a:latin typeface="Times New Roman"/>
              <a:cs typeface="Times New Roman"/>
            </a:endParaRPr>
          </a:p>
          <a:p>
            <a:pPr marL="12700" marR="321310">
              <a:lnSpc>
                <a:spcPct val="99700"/>
              </a:lnSpc>
            </a:pPr>
            <a:r>
              <a:rPr sz="2400" spc="-67" baseline="5208" dirty="0">
                <a:solidFill>
                  <a:srgbClr val="4B4B4B"/>
                </a:solidFill>
                <a:latin typeface="Symbol"/>
                <a:cs typeface="Symbol"/>
              </a:rPr>
              <a:t></a:t>
            </a:r>
            <a:r>
              <a:rPr sz="1600" spc="-45" dirty="0">
                <a:solidFill>
                  <a:srgbClr val="4B4B4B"/>
                </a:solidFill>
                <a:latin typeface="Arial"/>
                <a:cs typeface="Arial"/>
              </a:rPr>
              <a:t>Temperature </a:t>
            </a:r>
            <a:r>
              <a:rPr sz="1600" spc="-5" dirty="0">
                <a:solidFill>
                  <a:srgbClr val="4B4B4B"/>
                </a:solidFill>
                <a:latin typeface="Arial"/>
                <a:cs typeface="Arial"/>
              </a:rPr>
              <a:t>monitoring </a:t>
            </a:r>
            <a:r>
              <a:rPr sz="1600" dirty="0">
                <a:solidFill>
                  <a:srgbClr val="4B4B4B"/>
                </a:solidFill>
                <a:latin typeface="Arial"/>
                <a:cs typeface="Arial"/>
              </a:rPr>
              <a:t>is </a:t>
            </a:r>
            <a:r>
              <a:rPr sz="1600" spc="-10" dirty="0">
                <a:solidFill>
                  <a:srgbClr val="4B4B4B"/>
                </a:solidFill>
                <a:latin typeface="Arial"/>
                <a:cs typeface="Arial"/>
              </a:rPr>
              <a:t>always </a:t>
            </a:r>
            <a:r>
              <a:rPr sz="1600" spc="-5" dirty="0">
                <a:solidFill>
                  <a:srgbClr val="4B4B4B"/>
                </a:solidFill>
                <a:latin typeface="Arial"/>
                <a:cs typeface="Arial"/>
              </a:rPr>
              <a:t>desirable during major surgical  procedures particularly </a:t>
            </a:r>
            <a:r>
              <a:rPr sz="1600" spc="-10" dirty="0">
                <a:solidFill>
                  <a:srgbClr val="4B4B4B"/>
                </a:solidFill>
                <a:latin typeface="Arial"/>
                <a:cs typeface="Arial"/>
              </a:rPr>
              <a:t>when </a:t>
            </a:r>
            <a:r>
              <a:rPr sz="1600" spc="-5" dirty="0">
                <a:solidFill>
                  <a:srgbClr val="4B4B4B"/>
                </a:solidFill>
                <a:latin typeface="Arial"/>
                <a:cs typeface="Arial"/>
              </a:rPr>
              <a:t>controlled </a:t>
            </a:r>
            <a:r>
              <a:rPr sz="1600" spc="-10" dirty="0">
                <a:solidFill>
                  <a:srgbClr val="4B4B4B"/>
                </a:solidFill>
                <a:latin typeface="Arial"/>
                <a:cs typeface="Arial"/>
              </a:rPr>
              <a:t>hypothermic </a:t>
            </a:r>
            <a:r>
              <a:rPr sz="1600" spc="-5" dirty="0">
                <a:solidFill>
                  <a:srgbClr val="4B4B4B"/>
                </a:solidFill>
                <a:latin typeface="Arial"/>
                <a:cs typeface="Arial"/>
              </a:rPr>
              <a:t>techniques are being  used.</a:t>
            </a:r>
            <a:endParaRPr sz="1600">
              <a:latin typeface="Arial"/>
              <a:cs typeface="Arial"/>
            </a:endParaRPr>
          </a:p>
          <a:p>
            <a:pPr>
              <a:lnSpc>
                <a:spcPct val="100000"/>
              </a:lnSpc>
              <a:spcBef>
                <a:spcPts val="10"/>
              </a:spcBef>
            </a:pPr>
            <a:endParaRPr sz="1650">
              <a:latin typeface="Times New Roman"/>
              <a:cs typeface="Times New Roman"/>
            </a:endParaRPr>
          </a:p>
          <a:p>
            <a:pPr marL="12700" marR="50800">
              <a:lnSpc>
                <a:spcPct val="100000"/>
              </a:lnSpc>
            </a:pPr>
            <a:r>
              <a:rPr sz="2400" spc="-150" baseline="5208" dirty="0">
                <a:solidFill>
                  <a:srgbClr val="4B4B4B"/>
                </a:solidFill>
                <a:latin typeface="Symbol"/>
                <a:cs typeface="Symbol"/>
              </a:rPr>
              <a:t></a:t>
            </a:r>
            <a:r>
              <a:rPr sz="1600" spc="-100" dirty="0">
                <a:solidFill>
                  <a:srgbClr val="4B4B4B"/>
                </a:solidFill>
                <a:latin typeface="Arial"/>
                <a:cs typeface="Arial"/>
              </a:rPr>
              <a:t>Post </a:t>
            </a:r>
            <a:r>
              <a:rPr sz="1600" spc="-5" dirty="0">
                <a:solidFill>
                  <a:srgbClr val="4B4B4B"/>
                </a:solidFill>
                <a:latin typeface="Arial"/>
                <a:cs typeface="Arial"/>
              </a:rPr>
              <a:t>anaesthesia period cannot be overlooked </a:t>
            </a:r>
            <a:r>
              <a:rPr sz="1600" dirty="0">
                <a:solidFill>
                  <a:srgbClr val="4B4B4B"/>
                </a:solidFill>
                <a:latin typeface="Arial"/>
                <a:cs typeface="Arial"/>
              </a:rPr>
              <a:t>in </a:t>
            </a:r>
            <a:r>
              <a:rPr sz="1600" spc="-5" dirty="0">
                <a:solidFill>
                  <a:srgbClr val="4B4B4B"/>
                </a:solidFill>
                <a:latin typeface="Arial"/>
                <a:cs typeface="Arial"/>
              </a:rPr>
              <a:t>this regard, as shivering </a:t>
            </a:r>
            <a:r>
              <a:rPr sz="1600" dirty="0">
                <a:solidFill>
                  <a:srgbClr val="4B4B4B"/>
                </a:solidFill>
                <a:latin typeface="Arial"/>
                <a:cs typeface="Arial"/>
              </a:rPr>
              <a:t>is  </a:t>
            </a:r>
            <a:r>
              <a:rPr sz="1600" spc="-5" dirty="0">
                <a:solidFill>
                  <a:srgbClr val="4B4B4B"/>
                </a:solidFill>
                <a:latin typeface="Arial"/>
                <a:cs typeface="Arial"/>
              </a:rPr>
              <a:t>potentially dangerous especially </a:t>
            </a:r>
            <a:r>
              <a:rPr sz="1600" dirty="0">
                <a:solidFill>
                  <a:srgbClr val="4B4B4B"/>
                </a:solidFill>
                <a:latin typeface="Arial"/>
                <a:cs typeface="Arial"/>
              </a:rPr>
              <a:t>in </a:t>
            </a:r>
            <a:r>
              <a:rPr sz="1600" spc="-5" dirty="0">
                <a:solidFill>
                  <a:srgbClr val="4B4B4B"/>
                </a:solidFill>
                <a:latin typeface="Arial"/>
                <a:cs typeface="Arial"/>
              </a:rPr>
              <a:t>children and patients with limited  cardiopulmonary</a:t>
            </a:r>
            <a:r>
              <a:rPr sz="1600" spc="-35" dirty="0">
                <a:solidFill>
                  <a:srgbClr val="4B4B4B"/>
                </a:solidFill>
                <a:latin typeface="Arial"/>
                <a:cs typeface="Arial"/>
              </a:rPr>
              <a:t> </a:t>
            </a:r>
            <a:r>
              <a:rPr sz="1600" spc="-5" dirty="0">
                <a:solidFill>
                  <a:srgbClr val="4B4B4B"/>
                </a:solidFill>
                <a:latin typeface="Arial"/>
                <a:cs typeface="Arial"/>
              </a:rPr>
              <a:t>reserve.</a:t>
            </a:r>
            <a:endParaRPr sz="1600">
              <a:latin typeface="Arial"/>
              <a:cs typeface="Arial"/>
            </a:endParaRPr>
          </a:p>
          <a:p>
            <a:pPr>
              <a:lnSpc>
                <a:spcPct val="100000"/>
              </a:lnSpc>
              <a:spcBef>
                <a:spcPts val="20"/>
              </a:spcBef>
            </a:pPr>
            <a:endParaRPr sz="1650">
              <a:latin typeface="Times New Roman"/>
              <a:cs typeface="Times New Roman"/>
            </a:endParaRPr>
          </a:p>
          <a:p>
            <a:pPr marL="12700" marR="58419">
              <a:lnSpc>
                <a:spcPct val="99700"/>
              </a:lnSpc>
            </a:pPr>
            <a:r>
              <a:rPr sz="2400" spc="-67" baseline="5208" dirty="0">
                <a:solidFill>
                  <a:srgbClr val="4B4B4B"/>
                </a:solidFill>
                <a:latin typeface="Symbol"/>
                <a:cs typeface="Symbol"/>
              </a:rPr>
              <a:t></a:t>
            </a:r>
            <a:r>
              <a:rPr sz="1600" spc="-45" dirty="0">
                <a:solidFill>
                  <a:srgbClr val="4B4B4B"/>
                </a:solidFill>
                <a:latin typeface="Arial"/>
                <a:cs typeface="Arial"/>
              </a:rPr>
              <a:t>Temperature </a:t>
            </a:r>
            <a:r>
              <a:rPr sz="1600" spc="-5" dirty="0">
                <a:solidFill>
                  <a:srgbClr val="4B4B4B"/>
                </a:solidFill>
                <a:latin typeface="Arial"/>
                <a:cs typeface="Arial"/>
              </a:rPr>
              <a:t>monitoring </a:t>
            </a:r>
            <a:r>
              <a:rPr sz="1600" dirty="0">
                <a:solidFill>
                  <a:srgbClr val="4B4B4B"/>
                </a:solidFill>
                <a:latin typeface="Arial"/>
                <a:cs typeface="Arial"/>
              </a:rPr>
              <a:t>should </a:t>
            </a:r>
            <a:r>
              <a:rPr sz="1600" spc="-5" dirty="0">
                <a:solidFill>
                  <a:srgbClr val="4B4B4B"/>
                </a:solidFill>
                <a:latin typeface="Arial"/>
                <a:cs typeface="Arial"/>
              </a:rPr>
              <a:t>continue during this period and shivering  treated by warming mattresses and blankets, </a:t>
            </a:r>
            <a:r>
              <a:rPr sz="1600" spc="-10" dirty="0">
                <a:solidFill>
                  <a:srgbClr val="4B4B4B"/>
                </a:solidFill>
                <a:latin typeface="Arial"/>
                <a:cs typeface="Arial"/>
              </a:rPr>
              <a:t>warm </a:t>
            </a:r>
            <a:r>
              <a:rPr sz="1600" spc="-5" dirty="0">
                <a:solidFill>
                  <a:srgbClr val="4B4B4B"/>
                </a:solidFill>
                <a:latin typeface="Arial"/>
                <a:cs typeface="Arial"/>
              </a:rPr>
              <a:t>air, radiant heating of the  </a:t>
            </a:r>
            <a:r>
              <a:rPr sz="1600" dirty="0">
                <a:solidFill>
                  <a:srgbClr val="4B4B4B"/>
                </a:solidFill>
                <a:latin typeface="Arial"/>
                <a:cs typeface="Arial"/>
              </a:rPr>
              <a:t>skin, </a:t>
            </a:r>
            <a:r>
              <a:rPr sz="1600" spc="-5" dirty="0">
                <a:solidFill>
                  <a:srgbClr val="4B4B4B"/>
                </a:solidFill>
                <a:latin typeface="Arial"/>
                <a:cs typeface="Arial"/>
              </a:rPr>
              <a:t>administration of </a:t>
            </a:r>
            <a:r>
              <a:rPr sz="1600" spc="-10" dirty="0">
                <a:solidFill>
                  <a:srgbClr val="4B4B4B"/>
                </a:solidFill>
                <a:latin typeface="Arial"/>
                <a:cs typeface="Arial"/>
              </a:rPr>
              <a:t>oxygen </a:t>
            </a:r>
            <a:r>
              <a:rPr sz="1600" spc="-5" dirty="0">
                <a:solidFill>
                  <a:srgbClr val="4B4B4B"/>
                </a:solidFill>
                <a:latin typeface="Arial"/>
                <a:cs typeface="Arial"/>
              </a:rPr>
              <a:t>and opioid </a:t>
            </a:r>
            <a:r>
              <a:rPr sz="1600" dirty="0">
                <a:solidFill>
                  <a:srgbClr val="4B4B4B"/>
                </a:solidFill>
                <a:latin typeface="Arial"/>
                <a:cs typeface="Arial"/>
              </a:rPr>
              <a:t>like</a:t>
            </a:r>
            <a:r>
              <a:rPr sz="1600" spc="5" dirty="0">
                <a:solidFill>
                  <a:srgbClr val="4B4B4B"/>
                </a:solidFill>
                <a:latin typeface="Arial"/>
                <a:cs typeface="Arial"/>
              </a:rPr>
              <a:t> </a:t>
            </a:r>
            <a:r>
              <a:rPr sz="1600" spc="-5" dirty="0">
                <a:solidFill>
                  <a:srgbClr val="4B4B4B"/>
                </a:solidFill>
                <a:latin typeface="Arial"/>
                <a:cs typeface="Arial"/>
              </a:rPr>
              <a:t>Pethidine.</a:t>
            </a:r>
            <a:endParaRPr sz="1600">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105410"/>
            <a:ext cx="9144000" cy="67525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3240" y="1711959"/>
            <a:ext cx="178879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4B4B4B"/>
                </a:solidFill>
                <a:latin typeface="Arial"/>
                <a:cs typeface="Arial"/>
              </a:rPr>
              <a:t>Heat</a:t>
            </a:r>
            <a:r>
              <a:rPr sz="1800" b="1" spc="-65" dirty="0">
                <a:solidFill>
                  <a:srgbClr val="4B4B4B"/>
                </a:solidFill>
                <a:latin typeface="Arial"/>
                <a:cs typeface="Arial"/>
              </a:rPr>
              <a:t> </a:t>
            </a:r>
            <a:r>
              <a:rPr sz="1800" b="1" spc="-5" dirty="0">
                <a:solidFill>
                  <a:srgbClr val="4B4B4B"/>
                </a:solidFill>
                <a:latin typeface="Arial"/>
                <a:cs typeface="Arial"/>
              </a:rPr>
              <a:t>Production</a:t>
            </a:r>
            <a:endParaRPr sz="1800">
              <a:latin typeface="Arial"/>
              <a:cs typeface="Arial"/>
            </a:endParaRPr>
          </a:p>
        </p:txBody>
      </p:sp>
      <p:sp>
        <p:nvSpPr>
          <p:cNvPr id="6" name="object 6"/>
          <p:cNvSpPr txBox="1"/>
          <p:nvPr/>
        </p:nvSpPr>
        <p:spPr>
          <a:xfrm>
            <a:off x="523240" y="2260600"/>
            <a:ext cx="6996430" cy="2768600"/>
          </a:xfrm>
          <a:prstGeom prst="rect">
            <a:avLst/>
          </a:prstGeom>
        </p:spPr>
        <p:txBody>
          <a:bodyPr vert="horz" wrap="square" lIns="0" tIns="12700" rIns="0" bIns="0" rtlCol="0">
            <a:spAutoFit/>
          </a:bodyPr>
          <a:lstStyle/>
          <a:p>
            <a:pPr marL="12700" marR="5080">
              <a:lnSpc>
                <a:spcPct val="100000"/>
              </a:lnSpc>
              <a:spcBef>
                <a:spcPts val="100"/>
              </a:spcBef>
            </a:pPr>
            <a:r>
              <a:rPr sz="1800" spc="-10" dirty="0">
                <a:solidFill>
                  <a:srgbClr val="4B4B4B"/>
                </a:solidFill>
                <a:latin typeface="Arial"/>
                <a:cs typeface="Arial"/>
              </a:rPr>
              <a:t>Heat production </a:t>
            </a:r>
            <a:r>
              <a:rPr sz="1800" spc="-5" dirty="0">
                <a:solidFill>
                  <a:srgbClr val="4B4B4B"/>
                </a:solidFill>
                <a:latin typeface="Arial"/>
                <a:cs typeface="Arial"/>
              </a:rPr>
              <a:t>is </a:t>
            </a:r>
            <a:r>
              <a:rPr sz="1800" dirty="0">
                <a:solidFill>
                  <a:srgbClr val="4B4B4B"/>
                </a:solidFill>
                <a:latin typeface="Arial"/>
                <a:cs typeface="Arial"/>
              </a:rPr>
              <a:t>a </a:t>
            </a:r>
            <a:r>
              <a:rPr sz="1800" spc="-5" dirty="0">
                <a:solidFill>
                  <a:srgbClr val="4B4B4B"/>
                </a:solidFill>
                <a:latin typeface="Arial"/>
                <a:cs typeface="Arial"/>
              </a:rPr>
              <a:t>principal </a:t>
            </a:r>
            <a:r>
              <a:rPr sz="1800" spc="-10" dirty="0">
                <a:solidFill>
                  <a:srgbClr val="4B4B4B"/>
                </a:solidFill>
                <a:latin typeface="Arial"/>
                <a:cs typeface="Arial"/>
              </a:rPr>
              <a:t>by-product of </a:t>
            </a:r>
            <a:r>
              <a:rPr sz="1800" spc="-5" dirty="0">
                <a:solidFill>
                  <a:srgbClr val="4B4B4B"/>
                </a:solidFill>
                <a:latin typeface="Arial"/>
                <a:cs typeface="Arial"/>
              </a:rPr>
              <a:t>metabolism. </a:t>
            </a:r>
            <a:r>
              <a:rPr sz="1800" dirty="0">
                <a:solidFill>
                  <a:srgbClr val="4B4B4B"/>
                </a:solidFill>
                <a:latin typeface="Arial"/>
                <a:cs typeface="Arial"/>
              </a:rPr>
              <a:t>The </a:t>
            </a:r>
            <a:r>
              <a:rPr sz="1800" spc="-10" dirty="0">
                <a:solidFill>
                  <a:srgbClr val="4B4B4B"/>
                </a:solidFill>
                <a:latin typeface="Arial"/>
                <a:cs typeface="Arial"/>
              </a:rPr>
              <a:t>different  </a:t>
            </a:r>
            <a:r>
              <a:rPr sz="1800" spc="-5" dirty="0">
                <a:solidFill>
                  <a:srgbClr val="4B4B4B"/>
                </a:solidFill>
                <a:latin typeface="Arial"/>
                <a:cs typeface="Arial"/>
              </a:rPr>
              <a:t>factors </a:t>
            </a:r>
            <a:r>
              <a:rPr sz="1800" spc="-10" dirty="0">
                <a:solidFill>
                  <a:srgbClr val="4B4B4B"/>
                </a:solidFill>
                <a:latin typeface="Arial"/>
                <a:cs typeface="Arial"/>
              </a:rPr>
              <a:t>that determine </a:t>
            </a:r>
            <a:r>
              <a:rPr sz="1800" spc="-5" dirty="0">
                <a:solidFill>
                  <a:srgbClr val="4B4B4B"/>
                </a:solidFill>
                <a:latin typeface="Arial"/>
                <a:cs typeface="Arial"/>
              </a:rPr>
              <a:t>the </a:t>
            </a:r>
            <a:r>
              <a:rPr sz="1800" dirty="0">
                <a:solidFill>
                  <a:srgbClr val="4B4B4B"/>
                </a:solidFill>
                <a:latin typeface="Arial"/>
                <a:cs typeface="Arial"/>
              </a:rPr>
              <a:t>rate </a:t>
            </a:r>
            <a:r>
              <a:rPr sz="1800" spc="-5" dirty="0">
                <a:solidFill>
                  <a:srgbClr val="4B4B4B"/>
                </a:solidFill>
                <a:latin typeface="Arial"/>
                <a:cs typeface="Arial"/>
              </a:rPr>
              <a:t>of </a:t>
            </a:r>
            <a:r>
              <a:rPr sz="1800" spc="-10" dirty="0">
                <a:solidFill>
                  <a:srgbClr val="4B4B4B"/>
                </a:solidFill>
                <a:latin typeface="Arial"/>
                <a:cs typeface="Arial"/>
              </a:rPr>
              <a:t>heat production, called </a:t>
            </a:r>
            <a:r>
              <a:rPr sz="1800" spc="-5" dirty="0">
                <a:solidFill>
                  <a:srgbClr val="4B4B4B"/>
                </a:solidFill>
                <a:latin typeface="Arial"/>
                <a:cs typeface="Arial"/>
              </a:rPr>
              <a:t>the  </a:t>
            </a:r>
            <a:r>
              <a:rPr sz="1800" i="1" spc="-10" dirty="0">
                <a:solidFill>
                  <a:srgbClr val="4B4B4B"/>
                </a:solidFill>
                <a:latin typeface="Arial"/>
                <a:cs typeface="Arial"/>
              </a:rPr>
              <a:t>metabolic </a:t>
            </a:r>
            <a:r>
              <a:rPr sz="1800" i="1" dirty="0">
                <a:solidFill>
                  <a:srgbClr val="4B4B4B"/>
                </a:solidFill>
                <a:latin typeface="Arial"/>
                <a:cs typeface="Arial"/>
              </a:rPr>
              <a:t>rate </a:t>
            </a:r>
            <a:r>
              <a:rPr sz="1800" i="1" spc="-5" dirty="0">
                <a:solidFill>
                  <a:srgbClr val="4B4B4B"/>
                </a:solidFill>
                <a:latin typeface="Arial"/>
                <a:cs typeface="Arial"/>
              </a:rPr>
              <a:t>of the </a:t>
            </a:r>
            <a:r>
              <a:rPr sz="1800" i="1" spc="-10" dirty="0">
                <a:solidFill>
                  <a:srgbClr val="4B4B4B"/>
                </a:solidFill>
                <a:latin typeface="Arial"/>
                <a:cs typeface="Arial"/>
              </a:rPr>
              <a:t>body</a:t>
            </a:r>
            <a:r>
              <a:rPr sz="1800" i="1" spc="10" dirty="0">
                <a:solidFill>
                  <a:srgbClr val="4B4B4B"/>
                </a:solidFill>
                <a:latin typeface="Arial"/>
                <a:cs typeface="Arial"/>
              </a:rPr>
              <a:t> </a:t>
            </a:r>
            <a:r>
              <a:rPr sz="1800" i="1" spc="-10" dirty="0">
                <a:solidFill>
                  <a:srgbClr val="4B4B4B"/>
                </a:solidFill>
                <a:latin typeface="Arial"/>
                <a:cs typeface="Arial"/>
              </a:rPr>
              <a:t>include</a:t>
            </a:r>
            <a:endParaRPr sz="1800">
              <a:latin typeface="Arial"/>
              <a:cs typeface="Arial"/>
            </a:endParaRPr>
          </a:p>
          <a:p>
            <a:pPr marL="12700" marR="1664335">
              <a:lnSpc>
                <a:spcPct val="100000"/>
              </a:lnSpc>
            </a:pPr>
            <a:r>
              <a:rPr sz="1800" spc="-10" dirty="0">
                <a:solidFill>
                  <a:srgbClr val="4B4B4B"/>
                </a:solidFill>
                <a:latin typeface="Arial"/>
                <a:cs typeface="Arial"/>
              </a:rPr>
              <a:t>1.basal </a:t>
            </a:r>
            <a:r>
              <a:rPr sz="1800" spc="-5" dirty="0">
                <a:solidFill>
                  <a:srgbClr val="4B4B4B"/>
                </a:solidFill>
                <a:latin typeface="Arial"/>
                <a:cs typeface="Arial"/>
              </a:rPr>
              <a:t>rate </a:t>
            </a:r>
            <a:r>
              <a:rPr sz="1800" spc="-10" dirty="0">
                <a:solidFill>
                  <a:srgbClr val="4B4B4B"/>
                </a:solidFill>
                <a:latin typeface="Arial"/>
                <a:cs typeface="Arial"/>
              </a:rPr>
              <a:t>of </a:t>
            </a:r>
            <a:r>
              <a:rPr sz="1800" spc="-5" dirty="0">
                <a:solidFill>
                  <a:srgbClr val="4B4B4B"/>
                </a:solidFill>
                <a:latin typeface="Arial"/>
                <a:cs typeface="Arial"/>
              </a:rPr>
              <a:t>metabolism of </a:t>
            </a:r>
            <a:r>
              <a:rPr sz="1800" spc="-10" dirty="0">
                <a:solidFill>
                  <a:srgbClr val="4B4B4B"/>
                </a:solidFill>
                <a:latin typeface="Arial"/>
                <a:cs typeface="Arial"/>
              </a:rPr>
              <a:t>all </a:t>
            </a:r>
            <a:r>
              <a:rPr sz="1800" spc="-5" dirty="0">
                <a:solidFill>
                  <a:srgbClr val="4B4B4B"/>
                </a:solidFill>
                <a:latin typeface="Arial"/>
                <a:cs typeface="Arial"/>
              </a:rPr>
              <a:t>the cells of the </a:t>
            </a:r>
            <a:r>
              <a:rPr sz="1800" spc="-10" dirty="0">
                <a:solidFill>
                  <a:srgbClr val="4B4B4B"/>
                </a:solidFill>
                <a:latin typeface="Arial"/>
                <a:cs typeface="Arial"/>
              </a:rPr>
              <a:t>body  </a:t>
            </a:r>
            <a:r>
              <a:rPr sz="1800" spc="-5" dirty="0">
                <a:solidFill>
                  <a:srgbClr val="4B4B4B"/>
                </a:solidFill>
                <a:latin typeface="Arial"/>
                <a:cs typeface="Arial"/>
              </a:rPr>
              <a:t>2.muscle</a:t>
            </a:r>
            <a:r>
              <a:rPr sz="1800" spc="-10" dirty="0">
                <a:solidFill>
                  <a:srgbClr val="4B4B4B"/>
                </a:solidFill>
                <a:latin typeface="Arial"/>
                <a:cs typeface="Arial"/>
              </a:rPr>
              <a:t> activity,</a:t>
            </a:r>
            <a:endParaRPr sz="1800">
              <a:latin typeface="Arial"/>
              <a:cs typeface="Arial"/>
            </a:endParaRPr>
          </a:p>
          <a:p>
            <a:pPr marL="12700" marR="828675">
              <a:lnSpc>
                <a:spcPct val="100000"/>
              </a:lnSpc>
            </a:pPr>
            <a:r>
              <a:rPr sz="1800" spc="-5" dirty="0">
                <a:solidFill>
                  <a:srgbClr val="4B4B4B"/>
                </a:solidFill>
                <a:latin typeface="Arial"/>
                <a:cs typeface="Arial"/>
              </a:rPr>
              <a:t>3.effect of hormones, such as </a:t>
            </a:r>
            <a:r>
              <a:rPr sz="1800" spc="-10" dirty="0">
                <a:solidFill>
                  <a:srgbClr val="4B4B4B"/>
                </a:solidFill>
                <a:latin typeface="Arial"/>
                <a:cs typeface="Arial"/>
              </a:rPr>
              <a:t>thyroxine </a:t>
            </a:r>
            <a:r>
              <a:rPr sz="1800" spc="-5" dirty="0">
                <a:solidFill>
                  <a:srgbClr val="4B4B4B"/>
                </a:solidFill>
                <a:latin typeface="Arial"/>
                <a:cs typeface="Arial"/>
              </a:rPr>
              <a:t>GH </a:t>
            </a:r>
            <a:r>
              <a:rPr sz="1800" spc="-10" dirty="0">
                <a:solidFill>
                  <a:srgbClr val="4B4B4B"/>
                </a:solidFill>
                <a:latin typeface="Arial"/>
                <a:cs typeface="Arial"/>
              </a:rPr>
              <a:t>and </a:t>
            </a:r>
            <a:r>
              <a:rPr sz="1800" spc="-5" dirty="0">
                <a:solidFill>
                  <a:srgbClr val="4B4B4B"/>
                </a:solidFill>
                <a:latin typeface="Arial"/>
                <a:cs typeface="Arial"/>
              </a:rPr>
              <a:t>testosterone  4.effect of </a:t>
            </a:r>
            <a:r>
              <a:rPr sz="1800" spc="-10" dirty="0">
                <a:solidFill>
                  <a:srgbClr val="4B4B4B"/>
                </a:solidFill>
                <a:latin typeface="Arial"/>
                <a:cs typeface="Arial"/>
              </a:rPr>
              <a:t>epinephrine,</a:t>
            </a:r>
            <a:r>
              <a:rPr sz="1800" spc="10" dirty="0">
                <a:solidFill>
                  <a:srgbClr val="4B4B4B"/>
                </a:solidFill>
                <a:latin typeface="Arial"/>
                <a:cs typeface="Arial"/>
              </a:rPr>
              <a:t> </a:t>
            </a:r>
            <a:r>
              <a:rPr sz="1800" spc="-10" dirty="0">
                <a:solidFill>
                  <a:srgbClr val="4B4B4B"/>
                </a:solidFill>
                <a:latin typeface="Arial"/>
                <a:cs typeface="Arial"/>
              </a:rPr>
              <a:t>norepinephrine,</a:t>
            </a:r>
            <a:endParaRPr sz="1800">
              <a:latin typeface="Arial"/>
              <a:cs typeface="Arial"/>
            </a:endParaRPr>
          </a:p>
          <a:p>
            <a:pPr marL="12700">
              <a:lnSpc>
                <a:spcPct val="100000"/>
              </a:lnSpc>
              <a:buSzPct val="94444"/>
              <a:buAutoNum type="arabicPeriod" startAt="5"/>
              <a:tabLst>
                <a:tab pos="204470" algn="l"/>
              </a:tabLst>
            </a:pPr>
            <a:r>
              <a:rPr sz="1800" spc="-10" dirty="0">
                <a:solidFill>
                  <a:srgbClr val="4B4B4B"/>
                </a:solidFill>
                <a:latin typeface="Arial"/>
                <a:cs typeface="Arial"/>
              </a:rPr>
              <a:t>and sympathetic </a:t>
            </a:r>
            <a:r>
              <a:rPr sz="1800" spc="-5" dirty="0">
                <a:solidFill>
                  <a:srgbClr val="4B4B4B"/>
                </a:solidFill>
                <a:latin typeface="Arial"/>
                <a:cs typeface="Arial"/>
              </a:rPr>
              <a:t>stimulation on the</a:t>
            </a:r>
            <a:r>
              <a:rPr sz="1800" spc="10" dirty="0">
                <a:solidFill>
                  <a:srgbClr val="4B4B4B"/>
                </a:solidFill>
                <a:latin typeface="Arial"/>
                <a:cs typeface="Arial"/>
              </a:rPr>
              <a:t> </a:t>
            </a:r>
            <a:r>
              <a:rPr sz="1800" spc="-10" dirty="0">
                <a:solidFill>
                  <a:srgbClr val="4B4B4B"/>
                </a:solidFill>
                <a:latin typeface="Arial"/>
                <a:cs typeface="Arial"/>
              </a:rPr>
              <a:t>cells</a:t>
            </a:r>
            <a:endParaRPr sz="1800">
              <a:latin typeface="Arial"/>
              <a:cs typeface="Arial"/>
            </a:endParaRPr>
          </a:p>
          <a:p>
            <a:pPr marL="12700" marR="146050">
              <a:lnSpc>
                <a:spcPct val="100000"/>
              </a:lnSpc>
              <a:buSzPct val="94444"/>
              <a:buAutoNum type="arabicPeriod" startAt="5"/>
              <a:tabLst>
                <a:tab pos="204470" algn="l"/>
              </a:tabLst>
            </a:pPr>
            <a:r>
              <a:rPr sz="1800" spc="-10" dirty="0">
                <a:solidFill>
                  <a:srgbClr val="4B4B4B"/>
                </a:solidFill>
                <a:latin typeface="Arial"/>
                <a:cs typeface="Arial"/>
              </a:rPr>
              <a:t>extra </a:t>
            </a:r>
            <a:r>
              <a:rPr sz="1800" spc="-5" dirty="0">
                <a:solidFill>
                  <a:srgbClr val="4B4B4B"/>
                </a:solidFill>
                <a:latin typeface="Arial"/>
                <a:cs typeface="Arial"/>
              </a:rPr>
              <a:t>metabolism </a:t>
            </a:r>
            <a:r>
              <a:rPr sz="1800" spc="-10" dirty="0">
                <a:solidFill>
                  <a:srgbClr val="4B4B4B"/>
                </a:solidFill>
                <a:latin typeface="Arial"/>
                <a:cs typeface="Arial"/>
              </a:rPr>
              <a:t>needed </a:t>
            </a:r>
            <a:r>
              <a:rPr sz="1800" spc="-5" dirty="0">
                <a:solidFill>
                  <a:srgbClr val="4B4B4B"/>
                </a:solidFill>
                <a:latin typeface="Arial"/>
                <a:cs typeface="Arial"/>
              </a:rPr>
              <a:t>for </a:t>
            </a:r>
            <a:r>
              <a:rPr sz="1800" spc="-10" dirty="0">
                <a:solidFill>
                  <a:srgbClr val="4B4B4B"/>
                </a:solidFill>
                <a:latin typeface="Arial"/>
                <a:cs typeface="Arial"/>
              </a:rPr>
              <a:t>digestion, absorption, and </a:t>
            </a:r>
            <a:r>
              <a:rPr sz="1800" spc="-5" dirty="0">
                <a:solidFill>
                  <a:srgbClr val="4B4B4B"/>
                </a:solidFill>
                <a:latin typeface="Arial"/>
                <a:cs typeface="Arial"/>
              </a:rPr>
              <a:t>storage </a:t>
            </a:r>
            <a:r>
              <a:rPr sz="1800" spc="-10" dirty="0">
                <a:solidFill>
                  <a:srgbClr val="4B4B4B"/>
                </a:solidFill>
                <a:latin typeface="Arial"/>
                <a:cs typeface="Arial"/>
              </a:rPr>
              <a:t>of  </a:t>
            </a:r>
            <a:r>
              <a:rPr sz="1800" spc="-5" dirty="0">
                <a:solidFill>
                  <a:srgbClr val="4B4B4B"/>
                </a:solidFill>
                <a:latin typeface="Arial"/>
                <a:cs typeface="Arial"/>
              </a:rPr>
              <a:t>food (thermogenic effect </a:t>
            </a:r>
            <a:r>
              <a:rPr sz="1800" spc="-10" dirty="0">
                <a:solidFill>
                  <a:srgbClr val="4B4B4B"/>
                </a:solidFill>
                <a:latin typeface="Arial"/>
                <a:cs typeface="Arial"/>
              </a:rPr>
              <a:t>of</a:t>
            </a:r>
            <a:r>
              <a:rPr sz="1800" spc="15" dirty="0">
                <a:solidFill>
                  <a:srgbClr val="4B4B4B"/>
                </a:solidFill>
                <a:latin typeface="Arial"/>
                <a:cs typeface="Arial"/>
              </a:rPr>
              <a:t> </a:t>
            </a:r>
            <a:r>
              <a:rPr sz="1800" spc="-10" dirty="0">
                <a:solidFill>
                  <a:srgbClr val="4B4B4B"/>
                </a:solidFill>
                <a:latin typeface="Arial"/>
                <a:cs typeface="Arial"/>
              </a:rPr>
              <a:t>food)</a:t>
            </a:r>
            <a:endParaRPr sz="180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9000" y="1711959"/>
            <a:ext cx="1934845" cy="574040"/>
          </a:xfrm>
          <a:prstGeom prst="rect">
            <a:avLst/>
          </a:prstGeom>
        </p:spPr>
        <p:txBody>
          <a:bodyPr vert="horz" wrap="square" lIns="0" tIns="12700" rIns="0" bIns="0" rtlCol="0">
            <a:spAutoFit/>
          </a:bodyPr>
          <a:lstStyle/>
          <a:p>
            <a:pPr marL="12700">
              <a:lnSpc>
                <a:spcPct val="100000"/>
              </a:lnSpc>
              <a:spcBef>
                <a:spcPts val="100"/>
              </a:spcBef>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3" name="object 3"/>
          <p:cNvSpPr/>
          <p:nvPr/>
        </p:nvSpPr>
        <p:spPr>
          <a:xfrm>
            <a:off x="0" y="179070"/>
            <a:ext cx="9132570" cy="6678930"/>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523240" y="2476500"/>
            <a:ext cx="3725545" cy="2703830"/>
          </a:xfrm>
          <a:prstGeom prst="rect">
            <a:avLst/>
          </a:prstGeom>
        </p:spPr>
        <p:txBody>
          <a:bodyPr vert="horz" wrap="square" lIns="0" tIns="12700" rIns="0" bIns="0" rtlCol="0">
            <a:spAutoFit/>
          </a:bodyPr>
          <a:lstStyle/>
          <a:p>
            <a:pPr marL="12700" marR="5080">
              <a:lnSpc>
                <a:spcPct val="100000"/>
              </a:lnSpc>
              <a:spcBef>
                <a:spcPts val="100"/>
              </a:spcBef>
            </a:pPr>
            <a:r>
              <a:rPr sz="2400" spc="-150" baseline="5208" dirty="0">
                <a:solidFill>
                  <a:srgbClr val="4B4B4B"/>
                </a:solidFill>
                <a:latin typeface="Symbol"/>
                <a:cs typeface="Symbol"/>
              </a:rPr>
              <a:t></a:t>
            </a:r>
            <a:r>
              <a:rPr sz="1600" spc="-100" dirty="0">
                <a:solidFill>
                  <a:srgbClr val="4B4B4B"/>
                </a:solidFill>
                <a:latin typeface="Arial"/>
                <a:cs typeface="Arial"/>
              </a:rPr>
              <a:t>Heat </a:t>
            </a:r>
            <a:r>
              <a:rPr sz="1600" spc="-5" dirty="0">
                <a:solidFill>
                  <a:srgbClr val="4B4B4B"/>
                </a:solidFill>
                <a:latin typeface="Arial"/>
                <a:cs typeface="Arial"/>
              </a:rPr>
              <a:t>conduction to the </a:t>
            </a:r>
            <a:r>
              <a:rPr sz="1600" dirty="0">
                <a:solidFill>
                  <a:srgbClr val="4B4B4B"/>
                </a:solidFill>
                <a:latin typeface="Arial"/>
                <a:cs typeface="Arial"/>
              </a:rPr>
              <a:t>skin </a:t>
            </a:r>
            <a:r>
              <a:rPr sz="1600" spc="-5" dirty="0">
                <a:solidFill>
                  <a:srgbClr val="4B4B4B"/>
                </a:solidFill>
                <a:latin typeface="Arial"/>
                <a:cs typeface="Arial"/>
              </a:rPr>
              <a:t>by the blood  </a:t>
            </a:r>
            <a:r>
              <a:rPr sz="1600" dirty="0">
                <a:solidFill>
                  <a:srgbClr val="4B4B4B"/>
                </a:solidFill>
                <a:latin typeface="Arial"/>
                <a:cs typeface="Arial"/>
              </a:rPr>
              <a:t>is </a:t>
            </a:r>
            <a:r>
              <a:rPr sz="1600" spc="-5" dirty="0">
                <a:solidFill>
                  <a:srgbClr val="4B4B4B"/>
                </a:solidFill>
                <a:latin typeface="Arial"/>
                <a:cs typeface="Arial"/>
              </a:rPr>
              <a:t>controlled by the </a:t>
            </a:r>
            <a:r>
              <a:rPr sz="1600" spc="-10" dirty="0">
                <a:solidFill>
                  <a:srgbClr val="4B4B4B"/>
                </a:solidFill>
                <a:latin typeface="Arial"/>
                <a:cs typeface="Arial"/>
              </a:rPr>
              <a:t>degree </a:t>
            </a:r>
            <a:r>
              <a:rPr sz="1600" spc="-5" dirty="0">
                <a:solidFill>
                  <a:srgbClr val="4B4B4B"/>
                </a:solidFill>
                <a:latin typeface="Arial"/>
                <a:cs typeface="Arial"/>
              </a:rPr>
              <a:t>of  vasoconstriction of the arterioles and the  arteriovenous anastomoses that </a:t>
            </a:r>
            <a:r>
              <a:rPr sz="1600" dirty="0">
                <a:solidFill>
                  <a:srgbClr val="4B4B4B"/>
                </a:solidFill>
                <a:latin typeface="Arial"/>
                <a:cs typeface="Arial"/>
              </a:rPr>
              <a:t>supply  </a:t>
            </a:r>
            <a:r>
              <a:rPr sz="1600" spc="-5" dirty="0">
                <a:solidFill>
                  <a:srgbClr val="4B4B4B"/>
                </a:solidFill>
                <a:latin typeface="Arial"/>
                <a:cs typeface="Arial"/>
              </a:rPr>
              <a:t>blood to the venous plexus of the</a:t>
            </a:r>
            <a:r>
              <a:rPr sz="1600" spc="-15" dirty="0">
                <a:solidFill>
                  <a:srgbClr val="4B4B4B"/>
                </a:solidFill>
                <a:latin typeface="Arial"/>
                <a:cs typeface="Arial"/>
              </a:rPr>
              <a:t> </a:t>
            </a:r>
            <a:r>
              <a:rPr sz="1600" spc="-5" dirty="0">
                <a:solidFill>
                  <a:srgbClr val="4B4B4B"/>
                </a:solidFill>
                <a:latin typeface="Arial"/>
                <a:cs typeface="Arial"/>
              </a:rPr>
              <a:t>skin.</a:t>
            </a:r>
            <a:endParaRPr sz="1600" dirty="0">
              <a:latin typeface="Arial"/>
              <a:cs typeface="Arial"/>
            </a:endParaRPr>
          </a:p>
          <a:p>
            <a:pPr>
              <a:lnSpc>
                <a:spcPct val="100000"/>
              </a:lnSpc>
            </a:pPr>
            <a:endParaRPr sz="1650" dirty="0">
              <a:latin typeface="Times New Roman"/>
              <a:cs typeface="Times New Roman"/>
            </a:endParaRPr>
          </a:p>
          <a:p>
            <a:pPr marL="12700" marR="19050">
              <a:lnSpc>
                <a:spcPct val="100000"/>
              </a:lnSpc>
            </a:pPr>
            <a:r>
              <a:rPr sz="2400" spc="-150" baseline="5208" dirty="0">
                <a:solidFill>
                  <a:srgbClr val="4B4B4B"/>
                </a:solidFill>
                <a:latin typeface="Symbol"/>
                <a:cs typeface="Symbol"/>
              </a:rPr>
              <a:t></a:t>
            </a:r>
            <a:r>
              <a:rPr sz="1600" spc="-100" dirty="0">
                <a:solidFill>
                  <a:srgbClr val="4B4B4B"/>
                </a:solidFill>
                <a:latin typeface="Arial"/>
                <a:cs typeface="Arial"/>
              </a:rPr>
              <a:t>This </a:t>
            </a:r>
            <a:r>
              <a:rPr sz="1600" spc="-5" dirty="0">
                <a:solidFill>
                  <a:srgbClr val="4B4B4B"/>
                </a:solidFill>
                <a:latin typeface="Arial"/>
                <a:cs typeface="Arial"/>
              </a:rPr>
              <a:t>vasoconstriction </a:t>
            </a:r>
            <a:r>
              <a:rPr sz="1600" dirty="0">
                <a:solidFill>
                  <a:srgbClr val="4B4B4B"/>
                </a:solidFill>
                <a:latin typeface="Arial"/>
                <a:cs typeface="Arial"/>
              </a:rPr>
              <a:t>is </a:t>
            </a:r>
            <a:r>
              <a:rPr sz="1600" spc="-5" dirty="0">
                <a:solidFill>
                  <a:srgbClr val="4B4B4B"/>
                </a:solidFill>
                <a:latin typeface="Arial"/>
                <a:cs typeface="Arial"/>
              </a:rPr>
              <a:t>controlled  almost entirely by the sympathetic  nervous system </a:t>
            </a:r>
            <a:r>
              <a:rPr sz="1600" dirty="0">
                <a:solidFill>
                  <a:srgbClr val="4B4B4B"/>
                </a:solidFill>
                <a:latin typeface="Arial"/>
                <a:cs typeface="Arial"/>
              </a:rPr>
              <a:t>in </a:t>
            </a:r>
            <a:r>
              <a:rPr sz="1600" spc="-5" dirty="0">
                <a:solidFill>
                  <a:srgbClr val="4B4B4B"/>
                </a:solidFill>
                <a:latin typeface="Arial"/>
                <a:cs typeface="Arial"/>
              </a:rPr>
              <a:t>response </a:t>
            </a:r>
            <a:r>
              <a:rPr sz="1600" dirty="0">
                <a:solidFill>
                  <a:srgbClr val="4B4B4B"/>
                </a:solidFill>
                <a:latin typeface="Arial"/>
                <a:cs typeface="Arial"/>
              </a:rPr>
              <a:t>to </a:t>
            </a:r>
            <a:r>
              <a:rPr sz="1600" spc="-5" dirty="0">
                <a:solidFill>
                  <a:srgbClr val="4B4B4B"/>
                </a:solidFill>
                <a:latin typeface="Arial"/>
                <a:cs typeface="Arial"/>
              </a:rPr>
              <a:t>changes  </a:t>
            </a:r>
            <a:r>
              <a:rPr sz="1600" dirty="0">
                <a:solidFill>
                  <a:srgbClr val="4B4B4B"/>
                </a:solidFill>
                <a:latin typeface="Arial"/>
                <a:cs typeface="Arial"/>
              </a:rPr>
              <a:t>in </a:t>
            </a:r>
            <a:r>
              <a:rPr sz="1600" spc="-5" dirty="0">
                <a:solidFill>
                  <a:srgbClr val="4B4B4B"/>
                </a:solidFill>
                <a:latin typeface="Arial"/>
                <a:cs typeface="Arial"/>
              </a:rPr>
              <a:t>body core temperature and changes </a:t>
            </a:r>
            <a:r>
              <a:rPr sz="1600" dirty="0">
                <a:solidFill>
                  <a:srgbClr val="4B4B4B"/>
                </a:solidFill>
                <a:latin typeface="Arial"/>
                <a:cs typeface="Arial"/>
              </a:rPr>
              <a:t>in  </a:t>
            </a:r>
            <a:r>
              <a:rPr sz="1600" spc="-5" dirty="0">
                <a:solidFill>
                  <a:srgbClr val="4B4B4B"/>
                </a:solidFill>
                <a:latin typeface="Arial"/>
                <a:cs typeface="Arial"/>
              </a:rPr>
              <a:t>environmental</a:t>
            </a:r>
            <a:r>
              <a:rPr sz="1600" spc="-10" dirty="0">
                <a:solidFill>
                  <a:srgbClr val="4B4B4B"/>
                </a:solidFill>
                <a:latin typeface="Arial"/>
                <a:cs typeface="Arial"/>
              </a:rPr>
              <a:t> </a:t>
            </a:r>
            <a:r>
              <a:rPr sz="1600" spc="-5" dirty="0">
                <a:solidFill>
                  <a:srgbClr val="4B4B4B"/>
                </a:solidFill>
                <a:latin typeface="Arial"/>
                <a:cs typeface="Arial"/>
              </a:rPr>
              <a:t>temperature</a:t>
            </a:r>
            <a:endParaRPr sz="1600" dirty="0">
              <a:latin typeface="Arial"/>
              <a:cs typeface="Arial"/>
            </a:endParaRPr>
          </a:p>
        </p:txBody>
      </p:sp>
      <p:sp>
        <p:nvSpPr>
          <p:cNvPr id="7" name="object 7"/>
          <p:cNvSpPr/>
          <p:nvPr/>
        </p:nvSpPr>
        <p:spPr>
          <a:xfrm>
            <a:off x="4541520" y="2443479"/>
            <a:ext cx="3686810" cy="3322320"/>
          </a:xfrm>
          <a:prstGeom prst="rect">
            <a:avLst/>
          </a:prstGeom>
          <a:blipFill>
            <a:blip r:embed="rId3" cstate="print"/>
            <a:stretch>
              <a:fillRect/>
            </a:stretch>
          </a:blipFill>
        </p:spPr>
        <p:txBody>
          <a:bodyPr wrap="square" lIns="0" tIns="0" rIns="0" bIns="0" rtlCol="0"/>
          <a:lstStyle/>
          <a:p>
            <a:endParaRPr/>
          </a:p>
        </p:txBody>
      </p:sp>
      <p:sp>
        <p:nvSpPr>
          <p:cNvPr id="8" name="TextBox 7"/>
          <p:cNvSpPr txBox="1"/>
          <p:nvPr/>
        </p:nvSpPr>
        <p:spPr>
          <a:xfrm>
            <a:off x="478254" y="1527293"/>
            <a:ext cx="6886885" cy="369332"/>
          </a:xfrm>
          <a:prstGeom prst="rect">
            <a:avLst/>
          </a:prstGeom>
          <a:noFill/>
        </p:spPr>
        <p:txBody>
          <a:bodyPr wrap="none" rtlCol="0">
            <a:spAutoFit/>
          </a:bodyPr>
          <a:lstStyle/>
          <a:p>
            <a:r>
              <a:rPr lang="en-US" b="1" dirty="0" smtClean="0"/>
              <a:t>Control of heat conduction to the skin by sympathetic nervous system </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1130">
              <a:lnSpc>
                <a:spcPct val="100000"/>
              </a:lnSpc>
              <a:spcBef>
                <a:spcPts val="100"/>
              </a:spcBef>
            </a:pPr>
            <a:r>
              <a:rPr spc="-30" dirty="0"/>
              <a:t>W</a:t>
            </a:r>
            <a:r>
              <a:rPr spc="-10" dirty="0"/>
              <a:t>INT</a:t>
            </a:r>
            <a:r>
              <a:rPr dirty="0"/>
              <a:t>ER</a:t>
            </a:r>
          </a:p>
        </p:txBody>
      </p:sp>
      <p:sp>
        <p:nvSpPr>
          <p:cNvPr id="3" name="object 3"/>
          <p:cNvSpPr txBox="1"/>
          <p:nvPr/>
        </p:nvSpPr>
        <p:spPr>
          <a:xfrm>
            <a:off x="3441700" y="1767969"/>
            <a:ext cx="1909445" cy="511175"/>
          </a:xfrm>
          <a:prstGeom prst="rect">
            <a:avLst/>
          </a:prstGeom>
        </p:spPr>
        <p:txBody>
          <a:bodyPr vert="horz" wrap="square" lIns="0" tIns="0" rIns="0" bIns="0" rtlCol="0">
            <a:spAutoFit/>
          </a:bodyPr>
          <a:lstStyle/>
          <a:p>
            <a:pPr>
              <a:lnSpc>
                <a:spcPts val="3979"/>
              </a:lnSpc>
            </a:pPr>
            <a:r>
              <a:rPr sz="3600" spc="15" dirty="0">
                <a:solidFill>
                  <a:srgbClr val="666666"/>
                </a:solidFill>
                <a:latin typeface="Arial"/>
                <a:cs typeface="Arial"/>
              </a:rPr>
              <a:t>T</a:t>
            </a:r>
            <a:r>
              <a:rPr sz="3600" dirty="0">
                <a:solidFill>
                  <a:srgbClr val="666666"/>
                </a:solidFill>
                <a:latin typeface="Arial"/>
                <a:cs typeface="Arial"/>
              </a:rPr>
              <a:t>emp</a:t>
            </a:r>
            <a:r>
              <a:rPr sz="3600" spc="5" dirty="0">
                <a:solidFill>
                  <a:srgbClr val="666666"/>
                </a:solidFill>
                <a:latin typeface="Arial"/>
                <a:cs typeface="Arial"/>
              </a:rPr>
              <a:t>l</a:t>
            </a:r>
            <a:r>
              <a:rPr sz="3600" spc="-5" dirty="0">
                <a:solidFill>
                  <a:srgbClr val="666666"/>
                </a:solidFill>
                <a:latin typeface="Arial"/>
                <a:cs typeface="Arial"/>
              </a:rPr>
              <a:t>ate</a:t>
            </a:r>
            <a:endParaRPr sz="3600">
              <a:latin typeface="Arial"/>
              <a:cs typeface="Arial"/>
            </a:endParaRPr>
          </a:p>
        </p:txBody>
      </p:sp>
      <p:sp>
        <p:nvSpPr>
          <p:cNvPr id="4" name="object 4"/>
          <p:cNvSpPr/>
          <p:nvPr/>
        </p:nvSpPr>
        <p:spPr>
          <a:xfrm>
            <a:off x="0" y="0"/>
            <a:ext cx="900811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1819" y="2000250"/>
            <a:ext cx="6690359" cy="402209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TotalTime>
  <Words>4893</Words>
  <Application>Microsoft Office PowerPoint</Application>
  <PresentationFormat>On-screen Show (4:3)</PresentationFormat>
  <Paragraphs>672</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Slide 1</vt:lpstr>
      <vt:lpstr>WINTER</vt:lpstr>
      <vt:lpstr>WINTER</vt:lpstr>
      <vt:lpstr>WINTER</vt:lpstr>
      <vt:lpstr>WINTER</vt:lpstr>
      <vt:lpstr>WINTER</vt:lpstr>
      <vt:lpstr>WINTER</vt:lpstr>
      <vt:lpstr>Slide 8</vt:lpstr>
      <vt:lpstr>WINTER</vt:lpstr>
      <vt:lpstr>WINTER</vt:lpstr>
      <vt:lpstr>WINTER</vt:lpstr>
      <vt:lpstr>Slide 12</vt:lpstr>
      <vt:lpstr>WINTER</vt:lpstr>
      <vt:lpstr>WINTER</vt:lpstr>
      <vt:lpstr>WINTER</vt:lpstr>
      <vt:lpstr>WINTER</vt:lpstr>
      <vt:lpstr>WINTER</vt:lpstr>
      <vt:lpstr>WINTER</vt:lpstr>
      <vt:lpstr>WINTER</vt:lpstr>
      <vt:lpstr>Nonshivering  Thermogenesis</vt:lpstr>
      <vt:lpstr>WINTER</vt:lpstr>
      <vt:lpstr>WINTER</vt:lpstr>
      <vt:lpstr>Temperature Changes After  I nduction of general Ana esthesia</vt:lpstr>
      <vt:lpstr>WINTER</vt:lpstr>
      <vt:lpstr>WINTER</vt:lpstr>
      <vt:lpstr>WINTER</vt:lpstr>
      <vt:lpstr>WINTER</vt:lpstr>
      <vt:lpstr>WINTER</vt:lpstr>
      <vt:lpstr>2 . Oesophageal: The lower 25% of the oesophagus gives the reliable</vt:lpstr>
      <vt:lpstr>5. Tympanic Membrane: tympanic membrane and aural canal temperature</vt:lpstr>
      <vt:lpstr>WINTER</vt:lpstr>
      <vt:lpstr>WINTER</vt:lpstr>
      <vt:lpstr>Warming Mattresses and Blankets</vt:lpstr>
      <vt:lpstr>WINTER</vt:lpstr>
      <vt:lpstr>WINTER</vt:lpstr>
      <vt:lpstr>WINTER</vt:lpstr>
      <vt:lpstr>WINTER</vt:lpstr>
      <vt:lpstr>WINTER</vt:lpstr>
      <vt:lpstr>WINTER</vt:lpstr>
      <vt:lpstr>WINTER</vt:lpstr>
      <vt:lpstr>WINTER</vt:lpstr>
      <vt:lpstr>WINTER</vt:lpstr>
      <vt:lpstr>WINTER</vt:lpstr>
      <vt:lpstr>WINTER</vt:lpstr>
      <vt:lpstr>WINTER</vt:lpstr>
      <vt:lpstr>WINTER</vt:lpstr>
      <vt:lpstr>WINTER</vt:lpstr>
      <vt:lpstr>WINTER</vt:lpstr>
      <vt:lpstr>WINTER</vt:lpstr>
      <vt:lpstr>WINTER</vt:lpstr>
      <vt:lpstr>WINTER</vt:lpstr>
      <vt:lpstr>WINTER</vt:lpstr>
      <vt:lpstr>WINTER</vt:lpstr>
      <vt:lpstr>WINTER</vt:lpstr>
      <vt:lpstr>Slide 55</vt:lpstr>
      <vt:lpstr>WINTER</vt:lpstr>
      <vt:lpstr>WINTER</vt:lpstr>
      <vt:lpstr>WINTER</vt:lpstr>
      <vt:lpstr>WINTER</vt:lpstr>
      <vt:lpstr>WINTER</vt:lpstr>
      <vt:lpstr>WINTER</vt:lpstr>
      <vt:lpstr>WINTER</vt:lpstr>
      <vt:lpstr>Slide 63</vt:lpstr>
      <vt:lpstr>Slide 64</vt:lpstr>
      <vt:lpstr>WINTER</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Chaitali Shah</dc:creator>
  <cp:lastModifiedBy>user</cp:lastModifiedBy>
  <cp:revision>67</cp:revision>
  <dcterms:created xsi:type="dcterms:W3CDTF">2019-06-06T08:25:50Z</dcterms:created>
  <dcterms:modified xsi:type="dcterms:W3CDTF">2020-08-17T08:09:54Z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2015-01-09T00:00:00Z</vt:filetime>
  </property>
  <property fmtid="{D5CDD505-2E9C-101B-9397-08002B2CF9AE}" pid="3" name="Creator">
    <vt:lpwstr>pdftk 1.44 - www.pdftk.com</vt:lpwstr>
  </property>
  <property fmtid="{D5CDD505-2E9C-101B-9397-08002B2CF9AE}" pid="4" name="LastSaved">
    <vt:filetime>2019-06-06T00:00:00Z</vt:filetime>
  </property>
</Properties>
</file>