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7" r:id="rId2"/>
    <p:sldId id="350" r:id="rId3"/>
    <p:sldId id="274" r:id="rId4"/>
    <p:sldId id="273" r:id="rId5"/>
    <p:sldId id="344" r:id="rId6"/>
    <p:sldId id="275" r:id="rId7"/>
    <p:sldId id="277" r:id="rId8"/>
    <p:sldId id="276" r:id="rId9"/>
    <p:sldId id="280" r:id="rId10"/>
    <p:sldId id="281" r:id="rId11"/>
    <p:sldId id="282" r:id="rId12"/>
    <p:sldId id="283" r:id="rId13"/>
    <p:sldId id="286" r:id="rId14"/>
    <p:sldId id="285" r:id="rId15"/>
    <p:sldId id="356" r:id="rId16"/>
    <p:sldId id="357" r:id="rId17"/>
    <p:sldId id="287" r:id="rId18"/>
    <p:sldId id="288" r:id="rId19"/>
    <p:sldId id="289" r:id="rId20"/>
    <p:sldId id="290" r:id="rId21"/>
    <p:sldId id="307" r:id="rId22"/>
    <p:sldId id="308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52" r:id="rId31"/>
    <p:sldId id="310" r:id="rId32"/>
    <p:sldId id="347" r:id="rId33"/>
    <p:sldId id="311" r:id="rId34"/>
    <p:sldId id="312" r:id="rId35"/>
    <p:sldId id="313" r:id="rId36"/>
    <p:sldId id="314" r:id="rId37"/>
    <p:sldId id="315" r:id="rId38"/>
    <p:sldId id="318" r:id="rId39"/>
    <p:sldId id="320" r:id="rId40"/>
    <p:sldId id="321" r:id="rId41"/>
    <p:sldId id="322" r:id="rId42"/>
    <p:sldId id="323" r:id="rId43"/>
    <p:sldId id="325" r:id="rId44"/>
    <p:sldId id="327" r:id="rId45"/>
    <p:sldId id="326" r:id="rId46"/>
    <p:sldId id="329" r:id="rId47"/>
    <p:sldId id="342" r:id="rId48"/>
    <p:sldId id="341" r:id="rId49"/>
    <p:sldId id="298" r:id="rId50"/>
    <p:sldId id="299" r:id="rId51"/>
    <p:sldId id="355" r:id="rId52"/>
    <p:sldId id="301" r:id="rId53"/>
    <p:sldId id="302" r:id="rId54"/>
    <p:sldId id="303" r:id="rId55"/>
    <p:sldId id="33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3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ACCD7-0BE5-43C5-B21F-696784D86C25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D5898-E50E-4F2D-88F9-3D8AC46ED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16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09DBC-5CB9-4A60-9443-BB54DC97E90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C877-B21E-49F3-8E50-462EECEA763A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5898-E50E-4F2D-88F9-3D8AC46EDF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12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F59799-B9AB-4131-8275-3E1FF6897C85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074CA7-55F7-4B98-A7EA-7A9B98032C4A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1DC56-B640-4CBA-A3DD-EE4D531CFA8B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3D4-BB93-4551-9128-FD6B9156128F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C5-D823-4BA0-B221-B56C26DC15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3D4-BB93-4551-9128-FD6B9156128F}" type="datetimeFigureOut">
              <a:rPr lang="en-IN" smtClean="0">
                <a:solidFill>
                  <a:srgbClr val="B13F9A"/>
                </a:solidFill>
              </a:rPr>
              <a:pPr/>
              <a:t>17-08-2020</a:t>
            </a:fld>
            <a:endParaRPr lang="en-IN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C5-D823-4BA0-B221-B56C26DC154A}" type="slidenum">
              <a:rPr lang="en-IN" smtClean="0">
                <a:solidFill>
                  <a:srgbClr val="B13F9A"/>
                </a:solidFill>
              </a:rPr>
              <a:pPr/>
              <a:t>‹#›</a:t>
            </a:fld>
            <a:endParaRPr lang="en-IN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3D4-BB93-4551-9128-FD6B9156128F}" type="datetimeFigureOut">
              <a:rPr lang="en-IN" smtClean="0">
                <a:solidFill>
                  <a:srgbClr val="B13F9A"/>
                </a:solidFill>
              </a:rPr>
              <a:pPr/>
              <a:t>17-08-2020</a:t>
            </a:fld>
            <a:endParaRPr lang="en-IN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C5-D823-4BA0-B221-B56C26DC154A}" type="slidenum">
              <a:rPr lang="en-IN" smtClean="0">
                <a:solidFill>
                  <a:srgbClr val="B13F9A"/>
                </a:solidFill>
              </a:rPr>
              <a:pPr/>
              <a:t>‹#›</a:t>
            </a:fld>
            <a:endParaRPr lang="en-IN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3D4-BB93-4551-9128-FD6B9156128F}" type="datetimeFigureOut">
              <a:rPr lang="en-IN" smtClean="0">
                <a:solidFill>
                  <a:srgbClr val="B13F9A"/>
                </a:solidFill>
              </a:rPr>
              <a:pPr/>
              <a:t>17-08-2020</a:t>
            </a:fld>
            <a:endParaRPr lang="en-IN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C5-D823-4BA0-B221-B56C26DC154A}" type="slidenum">
              <a:rPr lang="en-IN" smtClean="0">
                <a:solidFill>
                  <a:srgbClr val="B13F9A"/>
                </a:solidFill>
              </a:rPr>
              <a:pPr/>
              <a:t>‹#›</a:t>
            </a:fld>
            <a:endParaRPr lang="en-IN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3D4-BB93-4551-9128-FD6B9156128F}" type="datetimeFigureOut">
              <a:rPr lang="en-IN" smtClean="0">
                <a:solidFill>
                  <a:srgbClr val="B13F9A"/>
                </a:solidFill>
              </a:rPr>
              <a:pPr/>
              <a:t>17-08-2020</a:t>
            </a:fld>
            <a:endParaRPr lang="en-IN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C5-D823-4BA0-B221-B56C26DC154A}" type="slidenum">
              <a:rPr lang="en-IN" smtClean="0">
                <a:solidFill>
                  <a:srgbClr val="B13F9A"/>
                </a:solidFill>
              </a:rPr>
              <a:pPr/>
              <a:t>‹#›</a:t>
            </a:fld>
            <a:endParaRPr lang="en-IN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3D4-BB93-4551-9128-FD6B9156128F}" type="datetimeFigureOut">
              <a:rPr lang="en-IN" smtClean="0">
                <a:solidFill>
                  <a:srgbClr val="B13F9A"/>
                </a:solidFill>
              </a:rPr>
              <a:pPr/>
              <a:t>17-08-2020</a:t>
            </a:fld>
            <a:endParaRPr lang="en-IN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C5-D823-4BA0-B221-B56C26DC154A}" type="slidenum">
              <a:rPr lang="en-IN" smtClean="0">
                <a:solidFill>
                  <a:srgbClr val="B13F9A"/>
                </a:solidFill>
              </a:rPr>
              <a:pPr/>
              <a:t>‹#›</a:t>
            </a:fld>
            <a:endParaRPr lang="en-IN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3D4-BB93-4551-9128-FD6B9156128F}" type="datetimeFigureOut">
              <a:rPr lang="en-IN" smtClean="0">
                <a:solidFill>
                  <a:srgbClr val="B13F9A"/>
                </a:solidFill>
              </a:rPr>
              <a:pPr/>
              <a:t>17-08-2020</a:t>
            </a:fld>
            <a:endParaRPr lang="en-IN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C5-D823-4BA0-B221-B56C26DC154A}" type="slidenum">
              <a:rPr lang="en-IN" smtClean="0">
                <a:solidFill>
                  <a:srgbClr val="B13F9A"/>
                </a:solidFill>
              </a:rPr>
              <a:pPr/>
              <a:t>‹#›</a:t>
            </a:fld>
            <a:endParaRPr lang="en-IN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3D4-BB93-4551-9128-FD6B9156128F}" type="datetimeFigureOut">
              <a:rPr lang="en-IN" smtClean="0">
                <a:solidFill>
                  <a:srgbClr val="B13F9A"/>
                </a:solidFill>
              </a:rPr>
              <a:pPr/>
              <a:t>17-08-2020</a:t>
            </a:fld>
            <a:endParaRPr lang="en-IN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C5-D823-4BA0-B221-B56C26DC154A}" type="slidenum">
              <a:rPr lang="en-IN" smtClean="0">
                <a:solidFill>
                  <a:srgbClr val="B13F9A"/>
                </a:solidFill>
              </a:rPr>
              <a:pPr/>
              <a:t>‹#›</a:t>
            </a:fld>
            <a:endParaRPr lang="en-IN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3D4-BB93-4551-9128-FD6B9156128F}" type="datetimeFigureOut">
              <a:rPr lang="en-IN" smtClean="0">
                <a:solidFill>
                  <a:srgbClr val="B13F9A"/>
                </a:solidFill>
              </a:rPr>
              <a:pPr/>
              <a:t>17-08-2020</a:t>
            </a:fld>
            <a:endParaRPr lang="en-IN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C5-D823-4BA0-B221-B56C26DC154A}" type="slidenum">
              <a:rPr lang="en-IN" smtClean="0">
                <a:solidFill>
                  <a:srgbClr val="B13F9A"/>
                </a:solidFill>
              </a:rPr>
              <a:pPr/>
              <a:t>‹#›</a:t>
            </a:fld>
            <a:endParaRPr lang="en-IN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3D4-BB93-4551-9128-FD6B9156128F}" type="datetimeFigureOut">
              <a:rPr lang="en-IN" smtClean="0">
                <a:solidFill>
                  <a:srgbClr val="B13F9A"/>
                </a:solidFill>
              </a:rPr>
              <a:pPr/>
              <a:t>17-08-2020</a:t>
            </a:fld>
            <a:endParaRPr lang="en-IN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60EC5-D823-4BA0-B221-B56C26DC154A}" type="slidenum">
              <a:rPr lang="en-IN" smtClean="0">
                <a:solidFill>
                  <a:srgbClr val="B13F9A"/>
                </a:solidFill>
              </a:rPr>
              <a:pPr/>
              <a:t>‹#›</a:t>
            </a:fld>
            <a:endParaRPr lang="en-IN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3D4-BB93-4551-9128-FD6B9156128F}" type="datetimeFigureOut">
              <a:rPr lang="en-IN" smtClean="0">
                <a:solidFill>
                  <a:srgbClr val="F4E7ED"/>
                </a:solidFill>
              </a:rPr>
              <a:pPr/>
              <a:t>17-08-2020</a:t>
            </a:fld>
            <a:endParaRPr lang="en-IN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C5-D823-4BA0-B221-B56C26DC154A}" type="slidenum">
              <a:rPr lang="en-IN" smtClean="0">
                <a:solidFill>
                  <a:srgbClr val="F4E7ED"/>
                </a:solidFill>
              </a:rPr>
              <a:pPr/>
              <a:t>‹#›</a:t>
            </a:fld>
            <a:endParaRPr lang="en-IN">
              <a:solidFill>
                <a:srgbClr val="F4E7E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FE73D4-BB93-4551-9128-FD6B9156128F}" type="datetimeFigureOut">
              <a:rPr lang="en-IN" smtClean="0">
                <a:solidFill>
                  <a:srgbClr val="B13F9A"/>
                </a:solidFill>
              </a:rPr>
              <a:pPr/>
              <a:t>17-08-2020</a:t>
            </a:fld>
            <a:endParaRPr lang="en-IN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N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E60EC5-D823-4BA0-B221-B56C26DC154A}" type="slidenum">
              <a:rPr lang="en-IN" smtClean="0">
                <a:solidFill>
                  <a:srgbClr val="B13F9A"/>
                </a:solidFill>
              </a:rPr>
              <a:pPr/>
              <a:t>‹#›</a:t>
            </a:fld>
            <a:endParaRPr lang="en-IN">
              <a:solidFill>
                <a:srgbClr val="B13F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629400" cy="2133600"/>
          </a:xfrm>
        </p:spPr>
        <p:txBody>
          <a:bodyPr/>
          <a:lstStyle/>
          <a:p>
            <a:pPr algn="ctr"/>
            <a:r>
              <a:rPr lang="en-US" sz="5400" dirty="0" smtClean="0"/>
              <a:t>SUPRAGLOTTIC  AIRWAY  DEVICES</a:t>
            </a:r>
            <a:endParaRPr lang="en-IN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86600" cy="217513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b="1" dirty="0" err="1" smtClean="0"/>
              <a:t>Dr.Akhilesh</a:t>
            </a:r>
            <a:r>
              <a:rPr lang="en-US" b="1" dirty="0" smtClean="0"/>
              <a:t> </a:t>
            </a:r>
            <a:r>
              <a:rPr lang="en-US" b="1" dirty="0" err="1" smtClean="0"/>
              <a:t>Chhaya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Aso</a:t>
            </a:r>
            <a:r>
              <a:rPr lang="en-US" b="1" dirty="0" smtClean="0"/>
              <a:t>. Professor</a:t>
            </a:r>
            <a:r>
              <a:rPr lang="en-US" b="1" dirty="0" smtClean="0"/>
              <a:t>,</a:t>
            </a:r>
          </a:p>
          <a:p>
            <a:pPr>
              <a:buNone/>
            </a:pPr>
            <a:r>
              <a:rPr lang="en-US" b="1" dirty="0" err="1" smtClean="0"/>
              <a:t>Dept.Of</a:t>
            </a:r>
            <a:r>
              <a:rPr lang="en-US" b="1" dirty="0" smtClean="0"/>
              <a:t> </a:t>
            </a:r>
            <a:r>
              <a:rPr lang="en-US" b="1" dirty="0" err="1" smtClean="0"/>
              <a:t>Anaesthesia</a:t>
            </a:r>
            <a:r>
              <a:rPr lang="en-US" b="1" dirty="0" smtClean="0"/>
              <a:t>,</a:t>
            </a:r>
          </a:p>
          <a:p>
            <a:pPr>
              <a:buNone/>
            </a:pPr>
            <a:r>
              <a:rPr lang="en-US" b="1" dirty="0" err="1" smtClean="0"/>
              <a:t>S.B.K.S.M.I.R.C.,Piparia</a:t>
            </a: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9705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Minor complication- Sore Throat (10%)</a:t>
            </a:r>
          </a:p>
          <a:p>
            <a:r>
              <a:rPr lang="en-US" dirty="0" smtClean="0"/>
              <a:t>Major complication- Aspiration (2 per 10000 cases)</a:t>
            </a:r>
          </a:p>
          <a:p>
            <a:r>
              <a:rPr lang="en-US" dirty="0" smtClean="0"/>
              <a:t>Others- Neurovascular complications</a:t>
            </a:r>
          </a:p>
          <a:p>
            <a:pPr>
              <a:buNone/>
            </a:pPr>
            <a:r>
              <a:rPr lang="en-US" dirty="0" smtClean="0"/>
              <a:t>             - Perforation of esophagus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05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features of </a:t>
            </a:r>
            <a:r>
              <a:rPr lang="en-US" dirty="0" err="1" smtClean="0"/>
              <a:t>lma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device should be made of </a:t>
            </a:r>
            <a:r>
              <a:rPr lang="en-US" b="1" dirty="0" smtClean="0"/>
              <a:t>good quality, non-harmful materials.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long shelf life </a:t>
            </a:r>
            <a:r>
              <a:rPr lang="en-US" dirty="0" smtClean="0"/>
              <a:t>is desirable.</a:t>
            </a:r>
          </a:p>
          <a:p>
            <a:r>
              <a:rPr lang="en-US" dirty="0" smtClean="0"/>
              <a:t>Design should </a:t>
            </a:r>
            <a:r>
              <a:rPr lang="en-US" b="1" dirty="0" smtClean="0"/>
              <a:t>enable  cleaning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Emergence should be without complications.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873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LMA IN ASA’S DIFFICULT AIRWAY ALGORITHM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LMA has role in the management of difficult airway as:</a:t>
            </a:r>
          </a:p>
          <a:p>
            <a:pPr>
              <a:buNone/>
            </a:pPr>
            <a:r>
              <a:rPr lang="en-US" dirty="0" smtClean="0"/>
              <a:t>A) ventilatory device</a:t>
            </a:r>
          </a:p>
          <a:p>
            <a:pPr>
              <a:buNone/>
            </a:pPr>
            <a:r>
              <a:rPr lang="en-US" dirty="0" smtClean="0"/>
              <a:t>B) as a conduit to aid tracheal intubation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4 places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an intubation conduit </a:t>
            </a:r>
            <a:r>
              <a:rPr lang="en-US" b="1" dirty="0" smtClean="0"/>
              <a:t>in the awake intubation limb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an intubation conduit in the </a:t>
            </a:r>
            <a:r>
              <a:rPr lang="en-US" b="1" dirty="0" smtClean="0"/>
              <a:t>non-emergency pathway in anaesthetized patient.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an airway device in the </a:t>
            </a:r>
            <a:r>
              <a:rPr lang="en-US" b="1" dirty="0" smtClean="0"/>
              <a:t>emergency pathway </a:t>
            </a:r>
            <a:r>
              <a:rPr lang="en-US" dirty="0" smtClean="0"/>
              <a:t>( CVCI of the algorithm)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an conduit to endotracheal intubation in the </a:t>
            </a:r>
            <a:r>
              <a:rPr lang="en-US" b="1" dirty="0" smtClean="0"/>
              <a:t>emergency pathway </a:t>
            </a:r>
            <a:r>
              <a:rPr lang="en-US" dirty="0" smtClean="0"/>
              <a:t>(CVCI)</a:t>
            </a:r>
            <a:endParaRPr lang="en-IN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18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3200" dirty="0" smtClean="0"/>
              <a:t>First generation SADs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dirty="0" smtClean="0"/>
              <a:t>These fit the description of </a:t>
            </a:r>
            <a:r>
              <a:rPr lang="en-US" b="1" dirty="0" smtClean="0"/>
              <a:t>simple air ways</a:t>
            </a:r>
          </a:p>
          <a:p>
            <a:r>
              <a:rPr lang="en-US" dirty="0" smtClean="0"/>
              <a:t>They include </a:t>
            </a:r>
            <a:r>
              <a:rPr lang="en-US" dirty="0" err="1" smtClean="0"/>
              <a:t>cLMA</a:t>
            </a:r>
            <a:r>
              <a:rPr lang="en-US" dirty="0" smtClean="0"/>
              <a:t>, flexible LMA and all LMA</a:t>
            </a:r>
          </a:p>
          <a:p>
            <a:r>
              <a:rPr lang="en-US" dirty="0" smtClean="0"/>
              <a:t>In addition they include laryngeal tube(LT) and cobra </a:t>
            </a:r>
            <a:r>
              <a:rPr lang="en-US" dirty="0" err="1" smtClean="0"/>
              <a:t>perilaryngeal</a:t>
            </a:r>
            <a:r>
              <a:rPr lang="en-US" dirty="0" smtClean="0"/>
              <a:t> air way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 They </a:t>
            </a:r>
            <a:r>
              <a:rPr lang="en-US" b="1" dirty="0" smtClean="0"/>
              <a:t>may or may not protect aspiration</a:t>
            </a:r>
            <a:r>
              <a:rPr lang="en-US" dirty="0" smtClean="0"/>
              <a:t> in the event of regurgitation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31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Second-generation </a:t>
            </a:r>
            <a:r>
              <a:rPr lang="en-US" sz="3800" dirty="0"/>
              <a:t>SADs</a:t>
            </a:r>
          </a:p>
          <a:p>
            <a:pPr marL="336550" indent="-336550"/>
            <a:r>
              <a:rPr lang="en-US" sz="2800" dirty="0" smtClean="0"/>
              <a:t>SADs </a:t>
            </a:r>
            <a:r>
              <a:rPr lang="en-US" sz="2800" dirty="0"/>
              <a:t>that have been </a:t>
            </a:r>
            <a:endParaRPr lang="en-US" sz="2800" dirty="0" smtClean="0"/>
          </a:p>
          <a:p>
            <a:pPr marL="336550" indent="-336550"/>
            <a:r>
              <a:rPr lang="en-US" sz="2800" b="1" dirty="0" smtClean="0"/>
              <a:t> </a:t>
            </a:r>
            <a:r>
              <a:rPr lang="en-US" sz="2800" b="1" dirty="0"/>
              <a:t>for safety </a:t>
            </a:r>
            <a:endParaRPr lang="en-US" sz="2800" dirty="0" smtClean="0"/>
          </a:p>
          <a:p>
            <a:pPr marL="336550" indent="-336550"/>
            <a:r>
              <a:rPr lang="en-US" sz="2800" b="1" dirty="0" smtClean="0"/>
              <a:t> </a:t>
            </a:r>
            <a:r>
              <a:rPr lang="en-US" sz="2800" b="1" dirty="0"/>
              <a:t>to reduce the risk of </a:t>
            </a:r>
            <a:r>
              <a:rPr lang="en-US" sz="2800" b="1" dirty="0" smtClean="0"/>
              <a:t>aspiration </a:t>
            </a:r>
            <a:r>
              <a:rPr lang="en-US" sz="2800" dirty="0" smtClean="0"/>
              <a:t>a</a:t>
            </a:r>
          </a:p>
          <a:p>
            <a:pPr marL="336550" indent="-336550"/>
            <a:r>
              <a:rPr lang="en-US" sz="2800" b="1" dirty="0" smtClean="0"/>
              <a:t>Good </a:t>
            </a:r>
            <a:r>
              <a:rPr lang="en-US" sz="2800" b="1" dirty="0" err="1" smtClean="0"/>
              <a:t>ventillation</a:t>
            </a:r>
            <a:r>
              <a:rPr lang="en-US" sz="2800" b="1" dirty="0" smtClean="0"/>
              <a:t> </a:t>
            </a:r>
            <a:r>
              <a:rPr lang="en-US" sz="2800" dirty="0" smtClean="0"/>
              <a:t>without leak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These </a:t>
            </a:r>
            <a:r>
              <a:rPr lang="en-US" sz="2800" dirty="0"/>
              <a:t>include:</a:t>
            </a:r>
          </a:p>
          <a:p>
            <a:pPr marL="0" indent="0">
              <a:buNone/>
            </a:pPr>
            <a:r>
              <a:rPr lang="en-US" sz="2800" dirty="0" smtClean="0"/>
              <a:t>         PLMA </a:t>
            </a:r>
          </a:p>
          <a:p>
            <a:pPr marL="0" indent="0">
              <a:buNone/>
            </a:pPr>
            <a:r>
              <a:rPr lang="en-US" sz="2800" dirty="0" smtClean="0"/>
              <a:t>         i-gel</a:t>
            </a:r>
          </a:p>
          <a:p>
            <a:pPr marL="0" indent="0">
              <a:buNone/>
            </a:pPr>
            <a:r>
              <a:rPr lang="en-US" sz="2800" dirty="0" smtClean="0"/>
              <a:t>         Supreme LMA(SLMA)</a:t>
            </a:r>
          </a:p>
          <a:p>
            <a:pPr marL="0" indent="0">
              <a:buNone/>
            </a:pPr>
            <a:r>
              <a:rPr lang="en-US" sz="2800" dirty="0" smtClean="0"/>
              <a:t>         LARYNGEAL SUCTION 11</a:t>
            </a:r>
          </a:p>
        </p:txBody>
      </p:sp>
    </p:spTree>
    <p:extLst>
      <p:ext uri="{BB962C8B-B14F-4D97-AF65-F5344CB8AC3E}">
        <p14:creationId xmlns="" xmlns:p14="http://schemas.microsoft.com/office/powerpoint/2010/main" val="28602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Clasiification</a:t>
            </a:r>
            <a:r>
              <a:rPr lang="en-IN" dirty="0" smtClean="0"/>
              <a:t> based on lumens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IN" dirty="0" smtClean="0"/>
              <a:t>Single lumen-  LMA </a:t>
            </a:r>
            <a:r>
              <a:rPr lang="en-IN" dirty="0"/>
              <a:t>c</a:t>
            </a:r>
            <a:r>
              <a:rPr lang="en-IN" dirty="0" smtClean="0"/>
              <a:t>lassic, LMA unique, ILMA , C </a:t>
            </a:r>
            <a:r>
              <a:rPr lang="en-IN" dirty="0" err="1" smtClean="0"/>
              <a:t>trach</a:t>
            </a:r>
            <a:r>
              <a:rPr lang="en-IN" dirty="0" smtClean="0"/>
              <a:t>.</a:t>
            </a:r>
          </a:p>
          <a:p>
            <a:pPr>
              <a:buAutoNum type="arabicPeriod"/>
            </a:pPr>
            <a:r>
              <a:rPr lang="en-IN" dirty="0" smtClean="0"/>
              <a:t>Double lumen – </a:t>
            </a:r>
            <a:r>
              <a:rPr lang="en-IN" dirty="0" err="1" smtClean="0"/>
              <a:t>proseal</a:t>
            </a:r>
            <a:r>
              <a:rPr lang="en-IN" dirty="0" smtClean="0"/>
              <a:t> LMA, </a:t>
            </a:r>
            <a:r>
              <a:rPr lang="en-IN" dirty="0" err="1" smtClean="0"/>
              <a:t>combitube</a:t>
            </a:r>
            <a:r>
              <a:rPr lang="en-IN" dirty="0" smtClean="0"/>
              <a:t>, laryngeal tube suction(LTS)</a:t>
            </a:r>
          </a:p>
          <a:p>
            <a:pPr>
              <a:buAutoNum type="arabicPeriod"/>
            </a:pPr>
            <a:r>
              <a:rPr lang="en-IN" dirty="0" smtClean="0"/>
              <a:t>Triple lumen- </a:t>
            </a:r>
            <a:r>
              <a:rPr lang="en-IN" dirty="0" err="1" smtClean="0"/>
              <a:t>elisha</a:t>
            </a:r>
            <a:r>
              <a:rPr lang="en-IN" dirty="0" smtClean="0"/>
              <a:t> airway device</a:t>
            </a:r>
          </a:p>
          <a:p>
            <a:pPr marL="0" indent="0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21227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Clasiification</a:t>
            </a:r>
            <a:r>
              <a:rPr lang="en-IN" dirty="0"/>
              <a:t> based on </a:t>
            </a:r>
            <a:r>
              <a:rPr lang="en-IN" dirty="0" smtClean="0"/>
              <a:t>sealing mechanisms (millers in 2004)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IN" dirty="0" smtClean="0"/>
              <a:t>Cuffed </a:t>
            </a:r>
            <a:r>
              <a:rPr lang="en-IN" dirty="0" err="1" smtClean="0"/>
              <a:t>perilaryngeal</a:t>
            </a:r>
            <a:r>
              <a:rPr lang="en-IN" dirty="0" smtClean="0"/>
              <a:t> sealers – a) Non directional sealers: LMA, ILMA, LAD, Soft seal </a:t>
            </a:r>
          </a:p>
          <a:p>
            <a:pPr marL="0" indent="0"/>
            <a:r>
              <a:rPr lang="en-IN" smtClean="0"/>
              <a:t>                                                            b</a:t>
            </a:r>
            <a:r>
              <a:rPr lang="en-IN" dirty="0" smtClean="0"/>
              <a:t>) Directional sealers : PLMA</a:t>
            </a:r>
          </a:p>
          <a:p>
            <a:pPr marL="0" indent="0"/>
            <a:r>
              <a:rPr lang="en-IN" dirty="0" smtClean="0"/>
              <a:t>2. Cuffed </a:t>
            </a:r>
            <a:r>
              <a:rPr lang="en-IN" dirty="0" err="1" smtClean="0"/>
              <a:t>pharangeal</a:t>
            </a:r>
            <a:r>
              <a:rPr lang="en-IN" dirty="0" smtClean="0"/>
              <a:t>  sealers- a) without oesophageal sealing: COPA, PAX</a:t>
            </a:r>
          </a:p>
          <a:p>
            <a:pPr marL="0" indent="0"/>
            <a:r>
              <a:rPr lang="en-IN" dirty="0" smtClean="0"/>
              <a:t>                                                    b) With oesophageal sealing: </a:t>
            </a:r>
            <a:r>
              <a:rPr lang="en-IN" dirty="0" err="1" smtClean="0"/>
              <a:t>combitube</a:t>
            </a:r>
            <a:r>
              <a:rPr lang="en-IN" dirty="0" smtClean="0"/>
              <a:t> </a:t>
            </a:r>
            <a:r>
              <a:rPr lang="en-IN" dirty="0" err="1" smtClean="0"/>
              <a:t>lt</a:t>
            </a:r>
            <a:r>
              <a:rPr lang="en-IN" dirty="0" smtClean="0"/>
              <a:t>, LTS</a:t>
            </a:r>
          </a:p>
          <a:p>
            <a:pPr marL="0" indent="0"/>
            <a:r>
              <a:rPr lang="en-IN" dirty="0" smtClean="0"/>
              <a:t>3. </a:t>
            </a:r>
            <a:r>
              <a:rPr lang="en-IN" dirty="0" err="1" smtClean="0"/>
              <a:t>Cuffless</a:t>
            </a:r>
            <a:r>
              <a:rPr lang="en-IN" dirty="0" smtClean="0"/>
              <a:t> pre shaped sealers: SLIPA( stream lined liner of </a:t>
            </a:r>
            <a:r>
              <a:rPr lang="en-IN" dirty="0" err="1" smtClean="0"/>
              <a:t>pharangeal</a:t>
            </a:r>
            <a:r>
              <a:rPr lang="en-IN" dirty="0" smtClean="0"/>
              <a:t> airway), I gel, </a:t>
            </a:r>
            <a:r>
              <a:rPr lang="en-IN" dirty="0" err="1" smtClean="0"/>
              <a:t>Baska</a:t>
            </a:r>
            <a:r>
              <a:rPr lang="en-IN" dirty="0" smtClean="0"/>
              <a:t> mask</a:t>
            </a:r>
          </a:p>
          <a:p>
            <a:pPr marL="0" indent="0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6377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018039" cy="136207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Individual devices</a:t>
            </a:r>
            <a:endParaRPr lang="en-IN" sz="5400" dirty="0"/>
          </a:p>
        </p:txBody>
      </p:sp>
    </p:spTree>
    <p:extLst>
      <p:ext uri="{BB962C8B-B14F-4D97-AF65-F5344CB8AC3E}">
        <p14:creationId xmlns="" xmlns:p14="http://schemas.microsoft.com/office/powerpoint/2010/main" val="47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CLASSIC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 LMA Classic™ was first introduced in the U.K. in 1988 and in the U.S. in 1992 as an alternative to the face mask.</a:t>
            </a:r>
            <a:endParaRPr lang="en-US" dirty="0" smtClean="0"/>
          </a:p>
          <a:p>
            <a:r>
              <a:rPr lang="en-US" b="1" dirty="0" smtClean="0"/>
              <a:t>Curved tube </a:t>
            </a:r>
            <a:r>
              <a:rPr lang="en-US" dirty="0" smtClean="0"/>
              <a:t>( shaft) connected to an </a:t>
            </a:r>
            <a:r>
              <a:rPr lang="en-US" b="1" dirty="0" smtClean="0"/>
              <a:t>elliptical spoon- shaped mask </a:t>
            </a:r>
            <a:r>
              <a:rPr lang="en-US" dirty="0" smtClean="0"/>
              <a:t>( cup) at a 30</a:t>
            </a:r>
            <a:r>
              <a:rPr lang="en-US" dirty="0" smtClean="0">
                <a:latin typeface="Book Antiqua"/>
              </a:rPr>
              <a:t>˚ </a:t>
            </a:r>
            <a:r>
              <a:rPr lang="en-US" dirty="0" smtClean="0">
                <a:latin typeface="Trebuchet MS" pitchFamily="34" charset="0"/>
              </a:rPr>
              <a:t>angle.</a:t>
            </a:r>
          </a:p>
          <a:p>
            <a:r>
              <a:rPr lang="en-US" b="1" dirty="0" smtClean="0">
                <a:latin typeface="Trebuchet MS" pitchFamily="34" charset="0"/>
              </a:rPr>
              <a:t>Two flexible vertical bars </a:t>
            </a:r>
            <a:r>
              <a:rPr lang="en-US" dirty="0" smtClean="0">
                <a:latin typeface="Trebuchet MS" pitchFamily="34" charset="0"/>
              </a:rPr>
              <a:t>to </a:t>
            </a:r>
            <a:r>
              <a:rPr lang="en-US" b="1" dirty="0" smtClean="0">
                <a:latin typeface="Trebuchet MS" pitchFamily="34" charset="0"/>
              </a:rPr>
              <a:t>prevent the tube from being obstructed </a:t>
            </a:r>
            <a:r>
              <a:rPr lang="en-US" dirty="0" smtClean="0">
                <a:latin typeface="Trebuchet MS" pitchFamily="34" charset="0"/>
              </a:rPr>
              <a:t>by epiglottis.</a:t>
            </a:r>
          </a:p>
          <a:p>
            <a:r>
              <a:rPr lang="en-US" dirty="0" smtClean="0">
                <a:latin typeface="Trebuchet MS" pitchFamily="34" charset="0"/>
              </a:rPr>
              <a:t>An inflatable cuff</a:t>
            </a:r>
          </a:p>
          <a:p>
            <a:r>
              <a:rPr lang="en-US" dirty="0" smtClean="0">
                <a:latin typeface="Trebuchet MS" pitchFamily="34" charset="0"/>
              </a:rPr>
              <a:t>An inflation tube</a:t>
            </a:r>
          </a:p>
          <a:p>
            <a:r>
              <a:rPr lang="en-US" dirty="0" smtClean="0">
                <a:latin typeface="Trebuchet MS" pitchFamily="34" charset="0"/>
              </a:rPr>
              <a:t>Self sealing pilot </a:t>
            </a:r>
            <a:r>
              <a:rPr lang="en-US" dirty="0" err="1" smtClean="0">
                <a:latin typeface="Trebuchet MS" pitchFamily="34" charset="0"/>
              </a:rPr>
              <a:t>baloon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339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6324600" cy="530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23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SUPRAGLOTTIC  </a:t>
            </a:r>
            <a:r>
              <a:rPr lang="en-US" sz="3600" dirty="0" smtClean="0"/>
              <a:t>AIRWAY DEVICES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word “supraglottic” means “above the glottis” or “above the larynx”.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Sometimes </a:t>
            </a:r>
            <a:r>
              <a:rPr lang="en-US" sz="3200" dirty="0"/>
              <a:t>authors refer to these products as "</a:t>
            </a:r>
            <a:r>
              <a:rPr lang="en-US" sz="3200" dirty="0" err="1"/>
              <a:t>extraglottic</a:t>
            </a:r>
            <a:r>
              <a:rPr lang="en-US" sz="3200" dirty="0"/>
              <a:t>” </a:t>
            </a:r>
            <a:r>
              <a:rPr lang="en-US" sz="3200" dirty="0" smtClean="0"/>
              <a:t>devices.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6787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limtations</a:t>
            </a:r>
            <a:r>
              <a:rPr lang="en-US" sz="2800" dirty="0" smtClean="0"/>
              <a:t> of c LMA are largely that</a:t>
            </a:r>
          </a:p>
          <a:p>
            <a:pPr marL="806958" lvl="1" indent="-514350">
              <a:buFont typeface="+mj-lt"/>
              <a:buAutoNum type="romanLcPeriod"/>
            </a:pPr>
            <a:r>
              <a:rPr lang="en-US" sz="2500" b="1" dirty="0" smtClean="0">
                <a:solidFill>
                  <a:schemeClr val="tx1"/>
                </a:solidFill>
              </a:rPr>
              <a:t>controlled ventilation is not possible </a:t>
            </a:r>
            <a:r>
              <a:rPr lang="en-US" sz="2500" dirty="0" smtClean="0">
                <a:solidFill>
                  <a:schemeClr val="tx1"/>
                </a:solidFill>
              </a:rPr>
              <a:t>due to the moderate pharyngeal seal</a:t>
            </a:r>
          </a:p>
          <a:p>
            <a:pPr marL="806958" lvl="1" indent="-514350">
              <a:buFont typeface="+mj-lt"/>
              <a:buAutoNum type="romanLcPeriod"/>
            </a:pPr>
            <a:r>
              <a:rPr lang="en-US" sz="2800" b="1" dirty="0" smtClean="0">
                <a:solidFill>
                  <a:schemeClr val="tx1"/>
                </a:solidFill>
              </a:rPr>
              <a:t>there is a risk of pulmonary aspiration</a:t>
            </a:r>
            <a:r>
              <a:rPr lang="en-US" sz="2800" dirty="0" smtClean="0">
                <a:solidFill>
                  <a:schemeClr val="tx1"/>
                </a:solidFill>
              </a:rPr>
              <a:t> of </a:t>
            </a:r>
            <a:r>
              <a:rPr lang="en-US" sz="2800" dirty="0" err="1" smtClean="0">
                <a:solidFill>
                  <a:schemeClr val="tx1"/>
                </a:solidFill>
              </a:rPr>
              <a:t>regurgitant</a:t>
            </a:r>
            <a:r>
              <a:rPr lang="en-US" sz="2800" dirty="0" smtClean="0">
                <a:solidFill>
                  <a:schemeClr val="tx1"/>
                </a:solidFill>
              </a:rPr>
              <a:t> material.</a:t>
            </a:r>
          </a:p>
          <a:p>
            <a:pPr marL="806958" lvl="1" indent="-514350">
              <a:buFont typeface="+mj-lt"/>
              <a:buAutoNum type="romanLcPeriod"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IN" b="1" dirty="0" smtClean="0"/>
              <a:t>     Clinical </a:t>
            </a:r>
            <a:r>
              <a:rPr lang="en-IN" b="1" dirty="0"/>
              <a:t>benefits:</a:t>
            </a:r>
          </a:p>
          <a:p>
            <a:pPr>
              <a:buNone/>
            </a:pPr>
            <a:r>
              <a:rPr lang="en-IN" dirty="0"/>
              <a:t>   </a:t>
            </a:r>
            <a:r>
              <a:rPr lang="en-IN" dirty="0" smtClean="0"/>
              <a:t> More </a:t>
            </a:r>
            <a:r>
              <a:rPr lang="en-IN" dirty="0"/>
              <a:t>secure than a face mask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</a:t>
            </a:r>
            <a:r>
              <a:rPr lang="en-IN" dirty="0"/>
              <a:t>Allows single-handed ventilation</a:t>
            </a:r>
          </a:p>
          <a:p>
            <a:pPr>
              <a:buNone/>
            </a:pPr>
            <a:r>
              <a:rPr lang="en-IN" dirty="0"/>
              <a:t>  </a:t>
            </a:r>
            <a:r>
              <a:rPr lang="en-IN" dirty="0" smtClean="0"/>
              <a:t>  </a:t>
            </a:r>
            <a:r>
              <a:rPr lang="en-IN" dirty="0"/>
              <a:t>Rapid, blind insertion (no laryngoscopy)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38124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3962400"/>
          </a:xfrm>
        </p:spPr>
        <p:txBody>
          <a:bodyPr/>
          <a:lstStyle/>
          <a:p>
            <a:r>
              <a:rPr lang="en-US" sz="2800" dirty="0" smtClean="0"/>
              <a:t>Due to the low-pressure seal  between the </a:t>
            </a:r>
            <a:r>
              <a:rPr lang="en-US" sz="2800" dirty="0" err="1" smtClean="0"/>
              <a:t>cLMA</a:t>
            </a:r>
            <a:r>
              <a:rPr lang="en-US" sz="2800" dirty="0" smtClean="0"/>
              <a:t> and the pharynx (median 20 cm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O,</a:t>
            </a:r>
            <a:r>
              <a:rPr lang="pt-BR" sz="2800" dirty="0" smtClean="0"/>
              <a:t> rarely 30 cm 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  <a:r>
              <a:rPr lang="en-US" sz="2800" dirty="0" smtClean="0"/>
              <a:t>) </a:t>
            </a:r>
          </a:p>
          <a:p>
            <a:endParaRPr lang="en-US" sz="2800" dirty="0" smtClean="0"/>
          </a:p>
          <a:p>
            <a:r>
              <a:rPr lang="en-US" sz="2800" dirty="0" smtClean="0"/>
              <a:t>when </a:t>
            </a:r>
            <a:r>
              <a:rPr lang="en-US" sz="2800" b="1" dirty="0" smtClean="0"/>
              <a:t>the airway pressure increases above the pharyngeal seal</a:t>
            </a:r>
            <a:r>
              <a:rPr lang="en-US" sz="2800" dirty="0" smtClean="0"/>
              <a:t> (during controlled ventilation), ventilating gas is lost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2975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20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might the </a:t>
            </a:r>
            <a:r>
              <a:rPr lang="en-US" dirty="0" err="1"/>
              <a:t>cLMA</a:t>
            </a:r>
            <a:r>
              <a:rPr lang="en-US" dirty="0"/>
              <a:t> be improved?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(i) </a:t>
            </a:r>
            <a:r>
              <a:rPr lang="en-US" b="1" dirty="0"/>
              <a:t>Improve protection against aspiration </a:t>
            </a:r>
            <a:r>
              <a:rPr lang="en-US" dirty="0"/>
              <a:t>in the event </a:t>
            </a:r>
            <a:r>
              <a:rPr lang="en-US" dirty="0" smtClean="0"/>
              <a:t>of</a:t>
            </a:r>
            <a:r>
              <a:rPr lang="en-US" dirty="0"/>
              <a:t> regurgitation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(ii</a:t>
            </a:r>
            <a:r>
              <a:rPr lang="en-US" b="1" dirty="0"/>
              <a:t>) Improve the ability to deliver positive pressure ventilation </a:t>
            </a:r>
            <a:r>
              <a:rPr lang="en-US" dirty="0" smtClean="0"/>
              <a:t>in</a:t>
            </a:r>
            <a:r>
              <a:rPr lang="en-US" dirty="0"/>
              <a:t> a variety of patients and </a:t>
            </a:r>
            <a:r>
              <a:rPr lang="en-US" dirty="0" smtClean="0"/>
              <a:t>position.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36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239000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AVAILABLE  LMA  CLASSICS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552" y="1234440"/>
          <a:ext cx="7239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448"/>
                <a:gridCol w="5111552"/>
              </a:tblGrid>
              <a:tr h="14576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aseline="0" dirty="0" smtClean="0"/>
                        <a:t>      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aseline="0" dirty="0" smtClean="0"/>
                        <a:t>LMA  SIZE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smtClean="0"/>
                        <a:t>           PATEINT  SIZE</a:t>
                      </a:r>
                      <a:endParaRPr lang="en-IN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1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Neonates/</a:t>
                      </a:r>
                      <a:r>
                        <a:rPr lang="en-US" sz="2400" baseline="0" dirty="0" smtClean="0"/>
                        <a:t> infants  &lt;5 kg</a:t>
                      </a:r>
                      <a:endParaRPr lang="en-IN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1.5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Infants between 5-10 kg</a:t>
                      </a:r>
                      <a:endParaRPr lang="en-IN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2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Infants/ children 10-20 kg</a:t>
                      </a:r>
                      <a:endParaRPr lang="en-IN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2.5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Children 20-30 kg</a:t>
                      </a:r>
                      <a:endParaRPr lang="en-IN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3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Children 30-50 kg</a:t>
                      </a:r>
                      <a:endParaRPr lang="en-IN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4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Adults 50-70 kg</a:t>
                      </a:r>
                      <a:endParaRPr lang="en-IN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5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Adults 70- 100</a:t>
                      </a:r>
                      <a:r>
                        <a:rPr lang="en-US" sz="2400" baseline="0" dirty="0" smtClean="0"/>
                        <a:t> kg</a:t>
                      </a:r>
                      <a:endParaRPr lang="en-IN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6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Adults &gt;100 kg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570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insertion  technique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TECHNIQUE- midline or diagonal.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Head in extension and neck in flexion.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Jaw should be pulled down.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Pen holding manner with the index finger pressing on the joint between cup and shaft.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tip of the cuff is placed against the inner surface of the upper incisors and gums.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 the LMA is advanced, the mask portion is pressed against the hard palate. </a:t>
            </a:r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638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890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72008" y="-27384"/>
            <a:ext cx="8028384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555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THUMB INSERTION TECHNIQUE : </a:t>
            </a:r>
          </a:p>
          <a:p>
            <a:pPr>
              <a:buNone/>
            </a:pPr>
            <a:r>
              <a:rPr lang="en-US" dirty="0" smtClean="0"/>
              <a:t>Used where access to the pt.’s head is impossible from behind.</a:t>
            </a:r>
          </a:p>
          <a:p>
            <a:pPr>
              <a:buNone/>
            </a:pPr>
            <a:r>
              <a:rPr lang="en-US" dirty="0" smtClean="0"/>
              <a:t>The LMA is held with the thumb and index finger in the standard position and advanced to its fullest extent. </a:t>
            </a:r>
          </a:p>
          <a:p>
            <a:pPr>
              <a:buNone/>
            </a:pPr>
            <a:r>
              <a:rPr lang="en-US" dirty="0" smtClean="0"/>
              <a:t>The pushing action of thumb in against hard palate serves to press the head into extension.</a:t>
            </a:r>
          </a:p>
          <a:p>
            <a:pPr>
              <a:buNone/>
            </a:pPr>
            <a:r>
              <a:rPr lang="en-US" dirty="0" smtClean="0"/>
              <a:t>Neck flexion is maintained with </a:t>
            </a:r>
            <a:r>
              <a:rPr lang="en-US" smtClean="0"/>
              <a:t>head support.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5087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256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laryngeal mask in place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556792"/>
            <a:ext cx="810039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850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Advantages</a:t>
            </a:r>
          </a:p>
          <a:p>
            <a:r>
              <a:rPr lang="en-US" dirty="0" smtClean="0"/>
              <a:t>Indications</a:t>
            </a:r>
          </a:p>
          <a:p>
            <a:r>
              <a:rPr lang="en-US" dirty="0" smtClean="0"/>
              <a:t>Contraindications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Desirable features of LMA</a:t>
            </a:r>
          </a:p>
          <a:p>
            <a:r>
              <a:rPr lang="en-US" dirty="0" smtClean="0"/>
              <a:t>Role of LMA in difficult airway algorithm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Individual Devices</a:t>
            </a:r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163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WHAT ARE THE MODIFICATIONS OF </a:t>
            </a:r>
            <a:r>
              <a:rPr lang="en-US" sz="3200" b="1" dirty="0" err="1" smtClean="0"/>
              <a:t>cLMA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6016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1143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4400" dirty="0" err="1" smtClean="0"/>
              <a:t>Proseal</a:t>
            </a:r>
            <a:r>
              <a:rPr lang="en-US" sz="4400" dirty="0" smtClean="0"/>
              <a:t>  </a:t>
            </a:r>
            <a:r>
              <a:rPr lang="en-US" sz="4400" dirty="0" err="1" smtClean="0"/>
              <a:t>lma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Introduced by Dr. Archie Brain in 2000.</a:t>
            </a:r>
          </a:p>
          <a:p>
            <a:pPr>
              <a:defRPr/>
            </a:pPr>
            <a:r>
              <a:rPr lang="en-US" dirty="0" smtClean="0"/>
              <a:t>Has </a:t>
            </a:r>
            <a:r>
              <a:rPr lang="en-US" b="1" dirty="0" smtClean="0"/>
              <a:t>two separate tubes  </a:t>
            </a:r>
            <a:r>
              <a:rPr lang="en-US" dirty="0" smtClean="0"/>
              <a:t>separate  GI and respiratory tracts.</a:t>
            </a:r>
          </a:p>
          <a:p>
            <a:pPr>
              <a:defRPr/>
            </a:pPr>
            <a:r>
              <a:rPr lang="en-US" b="1" dirty="0" smtClean="0"/>
              <a:t>Three dimensional inflation of cuff</a:t>
            </a:r>
          </a:p>
          <a:p>
            <a:pPr>
              <a:defRPr/>
            </a:pPr>
            <a:r>
              <a:rPr lang="en-US" dirty="0" smtClean="0"/>
              <a:t>Holds a </a:t>
            </a:r>
            <a:r>
              <a:rPr lang="en-US" b="1" dirty="0" smtClean="0"/>
              <a:t>better cuff seal pressure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b="1" dirty="0" smtClean="0"/>
              <a:t>Drainage Tube</a:t>
            </a:r>
            <a:r>
              <a:rPr lang="en-US" dirty="0" smtClean="0"/>
              <a:t>-  facilitate gastric tube insertion.</a:t>
            </a:r>
          </a:p>
          <a:p>
            <a:pPr>
              <a:defRPr/>
            </a:pPr>
            <a:r>
              <a:rPr lang="en-US" dirty="0" smtClean="0"/>
              <a:t>The PLMA airway tube is flexible and wire reinforced.</a:t>
            </a:r>
          </a:p>
          <a:p>
            <a:pPr>
              <a:defRPr/>
            </a:pPr>
            <a:r>
              <a:rPr lang="en-US" b="1" dirty="0" smtClean="0"/>
              <a:t> It has built-in bite block </a:t>
            </a:r>
            <a:r>
              <a:rPr lang="en-US" dirty="0" smtClean="0"/>
              <a:t>at the proximal end.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5086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proseal</a:t>
            </a:r>
            <a:r>
              <a:rPr lang="en-US" dirty="0" smtClean="0"/>
              <a:t> </a:t>
            </a:r>
            <a:r>
              <a:rPr lang="en-US" dirty="0" err="1" smtClean="0"/>
              <a:t>lma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9724"/>
            <a:ext cx="8100392" cy="50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56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INSERTION- 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INTRODUCER TECHNIQUE</a:t>
            </a:r>
          </a:p>
          <a:p>
            <a:pPr algn="ctr">
              <a:buNone/>
            </a:pPr>
            <a:r>
              <a:rPr lang="en-US" dirty="0" smtClean="0"/>
              <a:t>DIGITAL METHOD</a:t>
            </a:r>
          </a:p>
          <a:p>
            <a:pPr algn="ctr">
              <a:buNone/>
            </a:pPr>
            <a:r>
              <a:rPr lang="en-US" dirty="0" smtClean="0"/>
              <a:t>GUIDED METHOD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821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69720"/>
          <a:ext cx="7239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150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SIZE</a:t>
                      </a:r>
                      <a:r>
                        <a:rPr lang="en-US" sz="2400" baseline="0" dirty="0" smtClean="0"/>
                        <a:t> OF LMA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WEIGHT OF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THE PATIENT  (IN KG)  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SIZE OF GASTRIC TUBE</a:t>
                      </a:r>
                      <a:endParaRPr lang="en-IN" sz="2400" dirty="0"/>
                    </a:p>
                  </a:txBody>
                  <a:tcPr anchor="ctr"/>
                </a:tc>
              </a:tr>
              <a:tr h="150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 1.5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5-10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10</a:t>
                      </a:r>
                      <a:endParaRPr lang="en-IN" sz="2400" dirty="0"/>
                    </a:p>
                  </a:txBody>
                  <a:tcPr anchor="ctr"/>
                </a:tc>
              </a:tr>
              <a:tr h="150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   2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10-20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10</a:t>
                      </a:r>
                      <a:endParaRPr lang="en-IN" sz="2400" dirty="0"/>
                    </a:p>
                  </a:txBody>
                  <a:tcPr anchor="ctr"/>
                </a:tc>
              </a:tr>
              <a:tr h="150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 </a:t>
                      </a:r>
                      <a:r>
                        <a:rPr lang="en-US" sz="2400" baseline="0" dirty="0" smtClean="0"/>
                        <a:t> 2.5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20-30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14</a:t>
                      </a:r>
                      <a:endParaRPr lang="en-IN" sz="2400" dirty="0"/>
                    </a:p>
                  </a:txBody>
                  <a:tcPr anchor="ctr"/>
                </a:tc>
              </a:tr>
              <a:tr h="150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   3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30-50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16</a:t>
                      </a:r>
                      <a:endParaRPr lang="en-IN" sz="2400" dirty="0"/>
                    </a:p>
                  </a:txBody>
                  <a:tcPr anchor="ctr"/>
                </a:tc>
              </a:tr>
              <a:tr h="150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   4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50-70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16</a:t>
                      </a:r>
                      <a:endParaRPr lang="en-IN" sz="2400" dirty="0"/>
                    </a:p>
                  </a:txBody>
                  <a:tcPr anchor="ctr"/>
                </a:tc>
              </a:tr>
              <a:tr h="150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   5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70-100</a:t>
                      </a:r>
                      <a:endParaRPr lang="en-I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       18</a:t>
                      </a:r>
                      <a:endParaRPr lang="en-IN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407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kanksha\Desktop\Camera\2012-03-11 22.47.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172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0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478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LMA 2006 0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76328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7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922336"/>
          </a:xfrm>
        </p:spPr>
        <p:txBody>
          <a:bodyPr>
            <a:normAutofit/>
          </a:bodyPr>
          <a:lstStyle/>
          <a:p>
            <a:r>
              <a:rPr lang="en-US" dirty="0" err="1"/>
              <a:t>ProSeal</a:t>
            </a:r>
            <a:r>
              <a:rPr lang="en-US" dirty="0"/>
              <a:t> LMA</a:t>
            </a:r>
          </a:p>
          <a:p>
            <a:r>
              <a:rPr lang="en-US" dirty="0"/>
              <a:t>The PLMA </a:t>
            </a:r>
            <a:r>
              <a:rPr lang="en-US" dirty="0" smtClean="0"/>
              <a:t>shows </a:t>
            </a:r>
            <a:r>
              <a:rPr lang="en-US" b="1" dirty="0"/>
              <a:t>several modiﬁcations </a:t>
            </a:r>
            <a:r>
              <a:rPr lang="en-US" dirty="0"/>
              <a:t>from </a:t>
            </a:r>
            <a:r>
              <a:rPr lang="en-US" dirty="0" smtClean="0"/>
              <a:t>the </a:t>
            </a:r>
            <a:r>
              <a:rPr lang="en-US" dirty="0" err="1" smtClean="0"/>
              <a:t>cLMA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/>
              <a:t>i) </a:t>
            </a:r>
            <a:r>
              <a:rPr lang="en-US" dirty="0" err="1"/>
              <a:t>oesophageal</a:t>
            </a:r>
            <a:r>
              <a:rPr lang="en-US" dirty="0"/>
              <a:t> drain tube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/>
              <a:t>ii) posterior inﬂatable cuff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/>
              <a:t>iii) reinforced airway tube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/>
              <a:t>iv) integral bite block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/>
              <a:t>v) </a:t>
            </a:r>
            <a:r>
              <a:rPr lang="en-US" dirty="0" smtClean="0"/>
              <a:t>introducer</a:t>
            </a:r>
          </a:p>
          <a:p>
            <a:r>
              <a:rPr lang="en-US" dirty="0" smtClean="0"/>
              <a:t>The </a:t>
            </a:r>
            <a:r>
              <a:rPr lang="en-US" dirty="0"/>
              <a:t>posterior cuff and the increased bulk of the </a:t>
            </a:r>
            <a:r>
              <a:rPr lang="en-US"/>
              <a:t>PLMA </a:t>
            </a:r>
            <a:r>
              <a:rPr lang="en-US" smtClean="0"/>
              <a:t>, </a:t>
            </a:r>
            <a:r>
              <a:rPr lang="en-US" dirty="0" smtClean="0"/>
              <a:t>increase </a:t>
            </a:r>
            <a:r>
              <a:rPr lang="en-US" dirty="0"/>
              <a:t>the pharyngeal </a:t>
            </a:r>
            <a:r>
              <a:rPr lang="en-US" dirty="0" smtClean="0"/>
              <a:t>seal</a:t>
            </a:r>
            <a:endParaRPr lang="en-US" dirty="0"/>
          </a:p>
          <a:p>
            <a:r>
              <a:rPr lang="en-US" dirty="0" smtClean="0"/>
              <a:t>The seal pressure has been shown to be signiﬁcantly higher than the </a:t>
            </a:r>
            <a:r>
              <a:rPr lang="en-US" dirty="0" err="1" smtClean="0"/>
              <a:t>cLMA</a:t>
            </a:r>
            <a:r>
              <a:rPr lang="en-US" dirty="0" smtClean="0"/>
              <a:t>   (27–31 compared with 16–20 cmH2O)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69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 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4" y="543959"/>
            <a:ext cx="7938836" cy="5780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78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In 1988, DR. ARCHIE BRAIN introduced the first </a:t>
            </a:r>
            <a:r>
              <a:rPr lang="en-US" dirty="0" err="1" smtClean="0"/>
              <a:t>supraglottic</a:t>
            </a:r>
            <a:r>
              <a:rPr lang="en-US" dirty="0" smtClean="0"/>
              <a:t> airway device – the LMA.</a:t>
            </a:r>
          </a:p>
          <a:p>
            <a:pPr>
              <a:buNone/>
            </a:pPr>
            <a:r>
              <a:rPr lang="en-US" dirty="0" smtClean="0"/>
              <a:t>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He took the idea from Goldman dental nose piece.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779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I G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79248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79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04800" y="1104900"/>
            <a:ext cx="4267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 smtClean="0"/>
              <a:t>I-GEL</a:t>
            </a:r>
          </a:p>
          <a:p>
            <a:r>
              <a:rPr lang="en-US" sz="2400" dirty="0" smtClean="0"/>
              <a:t>Invented by </a:t>
            </a:r>
            <a:r>
              <a:rPr lang="en-US" sz="2400" dirty="0" err="1" smtClean="0"/>
              <a:t>mahammed</a:t>
            </a:r>
            <a:r>
              <a:rPr lang="en-US" sz="2400" dirty="0" smtClean="0"/>
              <a:t> </a:t>
            </a:r>
            <a:r>
              <a:rPr lang="en-US" sz="2400" dirty="0" err="1" smtClean="0"/>
              <a:t>nasir</a:t>
            </a:r>
            <a:r>
              <a:rPr lang="en-US" sz="2400" dirty="0" smtClean="0"/>
              <a:t>  </a:t>
            </a:r>
            <a:r>
              <a:rPr lang="en-US" sz="2400" dirty="0" err="1" smtClean="0"/>
              <a:t>uk</a:t>
            </a:r>
            <a:r>
              <a:rPr lang="en-US" sz="2400" dirty="0" smtClean="0"/>
              <a:t> </a:t>
            </a:r>
            <a:r>
              <a:rPr lang="en-US" sz="2400" dirty="0" err="1" smtClean="0"/>
              <a:t>anaesthetist</a:t>
            </a:r>
            <a:endParaRPr lang="en-US" sz="2400" dirty="0" smtClean="0"/>
          </a:p>
          <a:p>
            <a:r>
              <a:rPr lang="en-US" sz="2400" dirty="0" smtClean="0"/>
              <a:t>Single </a:t>
            </a:r>
            <a:r>
              <a:rPr lang="en-US" sz="2400" dirty="0"/>
              <a:t>use, </a:t>
            </a:r>
            <a:r>
              <a:rPr lang="en-US" sz="2400" dirty="0" err="1"/>
              <a:t>cuffless</a:t>
            </a:r>
            <a:endParaRPr lang="en-US" sz="2400" dirty="0"/>
          </a:p>
          <a:p>
            <a:r>
              <a:rPr lang="en-US" sz="2400" dirty="0"/>
              <a:t>3 sizes- 3, 4, 5 for ET # 6, 7 and 8 respectively.</a:t>
            </a:r>
          </a:p>
          <a:p>
            <a:endParaRPr lang="en-US" sz="2400" dirty="0" smtClean="0"/>
          </a:p>
          <a:p>
            <a:r>
              <a:rPr lang="en-US" sz="2400" b="1" dirty="0" smtClean="0"/>
              <a:t>Integral gastric channel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Epiglottic</a:t>
            </a:r>
            <a:r>
              <a:rPr lang="en-US" sz="2400" dirty="0" smtClean="0"/>
              <a:t> blocking ridge</a:t>
            </a:r>
          </a:p>
          <a:p>
            <a:r>
              <a:rPr lang="en-US" sz="2400" dirty="0"/>
              <a:t>Built-in bite block</a:t>
            </a:r>
            <a:endParaRPr lang="en-US" sz="2400" dirty="0" smtClean="0"/>
          </a:p>
          <a:p>
            <a:r>
              <a:rPr lang="en-US" sz="2400" dirty="0" err="1" smtClean="0"/>
              <a:t>Moulding</a:t>
            </a:r>
            <a:r>
              <a:rPr lang="en-US" sz="2400" dirty="0" smtClean="0"/>
              <a:t> feature</a:t>
            </a:r>
          </a:p>
          <a:p>
            <a:pPr marL="114300" indent="0">
              <a:buNone/>
            </a:pPr>
            <a:r>
              <a:rPr lang="en-US" sz="2400" dirty="0" smtClean="0"/>
              <a:t>  Narrow bore </a:t>
            </a:r>
            <a:r>
              <a:rPr lang="en-US" sz="2400" dirty="0" err="1" smtClean="0"/>
              <a:t>oesophageal</a:t>
            </a:r>
            <a:r>
              <a:rPr lang="en-US" sz="2400" dirty="0" smtClean="0"/>
              <a:t> drain tube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17411" name="Picture 3" descr="I GEL IMAG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81000"/>
            <a:ext cx="4114800" cy="3086100"/>
          </a:xfrm>
          <a:noFill/>
        </p:spPr>
      </p:pic>
      <p:pic>
        <p:nvPicPr>
          <p:cNvPr id="17412" name="Picture 4" descr="Igel cuff 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1910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63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are case reports of complications —   tongue trauma and nerve damage</a:t>
            </a:r>
          </a:p>
          <a:p>
            <a:endParaRPr lang="en-US" sz="2400" dirty="0" smtClean="0"/>
          </a:p>
          <a:p>
            <a:r>
              <a:rPr lang="en-US" sz="2400" dirty="0" smtClean="0"/>
              <a:t> Truncated tip reduces post-use </a:t>
            </a:r>
            <a:r>
              <a:rPr lang="en-US" sz="2400" dirty="0" err="1" smtClean="0"/>
              <a:t>dysphagia</a:t>
            </a:r>
            <a:r>
              <a:rPr lang="en-US" sz="2400" dirty="0" smtClean="0"/>
              <a:t>     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Oesophageal</a:t>
            </a:r>
            <a:r>
              <a:rPr lang="en-US" sz="2400" dirty="0" smtClean="0"/>
              <a:t>  seal is 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02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SUPREME 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SLMA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 </a:t>
            </a:r>
            <a:r>
              <a:rPr lang="en-US" b="1" dirty="0"/>
              <a:t>second-generation SAD </a:t>
            </a:r>
          </a:p>
          <a:p>
            <a:r>
              <a:rPr lang="en-US" dirty="0" smtClean="0"/>
              <a:t>It </a:t>
            </a:r>
            <a:r>
              <a:rPr lang="en-US" dirty="0"/>
              <a:t>is described </a:t>
            </a:r>
            <a:r>
              <a:rPr lang="en-US" dirty="0" smtClean="0"/>
              <a:t>as </a:t>
            </a:r>
            <a:r>
              <a:rPr lang="en-US" dirty="0"/>
              <a:t>a </a:t>
            </a:r>
            <a:r>
              <a:rPr lang="en-US" b="1" dirty="0"/>
              <a:t>‘single-use</a:t>
            </a:r>
          </a:p>
          <a:p>
            <a:r>
              <a:rPr lang="en-US" b="1" dirty="0" smtClean="0"/>
              <a:t>It is like </a:t>
            </a:r>
            <a:r>
              <a:rPr lang="en-US" b="1" dirty="0" err="1" smtClean="0"/>
              <a:t>ProSeal</a:t>
            </a:r>
            <a:r>
              <a:rPr lang="en-US" b="1" dirty="0" smtClean="0"/>
              <a:t> </a:t>
            </a:r>
            <a:r>
              <a:rPr lang="en-US" b="1" dirty="0"/>
              <a:t>LMA</a:t>
            </a:r>
            <a:r>
              <a:rPr lang="en-US" dirty="0"/>
              <a:t>’ but it has important differences in design </a:t>
            </a:r>
            <a:r>
              <a:rPr lang="en-US" dirty="0" smtClean="0"/>
              <a:t>and </a:t>
            </a:r>
            <a:r>
              <a:rPr lang="en-US" dirty="0"/>
              <a:t>function</a:t>
            </a:r>
            <a:r>
              <a:rPr lang="en-US" dirty="0" smtClean="0"/>
              <a:t>.</a:t>
            </a:r>
          </a:p>
          <a:p>
            <a:r>
              <a:rPr lang="en-US" dirty="0"/>
              <a:t>it has </a:t>
            </a:r>
            <a:r>
              <a:rPr lang="en-US" b="1" dirty="0"/>
              <a:t>features of the PLMA</a:t>
            </a:r>
            <a:r>
              <a:rPr lang="en-US" dirty="0"/>
              <a:t> (drain tube, large mask),</a:t>
            </a:r>
          </a:p>
          <a:p>
            <a:r>
              <a:rPr lang="en-US" b="1" dirty="0"/>
              <a:t>ILMA</a:t>
            </a:r>
            <a:r>
              <a:rPr lang="en-US" dirty="0"/>
              <a:t> (rigid stem, insertion technique), and the </a:t>
            </a:r>
            <a:r>
              <a:rPr lang="en-US" b="1" dirty="0"/>
              <a:t>LMA-Unique</a:t>
            </a:r>
            <a:r>
              <a:rPr lang="en-US" dirty="0"/>
              <a:t> (</a:t>
            </a:r>
            <a:r>
              <a:rPr lang="en-US" dirty="0" smtClean="0"/>
              <a:t>PVC material </a:t>
            </a:r>
            <a:r>
              <a:rPr lang="en-US" dirty="0"/>
              <a:t>and single use)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28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         LMA Supreme</a:t>
            </a:r>
            <a:endParaRPr lang="en-IN" sz="4800" dirty="0"/>
          </a:p>
        </p:txBody>
      </p:sp>
      <p:pic>
        <p:nvPicPr>
          <p:cNvPr id="4" name="Picture 5" descr="LMA SUPREME D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844824"/>
            <a:ext cx="6768751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42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207047" cy="47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9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SLMA drain tube runs through the </a:t>
            </a:r>
            <a:r>
              <a:rPr lang="en-US" b="1" dirty="0" smtClean="0"/>
              <a:t>middle   of </a:t>
            </a:r>
            <a:r>
              <a:rPr lang="en-US" b="1" dirty="0"/>
              <a:t>the airway tube </a:t>
            </a:r>
            <a:r>
              <a:rPr lang="en-US" dirty="0"/>
              <a:t>(rather than next to it in </a:t>
            </a:r>
            <a:r>
              <a:rPr lang="en-US" dirty="0" smtClean="0"/>
              <a:t>   the </a:t>
            </a:r>
            <a:r>
              <a:rPr lang="en-US" dirty="0"/>
              <a:t>PLMA) dividing </a:t>
            </a:r>
            <a:r>
              <a:rPr lang="en-US" dirty="0" smtClean="0"/>
              <a:t>it in to </a:t>
            </a:r>
            <a:r>
              <a:rPr lang="en-US" dirty="0"/>
              <a:t>two narrow lumens. 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pPr marL="0" indent="0"/>
            <a:r>
              <a:rPr lang="en-US" dirty="0" smtClean="0"/>
              <a:t>This </a:t>
            </a:r>
            <a:r>
              <a:rPr lang="en-US" b="1" dirty="0"/>
              <a:t>limits its use for airway inspection</a:t>
            </a:r>
          </a:p>
          <a:p>
            <a:pPr marL="0" indent="0">
              <a:buNone/>
            </a:pPr>
            <a:r>
              <a:rPr lang="en-US" dirty="0" smtClean="0"/>
              <a:t>  and </a:t>
            </a:r>
            <a:r>
              <a:rPr lang="en-US" dirty="0"/>
              <a:t>for use as a conduit for intubation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74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err="1" smtClean="0"/>
              <a:t>lma</a:t>
            </a:r>
            <a:r>
              <a:rPr lang="en-US" dirty="0" smtClean="0"/>
              <a:t> c-</a:t>
            </a:r>
            <a:r>
              <a:rPr lang="en-US" dirty="0" err="1" smtClean="0"/>
              <a:t>trach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</a:t>
            </a:r>
            <a:r>
              <a:rPr lang="en-US" b="1" dirty="0" smtClean="0"/>
              <a:t>similar to LMA </a:t>
            </a:r>
            <a:r>
              <a:rPr lang="en-US" b="1" dirty="0" err="1" smtClean="0"/>
              <a:t>Fastrach</a:t>
            </a:r>
            <a:r>
              <a:rPr lang="en-US" b="1" dirty="0" smtClean="0"/>
              <a:t> </a:t>
            </a:r>
            <a:r>
              <a:rPr lang="en-US" dirty="0" smtClean="0"/>
              <a:t>in construction. </a:t>
            </a:r>
          </a:p>
          <a:p>
            <a:r>
              <a:rPr lang="en-US" dirty="0" smtClean="0"/>
              <a:t>It has </a:t>
            </a:r>
            <a:r>
              <a:rPr lang="en-US" b="1" dirty="0" smtClean="0"/>
              <a:t>2 built-in channels</a:t>
            </a:r>
            <a:r>
              <a:rPr lang="en-US" dirty="0" smtClean="0"/>
              <a:t>, </a:t>
            </a:r>
          </a:p>
          <a:p>
            <a:r>
              <a:rPr lang="en-US" b="1" dirty="0" smtClean="0"/>
              <a:t>One to convey light </a:t>
            </a:r>
            <a:r>
              <a:rPr lang="en-US" dirty="0" smtClean="0"/>
              <a:t>from and </a:t>
            </a:r>
          </a:p>
          <a:p>
            <a:r>
              <a:rPr lang="en-US" b="1" dirty="0" smtClean="0"/>
              <a:t>The other to convey the image </a:t>
            </a:r>
            <a:r>
              <a:rPr lang="en-US" dirty="0" smtClean="0"/>
              <a:t>to the viewer.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fiberoptic</a:t>
            </a:r>
            <a:r>
              <a:rPr lang="en-US" dirty="0" smtClean="0"/>
              <a:t> system can be autoclaved.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monitor is attached to the LMA-</a:t>
            </a:r>
            <a:r>
              <a:rPr lang="en-US" b="1" dirty="0" err="1" smtClean="0"/>
              <a:t>Ctrach</a:t>
            </a:r>
            <a:r>
              <a:rPr lang="en-US" b="1" dirty="0" smtClean="0"/>
              <a:t> </a:t>
            </a:r>
            <a:r>
              <a:rPr lang="en-US" dirty="0" smtClean="0"/>
              <a:t>via a magnetic latch connector.</a:t>
            </a:r>
          </a:p>
          <a:p>
            <a:r>
              <a:rPr lang="en-US" dirty="0" smtClean="0"/>
              <a:t>Sizes- 3,4, 5.</a:t>
            </a:r>
          </a:p>
          <a:p>
            <a:pPr>
              <a:buNone/>
            </a:pPr>
            <a:r>
              <a:rPr lang="en-US" dirty="0" smtClean="0"/>
              <a:t>USE- It is lubricated and inserted without viewer attached, airway secured, ventilated,  then viewer attached.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660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MA C TR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690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239000" cy="1152128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lma</a:t>
            </a:r>
            <a:r>
              <a:rPr lang="en-US" dirty="0" smtClean="0"/>
              <a:t> flexible</a:t>
            </a:r>
            <a:endParaRPr lang="en-IN" dirty="0"/>
          </a:p>
        </p:txBody>
      </p:sp>
      <p:pic>
        <p:nvPicPr>
          <p:cNvPr id="4" name="Picture 4" descr="flexible_reuseable_lar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84784"/>
            <a:ext cx="7776864" cy="4968551"/>
          </a:xfrm>
          <a:noFill/>
        </p:spPr>
      </p:pic>
    </p:spTree>
    <p:extLst>
      <p:ext uri="{BB962C8B-B14F-4D97-AF65-F5344CB8AC3E}">
        <p14:creationId xmlns="" xmlns:p14="http://schemas.microsoft.com/office/powerpoint/2010/main" val="9590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Dr. Archie Brain </a:t>
            </a:r>
          </a:p>
        </p:txBody>
      </p:sp>
      <p:pic>
        <p:nvPicPr>
          <p:cNvPr id="10244" name="Picture 9" descr="brain big 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4888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39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err="1" smtClean="0"/>
              <a:t>lma</a:t>
            </a:r>
            <a:r>
              <a:rPr lang="en-US" dirty="0" smtClean="0"/>
              <a:t>   flexible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Wire- reinforced  LMA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longer and narrower tube</a:t>
            </a:r>
            <a:r>
              <a:rPr lang="en-US" dirty="0" smtClean="0"/>
              <a:t>. It can be </a:t>
            </a:r>
            <a:r>
              <a:rPr lang="en-US" b="1" dirty="0" smtClean="0"/>
              <a:t>bent to any angle. </a:t>
            </a:r>
            <a:r>
              <a:rPr lang="en-US" dirty="0" smtClean="0"/>
              <a:t>It is less likely to be displaced during head rotation.</a:t>
            </a:r>
          </a:p>
          <a:p>
            <a:r>
              <a:rPr lang="en-US" dirty="0" smtClean="0"/>
              <a:t>USE- </a:t>
            </a:r>
            <a:r>
              <a:rPr lang="en-US" b="1" dirty="0" smtClean="0"/>
              <a:t>Head n neck surgeries</a:t>
            </a:r>
            <a:r>
              <a:rPr lang="en-US" dirty="0" smtClean="0"/>
              <a:t>, surgeries of upper torso.</a:t>
            </a:r>
          </a:p>
          <a:p>
            <a:r>
              <a:rPr lang="en-US" dirty="0" smtClean="0"/>
              <a:t>INSERTION – </a:t>
            </a:r>
            <a:r>
              <a:rPr lang="en-US" b="1" dirty="0" smtClean="0"/>
              <a:t>difficult to insert</a:t>
            </a:r>
            <a:endParaRPr lang="en-US" b="1" dirty="0"/>
          </a:p>
          <a:p>
            <a:r>
              <a:rPr lang="en-US" dirty="0"/>
              <a:t>Smaller tube causes </a:t>
            </a:r>
            <a:r>
              <a:rPr lang="en-US" b="1" dirty="0"/>
              <a:t>increased </a:t>
            </a:r>
            <a:r>
              <a:rPr lang="en-US" b="1" dirty="0" smtClean="0"/>
              <a:t>resistance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stylet</a:t>
            </a:r>
            <a:r>
              <a:rPr lang="en-US" dirty="0" smtClean="0"/>
              <a:t>, small tracheal tube other device is to be inserted into the tube to stiffen it.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052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NAME THE LMA WHICH IS USEFULL IN EMERGENCY MEDICINE AND CRITICAL CARE?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0581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Intubating lma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has a </a:t>
            </a:r>
            <a:r>
              <a:rPr lang="en-US" b="1" dirty="0" smtClean="0"/>
              <a:t>short, curved stainless steel shaft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Metal handle is  bonded to the shaft </a:t>
            </a:r>
            <a:r>
              <a:rPr lang="en-US" dirty="0" smtClean="0"/>
              <a:t>to facilitate one handed insertion, position adjustment.</a:t>
            </a:r>
          </a:p>
          <a:p>
            <a:r>
              <a:rPr lang="en-US" dirty="0"/>
              <a:t>USES-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1) Tracheal intubation  </a:t>
            </a:r>
            <a:endParaRPr lang="en-US" dirty="0"/>
          </a:p>
          <a:p>
            <a:pPr>
              <a:buNone/>
            </a:pPr>
            <a:r>
              <a:rPr lang="en-US" dirty="0" smtClean="0"/>
              <a:t>		2) </a:t>
            </a:r>
            <a:r>
              <a:rPr lang="en-US" dirty="0"/>
              <a:t>Blind intubation</a:t>
            </a:r>
          </a:p>
          <a:p>
            <a:pPr>
              <a:buNone/>
            </a:pPr>
            <a:r>
              <a:rPr lang="en-US" dirty="0" smtClean="0"/>
              <a:t>		3) </a:t>
            </a:r>
            <a:r>
              <a:rPr lang="en-US" dirty="0"/>
              <a:t>Blind nasal intubation</a:t>
            </a:r>
          </a:p>
          <a:p>
            <a:pPr>
              <a:buNone/>
            </a:pPr>
            <a:r>
              <a:rPr lang="en-US" dirty="0" smtClean="0"/>
              <a:t>		4) </a:t>
            </a:r>
            <a:r>
              <a:rPr lang="en-US" dirty="0" err="1"/>
              <a:t>Fiberscopic</a:t>
            </a:r>
            <a:r>
              <a:rPr lang="en-US" dirty="0"/>
              <a:t> guided intubation</a:t>
            </a:r>
          </a:p>
          <a:p>
            <a:pPr>
              <a:buNone/>
            </a:pPr>
            <a:r>
              <a:rPr lang="en-US" dirty="0" smtClean="0"/>
              <a:t>		5) </a:t>
            </a:r>
            <a:r>
              <a:rPr lang="en-US" dirty="0"/>
              <a:t>Light guided intubation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Recommended in both difficult airway and Resuscitation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312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248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kanksha\Desktop\Camera\2012-03-04 19.03.1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38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Laryngeal Tube / KING LTS Tube</a:t>
            </a:r>
          </a:p>
        </p:txBody>
      </p:sp>
      <p:pic>
        <p:nvPicPr>
          <p:cNvPr id="20485" name="Picture 7" descr="Laryngeal tube pic full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91613"/>
            <a:ext cx="7924800" cy="465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85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 OF  SUPRAGLOTTIC AIRWAY DEVICES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239000" cy="447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1) All supraglottic </a:t>
            </a:r>
            <a:r>
              <a:rPr lang="en-US" b="1" dirty="0" smtClean="0"/>
              <a:t>airway devices avoid tube </a:t>
            </a:r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dirty="0" smtClean="0"/>
              <a:t>so that </a:t>
            </a:r>
            <a:r>
              <a:rPr lang="en-US" b="1" dirty="0" smtClean="0"/>
              <a:t>minimal resistance </a:t>
            </a:r>
            <a:r>
              <a:rPr lang="en-US" dirty="0" smtClean="0"/>
              <a:t>in the patient’s upper airway.</a:t>
            </a:r>
          </a:p>
          <a:p>
            <a:pPr>
              <a:buNone/>
            </a:pPr>
            <a:r>
              <a:rPr lang="en-US" dirty="0" smtClean="0"/>
              <a:t>2) hemodynamic stability .</a:t>
            </a:r>
          </a:p>
          <a:p>
            <a:pPr>
              <a:buNone/>
            </a:pPr>
            <a:r>
              <a:rPr lang="en-US" dirty="0" smtClean="0"/>
              <a:t>3) In </a:t>
            </a:r>
            <a:r>
              <a:rPr lang="en-US" dirty="0" err="1" smtClean="0"/>
              <a:t>advertant</a:t>
            </a:r>
            <a:r>
              <a:rPr lang="en-US" dirty="0" smtClean="0"/>
              <a:t> </a:t>
            </a:r>
            <a:r>
              <a:rPr lang="en-US" b="1" dirty="0" smtClean="0"/>
              <a:t>bronchial intubation is avoided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4) Ease of insertion and smooth awakening.</a:t>
            </a:r>
          </a:p>
          <a:p>
            <a:pPr marL="609600" indent="-609600">
              <a:buNone/>
            </a:pPr>
            <a:r>
              <a:rPr lang="en-US" dirty="0" smtClean="0"/>
              <a:t>5) These devices </a:t>
            </a:r>
            <a:r>
              <a:rPr lang="en-US" b="1" dirty="0" smtClean="0"/>
              <a:t>permit endotracheal intubation,</a:t>
            </a:r>
            <a:r>
              <a:rPr lang="en-US" dirty="0" smtClean="0"/>
              <a:t> if situation requires.</a:t>
            </a:r>
          </a:p>
          <a:p>
            <a:pPr marL="609600" indent="-609600">
              <a:buNone/>
            </a:pPr>
            <a:r>
              <a:rPr lang="en-US" dirty="0" smtClean="0"/>
              <a:t>6) Allows spontaneous or assisted ventilation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7) Allow hands-free maintenance of an open airway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684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1) Supraglottic devices have been recommended as </a:t>
            </a:r>
            <a:r>
              <a:rPr lang="en-US" sz="3200" dirty="0" smtClean="0"/>
              <a:t>rescue airways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2) Procedures outside the operating room-</a:t>
            </a:r>
          </a:p>
          <a:p>
            <a:pPr lvl="2"/>
            <a:r>
              <a:rPr lang="en-US" sz="2400" dirty="0" smtClean="0"/>
              <a:t>Radiology and MRI</a:t>
            </a:r>
          </a:p>
          <a:p>
            <a:pPr lvl="2"/>
            <a:r>
              <a:rPr lang="en-US" sz="2400" dirty="0" smtClean="0"/>
              <a:t>Radiation Therapy</a:t>
            </a:r>
          </a:p>
          <a:p>
            <a:pPr lvl="2"/>
            <a:r>
              <a:rPr lang="en-US" sz="2400" dirty="0" smtClean="0"/>
              <a:t>Diagnostic and short therapeutic procedures in children</a:t>
            </a:r>
          </a:p>
          <a:p>
            <a:pPr lvl="2"/>
            <a:r>
              <a:rPr lang="en-US" sz="2400" dirty="0" smtClean="0"/>
              <a:t>Cardiology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9628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3) Head and Neck surgeries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4) Pulmonary medicine and Thoracic surgeries</a:t>
            </a:r>
          </a:p>
          <a:p>
            <a:pPr>
              <a:buNone/>
            </a:pPr>
            <a:r>
              <a:rPr lang="en-US" dirty="0" smtClean="0"/>
              <a:t>		- Laser surgery of the trachea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	- Tracheobronchial stent placement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5) Neurosurgery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756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1) Small oral aperture.</a:t>
            </a:r>
          </a:p>
          <a:p>
            <a:pPr>
              <a:buNone/>
            </a:pPr>
            <a:r>
              <a:rPr lang="en-US" dirty="0" smtClean="0"/>
              <a:t>2) Any </a:t>
            </a:r>
            <a:r>
              <a:rPr lang="en-US" dirty="0" err="1" smtClean="0"/>
              <a:t>oropharyngeal</a:t>
            </a:r>
            <a:r>
              <a:rPr lang="en-US" dirty="0" smtClean="0"/>
              <a:t>, pharyngeal or </a:t>
            </a:r>
            <a:r>
              <a:rPr lang="en-US" dirty="0" err="1" smtClean="0"/>
              <a:t>hypopharyngeal</a:t>
            </a:r>
            <a:r>
              <a:rPr lang="en-US" dirty="0" smtClean="0"/>
              <a:t> </a:t>
            </a:r>
            <a:r>
              <a:rPr lang="en-US" b="1" dirty="0" smtClean="0"/>
              <a:t>mass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3) Esophageal pathology- caustic ingestion</a:t>
            </a:r>
          </a:p>
          <a:p>
            <a:pPr>
              <a:buNone/>
            </a:pPr>
            <a:r>
              <a:rPr lang="en-US" dirty="0" smtClean="0"/>
              <a:t>4) Full stomach patients,  gross or morbid obesity, pregnancy, multiple injury, acute abdominal or thoracic injury, conditions of delayed gastric emptying.</a:t>
            </a:r>
          </a:p>
          <a:p>
            <a:pPr>
              <a:buNone/>
            </a:pPr>
            <a:r>
              <a:rPr lang="en-US" dirty="0" smtClean="0"/>
              <a:t>5) limited value in patients of </a:t>
            </a:r>
            <a:r>
              <a:rPr lang="en-US" b="1" dirty="0" smtClean="0"/>
              <a:t>poor lung compliance. 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10166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671</TotalTime>
  <Words>1548</Words>
  <Application>Microsoft Office PowerPoint</Application>
  <PresentationFormat>On-screen Show (4:3)</PresentationFormat>
  <Paragraphs>277</Paragraphs>
  <Slides>55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Angles</vt:lpstr>
      <vt:lpstr>SUPRAGLOTTIC  AIRWAY  DEVICES</vt:lpstr>
      <vt:lpstr>SUPRAGLOTTIC  AIRWAY DEVICES </vt:lpstr>
      <vt:lpstr>Slide 3</vt:lpstr>
      <vt:lpstr>HISTORY</vt:lpstr>
      <vt:lpstr>Dr. Archie Brain </vt:lpstr>
      <vt:lpstr>ADVANTAGES  OF  SUPRAGLOTTIC AIRWAY DEVICES</vt:lpstr>
      <vt:lpstr>INDICATIONS</vt:lpstr>
      <vt:lpstr>Slide 8</vt:lpstr>
      <vt:lpstr>CONTRAINDICATIONS</vt:lpstr>
      <vt:lpstr>complications</vt:lpstr>
      <vt:lpstr>desirable features of lma</vt:lpstr>
      <vt:lpstr>ROLE OF LMA IN ASA’S DIFFICULT AIRWAY ALGORITHM</vt:lpstr>
      <vt:lpstr>CLASSIFICATIONS</vt:lpstr>
      <vt:lpstr>Slide 14</vt:lpstr>
      <vt:lpstr>Clasiification based on lumens</vt:lpstr>
      <vt:lpstr>Clasiification based on sealing mechanisms (millers in 2004)</vt:lpstr>
      <vt:lpstr> Individual devices</vt:lpstr>
      <vt:lpstr>LMA CLASSIC</vt:lpstr>
      <vt:lpstr>Slide 19</vt:lpstr>
      <vt:lpstr>Slide 20</vt:lpstr>
      <vt:lpstr>Slide 21</vt:lpstr>
      <vt:lpstr>Slide 22</vt:lpstr>
      <vt:lpstr>AVAILABLE  LMA  CLASSICS</vt:lpstr>
      <vt:lpstr>   insertion  technique</vt:lpstr>
      <vt:lpstr>Slide 25</vt:lpstr>
      <vt:lpstr>Slide 26</vt:lpstr>
      <vt:lpstr>Slide 27</vt:lpstr>
      <vt:lpstr>Slide 28</vt:lpstr>
      <vt:lpstr>   laryngeal mask in place</vt:lpstr>
      <vt:lpstr>Slide 30</vt:lpstr>
      <vt:lpstr>   Proseal  lma</vt:lpstr>
      <vt:lpstr>            proseal lma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        SUPREME LMA</vt:lpstr>
      <vt:lpstr>         LMA Supreme</vt:lpstr>
      <vt:lpstr>Slide 45</vt:lpstr>
      <vt:lpstr>Slide 46</vt:lpstr>
      <vt:lpstr>              lma c-trach</vt:lpstr>
      <vt:lpstr>Slide 48</vt:lpstr>
      <vt:lpstr>             lma flexible</vt:lpstr>
      <vt:lpstr>              lma   flexible</vt:lpstr>
      <vt:lpstr>Slide 51</vt:lpstr>
      <vt:lpstr>Intubating lma</vt:lpstr>
      <vt:lpstr>Slide 53</vt:lpstr>
      <vt:lpstr>Slide 54</vt:lpstr>
      <vt:lpstr>Laryngeal Tube / KING LTS Tube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Client</dc:creator>
  <cp:lastModifiedBy>user</cp:lastModifiedBy>
  <cp:revision>136</cp:revision>
  <dcterms:created xsi:type="dcterms:W3CDTF">2013-07-22T11:24:05Z</dcterms:created>
  <dcterms:modified xsi:type="dcterms:W3CDTF">2020-08-17T08:12:56Z</dcterms:modified>
</cp:coreProperties>
</file>