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01-Jan-80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25252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01-Jan-80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01-Jan-80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01-Jan-80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01-Jan-80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66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561"/>
                </a:moveTo>
                <a:lnTo>
                  <a:pt x="5410199" y="51561"/>
                </a:lnTo>
                <a:lnTo>
                  <a:pt x="5410199" y="0"/>
                </a:lnTo>
                <a:lnTo>
                  <a:pt x="0" y="0"/>
                </a:lnTo>
                <a:lnTo>
                  <a:pt x="0" y="51561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84945" cy="311150"/>
          </a:xfrm>
          <a:custGeom>
            <a:avLst/>
            <a:gdLst/>
            <a:ahLst/>
            <a:cxnLst/>
            <a:rect l="l" t="t" r="r" b="b"/>
            <a:pathLst>
              <a:path w="9084945" h="311150">
                <a:moveTo>
                  <a:pt x="9044432" y="0"/>
                </a:moveTo>
                <a:lnTo>
                  <a:pt x="0" y="0"/>
                </a:lnTo>
                <a:lnTo>
                  <a:pt x="0" y="310680"/>
                </a:lnTo>
                <a:lnTo>
                  <a:pt x="9044432" y="310680"/>
                </a:lnTo>
                <a:lnTo>
                  <a:pt x="9044432" y="0"/>
                </a:lnTo>
                <a:close/>
              </a:path>
              <a:path w="9084945" h="311150">
                <a:moveTo>
                  <a:pt x="9084945" y="0"/>
                </a:moveTo>
                <a:lnTo>
                  <a:pt x="9071851" y="0"/>
                </a:lnTo>
                <a:lnTo>
                  <a:pt x="9071851" y="310680"/>
                </a:lnTo>
                <a:lnTo>
                  <a:pt x="9084945" y="310680"/>
                </a:lnTo>
                <a:lnTo>
                  <a:pt x="9084945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42571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667"/>
                </a:moveTo>
                <a:lnTo>
                  <a:pt x="1428" y="310667"/>
                </a:lnTo>
                <a:lnTo>
                  <a:pt x="1428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08228"/>
            <a:ext cx="9084945" cy="132080"/>
          </a:xfrm>
          <a:custGeom>
            <a:avLst/>
            <a:gdLst/>
            <a:ahLst/>
            <a:cxnLst/>
            <a:rect l="l" t="t" r="r" b="b"/>
            <a:pathLst>
              <a:path w="9084945" h="132079">
                <a:moveTo>
                  <a:pt x="9044432" y="0"/>
                </a:moveTo>
                <a:lnTo>
                  <a:pt x="0" y="0"/>
                </a:lnTo>
                <a:lnTo>
                  <a:pt x="0" y="91440"/>
                </a:lnTo>
                <a:lnTo>
                  <a:pt x="9044432" y="91440"/>
                </a:lnTo>
                <a:lnTo>
                  <a:pt x="9044432" y="0"/>
                </a:lnTo>
                <a:close/>
              </a:path>
              <a:path w="9084945" h="132079">
                <a:moveTo>
                  <a:pt x="9084945" y="0"/>
                </a:moveTo>
                <a:lnTo>
                  <a:pt x="9071851" y="0"/>
                </a:lnTo>
                <a:lnTo>
                  <a:pt x="9071851" y="131876"/>
                </a:lnTo>
                <a:lnTo>
                  <a:pt x="9084945" y="131876"/>
                </a:lnTo>
                <a:lnTo>
                  <a:pt x="9084945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42571" y="308227"/>
            <a:ext cx="1905" cy="132080"/>
          </a:xfrm>
          <a:custGeom>
            <a:avLst/>
            <a:gdLst/>
            <a:ahLst/>
            <a:cxnLst/>
            <a:rect l="l" t="t" r="r" b="b"/>
            <a:pathLst>
              <a:path w="1904" h="132079">
                <a:moveTo>
                  <a:pt x="0" y="131878"/>
                </a:moveTo>
                <a:lnTo>
                  <a:pt x="1428" y="131878"/>
                </a:lnTo>
                <a:lnTo>
                  <a:pt x="1428" y="0"/>
                </a:lnTo>
                <a:lnTo>
                  <a:pt x="0" y="0"/>
                </a:lnTo>
                <a:lnTo>
                  <a:pt x="0" y="131878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60271"/>
            <a:ext cx="3634740" cy="80010"/>
          </a:xfrm>
          <a:custGeom>
            <a:avLst/>
            <a:gdLst/>
            <a:ahLst/>
            <a:cxnLst/>
            <a:rect l="l" t="t" r="r" b="b"/>
            <a:pathLst>
              <a:path w="3634740" h="80009">
                <a:moveTo>
                  <a:pt x="0" y="79834"/>
                </a:moveTo>
                <a:lnTo>
                  <a:pt x="3634231" y="79834"/>
                </a:lnTo>
                <a:lnTo>
                  <a:pt x="3634231" y="0"/>
                </a:lnTo>
                <a:lnTo>
                  <a:pt x="0" y="0"/>
                </a:lnTo>
                <a:lnTo>
                  <a:pt x="0" y="79834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410200" y="440105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3732365" y="0"/>
                </a:lnTo>
                <a:lnTo>
                  <a:pt x="3732365" y="148793"/>
                </a:lnTo>
                <a:lnTo>
                  <a:pt x="3674745" y="148793"/>
                </a:lnTo>
                <a:lnTo>
                  <a:pt x="3674745" y="0"/>
                </a:lnTo>
                <a:lnTo>
                  <a:pt x="3661651" y="0"/>
                </a:lnTo>
                <a:lnTo>
                  <a:pt x="3661651" y="148793"/>
                </a:lnTo>
                <a:lnTo>
                  <a:pt x="3661651" y="179654"/>
                </a:lnTo>
                <a:lnTo>
                  <a:pt x="3634232" y="179654"/>
                </a:lnTo>
                <a:lnTo>
                  <a:pt x="3634232" y="148793"/>
                </a:lnTo>
                <a:lnTo>
                  <a:pt x="3634232" y="0"/>
                </a:lnTo>
                <a:lnTo>
                  <a:pt x="0" y="0"/>
                </a:lnTo>
                <a:lnTo>
                  <a:pt x="0" y="148793"/>
                </a:lnTo>
                <a:lnTo>
                  <a:pt x="0" y="179654"/>
                </a:lnTo>
                <a:lnTo>
                  <a:pt x="0" y="180035"/>
                </a:lnTo>
                <a:lnTo>
                  <a:pt x="3733800" y="180035"/>
                </a:lnTo>
                <a:lnTo>
                  <a:pt x="3733800" y="179654"/>
                </a:lnTo>
                <a:lnTo>
                  <a:pt x="3733800" y="148793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07279" y="497458"/>
            <a:ext cx="3566795" cy="128270"/>
          </a:xfrm>
          <a:custGeom>
            <a:avLst/>
            <a:gdLst/>
            <a:ahLst/>
            <a:cxnLst/>
            <a:rect l="l" t="t" r="r" b="b"/>
            <a:pathLst>
              <a:path w="3566795" h="128270">
                <a:moveTo>
                  <a:pt x="3063240" y="2032"/>
                </a:moveTo>
                <a:lnTo>
                  <a:pt x="3061208" y="0"/>
                </a:lnTo>
                <a:lnTo>
                  <a:pt x="2159" y="0"/>
                </a:lnTo>
                <a:lnTo>
                  <a:pt x="0" y="2032"/>
                </a:lnTo>
                <a:lnTo>
                  <a:pt x="0" y="25400"/>
                </a:lnTo>
                <a:lnTo>
                  <a:pt x="2159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795" h="128270">
                <a:moveTo>
                  <a:pt x="3566541" y="94234"/>
                </a:moveTo>
                <a:lnTo>
                  <a:pt x="3563874" y="91440"/>
                </a:lnTo>
                <a:lnTo>
                  <a:pt x="1969135" y="91440"/>
                </a:lnTo>
                <a:lnTo>
                  <a:pt x="1966341" y="94234"/>
                </a:lnTo>
                <a:lnTo>
                  <a:pt x="1966341" y="125349"/>
                </a:lnTo>
                <a:lnTo>
                  <a:pt x="1969135" y="128016"/>
                </a:lnTo>
                <a:lnTo>
                  <a:pt x="3563874" y="128016"/>
                </a:lnTo>
                <a:lnTo>
                  <a:pt x="3566541" y="125349"/>
                </a:lnTo>
                <a:lnTo>
                  <a:pt x="3566541" y="942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084944" y="0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025381" y="0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975470" y="0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915654" y="381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873490" y="381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6"/>
                </a:lnTo>
                <a:lnTo>
                  <a:pt x="9143" y="585216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550" y="564845"/>
            <a:ext cx="82169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heavy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1380490"/>
            <a:ext cx="7964170" cy="3409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252525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01-Jan-80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1.wav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3.wav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838450"/>
            <a:ext cx="8181975" cy="1657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76400" y="838200"/>
            <a:ext cx="55707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SKIN DISEASES </a:t>
            </a:r>
          </a:p>
          <a:p>
            <a:pPr algn="ctr"/>
            <a:r>
              <a:rPr lang="en-US" sz="5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en-US" sz="5400" b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5638800"/>
            <a:ext cx="4624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PRESENTED BY : Dr. FALGUNI PATEL</a:t>
            </a:r>
            <a:endParaRPr lang="en-US" b="1" dirty="0"/>
          </a:p>
        </p:txBody>
      </p:sp>
      <p:pic>
        <p:nvPicPr>
          <p:cNvPr id="7" name="~PP2046.WAV">
            <a:hlinkClick r:id="" action="ppaction://media"/>
          </p:cNvPr>
          <p:cNvPicPr>
            <a:picLocks noRot="1" noChangeAspect="1"/>
          </p:cNvPicPr>
          <p:nvPr>
            <a:wavAudioFile r:embed="rId1" name="~PP204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09599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8229600" y="609600"/>
                </a:lnTo>
                <a:lnTo>
                  <a:pt x="822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Oral </a:t>
            </a:r>
            <a:r>
              <a:rPr spc="-20" dirty="0"/>
              <a:t>manifestations</a:t>
            </a:r>
            <a:r>
              <a:rPr spc="55" dirty="0"/>
              <a:t> </a:t>
            </a:r>
            <a:r>
              <a:rPr spc="-10" dirty="0"/>
              <a:t>SJS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295400"/>
            <a:ext cx="8229600" cy="2438400"/>
          </a:xfrm>
          <a:custGeom>
            <a:avLst/>
            <a:gdLst/>
            <a:ahLst/>
            <a:cxnLst/>
            <a:rect l="l" t="t" r="r" b="b"/>
            <a:pathLst>
              <a:path w="8229600" h="2438400">
                <a:moveTo>
                  <a:pt x="0" y="2438400"/>
                </a:moveTo>
                <a:lnTo>
                  <a:pt x="8229600" y="2438400"/>
                </a:lnTo>
                <a:lnTo>
                  <a:pt x="8229600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668" y="1270762"/>
            <a:ext cx="7505700" cy="205184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latin typeface="Carlito"/>
                <a:cs typeface="Carlito"/>
              </a:rPr>
              <a:t>Severe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painful </a:t>
            </a:r>
            <a:r>
              <a:rPr sz="2000" dirty="0">
                <a:latin typeface="Carlito"/>
                <a:cs typeface="Carlito"/>
              </a:rPr>
              <a:t>making </a:t>
            </a:r>
            <a:r>
              <a:rPr sz="2000" spc="-10" dirty="0">
                <a:latin typeface="Carlito"/>
                <a:cs typeface="Carlito"/>
              </a:rPr>
              <a:t>mastication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impossible</a:t>
            </a:r>
            <a:endParaRPr sz="2000" dirty="0">
              <a:latin typeface="Carlito"/>
              <a:cs typeface="Carlito"/>
            </a:endParaRPr>
          </a:p>
          <a:p>
            <a:pPr marL="268605" marR="14097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Carlito"/>
                <a:cs typeface="Carlito"/>
              </a:rPr>
              <a:t>Mucosal vesicles or bullae occur </a:t>
            </a:r>
            <a:r>
              <a:rPr sz="2000" dirty="0">
                <a:latin typeface="Carlito"/>
                <a:cs typeface="Carlito"/>
              </a:rPr>
              <a:t>which </a:t>
            </a:r>
            <a:r>
              <a:rPr sz="2000" spc="-10" dirty="0">
                <a:latin typeface="Carlito"/>
                <a:cs typeface="Carlito"/>
              </a:rPr>
              <a:t>ruptures </a:t>
            </a:r>
            <a:r>
              <a:rPr sz="2000" spc="-5" dirty="0">
                <a:latin typeface="Carlito"/>
                <a:cs typeface="Carlito"/>
              </a:rPr>
              <a:t>leaving </a:t>
            </a:r>
            <a:r>
              <a:rPr sz="2000" dirty="0">
                <a:latin typeface="Carlito"/>
                <a:cs typeface="Carlito"/>
              </a:rPr>
              <a:t>it  </a:t>
            </a:r>
            <a:r>
              <a:rPr sz="2000" spc="-15" dirty="0">
                <a:latin typeface="Carlito"/>
                <a:cs typeface="Carlito"/>
              </a:rPr>
              <a:t>covered </a:t>
            </a:r>
            <a:r>
              <a:rPr sz="2000" dirty="0">
                <a:latin typeface="Carlito"/>
                <a:cs typeface="Carlito"/>
              </a:rPr>
              <a:t>with a </a:t>
            </a:r>
            <a:r>
              <a:rPr sz="2000" b="1" i="1" spc="-160" dirty="0">
                <a:latin typeface="Arial"/>
                <a:cs typeface="Arial"/>
              </a:rPr>
              <a:t>thick </a:t>
            </a:r>
            <a:r>
              <a:rPr sz="2000" b="1" i="1" spc="-105" dirty="0">
                <a:latin typeface="Arial"/>
                <a:cs typeface="Arial"/>
              </a:rPr>
              <a:t>white </a:t>
            </a:r>
            <a:r>
              <a:rPr sz="2000" b="1" i="1" spc="-155" dirty="0">
                <a:latin typeface="Arial"/>
                <a:cs typeface="Arial"/>
              </a:rPr>
              <a:t>or </a:t>
            </a:r>
            <a:r>
              <a:rPr sz="2000" b="1" i="1" spc="-140" dirty="0">
                <a:latin typeface="Arial"/>
                <a:cs typeface="Arial"/>
              </a:rPr>
              <a:t>yellow</a:t>
            </a:r>
            <a:r>
              <a:rPr sz="2000" b="1" i="1" spc="-105" dirty="0">
                <a:latin typeface="Arial"/>
                <a:cs typeface="Arial"/>
              </a:rPr>
              <a:t> </a:t>
            </a:r>
            <a:r>
              <a:rPr sz="2000" b="1" i="1" spc="-160" dirty="0">
                <a:latin typeface="Arial"/>
                <a:cs typeface="Arial"/>
              </a:rPr>
              <a:t>exudate</a:t>
            </a:r>
            <a:endParaRPr sz="200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i="1" spc="-280" dirty="0">
                <a:latin typeface="Arial"/>
                <a:cs typeface="Arial"/>
              </a:rPr>
              <a:t>Lips </a:t>
            </a:r>
            <a:r>
              <a:rPr sz="2000" spc="-10" dirty="0">
                <a:latin typeface="Carlito"/>
                <a:cs typeface="Carlito"/>
              </a:rPr>
              <a:t>exhibit ulceration </a:t>
            </a:r>
            <a:r>
              <a:rPr sz="2000" dirty="0">
                <a:latin typeface="Carlito"/>
                <a:cs typeface="Carlito"/>
              </a:rPr>
              <a:t>with </a:t>
            </a:r>
            <a:r>
              <a:rPr sz="2000" spc="-10" dirty="0">
                <a:latin typeface="Carlito"/>
                <a:cs typeface="Carlito"/>
              </a:rPr>
              <a:t>bloody </a:t>
            </a:r>
            <a:r>
              <a:rPr sz="2000" spc="-5" dirty="0">
                <a:latin typeface="Carlito"/>
                <a:cs typeface="Carlito"/>
              </a:rPr>
              <a:t>crusting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5" dirty="0">
                <a:latin typeface="Carlito"/>
                <a:cs typeface="Carlito"/>
              </a:rPr>
              <a:t>are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painful</a:t>
            </a:r>
            <a:endParaRPr sz="2000" dirty="0">
              <a:latin typeface="Carlito"/>
              <a:cs typeface="Carlito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0" dirty="0">
                <a:latin typeface="Carlito"/>
                <a:cs typeface="Carlito"/>
              </a:rPr>
              <a:t>Erosions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b="1" i="1" spc="-175" dirty="0">
                <a:latin typeface="Arial"/>
                <a:cs typeface="Arial"/>
              </a:rPr>
              <a:t>pharynx </a:t>
            </a:r>
            <a:r>
              <a:rPr sz="2000" dirty="0">
                <a:latin typeface="Carlito"/>
                <a:cs typeface="Carlito"/>
              </a:rPr>
              <a:t>also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common</a:t>
            </a:r>
            <a:endParaRPr sz="2000" dirty="0">
              <a:latin typeface="Carlito"/>
              <a:cs typeface="Carlito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20" dirty="0">
                <a:latin typeface="Carlito"/>
                <a:cs typeface="Carlito"/>
              </a:rPr>
              <a:t>Mistaken for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i="1" dirty="0">
                <a:latin typeface="Carlito"/>
                <a:cs typeface="Carlito"/>
              </a:rPr>
              <a:t>ANUG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600" y="3733812"/>
            <a:ext cx="8368030" cy="2870200"/>
            <a:chOff x="609600" y="3733812"/>
            <a:chExt cx="8368030" cy="2870200"/>
          </a:xfrm>
        </p:grpSpPr>
        <p:sp>
          <p:nvSpPr>
            <p:cNvPr id="7" name="object 7"/>
            <p:cNvSpPr/>
            <p:nvPr/>
          </p:nvSpPr>
          <p:spPr>
            <a:xfrm>
              <a:off x="4114762" y="3810050"/>
              <a:ext cx="2246160" cy="27933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8400" y="3733812"/>
              <a:ext cx="2729039" cy="28229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" y="3886200"/>
              <a:ext cx="3310382" cy="24479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~PP12.WAV">
            <a:hlinkClick r:id="" action="ppaction://media"/>
          </p:cNvPr>
          <p:cNvPicPr>
            <a:picLocks noRot="1" noChangeAspect="1"/>
          </p:cNvPicPr>
          <p:nvPr>
            <a:wavAudioFile r:embed="rId1" name="~PP12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85800"/>
            <a:ext cx="8229600" cy="5888990"/>
          </a:xfrm>
          <a:custGeom>
            <a:avLst/>
            <a:gdLst/>
            <a:ahLst/>
            <a:cxnLst/>
            <a:rect l="l" t="t" r="r" b="b"/>
            <a:pathLst>
              <a:path w="8229600" h="5888990">
                <a:moveTo>
                  <a:pt x="0" y="5888736"/>
                </a:moveTo>
                <a:lnTo>
                  <a:pt x="8229600" y="5888736"/>
                </a:lnTo>
                <a:lnTo>
                  <a:pt x="8229600" y="0"/>
                </a:lnTo>
                <a:lnTo>
                  <a:pt x="0" y="0"/>
                </a:lnTo>
                <a:lnTo>
                  <a:pt x="0" y="5888736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655675"/>
            <a:ext cx="7408545" cy="517577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EYE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LESIONS: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lphaL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rlito"/>
                <a:cs typeface="Carlito"/>
              </a:rPr>
              <a:t>Photophobia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lphaL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rlito"/>
                <a:cs typeface="Carlito"/>
              </a:rPr>
              <a:t>Conjunctivitis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lphaLcPeriod"/>
              <a:tabLst>
                <a:tab pos="527685" algn="l"/>
                <a:tab pos="528320" algn="l"/>
              </a:tabLst>
            </a:pPr>
            <a:r>
              <a:rPr sz="2800" spc="-10" dirty="0">
                <a:solidFill>
                  <a:srgbClr val="252525"/>
                </a:solidFill>
                <a:latin typeface="Carlito"/>
                <a:cs typeface="Carlito"/>
              </a:rPr>
              <a:t>Panophthalmitis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lphaL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rlito"/>
                <a:cs typeface="Carlito"/>
              </a:rPr>
              <a:t>Keratoconjunctivitis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sicca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800" b="1" u="heavy" spc="-4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GENITAL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LESIONS: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AutoNum type="alphaLcPeriod"/>
              <a:tabLst>
                <a:tab pos="527685" algn="l"/>
                <a:tab pos="528320" algn="l"/>
              </a:tabLst>
            </a:pPr>
            <a:r>
              <a:rPr sz="2800" dirty="0">
                <a:latin typeface="Carlito"/>
                <a:cs typeface="Carlito"/>
              </a:rPr>
              <a:t>Non </a:t>
            </a:r>
            <a:r>
              <a:rPr sz="2800" spc="-5" dirty="0">
                <a:latin typeface="Carlito"/>
                <a:cs typeface="Carlito"/>
              </a:rPr>
              <a:t>specific </a:t>
            </a:r>
            <a:r>
              <a:rPr sz="2800" spc="-10" dirty="0">
                <a:latin typeface="Carlito"/>
                <a:cs typeface="Carlito"/>
              </a:rPr>
              <a:t>urethritis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lphaL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rlito"/>
                <a:cs typeface="Carlito"/>
              </a:rPr>
              <a:t>Balnitis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lphaLcPeriod"/>
              <a:tabLst>
                <a:tab pos="527685" algn="l"/>
                <a:tab pos="528320" algn="l"/>
              </a:tabLst>
            </a:pPr>
            <a:r>
              <a:rPr sz="2800" spc="-30" dirty="0">
                <a:latin typeface="Carlito"/>
                <a:cs typeface="Carlito"/>
              </a:rPr>
              <a:t>Vaginal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ulcers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Others: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800" spc="-40" dirty="0">
                <a:latin typeface="Carlito"/>
                <a:cs typeface="Carlito"/>
              </a:rPr>
              <a:t>Tracheo </a:t>
            </a:r>
            <a:r>
              <a:rPr sz="2800" spc="-10" dirty="0">
                <a:latin typeface="Carlito"/>
                <a:cs typeface="Carlito"/>
              </a:rPr>
              <a:t>bronchial </a:t>
            </a:r>
            <a:r>
              <a:rPr sz="2800" spc="-15" dirty="0">
                <a:latin typeface="Carlito"/>
                <a:cs typeface="Carlito"/>
              </a:rPr>
              <a:t>ulceration </a:t>
            </a:r>
            <a:r>
              <a:rPr sz="2800" dirty="0">
                <a:latin typeface="Carlito"/>
                <a:cs typeface="Carlito"/>
              </a:rPr>
              <a:t>and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pneumonia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990600"/>
            <a:ext cx="2895600" cy="194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~PP1066.WAV">
            <a:hlinkClick r:id="" action="ppaction://media"/>
          </p:cNvPr>
          <p:cNvPicPr>
            <a:picLocks noRot="1" noChangeAspect="1"/>
          </p:cNvPicPr>
          <p:nvPr>
            <a:wavAudioFile r:embed="rId1" name="~PP106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5"/>
              </a:spcBef>
            </a:pPr>
            <a:r>
              <a:rPr sz="3600" spc="-55" dirty="0"/>
              <a:t>HISTOPATHOLOGY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7200" y="1371600"/>
            <a:ext cx="8229600" cy="5257800"/>
          </a:xfrm>
          <a:custGeom>
            <a:avLst/>
            <a:gdLst/>
            <a:ahLst/>
            <a:cxnLst/>
            <a:rect l="l" t="t" r="r" b="b"/>
            <a:pathLst>
              <a:path w="8229600" h="5257800">
                <a:moveTo>
                  <a:pt x="0" y="5257800"/>
                </a:moveTo>
                <a:lnTo>
                  <a:pt x="8229600" y="5257800"/>
                </a:lnTo>
                <a:lnTo>
                  <a:pt x="8229600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45668" y="1380490"/>
            <a:ext cx="7964170" cy="3105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5" dirty="0"/>
              <a:t>In </a:t>
            </a:r>
            <a:r>
              <a:rPr sz="2800" spc="-20" dirty="0"/>
              <a:t>general </a:t>
            </a:r>
            <a:r>
              <a:rPr sz="2800" spc="-5" dirty="0"/>
              <a:t>the lesion </a:t>
            </a:r>
            <a:r>
              <a:rPr sz="2800" spc="-10" dirty="0"/>
              <a:t>show </a:t>
            </a:r>
            <a:r>
              <a:rPr sz="2800" spc="-15" dirty="0"/>
              <a:t>intercellular  </a:t>
            </a:r>
            <a:r>
              <a:rPr sz="2800" spc="-5" dirty="0"/>
              <a:t>&amp;  </a:t>
            </a:r>
            <a:r>
              <a:rPr sz="2800" spc="-15" dirty="0"/>
              <a:t>intracellular </a:t>
            </a:r>
            <a:r>
              <a:rPr sz="2800" spc="-5" dirty="0"/>
              <a:t>edema of the epithelium with </a:t>
            </a:r>
            <a:r>
              <a:rPr sz="2800" spc="-20" dirty="0"/>
              <a:t>focal  </a:t>
            </a:r>
            <a:r>
              <a:rPr sz="2800" spc="-15" dirty="0"/>
              <a:t>micro </a:t>
            </a:r>
            <a:r>
              <a:rPr sz="2800" spc="-10" dirty="0"/>
              <a:t>vesicle</a:t>
            </a:r>
            <a:r>
              <a:rPr sz="2800" spc="10" dirty="0"/>
              <a:t> </a:t>
            </a:r>
            <a:r>
              <a:rPr sz="2800" spc="-15" dirty="0"/>
              <a:t>formation.</a:t>
            </a:r>
          </a:p>
          <a:p>
            <a:pPr marL="268605" marR="6350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0" dirty="0"/>
              <a:t>Sometimes </a:t>
            </a:r>
            <a:r>
              <a:rPr sz="2800" spc="-5" dirty="0"/>
              <a:t>the edema </a:t>
            </a:r>
            <a:r>
              <a:rPr sz="2800" spc="-10" dirty="0"/>
              <a:t>results </a:t>
            </a:r>
            <a:r>
              <a:rPr sz="2800" spc="-5" dirty="0"/>
              <a:t>in a pooling of </a:t>
            </a:r>
            <a:r>
              <a:rPr sz="2800" dirty="0"/>
              <a:t>an  </a:t>
            </a:r>
            <a:r>
              <a:rPr sz="2800" spc="-5" dirty="0"/>
              <a:t>eosinophilic </a:t>
            </a:r>
            <a:r>
              <a:rPr sz="2800" spc="-10" dirty="0"/>
              <a:t>coagulum </a:t>
            </a:r>
            <a:r>
              <a:rPr sz="2800" spc="-5" dirty="0"/>
              <a:t>within the</a:t>
            </a:r>
            <a:r>
              <a:rPr sz="2800" spc="20" dirty="0"/>
              <a:t> </a:t>
            </a:r>
            <a:r>
              <a:rPr sz="2800" spc="-5" dirty="0"/>
              <a:t>epithelium.</a:t>
            </a:r>
          </a:p>
          <a:p>
            <a:pPr marL="268605" marR="571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5" dirty="0"/>
              <a:t>A </a:t>
            </a:r>
            <a:r>
              <a:rPr sz="2800" spc="-20" dirty="0"/>
              <a:t>generalized </a:t>
            </a:r>
            <a:r>
              <a:rPr sz="2800" spc="-10" dirty="0"/>
              <a:t>diffuse </a:t>
            </a:r>
            <a:r>
              <a:rPr sz="2800" spc="-15" dirty="0"/>
              <a:t>infiltration </a:t>
            </a:r>
            <a:r>
              <a:rPr sz="2800" spc="-5" dirty="0"/>
              <a:t>of </a:t>
            </a:r>
            <a:r>
              <a:rPr sz="2800" dirty="0"/>
              <a:t>both </a:t>
            </a:r>
            <a:r>
              <a:rPr sz="2800" spc="-10" dirty="0"/>
              <a:t>acute </a:t>
            </a:r>
            <a:r>
              <a:rPr sz="2800" spc="-5" dirty="0"/>
              <a:t>&amp;  </a:t>
            </a:r>
            <a:r>
              <a:rPr sz="2800" spc="-15" dirty="0"/>
              <a:t>chronic</a:t>
            </a:r>
            <a:r>
              <a:rPr sz="2800" spc="670" dirty="0"/>
              <a:t> </a:t>
            </a:r>
            <a:r>
              <a:rPr sz="2800" spc="-10" dirty="0"/>
              <a:t>inflammatory </a:t>
            </a:r>
            <a:r>
              <a:rPr sz="2800" spc="-5" dirty="0"/>
              <a:t>cells </a:t>
            </a:r>
            <a:r>
              <a:rPr sz="2800" spc="-15" dirty="0"/>
              <a:t>are  </a:t>
            </a:r>
            <a:r>
              <a:rPr sz="2800" spc="-10" dirty="0"/>
              <a:t>seen </a:t>
            </a:r>
            <a:r>
              <a:rPr sz="2800" spc="-5" dirty="0"/>
              <a:t>in</a:t>
            </a:r>
            <a:r>
              <a:rPr sz="2800" spc="470" dirty="0"/>
              <a:t> </a:t>
            </a:r>
            <a:r>
              <a:rPr sz="2800" spc="-5" dirty="0"/>
              <a:t>the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5800" y="4495800"/>
            <a:ext cx="7964932" cy="13433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>
              <a:lnSpc>
                <a:spcPct val="100000"/>
              </a:lnSpc>
              <a:spcBef>
                <a:spcPts val="95"/>
              </a:spcBef>
              <a:tabLst>
                <a:tab pos="2218055" algn="l"/>
                <a:tab pos="2999740" algn="l"/>
                <a:tab pos="3958590" algn="l"/>
              </a:tabLst>
            </a:pPr>
            <a:r>
              <a:rPr sz="2800" spc="-10" dirty="0" smtClean="0">
                <a:solidFill>
                  <a:srgbClr val="252525"/>
                </a:solidFill>
                <a:latin typeface="Carlito"/>
                <a:cs typeface="Carlito"/>
              </a:rPr>
              <a:t>underlyi</a:t>
            </a:r>
            <a:r>
              <a:rPr sz="2800" spc="-20" dirty="0" smtClean="0">
                <a:solidFill>
                  <a:srgbClr val="252525"/>
                </a:solidFill>
                <a:latin typeface="Carlito"/>
                <a:cs typeface="Carlito"/>
              </a:rPr>
              <a:t>n</a:t>
            </a:r>
            <a:r>
              <a:rPr sz="2800" spc="-5" dirty="0" smtClean="0">
                <a:solidFill>
                  <a:srgbClr val="252525"/>
                </a:solidFill>
                <a:latin typeface="Carlito"/>
                <a:cs typeface="Carlito"/>
              </a:rPr>
              <a:t>g</a:t>
            </a:r>
            <a:r>
              <a:rPr sz="2800" dirty="0">
                <a:solidFill>
                  <a:srgbClr val="252525"/>
                </a:solidFill>
                <a:latin typeface="Carlito"/>
                <a:cs typeface="Carlito"/>
              </a:rPr>
              <a:t>	C</a:t>
            </a:r>
            <a:r>
              <a:rPr sz="2800" spc="-235" dirty="0">
                <a:solidFill>
                  <a:srgbClr val="252525"/>
                </a:solidFill>
                <a:latin typeface="Carlito"/>
                <a:cs typeface="Carlito"/>
              </a:rPr>
              <a:t>.</a:t>
            </a:r>
            <a:r>
              <a:rPr sz="2800" spc="-305" dirty="0">
                <a:solidFill>
                  <a:srgbClr val="252525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252525"/>
                </a:solidFill>
                <a:latin typeface="Carlito"/>
                <a:cs typeface="Carlito"/>
              </a:rPr>
              <a:t>.</a:t>
            </a:r>
            <a:r>
              <a:rPr sz="2800" dirty="0">
                <a:solidFill>
                  <a:srgbClr val="252525"/>
                </a:solidFill>
                <a:latin typeface="Carlito"/>
                <a:cs typeface="Carlito"/>
              </a:rPr>
              <a:t>	</a:t>
            </a:r>
            <a:r>
              <a:rPr sz="2800" spc="-5" dirty="0" smtClean="0">
                <a:solidFill>
                  <a:srgbClr val="252525"/>
                </a:solidFill>
                <a:latin typeface="Carlito"/>
                <a:cs typeface="Carlito"/>
              </a:rPr>
              <a:t>with</a:t>
            </a:r>
            <a:r>
              <a:rPr lang="en-US" sz="2800" dirty="0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sz="2800" spc="-50" dirty="0" smtClean="0">
                <a:solidFill>
                  <a:srgbClr val="252525"/>
                </a:solidFill>
                <a:latin typeface="Carlito"/>
                <a:cs typeface="Carlito"/>
              </a:rPr>
              <a:t>v</a:t>
            </a:r>
            <a:r>
              <a:rPr sz="2800" spc="-5" dirty="0" smtClean="0">
                <a:solidFill>
                  <a:srgbClr val="252525"/>
                </a:solidFill>
                <a:latin typeface="Carlito"/>
                <a:cs typeface="Carlito"/>
              </a:rPr>
              <a:t>as</a:t>
            </a:r>
            <a:r>
              <a:rPr sz="2800" spc="10" dirty="0" smtClean="0">
                <a:solidFill>
                  <a:srgbClr val="252525"/>
                </a:solidFill>
                <a:latin typeface="Carlito"/>
                <a:cs typeface="Carlito"/>
              </a:rPr>
              <a:t>o</a:t>
            </a:r>
            <a:r>
              <a:rPr sz="2800" spc="-10" dirty="0" smtClean="0">
                <a:solidFill>
                  <a:srgbClr val="252525"/>
                </a:solidFill>
                <a:latin typeface="Carlito"/>
                <a:cs typeface="Carlito"/>
              </a:rPr>
              <a:t>dil</a:t>
            </a:r>
            <a:r>
              <a:rPr sz="2800" spc="-30" dirty="0" smtClean="0">
                <a:solidFill>
                  <a:srgbClr val="252525"/>
                </a:solidFill>
                <a:latin typeface="Carlito"/>
                <a:cs typeface="Carlito"/>
              </a:rPr>
              <a:t>a</a:t>
            </a:r>
            <a:r>
              <a:rPr sz="2800" spc="-50" dirty="0" smtClean="0">
                <a:solidFill>
                  <a:srgbClr val="252525"/>
                </a:solidFill>
                <a:latin typeface="Carlito"/>
                <a:cs typeface="Carlito"/>
              </a:rPr>
              <a:t>t</a:t>
            </a:r>
            <a:r>
              <a:rPr sz="2800" spc="-25" dirty="0" smtClean="0">
                <a:solidFill>
                  <a:srgbClr val="252525"/>
                </a:solidFill>
                <a:latin typeface="Carlito"/>
                <a:cs typeface="Carlito"/>
              </a:rPr>
              <a:t>a</a:t>
            </a:r>
            <a:r>
              <a:rPr sz="2800" spc="-5" dirty="0" smtClean="0">
                <a:solidFill>
                  <a:srgbClr val="252525"/>
                </a:solidFill>
                <a:latin typeface="Carlito"/>
                <a:cs typeface="Carlito"/>
              </a:rPr>
              <a:t>tion</a:t>
            </a:r>
            <a:r>
              <a:rPr lang="en-US" sz="2800" spc="-5" dirty="0" smtClean="0">
                <a:solidFill>
                  <a:srgbClr val="252525"/>
                </a:solidFill>
                <a:latin typeface="Carlito"/>
                <a:cs typeface="Carlito"/>
              </a:rPr>
              <a:t> of blood</a:t>
            </a:r>
            <a:r>
              <a:rPr sz="2800" spc="-5" dirty="0" smtClean="0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lang="en-US" sz="2800" spc="-5" dirty="0" smtClean="0">
                <a:solidFill>
                  <a:srgbClr val="252525"/>
                </a:solidFill>
                <a:latin typeface="Carlito"/>
                <a:cs typeface="Carlito"/>
              </a:rPr>
              <a:t>      </a:t>
            </a:r>
            <a:r>
              <a:rPr sz="2800" spc="-10" dirty="0" smtClean="0">
                <a:solidFill>
                  <a:srgbClr val="252525"/>
                </a:solidFill>
                <a:latin typeface="Carlito"/>
                <a:cs typeface="Carlito"/>
              </a:rPr>
              <a:t>vessels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354965" algn="l"/>
                <a:tab pos="355600" algn="l"/>
              </a:tabLst>
            </a:pPr>
            <a:r>
              <a:rPr sz="2800" spc="-140" dirty="0">
                <a:solidFill>
                  <a:srgbClr val="252525"/>
                </a:solidFill>
                <a:latin typeface="Carlito"/>
                <a:cs typeface="Carlito"/>
              </a:rPr>
              <a:t>C.T. </a:t>
            </a:r>
            <a:r>
              <a:rPr sz="2800" spc="-5" dirty="0">
                <a:solidFill>
                  <a:srgbClr val="252525"/>
                </a:solidFill>
                <a:latin typeface="Carlito"/>
                <a:cs typeface="Carlito"/>
              </a:rPr>
              <a:t>edema &amp; sub-epithelial</a:t>
            </a:r>
            <a:r>
              <a:rPr sz="2800" spc="140" dirty="0">
                <a:solidFill>
                  <a:srgbClr val="252525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rlito"/>
                <a:cs typeface="Carlito"/>
              </a:rPr>
              <a:t>cleft.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7" name="~PP3616.WAV">
            <a:hlinkClick r:id="" action="ppaction://media"/>
          </p:cNvPr>
          <p:cNvPicPr>
            <a:picLocks noRot="1" noChangeAspect="1"/>
          </p:cNvPicPr>
          <p:nvPr>
            <a:wavAudioFile r:embed="rId1" name="~PP361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700" y="520700"/>
            <a:ext cx="8651875" cy="5740400"/>
            <a:chOff x="139700" y="520700"/>
            <a:chExt cx="8651875" cy="5740400"/>
          </a:xfrm>
        </p:grpSpPr>
        <p:sp>
          <p:nvSpPr>
            <p:cNvPr id="3" name="object 3"/>
            <p:cNvSpPr/>
            <p:nvPr/>
          </p:nvSpPr>
          <p:spPr>
            <a:xfrm>
              <a:off x="454322" y="533400"/>
              <a:ext cx="8324425" cy="55209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050" y="527050"/>
              <a:ext cx="8639175" cy="5727700"/>
            </a:xfrm>
            <a:custGeom>
              <a:avLst/>
              <a:gdLst/>
              <a:ahLst/>
              <a:cxnLst/>
              <a:rect l="l" t="t" r="r" b="b"/>
              <a:pathLst>
                <a:path w="8639175" h="5727700">
                  <a:moveTo>
                    <a:pt x="0" y="5727700"/>
                  </a:moveTo>
                  <a:lnTo>
                    <a:pt x="8639048" y="5727700"/>
                  </a:lnTo>
                  <a:lnTo>
                    <a:pt x="8639048" y="0"/>
                  </a:lnTo>
                  <a:lnTo>
                    <a:pt x="0" y="0"/>
                  </a:lnTo>
                  <a:lnTo>
                    <a:pt x="0" y="572770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24600" y="4038600"/>
              <a:ext cx="2362200" cy="1295400"/>
            </a:xfrm>
            <a:custGeom>
              <a:avLst/>
              <a:gdLst/>
              <a:ahLst/>
              <a:cxnLst/>
              <a:rect l="l" t="t" r="r" b="b"/>
              <a:pathLst>
                <a:path w="2362200" h="1295400">
                  <a:moveTo>
                    <a:pt x="23622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2362200" y="1295400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~PP1184.WAV">
            <a:hlinkClick r:id="" action="ppaction://media"/>
          </p:cNvPr>
          <p:cNvPicPr>
            <a:picLocks noRot="1" noChangeAspect="1"/>
          </p:cNvPicPr>
          <p:nvPr>
            <a:wavAudioFile r:embed="rId1" name="~PP118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85800"/>
            <a:ext cx="8229600" cy="533400"/>
          </a:xfrm>
          <a:custGeom>
            <a:avLst/>
            <a:gdLst/>
            <a:ahLst/>
            <a:cxnLst/>
            <a:rect l="l" t="t" r="r" b="b"/>
            <a:pathLst>
              <a:path w="8229600" h="533400">
                <a:moveTo>
                  <a:pt x="0" y="533400"/>
                </a:moveTo>
                <a:lnTo>
                  <a:pt x="8229600" y="533400"/>
                </a:lnTo>
                <a:lnTo>
                  <a:pt x="8229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1705" y="526745"/>
            <a:ext cx="433349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u="none" spc="-10" dirty="0"/>
              <a:t>TR</a:t>
            </a:r>
            <a:r>
              <a:rPr sz="4900" u="none" spc="-60" dirty="0"/>
              <a:t>E</a:t>
            </a:r>
            <a:r>
              <a:rPr sz="4900" u="none" spc="-395" dirty="0"/>
              <a:t>A</a:t>
            </a:r>
            <a:r>
              <a:rPr sz="4900" u="none" spc="-10" dirty="0"/>
              <a:t>TMENT</a:t>
            </a:r>
            <a:endParaRPr sz="4900" dirty="0"/>
          </a:p>
        </p:txBody>
      </p:sp>
      <p:grpSp>
        <p:nvGrpSpPr>
          <p:cNvPr id="4" name="object 4"/>
          <p:cNvGrpSpPr/>
          <p:nvPr/>
        </p:nvGrpSpPr>
        <p:grpSpPr>
          <a:xfrm>
            <a:off x="450850" y="1216152"/>
            <a:ext cx="8242300" cy="5495925"/>
            <a:chOff x="450850" y="1216152"/>
            <a:chExt cx="8242300" cy="5495925"/>
          </a:xfrm>
        </p:grpSpPr>
        <p:sp>
          <p:nvSpPr>
            <p:cNvPr id="5" name="object 5"/>
            <p:cNvSpPr/>
            <p:nvPr/>
          </p:nvSpPr>
          <p:spPr>
            <a:xfrm>
              <a:off x="2993770" y="1216152"/>
              <a:ext cx="3154680" cy="56515"/>
            </a:xfrm>
            <a:custGeom>
              <a:avLst/>
              <a:gdLst/>
              <a:ahLst/>
              <a:cxnLst/>
              <a:rect l="l" t="t" r="r" b="b"/>
              <a:pathLst>
                <a:path w="3154679" h="56515">
                  <a:moveTo>
                    <a:pt x="3154680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3154680" y="56387"/>
                  </a:lnTo>
                  <a:lnTo>
                    <a:pt x="3154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295400"/>
              <a:ext cx="8229600" cy="5410200"/>
            </a:xfrm>
            <a:custGeom>
              <a:avLst/>
              <a:gdLst/>
              <a:ahLst/>
              <a:cxnLst/>
              <a:rect l="l" t="t" r="r" b="b"/>
              <a:pathLst>
                <a:path w="8229600" h="5410200">
                  <a:moveTo>
                    <a:pt x="0" y="5410200"/>
                  </a:moveTo>
                  <a:lnTo>
                    <a:pt x="8229600" y="54102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127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5668" y="1304290"/>
            <a:ext cx="7611745" cy="506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002030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dirty="0">
                <a:latin typeface="Carlito"/>
                <a:cs typeface="Carlito"/>
              </a:rPr>
              <a:t>If </a:t>
            </a:r>
            <a:r>
              <a:rPr sz="2800" spc="-5" dirty="0">
                <a:latin typeface="Carlito"/>
                <a:cs typeface="Carlito"/>
              </a:rPr>
              <a:t>drug reaction </a:t>
            </a:r>
            <a:r>
              <a:rPr sz="2800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suspected </a:t>
            </a:r>
            <a:r>
              <a:rPr sz="2800" spc="-5" dirty="0">
                <a:latin typeface="Carlito"/>
                <a:cs typeface="Carlito"/>
              </a:rPr>
              <a:t>,it should be  </a:t>
            </a:r>
            <a:r>
              <a:rPr sz="2800" spc="-15" dirty="0">
                <a:latin typeface="Carlito"/>
                <a:cs typeface="Carlito"/>
              </a:rPr>
              <a:t>withdrawn</a:t>
            </a:r>
            <a:endParaRPr sz="2800" dirty="0">
              <a:latin typeface="Carlito"/>
              <a:cs typeface="Carlito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5" dirty="0">
                <a:latin typeface="Carlito"/>
                <a:cs typeface="Carlito"/>
              </a:rPr>
              <a:t>Infections </a:t>
            </a:r>
            <a:r>
              <a:rPr sz="2800" spc="-5" dirty="0">
                <a:latin typeface="Carlito"/>
                <a:cs typeface="Carlito"/>
              </a:rPr>
              <a:t>should be </a:t>
            </a:r>
            <a:r>
              <a:rPr sz="2800" spc="-15" dirty="0">
                <a:latin typeface="Carlito"/>
                <a:cs typeface="Carlito"/>
              </a:rPr>
              <a:t>treated appropriately after  </a:t>
            </a:r>
            <a:r>
              <a:rPr sz="2800" spc="-10" dirty="0">
                <a:latin typeface="Carlito"/>
                <a:cs typeface="Carlito"/>
              </a:rPr>
              <a:t>culture </a:t>
            </a:r>
            <a:r>
              <a:rPr sz="2800" dirty="0">
                <a:latin typeface="Carlito"/>
                <a:cs typeface="Carlito"/>
              </a:rPr>
              <a:t>/ </a:t>
            </a:r>
            <a:r>
              <a:rPr sz="2800" spc="-10" dirty="0">
                <a:latin typeface="Carlito"/>
                <a:cs typeface="Carlito"/>
              </a:rPr>
              <a:t>serologic </a:t>
            </a:r>
            <a:r>
              <a:rPr sz="2800" spc="-15" dirty="0">
                <a:latin typeface="Carlito"/>
                <a:cs typeface="Carlito"/>
              </a:rPr>
              <a:t>tests </a:t>
            </a:r>
            <a:r>
              <a:rPr sz="2800" spc="-20" dirty="0">
                <a:latin typeface="Carlito"/>
                <a:cs typeface="Carlito"/>
              </a:rPr>
              <a:t>have </a:t>
            </a:r>
            <a:r>
              <a:rPr sz="2800" spc="-5" dirty="0">
                <a:latin typeface="Carlito"/>
                <a:cs typeface="Carlito"/>
              </a:rPr>
              <a:t>been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performed</a:t>
            </a:r>
            <a:endParaRPr sz="2800" dirty="0">
              <a:latin typeface="Carlito"/>
              <a:cs typeface="Carlito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Symptomatic </a:t>
            </a: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treatment</a:t>
            </a:r>
            <a:r>
              <a:rPr sz="2800" u="heavy" spc="-7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20" dirty="0">
                <a:latin typeface="Carlito"/>
                <a:cs typeface="Carlito"/>
              </a:rPr>
              <a:t>Oral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antihistamines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rlito"/>
                <a:cs typeface="Carlito"/>
              </a:rPr>
              <a:t>Local </a:t>
            </a:r>
            <a:r>
              <a:rPr sz="2800" spc="-5" dirty="0">
                <a:latin typeface="Carlito"/>
                <a:cs typeface="Carlito"/>
              </a:rPr>
              <a:t>skin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care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45" dirty="0">
                <a:latin typeface="Carlito"/>
                <a:cs typeface="Carlito"/>
              </a:rPr>
              <a:t>Topical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steroids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rlito"/>
                <a:cs typeface="Carlito"/>
              </a:rPr>
              <a:t>Soothing </a:t>
            </a:r>
            <a:r>
              <a:rPr sz="2800" dirty="0">
                <a:latin typeface="Carlito"/>
                <a:cs typeface="Carlito"/>
              </a:rPr>
              <a:t>mouth</a:t>
            </a:r>
            <a:r>
              <a:rPr sz="2800" spc="-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washes</a:t>
            </a:r>
            <a:endParaRPr sz="28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rlito"/>
                <a:cs typeface="Carlito"/>
              </a:rPr>
              <a:t>Liquid antiseptics </a:t>
            </a:r>
            <a:r>
              <a:rPr sz="2800" dirty="0">
                <a:latin typeface="Carlito"/>
                <a:cs typeface="Carlito"/>
              </a:rPr>
              <a:t>{ 0.05% </a:t>
            </a:r>
            <a:r>
              <a:rPr sz="2800" spc="-10" dirty="0">
                <a:latin typeface="Carlito"/>
                <a:cs typeface="Carlito"/>
              </a:rPr>
              <a:t>chlorhexidine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}</a:t>
            </a:r>
          </a:p>
          <a:p>
            <a:pPr marL="527685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800" spc="-20" dirty="0">
                <a:latin typeface="Carlito"/>
                <a:cs typeface="Carlito"/>
              </a:rPr>
              <a:t>Systemic </a:t>
            </a:r>
            <a:r>
              <a:rPr sz="2800" spc="-15" dirty="0">
                <a:latin typeface="Carlito"/>
                <a:cs typeface="Carlito"/>
              </a:rPr>
              <a:t>corticosteroids are</a:t>
            </a:r>
            <a:r>
              <a:rPr sz="2800" spc="-20" dirty="0">
                <a:latin typeface="Carlito"/>
                <a:cs typeface="Carlito"/>
              </a:rPr>
              <a:t> controversial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~PP1816.WAV">
            <a:hlinkClick r:id="" action="ppaction://media"/>
          </p:cNvPr>
          <p:cNvPicPr>
            <a:picLocks noRot="1" noChangeAspect="1"/>
          </p:cNvPicPr>
          <p:nvPr>
            <a:wavAudioFile r:embed="rId2" name="~PP1816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60354" y="979932"/>
            <a:ext cx="3759835" cy="1696085"/>
            <a:chOff x="2760354" y="979932"/>
            <a:chExt cx="3759835" cy="1696085"/>
          </a:xfrm>
        </p:grpSpPr>
        <p:sp>
          <p:nvSpPr>
            <p:cNvPr id="3" name="object 3"/>
            <p:cNvSpPr/>
            <p:nvPr/>
          </p:nvSpPr>
          <p:spPr>
            <a:xfrm>
              <a:off x="2760354" y="1032105"/>
              <a:ext cx="3623290" cy="16436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72155" y="979932"/>
              <a:ext cx="3747516" cy="1659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9399" y="1066800"/>
              <a:ext cx="3505200" cy="1524000"/>
            </a:xfrm>
            <a:custGeom>
              <a:avLst/>
              <a:gdLst/>
              <a:ahLst/>
              <a:cxnLst/>
              <a:rect l="l" t="t" r="r" b="b"/>
              <a:pathLst>
                <a:path w="3505200" h="1524000">
                  <a:moveTo>
                    <a:pt x="35052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3505200" y="15240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19399" y="1066800"/>
              <a:ext cx="3505200" cy="1524000"/>
            </a:xfrm>
            <a:custGeom>
              <a:avLst/>
              <a:gdLst/>
              <a:ahLst/>
              <a:cxnLst/>
              <a:rect l="l" t="t" r="r" b="b"/>
              <a:pathLst>
                <a:path w="3505200" h="1524000">
                  <a:moveTo>
                    <a:pt x="0" y="1524000"/>
                  </a:moveTo>
                  <a:lnTo>
                    <a:pt x="3505200" y="1524000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96945" y="1075690"/>
            <a:ext cx="31496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marR="5080" indent="-565785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M</a:t>
            </a:r>
            <a:r>
              <a:rPr sz="2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U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COCU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T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A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N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EOUS </a:t>
            </a:r>
            <a:r>
              <a:rPr sz="2400" b="1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DISORDERS</a:t>
            </a:r>
            <a:endParaRPr sz="2400" dirty="0">
              <a:latin typeface="Georgia"/>
              <a:cs typeface="Georgia"/>
            </a:endParaRPr>
          </a:p>
          <a:p>
            <a:pPr marL="445134" marR="436880" indent="901700">
              <a:lnSpc>
                <a:spcPct val="100000"/>
              </a:lnSpc>
            </a:pP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OF </a:t>
            </a:r>
            <a:r>
              <a:rPr sz="2400" b="1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ORAL</a:t>
            </a:r>
            <a:r>
              <a:rPr sz="2400" b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CAVITY</a:t>
            </a:r>
            <a:endParaRPr sz="2400" dirty="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55501" y="3786042"/>
            <a:ext cx="3605529" cy="938530"/>
            <a:chOff x="5055501" y="3786042"/>
            <a:chExt cx="3605529" cy="938530"/>
          </a:xfrm>
        </p:grpSpPr>
        <p:sp>
          <p:nvSpPr>
            <p:cNvPr id="9" name="object 9"/>
            <p:cNvSpPr/>
            <p:nvPr/>
          </p:nvSpPr>
          <p:spPr>
            <a:xfrm>
              <a:off x="5055501" y="3786042"/>
              <a:ext cx="3604997" cy="9379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05400" y="3809999"/>
              <a:ext cx="3505200" cy="838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05400" y="3809999"/>
              <a:ext cx="3505200" cy="838200"/>
            </a:xfrm>
            <a:custGeom>
              <a:avLst/>
              <a:gdLst/>
              <a:ahLst/>
              <a:cxnLst/>
              <a:rect l="l" t="t" r="r" b="b"/>
              <a:pathLst>
                <a:path w="3505200" h="838200">
                  <a:moveTo>
                    <a:pt x="0" y="838200"/>
                  </a:moveTo>
                  <a:lnTo>
                    <a:pt x="3505200" y="838200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02300" y="3976496"/>
            <a:ext cx="23145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Georgia"/>
                <a:cs typeface="Georgia"/>
              </a:rPr>
              <a:t>INFECTIVE</a:t>
            </a:r>
            <a:endParaRPr sz="30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69501" y="5154167"/>
            <a:ext cx="3605529" cy="1135380"/>
            <a:chOff x="2769501" y="5154167"/>
            <a:chExt cx="3605529" cy="1135380"/>
          </a:xfrm>
        </p:grpSpPr>
        <p:sp>
          <p:nvSpPr>
            <p:cNvPr id="14" name="object 14"/>
            <p:cNvSpPr/>
            <p:nvPr/>
          </p:nvSpPr>
          <p:spPr>
            <a:xfrm>
              <a:off x="2769501" y="5310042"/>
              <a:ext cx="3604997" cy="9379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5536" y="5154167"/>
              <a:ext cx="2851404" cy="11353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19400" y="5333999"/>
              <a:ext cx="3505200" cy="838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819400" y="5334000"/>
            <a:ext cx="3505200" cy="838200"/>
          </a:xfrm>
          <a:prstGeom prst="rect">
            <a:avLst/>
          </a:prstGeom>
          <a:ln w="12700">
            <a:solidFill>
              <a:srgbClr val="43808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15"/>
              </a:lnSpc>
            </a:pPr>
            <a:r>
              <a:rPr sz="3000" b="1" spc="-5" dirty="0">
                <a:latin typeface="Georgia"/>
                <a:cs typeface="Georgia"/>
              </a:rPr>
              <a:t>NON-</a:t>
            </a:r>
            <a:endParaRPr sz="3000">
              <a:latin typeface="Georgia"/>
              <a:cs typeface="Georgia"/>
            </a:endParaRPr>
          </a:p>
          <a:p>
            <a:pPr marL="2540" algn="ctr">
              <a:lnSpc>
                <a:spcPts val="3385"/>
              </a:lnSpc>
            </a:pPr>
            <a:r>
              <a:rPr sz="3000" b="1" dirty="0">
                <a:latin typeface="Georgia"/>
                <a:cs typeface="Georgia"/>
              </a:rPr>
              <a:t>INFECTIVE</a:t>
            </a:r>
            <a:endParaRPr sz="30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0040" y="3786042"/>
            <a:ext cx="3778250" cy="938530"/>
            <a:chOff x="320040" y="3786042"/>
            <a:chExt cx="3778250" cy="938530"/>
          </a:xfrm>
        </p:grpSpPr>
        <p:sp>
          <p:nvSpPr>
            <p:cNvPr id="19" name="object 19"/>
            <p:cNvSpPr/>
            <p:nvPr/>
          </p:nvSpPr>
          <p:spPr>
            <a:xfrm>
              <a:off x="407301" y="3786042"/>
              <a:ext cx="3604997" cy="9379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0040" y="3928871"/>
              <a:ext cx="3777996" cy="5623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0" y="3809999"/>
              <a:ext cx="3505200" cy="838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3809999"/>
              <a:ext cx="3505200" cy="838200"/>
            </a:xfrm>
            <a:custGeom>
              <a:avLst/>
              <a:gdLst/>
              <a:ahLst/>
              <a:cxnLst/>
              <a:rect l="l" t="t" r="r" b="b"/>
              <a:pathLst>
                <a:path w="3505200" h="838200">
                  <a:moveTo>
                    <a:pt x="0" y="838200"/>
                  </a:moveTo>
                  <a:lnTo>
                    <a:pt x="3505200" y="838200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44169" y="4025265"/>
            <a:ext cx="3333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GENODERMATOSES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86127" y="1784604"/>
            <a:ext cx="5570220" cy="3542029"/>
            <a:chOff x="1786127" y="1784604"/>
            <a:chExt cx="5570220" cy="3542029"/>
          </a:xfrm>
        </p:grpSpPr>
        <p:sp>
          <p:nvSpPr>
            <p:cNvPr id="25" name="object 25"/>
            <p:cNvSpPr/>
            <p:nvPr/>
          </p:nvSpPr>
          <p:spPr>
            <a:xfrm>
              <a:off x="1927859" y="1784604"/>
              <a:ext cx="944880" cy="1386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81199" y="18288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838200" y="0"/>
                  </a:moveTo>
                  <a:lnTo>
                    <a:pt x="0" y="0"/>
                  </a:lnTo>
                </a:path>
              </a:pathLst>
            </a:custGeom>
            <a:ln w="31750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71260" y="1784604"/>
              <a:ext cx="944880" cy="1386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24599" y="1828800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838200" y="0"/>
                  </a:moveTo>
                  <a:lnTo>
                    <a:pt x="0" y="0"/>
                  </a:lnTo>
                </a:path>
              </a:pathLst>
            </a:custGeom>
            <a:ln w="31750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86127" y="1801368"/>
              <a:ext cx="388619" cy="215341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09187" y="1829562"/>
              <a:ext cx="142875" cy="1905635"/>
            </a:xfrm>
            <a:custGeom>
              <a:avLst/>
              <a:gdLst/>
              <a:ahLst/>
              <a:cxnLst/>
              <a:rect l="l" t="t" r="r" b="b"/>
              <a:pathLst>
                <a:path w="142875" h="1905635">
                  <a:moveTo>
                    <a:pt x="13733" y="1762555"/>
                  </a:moveTo>
                  <a:lnTo>
                    <a:pt x="7750" y="1764538"/>
                  </a:lnTo>
                  <a:lnTo>
                    <a:pt x="3071" y="1768752"/>
                  </a:lnTo>
                  <a:lnTo>
                    <a:pt x="416" y="1774253"/>
                  </a:lnTo>
                  <a:lnTo>
                    <a:pt x="0" y="1780325"/>
                  </a:lnTo>
                  <a:lnTo>
                    <a:pt x="2035" y="1786255"/>
                  </a:lnTo>
                  <a:lnTo>
                    <a:pt x="71250" y="1905127"/>
                  </a:lnTo>
                  <a:lnTo>
                    <a:pt x="89643" y="1873631"/>
                  </a:lnTo>
                  <a:lnTo>
                    <a:pt x="55375" y="1873631"/>
                  </a:lnTo>
                  <a:lnTo>
                    <a:pt x="55423" y="1814858"/>
                  </a:lnTo>
                  <a:lnTo>
                    <a:pt x="29467" y="1770252"/>
                  </a:lnTo>
                  <a:lnTo>
                    <a:pt x="25271" y="1765591"/>
                  </a:lnTo>
                  <a:lnTo>
                    <a:pt x="19800" y="1762966"/>
                  </a:lnTo>
                  <a:lnTo>
                    <a:pt x="13733" y="1762555"/>
                  </a:lnTo>
                  <a:close/>
                </a:path>
                <a:path w="142875" h="1905635">
                  <a:moveTo>
                    <a:pt x="55423" y="1814858"/>
                  </a:moveTo>
                  <a:lnTo>
                    <a:pt x="55375" y="1873631"/>
                  </a:lnTo>
                  <a:lnTo>
                    <a:pt x="87125" y="1873631"/>
                  </a:lnTo>
                  <a:lnTo>
                    <a:pt x="87132" y="1865630"/>
                  </a:lnTo>
                  <a:lnTo>
                    <a:pt x="57534" y="1865630"/>
                  </a:lnTo>
                  <a:lnTo>
                    <a:pt x="71275" y="1842101"/>
                  </a:lnTo>
                  <a:lnTo>
                    <a:pt x="55423" y="1814858"/>
                  </a:lnTo>
                  <a:close/>
                </a:path>
                <a:path w="142875" h="1905635">
                  <a:moveTo>
                    <a:pt x="128948" y="1762611"/>
                  </a:moveTo>
                  <a:lnTo>
                    <a:pt x="87185" y="1814858"/>
                  </a:lnTo>
                  <a:lnTo>
                    <a:pt x="87125" y="1873631"/>
                  </a:lnTo>
                  <a:lnTo>
                    <a:pt x="89643" y="1873631"/>
                  </a:lnTo>
                  <a:lnTo>
                    <a:pt x="140592" y="1786382"/>
                  </a:lnTo>
                  <a:lnTo>
                    <a:pt x="142646" y="1780452"/>
                  </a:lnTo>
                  <a:lnTo>
                    <a:pt x="142259" y="1774380"/>
                  </a:lnTo>
                  <a:lnTo>
                    <a:pt x="139610" y="1768879"/>
                  </a:lnTo>
                  <a:lnTo>
                    <a:pt x="134877" y="1764664"/>
                  </a:lnTo>
                  <a:lnTo>
                    <a:pt x="128948" y="1762611"/>
                  </a:lnTo>
                  <a:close/>
                </a:path>
                <a:path w="142875" h="1905635">
                  <a:moveTo>
                    <a:pt x="71275" y="1842101"/>
                  </a:moveTo>
                  <a:lnTo>
                    <a:pt x="57534" y="1865630"/>
                  </a:lnTo>
                  <a:lnTo>
                    <a:pt x="84966" y="1865630"/>
                  </a:lnTo>
                  <a:lnTo>
                    <a:pt x="71275" y="1842101"/>
                  </a:lnTo>
                  <a:close/>
                </a:path>
                <a:path w="142875" h="1905635">
                  <a:moveTo>
                    <a:pt x="87173" y="1814878"/>
                  </a:moveTo>
                  <a:lnTo>
                    <a:pt x="71275" y="1842101"/>
                  </a:lnTo>
                  <a:lnTo>
                    <a:pt x="84966" y="1865630"/>
                  </a:lnTo>
                  <a:lnTo>
                    <a:pt x="87132" y="1865630"/>
                  </a:lnTo>
                  <a:lnTo>
                    <a:pt x="87173" y="1814878"/>
                  </a:lnTo>
                  <a:close/>
                </a:path>
                <a:path w="142875" h="1905635">
                  <a:moveTo>
                    <a:pt x="88649" y="0"/>
                  </a:moveTo>
                  <a:lnTo>
                    <a:pt x="56899" y="0"/>
                  </a:lnTo>
                  <a:lnTo>
                    <a:pt x="55435" y="1814878"/>
                  </a:lnTo>
                  <a:lnTo>
                    <a:pt x="71275" y="1842101"/>
                  </a:lnTo>
                  <a:lnTo>
                    <a:pt x="87173" y="1814878"/>
                  </a:lnTo>
                  <a:lnTo>
                    <a:pt x="88649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66204" y="1801368"/>
              <a:ext cx="390144" cy="21518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90007" y="1828800"/>
              <a:ext cx="142875" cy="1905635"/>
            </a:xfrm>
            <a:custGeom>
              <a:avLst/>
              <a:gdLst/>
              <a:ahLst/>
              <a:cxnLst/>
              <a:rect l="l" t="t" r="r" b="b"/>
              <a:pathLst>
                <a:path w="142875" h="1905635">
                  <a:moveTo>
                    <a:pt x="13751" y="1762502"/>
                  </a:moveTo>
                  <a:lnTo>
                    <a:pt x="7768" y="1764538"/>
                  </a:lnTo>
                  <a:lnTo>
                    <a:pt x="3036" y="1768734"/>
                  </a:lnTo>
                  <a:lnTo>
                    <a:pt x="386" y="1774205"/>
                  </a:lnTo>
                  <a:lnTo>
                    <a:pt x="0" y="1780272"/>
                  </a:lnTo>
                  <a:lnTo>
                    <a:pt x="2053" y="1786255"/>
                  </a:lnTo>
                  <a:lnTo>
                    <a:pt x="71141" y="1905127"/>
                  </a:lnTo>
                  <a:lnTo>
                    <a:pt x="89567" y="1873631"/>
                  </a:lnTo>
                  <a:lnTo>
                    <a:pt x="55393" y="1873504"/>
                  </a:lnTo>
                  <a:lnTo>
                    <a:pt x="55418" y="1814819"/>
                  </a:lnTo>
                  <a:lnTo>
                    <a:pt x="29485" y="1770252"/>
                  </a:lnTo>
                  <a:lnTo>
                    <a:pt x="25288" y="1765573"/>
                  </a:lnTo>
                  <a:lnTo>
                    <a:pt x="19817" y="1762918"/>
                  </a:lnTo>
                  <a:lnTo>
                    <a:pt x="13751" y="1762502"/>
                  </a:lnTo>
                  <a:close/>
                </a:path>
                <a:path w="142875" h="1905635">
                  <a:moveTo>
                    <a:pt x="55441" y="1814858"/>
                  </a:moveTo>
                  <a:lnTo>
                    <a:pt x="55393" y="1873504"/>
                  </a:lnTo>
                  <a:lnTo>
                    <a:pt x="87143" y="1873631"/>
                  </a:lnTo>
                  <a:lnTo>
                    <a:pt x="87150" y="1865630"/>
                  </a:lnTo>
                  <a:lnTo>
                    <a:pt x="57552" y="1865502"/>
                  </a:lnTo>
                  <a:lnTo>
                    <a:pt x="71265" y="1842053"/>
                  </a:lnTo>
                  <a:lnTo>
                    <a:pt x="55441" y="1814858"/>
                  </a:lnTo>
                  <a:close/>
                </a:path>
                <a:path w="142875" h="1905635">
                  <a:moveTo>
                    <a:pt x="128912" y="1762611"/>
                  </a:moveTo>
                  <a:lnTo>
                    <a:pt x="87191" y="1814819"/>
                  </a:lnTo>
                  <a:lnTo>
                    <a:pt x="87143" y="1873631"/>
                  </a:lnTo>
                  <a:lnTo>
                    <a:pt x="89567" y="1873631"/>
                  </a:lnTo>
                  <a:lnTo>
                    <a:pt x="140610" y="1786382"/>
                  </a:lnTo>
                  <a:lnTo>
                    <a:pt x="142646" y="1780399"/>
                  </a:lnTo>
                  <a:lnTo>
                    <a:pt x="142230" y="1774332"/>
                  </a:lnTo>
                  <a:lnTo>
                    <a:pt x="139574" y="1768861"/>
                  </a:lnTo>
                  <a:lnTo>
                    <a:pt x="134895" y="1764664"/>
                  </a:lnTo>
                  <a:lnTo>
                    <a:pt x="128912" y="1762611"/>
                  </a:lnTo>
                  <a:close/>
                </a:path>
                <a:path w="142875" h="1905635">
                  <a:moveTo>
                    <a:pt x="71265" y="1842053"/>
                  </a:moveTo>
                  <a:lnTo>
                    <a:pt x="57552" y="1865502"/>
                  </a:lnTo>
                  <a:lnTo>
                    <a:pt x="84984" y="1865630"/>
                  </a:lnTo>
                  <a:lnTo>
                    <a:pt x="71265" y="1842053"/>
                  </a:lnTo>
                  <a:close/>
                </a:path>
                <a:path w="142875" h="1905635">
                  <a:moveTo>
                    <a:pt x="87191" y="1814819"/>
                  </a:moveTo>
                  <a:lnTo>
                    <a:pt x="71265" y="1842053"/>
                  </a:lnTo>
                  <a:lnTo>
                    <a:pt x="84984" y="1865630"/>
                  </a:lnTo>
                  <a:lnTo>
                    <a:pt x="87150" y="1865630"/>
                  </a:lnTo>
                  <a:lnTo>
                    <a:pt x="87191" y="1814819"/>
                  </a:lnTo>
                  <a:close/>
                </a:path>
                <a:path w="142875" h="1905635">
                  <a:moveTo>
                    <a:pt x="88667" y="0"/>
                  </a:moveTo>
                  <a:lnTo>
                    <a:pt x="56917" y="0"/>
                  </a:lnTo>
                  <a:lnTo>
                    <a:pt x="55441" y="1814858"/>
                  </a:lnTo>
                  <a:lnTo>
                    <a:pt x="71265" y="1842053"/>
                  </a:lnTo>
                  <a:lnTo>
                    <a:pt x="87168" y="1814858"/>
                  </a:lnTo>
                  <a:lnTo>
                    <a:pt x="87234" y="1762502"/>
                  </a:lnTo>
                  <a:lnTo>
                    <a:pt x="88667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00727" y="2639568"/>
              <a:ext cx="388620" cy="268681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23769" y="2667762"/>
              <a:ext cx="142875" cy="2439035"/>
            </a:xfrm>
            <a:custGeom>
              <a:avLst/>
              <a:gdLst/>
              <a:ahLst/>
              <a:cxnLst/>
              <a:rect l="l" t="t" r="r" b="b"/>
              <a:pathLst>
                <a:path w="142875" h="2439035">
                  <a:moveTo>
                    <a:pt x="13751" y="2295957"/>
                  </a:moveTo>
                  <a:lnTo>
                    <a:pt x="7768" y="2297938"/>
                  </a:lnTo>
                  <a:lnTo>
                    <a:pt x="3036" y="2302152"/>
                  </a:lnTo>
                  <a:lnTo>
                    <a:pt x="386" y="2307653"/>
                  </a:lnTo>
                  <a:lnTo>
                    <a:pt x="0" y="2313725"/>
                  </a:lnTo>
                  <a:lnTo>
                    <a:pt x="2053" y="2319655"/>
                  </a:lnTo>
                  <a:lnTo>
                    <a:pt x="71268" y="2438527"/>
                  </a:lnTo>
                  <a:lnTo>
                    <a:pt x="89661" y="2407031"/>
                  </a:lnTo>
                  <a:lnTo>
                    <a:pt x="55393" y="2407031"/>
                  </a:lnTo>
                  <a:lnTo>
                    <a:pt x="55424" y="2348296"/>
                  </a:lnTo>
                  <a:lnTo>
                    <a:pt x="29485" y="2303780"/>
                  </a:lnTo>
                  <a:lnTo>
                    <a:pt x="25288" y="2299045"/>
                  </a:lnTo>
                  <a:lnTo>
                    <a:pt x="19817" y="2296382"/>
                  </a:lnTo>
                  <a:lnTo>
                    <a:pt x="13751" y="2295957"/>
                  </a:lnTo>
                  <a:close/>
                </a:path>
                <a:path w="142875" h="2439035">
                  <a:moveTo>
                    <a:pt x="55431" y="2348308"/>
                  </a:moveTo>
                  <a:lnTo>
                    <a:pt x="55393" y="2407031"/>
                  </a:lnTo>
                  <a:lnTo>
                    <a:pt x="87143" y="2407031"/>
                  </a:lnTo>
                  <a:lnTo>
                    <a:pt x="87148" y="2399030"/>
                  </a:lnTo>
                  <a:lnTo>
                    <a:pt x="57552" y="2399030"/>
                  </a:lnTo>
                  <a:lnTo>
                    <a:pt x="71284" y="2375516"/>
                  </a:lnTo>
                  <a:lnTo>
                    <a:pt x="55431" y="2348308"/>
                  </a:lnTo>
                  <a:close/>
                </a:path>
                <a:path w="142875" h="2439035">
                  <a:moveTo>
                    <a:pt x="128912" y="2296011"/>
                  </a:moveTo>
                  <a:lnTo>
                    <a:pt x="87181" y="2348296"/>
                  </a:lnTo>
                  <a:lnTo>
                    <a:pt x="87143" y="2407031"/>
                  </a:lnTo>
                  <a:lnTo>
                    <a:pt x="89661" y="2407031"/>
                  </a:lnTo>
                  <a:lnTo>
                    <a:pt x="140610" y="2319782"/>
                  </a:lnTo>
                  <a:lnTo>
                    <a:pt x="142664" y="2313799"/>
                  </a:lnTo>
                  <a:lnTo>
                    <a:pt x="142277" y="2307732"/>
                  </a:lnTo>
                  <a:lnTo>
                    <a:pt x="139628" y="2302261"/>
                  </a:lnTo>
                  <a:lnTo>
                    <a:pt x="134895" y="2298065"/>
                  </a:lnTo>
                  <a:lnTo>
                    <a:pt x="128912" y="2296011"/>
                  </a:lnTo>
                  <a:close/>
                </a:path>
                <a:path w="142875" h="2439035">
                  <a:moveTo>
                    <a:pt x="71284" y="2375516"/>
                  </a:moveTo>
                  <a:lnTo>
                    <a:pt x="57552" y="2399030"/>
                  </a:lnTo>
                  <a:lnTo>
                    <a:pt x="84984" y="2399030"/>
                  </a:lnTo>
                  <a:lnTo>
                    <a:pt x="71284" y="2375516"/>
                  </a:lnTo>
                  <a:close/>
                </a:path>
                <a:path w="142875" h="2439035">
                  <a:moveTo>
                    <a:pt x="87181" y="2348296"/>
                  </a:moveTo>
                  <a:lnTo>
                    <a:pt x="71284" y="2375516"/>
                  </a:lnTo>
                  <a:lnTo>
                    <a:pt x="84984" y="2399030"/>
                  </a:lnTo>
                  <a:lnTo>
                    <a:pt x="87148" y="2399030"/>
                  </a:lnTo>
                  <a:lnTo>
                    <a:pt x="87181" y="2348296"/>
                  </a:lnTo>
                  <a:close/>
                </a:path>
                <a:path w="142875" h="2439035">
                  <a:moveTo>
                    <a:pt x="88667" y="0"/>
                  </a:moveTo>
                  <a:lnTo>
                    <a:pt x="56917" y="0"/>
                  </a:lnTo>
                  <a:lnTo>
                    <a:pt x="55431" y="2348308"/>
                  </a:lnTo>
                  <a:lnTo>
                    <a:pt x="71284" y="2375516"/>
                  </a:lnTo>
                  <a:lnTo>
                    <a:pt x="87174" y="2348308"/>
                  </a:lnTo>
                  <a:lnTo>
                    <a:pt x="88667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~PP308.WAV">
            <a:hlinkClick r:id="" action="ppaction://media"/>
          </p:cNvPr>
          <p:cNvPicPr>
            <a:picLocks noRot="1" noChangeAspect="1"/>
          </p:cNvPicPr>
          <p:nvPr>
            <a:wavAudioFile r:embed="rId1" name="~PP308.WAV"/>
          </p:nvPr>
        </p:nvPicPr>
        <p:blipFill>
          <a:blip r:embed="rId1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219875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u="none" spc="-50" dirty="0">
                <a:latin typeface="Trebuchet MS"/>
                <a:cs typeface="Trebuchet MS"/>
              </a:rPr>
              <a:t>GENODERMATOSES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" y="762000"/>
            <a:ext cx="4078732" cy="204414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dirty="0">
                <a:latin typeface="Georgia"/>
                <a:cs typeface="Georgia"/>
              </a:rPr>
              <a:t>White </a:t>
            </a:r>
            <a:r>
              <a:rPr sz="1400" spc="-5" dirty="0">
                <a:latin typeface="Georgia"/>
                <a:cs typeface="Georgia"/>
              </a:rPr>
              <a:t>sponge</a:t>
            </a:r>
            <a:r>
              <a:rPr sz="1400" spc="-6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nevus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spc="-5" dirty="0">
                <a:latin typeface="Georgia"/>
                <a:cs typeface="Georgia"/>
              </a:rPr>
              <a:t>Darrier’s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disease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dirty="0">
                <a:latin typeface="Georgia"/>
                <a:cs typeface="Georgia"/>
              </a:rPr>
              <a:t>Peutz-Jeghers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syndrome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dirty="0">
                <a:latin typeface="Georgia"/>
                <a:cs typeface="Georgia"/>
              </a:rPr>
              <a:t>Dyskeratosis</a:t>
            </a:r>
            <a:r>
              <a:rPr sz="1400" spc="-6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congenita</a:t>
            </a:r>
            <a:endParaRPr sz="1400" dirty="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dirty="0">
                <a:latin typeface="Georgia"/>
                <a:cs typeface="Georgia"/>
              </a:rPr>
              <a:t>Hereditary </a:t>
            </a:r>
            <a:r>
              <a:rPr sz="1400" spc="-5" dirty="0">
                <a:latin typeface="Georgia"/>
                <a:cs typeface="Georgia"/>
              </a:rPr>
              <a:t>benign</a:t>
            </a:r>
            <a:r>
              <a:rPr sz="1400" spc="-8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interepithelial  dyskeratosis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dirty="0">
                <a:latin typeface="Georgia"/>
                <a:cs typeface="Georgia"/>
              </a:rPr>
              <a:t>Panchyonychia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congenita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dirty="0">
                <a:latin typeface="Georgia"/>
                <a:cs typeface="Georgia"/>
              </a:rPr>
              <a:t>Hyalinosis </a:t>
            </a:r>
            <a:r>
              <a:rPr sz="1400" spc="-5" dirty="0">
                <a:latin typeface="Georgia"/>
                <a:cs typeface="Georgia"/>
              </a:rPr>
              <a:t>cutis et </a:t>
            </a:r>
            <a:r>
              <a:rPr sz="1400" dirty="0">
                <a:latin typeface="Georgia"/>
                <a:cs typeface="Georgia"/>
              </a:rPr>
              <a:t>mucosa</a:t>
            </a:r>
            <a:r>
              <a:rPr sz="1400" spc="-1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oris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spc="-5" dirty="0">
                <a:latin typeface="Georgia"/>
                <a:cs typeface="Georgia"/>
              </a:rPr>
              <a:t>Pseudoxanthoma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elasticum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4572000" y="457200"/>
            <a:ext cx="154914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INFECTIVE</a:t>
            </a:r>
            <a:endParaRPr kumimoji="0" lang="en-US" sz="2000" b="1" i="0" u="heavy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4572000" y="775504"/>
            <a:ext cx="3880127" cy="255198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spc="-5" dirty="0">
                <a:latin typeface="Georgia"/>
                <a:cs typeface="Georgia"/>
              </a:rPr>
              <a:t>Primary herpetic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ginigivostomatitis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spc="-5" dirty="0">
                <a:latin typeface="Georgia"/>
                <a:cs typeface="Georgia"/>
              </a:rPr>
              <a:t>Secondary herpetic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ginigivostomatitis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spc="-5" dirty="0">
                <a:latin typeface="Georgia"/>
                <a:cs typeface="Georgia"/>
              </a:rPr>
              <a:t>Varicella </a:t>
            </a:r>
            <a:r>
              <a:rPr sz="1400" dirty="0">
                <a:latin typeface="Georgia"/>
                <a:cs typeface="Georgia"/>
              </a:rPr>
              <a:t>(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chickenpox)</a:t>
            </a: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spc="-5" dirty="0">
                <a:latin typeface="Georgia"/>
                <a:cs typeface="Georgia"/>
              </a:rPr>
              <a:t>Shingles </a:t>
            </a:r>
            <a:r>
              <a:rPr sz="1400" dirty="0">
                <a:latin typeface="Georgia"/>
                <a:cs typeface="Georgia"/>
              </a:rPr>
              <a:t>( Herpes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zoster)</a:t>
            </a: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spc="-5" dirty="0">
                <a:latin typeface="Georgia"/>
                <a:cs typeface="Georgia"/>
              </a:rPr>
              <a:t>Measles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  <a:tab pos="1541145" algn="l"/>
              </a:tabLst>
            </a:pPr>
            <a:r>
              <a:rPr sz="1400" dirty="0" smtClean="0">
                <a:latin typeface="Georgia"/>
                <a:cs typeface="Georgia"/>
              </a:rPr>
              <a:t>Hand-</a:t>
            </a:r>
            <a:r>
              <a:rPr sz="1400" spc="-5" dirty="0" smtClean="0">
                <a:latin typeface="Georgia"/>
                <a:cs typeface="Georgia"/>
              </a:rPr>
              <a:t>foot-mouth</a:t>
            </a:r>
            <a:r>
              <a:rPr sz="1400" spc="-25" dirty="0" smtClean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disease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spc="-5" dirty="0">
                <a:latin typeface="Georgia"/>
                <a:cs typeface="Georgia"/>
              </a:rPr>
              <a:t>Small </a:t>
            </a:r>
            <a:r>
              <a:rPr sz="1400" dirty="0">
                <a:latin typeface="Georgia"/>
                <a:cs typeface="Georgia"/>
              </a:rPr>
              <a:t>pox and cat </a:t>
            </a:r>
            <a:r>
              <a:rPr sz="1400" spc="-5" dirty="0">
                <a:latin typeface="Georgia"/>
                <a:cs typeface="Georgia"/>
              </a:rPr>
              <a:t>scratch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disease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dirty="0">
                <a:latin typeface="Georgia"/>
                <a:cs typeface="Georgia"/>
              </a:rPr>
              <a:t>Infectious</a:t>
            </a:r>
            <a:r>
              <a:rPr sz="1400" spc="-5" dirty="0">
                <a:latin typeface="Georgia"/>
                <a:cs typeface="Georgia"/>
              </a:rPr>
              <a:t> mononucleosis</a:t>
            </a:r>
            <a:endParaRPr sz="1400" dirty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dirty="0">
                <a:latin typeface="Georgia"/>
                <a:cs typeface="Georgia"/>
              </a:rPr>
              <a:t>Herpangia</a:t>
            </a: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1400" spc="-5" dirty="0">
                <a:latin typeface="Georgia"/>
                <a:cs typeface="Georgia"/>
              </a:rPr>
              <a:t>Acute </a:t>
            </a:r>
            <a:r>
              <a:rPr sz="1400" spc="-5" dirty="0" err="1">
                <a:latin typeface="Georgia"/>
                <a:cs typeface="Georgia"/>
              </a:rPr>
              <a:t>lymphonodular</a:t>
            </a:r>
            <a:r>
              <a:rPr sz="1400" spc="-60" dirty="0">
                <a:latin typeface="Georgia"/>
                <a:cs typeface="Georgia"/>
              </a:rPr>
              <a:t> </a:t>
            </a:r>
            <a:r>
              <a:rPr sz="1400" spc="-5" dirty="0" err="1" smtClean="0">
                <a:latin typeface="Georgia"/>
                <a:cs typeface="Georgia"/>
              </a:rPr>
              <a:t>phayngitis</a:t>
            </a:r>
            <a:r>
              <a:rPr lang="en-US" sz="1400" dirty="0" smtClean="0">
                <a:latin typeface="Georgia"/>
                <a:cs typeface="Georgia"/>
              </a:rPr>
              <a:t> &amp;   </a:t>
            </a:r>
            <a:r>
              <a:rPr sz="1400" dirty="0" smtClean="0">
                <a:latin typeface="Georgia"/>
                <a:cs typeface="Georgia"/>
              </a:rPr>
              <a:t>AIDS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609600" y="3200400"/>
            <a:ext cx="18980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NON-INFECTIVE</a:t>
            </a:r>
            <a:endParaRPr kumimoji="0" lang="en-US" b="1" i="0" u="heavy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381000" y="3584796"/>
            <a:ext cx="8763000" cy="3273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tabLst>
                <a:tab pos="269240" algn="l"/>
              </a:tabLst>
            </a:pPr>
            <a:r>
              <a:rPr sz="1400" dirty="0">
                <a:solidFill>
                  <a:srgbClr val="9F4DA2"/>
                </a:solidFill>
                <a:latin typeface="Georgia"/>
                <a:cs typeface="Georgia"/>
              </a:rPr>
              <a:t>A</a:t>
            </a:r>
            <a:r>
              <a:rPr sz="1400" dirty="0" smtClean="0">
                <a:solidFill>
                  <a:srgbClr val="9F4DA2"/>
                </a:solidFill>
                <a:latin typeface="Georgia"/>
                <a:cs typeface="Georgia"/>
              </a:rPr>
              <a:t>.</a:t>
            </a:r>
            <a:r>
              <a:rPr lang="en-US" sz="1400" dirty="0" smtClean="0">
                <a:solidFill>
                  <a:srgbClr val="9F4DA2"/>
                </a:solidFill>
                <a:latin typeface="Georgia"/>
                <a:cs typeface="Georgia"/>
              </a:rPr>
              <a:t> </a:t>
            </a:r>
            <a:r>
              <a:rPr sz="1400" dirty="0" smtClean="0">
                <a:latin typeface="Georgia"/>
                <a:cs typeface="Georgia"/>
              </a:rPr>
              <a:t>VESICULAR </a:t>
            </a:r>
            <a:r>
              <a:rPr sz="1400" dirty="0" smtClean="0">
                <a:solidFill>
                  <a:srgbClr val="9F4DA2"/>
                </a:solidFill>
                <a:latin typeface="Georgia"/>
                <a:cs typeface="Georgia"/>
              </a:rPr>
              <a:t> </a:t>
            </a:r>
            <a:r>
              <a:rPr lang="en-US" sz="1400" dirty="0" smtClean="0">
                <a:solidFill>
                  <a:srgbClr val="9F4DA2"/>
                </a:solidFill>
                <a:latin typeface="Georgia"/>
                <a:cs typeface="Georgia"/>
                <a:sym typeface="Wingdings" pitchFamily="2" charset="2"/>
              </a:rPr>
              <a:t></a:t>
            </a:r>
            <a:r>
              <a:rPr lang="en-US" sz="1400" spc="-10" dirty="0" err="1" smtClean="0">
                <a:latin typeface="Georgia"/>
                <a:cs typeface="Georgia"/>
              </a:rPr>
              <a:t>Erythema</a:t>
            </a:r>
            <a:r>
              <a:rPr lang="en-US" sz="1400" spc="-10" dirty="0" smtClean="0">
                <a:latin typeface="Georgia"/>
                <a:cs typeface="Georgia"/>
              </a:rPr>
              <a:t> </a:t>
            </a:r>
            <a:r>
              <a:rPr lang="en-US" sz="1400" spc="-5" dirty="0" err="1" smtClean="0">
                <a:latin typeface="Georgia"/>
                <a:cs typeface="Georgia"/>
              </a:rPr>
              <a:t>multiforme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5" dirty="0" err="1" smtClean="0">
                <a:latin typeface="Georgia"/>
                <a:cs typeface="Georgia"/>
              </a:rPr>
              <a:t>Pemphigus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5" dirty="0" smtClean="0">
                <a:latin typeface="Georgia"/>
                <a:cs typeface="Georgia"/>
              </a:rPr>
              <a:t>Benign mucous</a:t>
            </a:r>
            <a:r>
              <a:rPr lang="en-US" sz="1400" spc="-70" dirty="0" smtClean="0">
                <a:latin typeface="Georgia"/>
                <a:cs typeface="Georgia"/>
              </a:rPr>
              <a:t> </a:t>
            </a:r>
            <a:r>
              <a:rPr lang="en-US" sz="1400" spc="-5" dirty="0" smtClean="0">
                <a:latin typeface="Georgia"/>
                <a:cs typeface="Georgia"/>
              </a:rPr>
              <a:t>membrane  </a:t>
            </a:r>
            <a:r>
              <a:rPr lang="en-US" sz="1400" spc="-10" dirty="0" err="1" smtClean="0">
                <a:latin typeface="Georgia"/>
                <a:cs typeface="Georgia"/>
              </a:rPr>
              <a:t>pemphigoid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5" dirty="0" err="1" smtClean="0">
                <a:latin typeface="Georgia"/>
                <a:cs typeface="Georgia"/>
              </a:rPr>
              <a:t>Bullous</a:t>
            </a:r>
            <a:r>
              <a:rPr lang="en-US" sz="1400" spc="-10" dirty="0" smtClean="0">
                <a:latin typeface="Georgia"/>
                <a:cs typeface="Georgia"/>
              </a:rPr>
              <a:t> </a:t>
            </a:r>
            <a:r>
              <a:rPr lang="en-US" sz="1400" spc="-10" dirty="0" err="1" smtClean="0">
                <a:latin typeface="Georgia"/>
                <a:cs typeface="Georgia"/>
              </a:rPr>
              <a:t>pemphigoid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10" dirty="0" err="1" smtClean="0">
                <a:latin typeface="Georgia"/>
                <a:cs typeface="Georgia"/>
              </a:rPr>
              <a:t>Epidermolysis</a:t>
            </a:r>
            <a:r>
              <a:rPr lang="en-US" sz="1400" spc="25" dirty="0" smtClean="0">
                <a:latin typeface="Georgia"/>
                <a:cs typeface="Georgia"/>
              </a:rPr>
              <a:t> </a:t>
            </a:r>
            <a:r>
              <a:rPr lang="en-US" sz="1400" spc="-10" dirty="0" err="1" smtClean="0">
                <a:latin typeface="Georgia"/>
                <a:cs typeface="Georgia"/>
              </a:rPr>
              <a:t>bullosa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5" dirty="0" err="1" smtClean="0">
                <a:latin typeface="Georgia"/>
                <a:cs typeface="Georgia"/>
              </a:rPr>
              <a:t>Bullous</a:t>
            </a:r>
            <a:r>
              <a:rPr lang="en-US" sz="1400" spc="-5" dirty="0" smtClean="0">
                <a:latin typeface="Georgia"/>
                <a:cs typeface="Georgia"/>
              </a:rPr>
              <a:t> </a:t>
            </a:r>
            <a:r>
              <a:rPr lang="en-US" sz="1400" spc="-10" dirty="0" smtClean="0">
                <a:latin typeface="Georgia"/>
                <a:cs typeface="Georgia"/>
              </a:rPr>
              <a:t>lichen</a:t>
            </a:r>
            <a:r>
              <a:rPr lang="en-US" sz="1400" dirty="0" smtClean="0">
                <a:latin typeface="Georgia"/>
                <a:cs typeface="Georgia"/>
              </a:rPr>
              <a:t> </a:t>
            </a:r>
            <a:r>
              <a:rPr lang="en-US" sz="1400" spc="-10" dirty="0" err="1" smtClean="0">
                <a:latin typeface="Georgia"/>
                <a:cs typeface="Georgia"/>
              </a:rPr>
              <a:t>planus</a:t>
            </a:r>
            <a:endParaRPr lang="en-US" sz="1400" dirty="0" smtClean="0">
              <a:latin typeface="Georgia"/>
              <a:cs typeface="Georgia"/>
            </a:endParaRPr>
          </a:p>
          <a:p>
            <a:pPr marL="12700" marR="1451610">
              <a:lnSpc>
                <a:spcPct val="105700"/>
              </a:lnSpc>
              <a:spcBef>
                <a:spcPts val="100"/>
              </a:spcBef>
            </a:pPr>
            <a:endParaRPr lang="en-US" sz="1400" dirty="0" smtClean="0">
              <a:solidFill>
                <a:srgbClr val="9F4DA2"/>
              </a:solidFill>
              <a:latin typeface="Georgia"/>
              <a:cs typeface="Georgia"/>
            </a:endParaRPr>
          </a:p>
          <a:p>
            <a:pPr marL="281940" indent="-269875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SzPct val="98148"/>
              <a:tabLst>
                <a:tab pos="282575" algn="l"/>
              </a:tabLst>
            </a:pPr>
            <a:r>
              <a:rPr sz="1400" dirty="0" smtClean="0">
                <a:solidFill>
                  <a:srgbClr val="9F4DA2"/>
                </a:solidFill>
                <a:latin typeface="Georgia"/>
                <a:cs typeface="Georgia"/>
              </a:rPr>
              <a:t>B.</a:t>
            </a:r>
            <a:r>
              <a:rPr lang="en-US" sz="1400" dirty="0" smtClean="0">
                <a:solidFill>
                  <a:srgbClr val="9F4DA2"/>
                </a:solidFill>
                <a:latin typeface="Georgia"/>
                <a:cs typeface="Georgia"/>
              </a:rPr>
              <a:t> </a:t>
            </a:r>
            <a:r>
              <a:rPr sz="1400" spc="-5" dirty="0" smtClean="0">
                <a:latin typeface="Georgia"/>
                <a:cs typeface="Georgia"/>
              </a:rPr>
              <a:t>NO</a:t>
            </a:r>
            <a:r>
              <a:rPr sz="1400" spc="10" dirty="0" smtClean="0">
                <a:latin typeface="Georgia"/>
                <a:cs typeface="Georgia"/>
              </a:rPr>
              <a:t>N</a:t>
            </a:r>
            <a:r>
              <a:rPr sz="1400" spc="-5" dirty="0" smtClean="0">
                <a:latin typeface="Georgia"/>
                <a:cs typeface="Georgia"/>
              </a:rPr>
              <a:t>-</a:t>
            </a:r>
            <a:r>
              <a:rPr sz="1400" dirty="0" smtClean="0">
                <a:latin typeface="Georgia"/>
                <a:cs typeface="Georgia"/>
              </a:rPr>
              <a:t>VESICUL</a:t>
            </a:r>
            <a:r>
              <a:rPr sz="1400" spc="-20" dirty="0" smtClean="0">
                <a:latin typeface="Georgia"/>
                <a:cs typeface="Georgia"/>
              </a:rPr>
              <a:t>A</a:t>
            </a:r>
            <a:r>
              <a:rPr sz="1400" dirty="0" smtClean="0">
                <a:latin typeface="Georgia"/>
                <a:cs typeface="Georgia"/>
              </a:rPr>
              <a:t>R</a:t>
            </a:r>
            <a:r>
              <a:rPr lang="en-US" sz="1400" dirty="0" smtClean="0">
                <a:latin typeface="Georgia"/>
                <a:cs typeface="Georgia"/>
              </a:rPr>
              <a:t> </a:t>
            </a:r>
            <a:r>
              <a:rPr lang="en-US" sz="1400" dirty="0" smtClean="0">
                <a:latin typeface="Georgia"/>
                <a:cs typeface="Georgia"/>
                <a:sym typeface="Wingdings" pitchFamily="2" charset="2"/>
              </a:rPr>
              <a:t> </a:t>
            </a:r>
            <a:r>
              <a:rPr lang="de-DE" sz="1400" dirty="0" smtClean="0">
                <a:latin typeface="Georgia"/>
                <a:cs typeface="Georgia"/>
              </a:rPr>
              <a:t>Lichen</a:t>
            </a:r>
            <a:r>
              <a:rPr lang="de-DE" sz="1400" spc="-30" dirty="0" smtClean="0">
                <a:latin typeface="Georgia"/>
                <a:cs typeface="Georgia"/>
              </a:rPr>
              <a:t> </a:t>
            </a:r>
            <a:r>
              <a:rPr lang="de-DE" sz="1400" spc="-5" dirty="0" smtClean="0">
                <a:latin typeface="Georgia"/>
                <a:cs typeface="Georgia"/>
              </a:rPr>
              <a:t>planus</a:t>
            </a:r>
            <a:r>
              <a:rPr lang="de-DE" sz="1400" dirty="0" smtClean="0">
                <a:latin typeface="Georgia"/>
                <a:cs typeface="Georgia"/>
              </a:rPr>
              <a:t>, Benign</a:t>
            </a:r>
            <a:r>
              <a:rPr lang="de-DE" sz="1400" spc="-75" dirty="0" smtClean="0">
                <a:latin typeface="Georgia"/>
                <a:cs typeface="Georgia"/>
              </a:rPr>
              <a:t> </a:t>
            </a:r>
            <a:r>
              <a:rPr lang="de-DE" sz="1400" spc="-5" dirty="0" smtClean="0">
                <a:latin typeface="Georgia"/>
                <a:cs typeface="Georgia"/>
              </a:rPr>
              <a:t>migratory  glossitis</a:t>
            </a:r>
            <a:endParaRPr lang="de-DE" sz="1400" dirty="0" smtClean="0">
              <a:latin typeface="Georgia"/>
              <a:cs typeface="Georgia"/>
            </a:endParaRPr>
          </a:p>
          <a:p>
            <a:pPr marL="12700" marR="1451610">
              <a:lnSpc>
                <a:spcPct val="105700"/>
              </a:lnSpc>
              <a:spcBef>
                <a:spcPts val="100"/>
              </a:spcBef>
            </a:pPr>
            <a:endParaRPr lang="en-US" sz="1400" dirty="0" smtClean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tabLst>
                <a:tab pos="269240" algn="l"/>
              </a:tabLst>
            </a:pPr>
            <a:r>
              <a:rPr sz="1400" dirty="0" smtClean="0">
                <a:solidFill>
                  <a:srgbClr val="9F4DA2"/>
                </a:solidFill>
                <a:latin typeface="Georgia"/>
                <a:cs typeface="Georgia"/>
              </a:rPr>
              <a:t>C.</a:t>
            </a:r>
            <a:r>
              <a:rPr lang="en-US" sz="1400" dirty="0" smtClean="0">
                <a:solidFill>
                  <a:srgbClr val="9F4DA2"/>
                </a:solidFill>
                <a:latin typeface="Georgia"/>
                <a:cs typeface="Georgia"/>
              </a:rPr>
              <a:t> </a:t>
            </a:r>
            <a:r>
              <a:rPr sz="1400" dirty="0" smtClean="0">
                <a:latin typeface="Georgia"/>
                <a:cs typeface="Georgia"/>
              </a:rPr>
              <a:t>COLLAGEN</a:t>
            </a:r>
            <a:r>
              <a:rPr sz="1400" spc="-100" dirty="0" smtClean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DISORDER </a:t>
            </a:r>
            <a:r>
              <a:rPr lang="en-US" sz="1400" spc="-5" dirty="0" smtClean="0">
                <a:latin typeface="Georgia"/>
                <a:cs typeface="Georgia"/>
              </a:rPr>
              <a:t> </a:t>
            </a:r>
            <a:r>
              <a:rPr lang="en-US" sz="1400" spc="-5" dirty="0" smtClean="0">
                <a:latin typeface="Georgia"/>
                <a:cs typeface="Georgia"/>
                <a:sym typeface="Wingdings" pitchFamily="2" charset="2"/>
              </a:rPr>
              <a:t> </a:t>
            </a:r>
            <a:r>
              <a:rPr lang="en-US" sz="1400" spc="-5" dirty="0" smtClean="0">
                <a:latin typeface="Georgia"/>
                <a:cs typeface="Georgia"/>
              </a:rPr>
              <a:t>Lupus </a:t>
            </a:r>
            <a:r>
              <a:rPr lang="en-US" sz="1400" spc="-10" dirty="0" err="1" smtClean="0">
                <a:latin typeface="Georgia"/>
                <a:cs typeface="Georgia"/>
              </a:rPr>
              <a:t>erythematous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10" dirty="0" smtClean="0">
                <a:latin typeface="Georgia"/>
                <a:cs typeface="Georgia"/>
              </a:rPr>
              <a:t>Scleroderma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5" dirty="0" err="1" smtClean="0">
                <a:latin typeface="Georgia"/>
                <a:cs typeface="Georgia"/>
              </a:rPr>
              <a:t>Polyarteritis</a:t>
            </a:r>
            <a:r>
              <a:rPr lang="en-US" sz="1400" spc="10" dirty="0" smtClean="0">
                <a:latin typeface="Georgia"/>
                <a:cs typeface="Georgia"/>
              </a:rPr>
              <a:t> </a:t>
            </a:r>
            <a:r>
              <a:rPr lang="en-US" sz="1400" spc="-5" dirty="0" err="1" smtClean="0">
                <a:latin typeface="Georgia"/>
                <a:cs typeface="Georgia"/>
              </a:rPr>
              <a:t>nodosa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5" dirty="0" err="1" smtClean="0">
                <a:latin typeface="Georgia"/>
                <a:cs typeface="Georgia"/>
              </a:rPr>
              <a:t>Vasculitis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5" dirty="0" smtClean="0">
                <a:latin typeface="Georgia"/>
                <a:cs typeface="Georgia"/>
              </a:rPr>
              <a:t>Ischemic lingual</a:t>
            </a:r>
            <a:r>
              <a:rPr lang="en-US" sz="1400" spc="-50" dirty="0" smtClean="0">
                <a:latin typeface="Georgia"/>
                <a:cs typeface="Georgia"/>
              </a:rPr>
              <a:t> </a:t>
            </a:r>
            <a:r>
              <a:rPr lang="en-US" sz="1400" spc="-5" dirty="0" smtClean="0">
                <a:latin typeface="Georgia"/>
                <a:cs typeface="Georgia"/>
              </a:rPr>
              <a:t>necrosis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5" dirty="0" smtClean="0">
                <a:latin typeface="Georgia"/>
                <a:cs typeface="Georgia"/>
              </a:rPr>
              <a:t>Wegner </a:t>
            </a:r>
            <a:r>
              <a:rPr lang="en-US" sz="1400" spc="-10" dirty="0" err="1" smtClean="0">
                <a:latin typeface="Georgia"/>
                <a:cs typeface="Georgia"/>
              </a:rPr>
              <a:t>granulomatosis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10" dirty="0" smtClean="0">
                <a:latin typeface="Georgia"/>
                <a:cs typeface="Georgia"/>
              </a:rPr>
              <a:t>Midline </a:t>
            </a:r>
            <a:r>
              <a:rPr lang="en-US" sz="1400" spc="-5" dirty="0" smtClean="0">
                <a:latin typeface="Georgia"/>
                <a:cs typeface="Georgia"/>
              </a:rPr>
              <a:t>lethal</a:t>
            </a:r>
            <a:r>
              <a:rPr lang="en-US" sz="1400" spc="-40" dirty="0" smtClean="0">
                <a:latin typeface="Georgia"/>
                <a:cs typeface="Georgia"/>
              </a:rPr>
              <a:t> </a:t>
            </a:r>
            <a:r>
              <a:rPr lang="en-US" sz="1400" spc="-5" dirty="0" err="1" smtClean="0">
                <a:latin typeface="Georgia"/>
                <a:cs typeface="Georgia"/>
              </a:rPr>
              <a:t>granuloma</a:t>
            </a:r>
            <a:endParaRPr lang="en-US" sz="1400" dirty="0" smtClean="0">
              <a:latin typeface="Georgia"/>
              <a:cs typeface="Georgia"/>
            </a:endParaRPr>
          </a:p>
          <a:p>
            <a:pPr marL="12700" marR="1451610">
              <a:lnSpc>
                <a:spcPct val="105700"/>
              </a:lnSpc>
              <a:spcBef>
                <a:spcPts val="100"/>
              </a:spcBef>
            </a:pPr>
            <a:endParaRPr lang="en-US" sz="1400" spc="-5" dirty="0" smtClean="0">
              <a:solidFill>
                <a:srgbClr val="9F4DA2"/>
              </a:solidFill>
              <a:latin typeface="Georgia"/>
              <a:cs typeface="Georgia"/>
            </a:endParaRPr>
          </a:p>
          <a:p>
            <a:pPr marL="282575" indent="-27051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SzPct val="98148"/>
              <a:tabLst>
                <a:tab pos="283210" algn="l"/>
              </a:tabLst>
            </a:pPr>
            <a:r>
              <a:rPr sz="1400" spc="-5" dirty="0" smtClean="0">
                <a:solidFill>
                  <a:srgbClr val="9F4DA2"/>
                </a:solidFill>
                <a:latin typeface="Georgia"/>
                <a:cs typeface="Georgia"/>
              </a:rPr>
              <a:t>D.</a:t>
            </a:r>
            <a:r>
              <a:rPr lang="en-US" sz="1400" spc="-5" dirty="0" smtClean="0">
                <a:solidFill>
                  <a:srgbClr val="9F4DA2"/>
                </a:solidFill>
                <a:latin typeface="Georgia"/>
                <a:cs typeface="Georgia"/>
              </a:rPr>
              <a:t> </a:t>
            </a:r>
            <a:r>
              <a:rPr sz="1400" spc="-5" dirty="0" smtClean="0">
                <a:latin typeface="Georgia"/>
                <a:cs typeface="Georgia"/>
              </a:rPr>
              <a:t>DEGENERATIVE </a:t>
            </a:r>
            <a:r>
              <a:rPr sz="1400" dirty="0">
                <a:latin typeface="Georgia"/>
                <a:cs typeface="Georgia"/>
              </a:rPr>
              <a:t>AND  RELATIVE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spc="-5" dirty="0" smtClean="0">
                <a:latin typeface="Georgia"/>
                <a:cs typeface="Georgia"/>
              </a:rPr>
              <a:t>DISORDER</a:t>
            </a:r>
            <a:r>
              <a:rPr lang="en-US" sz="1400" spc="-5" dirty="0" smtClean="0">
                <a:latin typeface="Georgia"/>
                <a:cs typeface="Georgia"/>
              </a:rPr>
              <a:t> </a:t>
            </a:r>
            <a:r>
              <a:rPr lang="en-US" sz="1400" spc="-5" dirty="0" smtClean="0">
                <a:latin typeface="Georgia"/>
                <a:cs typeface="Georgia"/>
                <a:sym typeface="Wingdings" pitchFamily="2" charset="2"/>
              </a:rPr>
              <a:t> </a:t>
            </a:r>
            <a:r>
              <a:rPr lang="en-US" sz="1400" dirty="0" err="1" smtClean="0">
                <a:latin typeface="Georgia"/>
                <a:cs typeface="Georgia"/>
              </a:rPr>
              <a:t>Amyloidosis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5" dirty="0" smtClean="0">
                <a:latin typeface="Georgia"/>
                <a:cs typeface="Georgia"/>
              </a:rPr>
              <a:t>Oral </a:t>
            </a:r>
            <a:r>
              <a:rPr lang="en-US" sz="1400" spc="-10" dirty="0" err="1" smtClean="0">
                <a:latin typeface="Georgia"/>
                <a:cs typeface="Georgia"/>
              </a:rPr>
              <a:t>submucous</a:t>
            </a:r>
            <a:r>
              <a:rPr lang="en-US" sz="1400" spc="-70" dirty="0" smtClean="0">
                <a:latin typeface="Georgia"/>
                <a:cs typeface="Georgia"/>
              </a:rPr>
              <a:t> </a:t>
            </a:r>
            <a:r>
              <a:rPr lang="en-US" sz="1400" spc="-5" dirty="0" smtClean="0">
                <a:latin typeface="Georgia"/>
                <a:cs typeface="Georgia"/>
              </a:rPr>
              <a:t>fibrosis</a:t>
            </a:r>
            <a:r>
              <a:rPr lang="en-US" sz="1400" dirty="0" smtClean="0">
                <a:latin typeface="Georgia"/>
                <a:cs typeface="Georgia"/>
              </a:rPr>
              <a:t>, </a:t>
            </a:r>
            <a:r>
              <a:rPr lang="en-US" sz="1400" spc="-5" dirty="0" smtClean="0">
                <a:latin typeface="Georgia"/>
                <a:cs typeface="Georgia"/>
              </a:rPr>
              <a:t>Senile solar</a:t>
            </a:r>
            <a:r>
              <a:rPr lang="en-US" sz="1400" spc="-25" dirty="0" smtClean="0">
                <a:latin typeface="Georgia"/>
                <a:cs typeface="Georgia"/>
              </a:rPr>
              <a:t> </a:t>
            </a:r>
            <a:r>
              <a:rPr lang="en-US" sz="1400" spc="-5" dirty="0" err="1" smtClean="0">
                <a:latin typeface="Georgia"/>
                <a:cs typeface="Georgia"/>
              </a:rPr>
              <a:t>elastosis</a:t>
            </a:r>
            <a:endParaRPr lang="en-US" sz="1400" spc="-5" dirty="0" smtClean="0">
              <a:latin typeface="Georgia"/>
              <a:cs typeface="Georgia"/>
            </a:endParaRPr>
          </a:p>
          <a:p>
            <a:pPr marL="282575" indent="-27051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SzPct val="98148"/>
              <a:tabLst>
                <a:tab pos="283210" algn="l"/>
              </a:tabLst>
            </a:pPr>
            <a:endParaRPr lang="en-US" sz="1400" dirty="0" smtClean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tabLst>
                <a:tab pos="269240" algn="l"/>
              </a:tabLst>
            </a:pPr>
            <a:r>
              <a:rPr sz="1400" dirty="0" smtClean="0">
                <a:solidFill>
                  <a:srgbClr val="9F4DA2"/>
                </a:solidFill>
                <a:latin typeface="Georgia"/>
                <a:cs typeface="Georgia"/>
              </a:rPr>
              <a:t>E.</a:t>
            </a:r>
            <a:r>
              <a:rPr lang="en-US" sz="1400" dirty="0" smtClean="0">
                <a:solidFill>
                  <a:srgbClr val="9F4DA2"/>
                </a:solidFill>
                <a:latin typeface="Georgia"/>
                <a:cs typeface="Georgia"/>
              </a:rPr>
              <a:t> </a:t>
            </a:r>
            <a:r>
              <a:rPr sz="1400" dirty="0" smtClean="0">
                <a:latin typeface="Georgia"/>
                <a:cs typeface="Georgia"/>
              </a:rPr>
              <a:t>PIGMENTATION</a:t>
            </a:r>
            <a:r>
              <a:rPr lang="en-US" sz="1400" dirty="0" smtClean="0">
                <a:latin typeface="Georgia"/>
                <a:cs typeface="Georgia"/>
              </a:rPr>
              <a:t> </a:t>
            </a:r>
            <a:r>
              <a:rPr lang="en-US" sz="1400" dirty="0" smtClean="0">
                <a:latin typeface="Georgia"/>
                <a:cs typeface="Georgia"/>
                <a:sym typeface="Wingdings" pitchFamily="2" charset="2"/>
              </a:rPr>
              <a:t> </a:t>
            </a:r>
            <a:r>
              <a:rPr lang="fr-FR" sz="1400" dirty="0" smtClean="0">
                <a:latin typeface="Georgia"/>
                <a:cs typeface="Georgia"/>
              </a:rPr>
              <a:t>Racial</a:t>
            </a:r>
            <a:r>
              <a:rPr lang="fr-FR" sz="1400" spc="-70" dirty="0" smtClean="0">
                <a:latin typeface="Georgia"/>
                <a:cs typeface="Georgia"/>
              </a:rPr>
              <a:t> </a:t>
            </a:r>
            <a:r>
              <a:rPr lang="fr-FR" sz="1400" spc="-5" dirty="0" smtClean="0">
                <a:latin typeface="Georgia"/>
                <a:cs typeface="Georgia"/>
              </a:rPr>
              <a:t>pigmentation</a:t>
            </a:r>
            <a:r>
              <a:rPr lang="fr-FR" sz="1400" dirty="0" smtClean="0">
                <a:latin typeface="Georgia"/>
                <a:cs typeface="Georgia"/>
              </a:rPr>
              <a:t>, </a:t>
            </a:r>
            <a:r>
              <a:rPr lang="fr-FR" sz="1400" dirty="0" err="1" smtClean="0">
                <a:latin typeface="Georgia"/>
                <a:cs typeface="Georgia"/>
              </a:rPr>
              <a:t>Endocrinopathy</a:t>
            </a:r>
            <a:r>
              <a:rPr lang="fr-FR" sz="1400" dirty="0" smtClean="0">
                <a:latin typeface="Georgia"/>
                <a:cs typeface="Georgia"/>
              </a:rPr>
              <a:t>, Addison</a:t>
            </a:r>
            <a:r>
              <a:rPr lang="fr-FR" sz="1400" spc="-110" dirty="0" smtClean="0">
                <a:latin typeface="Georgia"/>
                <a:cs typeface="Georgia"/>
              </a:rPr>
              <a:t> </a:t>
            </a:r>
            <a:r>
              <a:rPr lang="fr-FR" sz="1400" spc="-5" dirty="0" err="1" smtClean="0">
                <a:latin typeface="Georgia"/>
                <a:cs typeface="Georgia"/>
              </a:rPr>
              <a:t>disease</a:t>
            </a:r>
            <a:r>
              <a:rPr lang="fr-FR" sz="1400" dirty="0" smtClean="0">
                <a:latin typeface="Georgia"/>
                <a:cs typeface="Georgia"/>
              </a:rPr>
              <a:t>, Albert</a:t>
            </a:r>
            <a:r>
              <a:rPr lang="fr-FR" sz="1400" spc="-35" dirty="0" smtClean="0">
                <a:latin typeface="Georgia"/>
                <a:cs typeface="Georgia"/>
              </a:rPr>
              <a:t> </a:t>
            </a:r>
            <a:r>
              <a:rPr lang="fr-FR" sz="1400" dirty="0" smtClean="0">
                <a:latin typeface="Georgia"/>
                <a:cs typeface="Georgia"/>
              </a:rPr>
              <a:t>syndrome, Bronze</a:t>
            </a:r>
            <a:r>
              <a:rPr lang="fr-FR" sz="1400" spc="-45" dirty="0" smtClean="0">
                <a:latin typeface="Georgia"/>
                <a:cs typeface="Georgia"/>
              </a:rPr>
              <a:t> </a:t>
            </a:r>
            <a:r>
              <a:rPr lang="fr-FR" sz="1400" spc="-5" dirty="0" err="1" smtClean="0">
                <a:latin typeface="Georgia"/>
                <a:cs typeface="Georgia"/>
              </a:rPr>
              <a:t>diabetes</a:t>
            </a:r>
            <a:r>
              <a:rPr lang="fr-FR" sz="1400" dirty="0" smtClean="0">
                <a:latin typeface="Georgia"/>
                <a:cs typeface="Georgia"/>
              </a:rPr>
              <a:t>, </a:t>
            </a:r>
            <a:r>
              <a:rPr lang="fr-FR" sz="1400" dirty="0" err="1" smtClean="0">
                <a:latin typeface="Georgia"/>
                <a:cs typeface="Georgia"/>
              </a:rPr>
              <a:t>Anemia</a:t>
            </a:r>
            <a:endParaRPr lang="fr-FR" sz="1400" dirty="0" smtClean="0">
              <a:latin typeface="Georgia"/>
              <a:cs typeface="Georgia"/>
            </a:endParaRPr>
          </a:p>
          <a:p>
            <a:pPr marL="12700" marR="1451610">
              <a:lnSpc>
                <a:spcPct val="105700"/>
              </a:lnSpc>
              <a:spcBef>
                <a:spcPts val="100"/>
              </a:spcBef>
            </a:pPr>
            <a:endParaRPr sz="1400" dirty="0">
              <a:latin typeface="Georgia"/>
              <a:cs typeface="Georgia"/>
            </a:endParaRPr>
          </a:p>
        </p:txBody>
      </p:sp>
      <p:pic>
        <p:nvPicPr>
          <p:cNvPr id="8" name="~PP3036.WAV">
            <a:hlinkClick r:id="" action="ppaction://media"/>
          </p:cNvPr>
          <p:cNvPicPr>
            <a:picLocks noRot="1" noChangeAspect="1"/>
          </p:cNvPicPr>
          <p:nvPr>
            <a:wavAudioFile r:embed="rId1" name="~PP303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33399"/>
            <a:ext cx="8229600" cy="762000"/>
          </a:xfrm>
          <a:custGeom>
            <a:avLst/>
            <a:gdLst/>
            <a:ahLst/>
            <a:cxnLst/>
            <a:rect l="l" t="t" r="r" b="b"/>
            <a:pathLst>
              <a:path w="8229600" h="762000">
                <a:moveTo>
                  <a:pt x="0" y="762000"/>
                </a:moveTo>
                <a:lnTo>
                  <a:pt x="8229600" y="762000"/>
                </a:lnTo>
                <a:lnTo>
                  <a:pt x="82296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29793"/>
            <a:ext cx="80772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u="heavy" spc="-10" dirty="0" smtClean="0">
                <a:solidFill>
                  <a:srgbClr val="424455"/>
                </a:solidFill>
                <a:uFill>
                  <a:solidFill>
                    <a:srgbClr val="424455"/>
                  </a:solidFill>
                </a:uFill>
                <a:latin typeface="Carlito"/>
                <a:cs typeface="Carlito"/>
              </a:rPr>
              <a:t>ERYTHEMA</a:t>
            </a:r>
            <a:r>
              <a:rPr lang="en-US" sz="3600" b="0" u="heavy" spc="-10" dirty="0" smtClean="0">
                <a:solidFill>
                  <a:srgbClr val="424455"/>
                </a:solidFill>
                <a:uFill>
                  <a:solidFill>
                    <a:srgbClr val="424455"/>
                  </a:solidFill>
                </a:uFill>
                <a:latin typeface="Carlito"/>
                <a:cs typeface="Carlito"/>
              </a:rPr>
              <a:t>  </a:t>
            </a:r>
            <a:r>
              <a:rPr sz="3600" b="0" u="heavy" spc="-30" dirty="0" smtClean="0">
                <a:solidFill>
                  <a:srgbClr val="424455"/>
                </a:solidFill>
                <a:uFill>
                  <a:solidFill>
                    <a:srgbClr val="424455"/>
                  </a:solidFill>
                </a:uFill>
                <a:latin typeface="Carlito"/>
                <a:cs typeface="Carlito"/>
              </a:rPr>
              <a:t>MULTIFORME(EM</a:t>
            </a:r>
            <a:r>
              <a:rPr sz="3600" b="0" u="heavy" spc="-30" dirty="0">
                <a:solidFill>
                  <a:srgbClr val="424455"/>
                </a:solidFill>
                <a:uFill>
                  <a:solidFill>
                    <a:srgbClr val="424455"/>
                  </a:solidFill>
                </a:uFill>
                <a:latin typeface="Carlito"/>
                <a:cs typeface="Carlito"/>
              </a:rPr>
              <a:t>)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295400"/>
            <a:ext cx="8229600" cy="5410200"/>
          </a:xfrm>
          <a:custGeom>
            <a:avLst/>
            <a:gdLst/>
            <a:ahLst/>
            <a:cxnLst/>
            <a:rect l="l" t="t" r="r" b="b"/>
            <a:pathLst>
              <a:path w="8229600" h="5410200">
                <a:moveTo>
                  <a:pt x="0" y="5410200"/>
                </a:moveTo>
                <a:lnTo>
                  <a:pt x="8229600" y="5410200"/>
                </a:lnTo>
                <a:lnTo>
                  <a:pt x="82296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400" y="1447800"/>
            <a:ext cx="7925434" cy="490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63220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5" dirty="0" err="1">
                <a:latin typeface="Carlito"/>
                <a:cs typeface="Carlito"/>
              </a:rPr>
              <a:t>Erythema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 err="1" smtClean="0">
                <a:latin typeface="Carlito"/>
                <a:cs typeface="Carlito"/>
              </a:rPr>
              <a:t>multiforme</a:t>
            </a:r>
            <a:r>
              <a:rPr sz="2800" spc="-10" dirty="0" smtClean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is an </a:t>
            </a:r>
            <a:r>
              <a:rPr sz="2800" spc="-10" dirty="0">
                <a:latin typeface="Carlito"/>
                <a:cs typeface="Carlito"/>
              </a:rPr>
              <a:t>acute </a:t>
            </a:r>
            <a:r>
              <a:rPr sz="2800" spc="-5" dirty="0">
                <a:latin typeface="Carlito"/>
                <a:cs typeface="Carlito"/>
              </a:rPr>
              <a:t>limiting  dermatitis </a:t>
            </a:r>
            <a:r>
              <a:rPr sz="2800" spc="-15" dirty="0">
                <a:latin typeface="Carlito"/>
                <a:cs typeface="Carlito"/>
              </a:rPr>
              <a:t>characterized </a:t>
            </a:r>
            <a:r>
              <a:rPr sz="2800" spc="-10" dirty="0">
                <a:latin typeface="Carlito"/>
                <a:cs typeface="Carlito"/>
              </a:rPr>
              <a:t>by distinctive</a:t>
            </a:r>
            <a:r>
              <a:rPr sz="2800" spc="-9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eruption  </a:t>
            </a:r>
            <a:r>
              <a:rPr sz="2800" spc="-20" dirty="0">
                <a:latin typeface="Carlito"/>
                <a:cs typeface="Carlito"/>
              </a:rPr>
              <a:t>manifested </a:t>
            </a:r>
            <a:r>
              <a:rPr sz="2800" dirty="0">
                <a:latin typeface="Carlito"/>
                <a:cs typeface="Carlito"/>
              </a:rPr>
              <a:t>as the </a:t>
            </a:r>
            <a:r>
              <a:rPr sz="2800" spc="-10" dirty="0">
                <a:latin typeface="Carlito"/>
                <a:cs typeface="Carlito"/>
              </a:rPr>
              <a:t>iris </a:t>
            </a:r>
            <a:r>
              <a:rPr sz="2800" dirty="0">
                <a:latin typeface="Carlito"/>
                <a:cs typeface="Carlito"/>
              </a:rPr>
              <a:t>or </a:t>
            </a:r>
            <a:r>
              <a:rPr sz="2800" spc="-20" dirty="0">
                <a:latin typeface="Carlito"/>
                <a:cs typeface="Carlito"/>
              </a:rPr>
              <a:t>target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lesion.</a:t>
            </a:r>
            <a:endParaRPr sz="2800" dirty="0">
              <a:latin typeface="Carlito"/>
              <a:cs typeface="Carlito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TYPES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  <a:p>
            <a:pPr marL="527685" marR="209550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lphaLcParenR"/>
              <a:tabLst>
                <a:tab pos="527685" algn="l"/>
                <a:tab pos="528320" algn="l"/>
              </a:tabLst>
            </a:pPr>
            <a:r>
              <a:rPr sz="2800" spc="-5" dirty="0">
                <a:latin typeface="Carlito"/>
                <a:cs typeface="Carlito"/>
              </a:rPr>
              <a:t>EM </a:t>
            </a:r>
            <a:r>
              <a:rPr sz="2800" dirty="0">
                <a:latin typeface="Carlito"/>
                <a:cs typeface="Carlito"/>
              </a:rPr>
              <a:t>Minor </a:t>
            </a:r>
            <a:r>
              <a:rPr sz="2800" spc="-175" dirty="0">
                <a:latin typeface="Arial"/>
                <a:cs typeface="Arial"/>
              </a:rPr>
              <a:t>– </a:t>
            </a:r>
            <a:r>
              <a:rPr sz="2800" spc="-15" dirty="0">
                <a:latin typeface="Carlito"/>
                <a:cs typeface="Carlito"/>
              </a:rPr>
              <a:t>Localized </a:t>
            </a:r>
            <a:r>
              <a:rPr sz="2800" spc="-5" dirty="0">
                <a:latin typeface="Carlito"/>
                <a:cs typeface="Carlito"/>
              </a:rPr>
              <a:t>eruption </a:t>
            </a:r>
            <a:r>
              <a:rPr sz="2800" dirty="0">
                <a:latin typeface="Carlito"/>
                <a:cs typeface="Carlito"/>
              </a:rPr>
              <a:t>with </a:t>
            </a:r>
            <a:r>
              <a:rPr sz="2800" spc="-5" dirty="0">
                <a:latin typeface="Carlito"/>
                <a:cs typeface="Carlito"/>
              </a:rPr>
              <a:t>no or mild  mucosal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involvement</a:t>
            </a:r>
            <a:endParaRPr sz="2800" dirty="0">
              <a:latin typeface="Carlito"/>
              <a:cs typeface="Carlito"/>
            </a:endParaRPr>
          </a:p>
          <a:p>
            <a:pPr marL="527685" marR="5080" indent="-51562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AutoNum type="alphaLcParenR"/>
              <a:tabLst>
                <a:tab pos="527685" algn="l"/>
                <a:tab pos="528320" algn="l"/>
              </a:tabLst>
            </a:pPr>
            <a:r>
              <a:rPr sz="2800" spc="-5" dirty="0">
                <a:latin typeface="Carlito"/>
                <a:cs typeface="Carlito"/>
              </a:rPr>
              <a:t>EM </a:t>
            </a:r>
            <a:r>
              <a:rPr sz="2800" dirty="0">
                <a:latin typeface="Carlito"/>
                <a:cs typeface="Carlito"/>
              </a:rPr>
              <a:t>Major </a:t>
            </a:r>
            <a:r>
              <a:rPr sz="2800" spc="-175" dirty="0">
                <a:latin typeface="Arial"/>
                <a:cs typeface="Arial"/>
              </a:rPr>
              <a:t>– </a:t>
            </a:r>
            <a:r>
              <a:rPr sz="2800" spc="-5" dirty="0">
                <a:latin typeface="Carlito"/>
                <a:cs typeface="Carlito"/>
              </a:rPr>
              <a:t>Mucosal </a:t>
            </a:r>
            <a:r>
              <a:rPr sz="2800" spc="-15" dirty="0">
                <a:latin typeface="Carlito"/>
                <a:cs typeface="Carlito"/>
              </a:rPr>
              <a:t>erosions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b="1" i="1" spc="-210" dirty="0">
                <a:latin typeface="Arial"/>
                <a:cs typeface="Arial"/>
              </a:rPr>
              <a:t>raised </a:t>
            </a:r>
            <a:r>
              <a:rPr sz="2800" b="1" i="1" spc="-165" dirty="0">
                <a:latin typeface="Arial"/>
                <a:cs typeface="Arial"/>
              </a:rPr>
              <a:t>atypical  </a:t>
            </a:r>
            <a:r>
              <a:rPr sz="2800" b="1" i="1" spc="-105" dirty="0">
                <a:latin typeface="Arial"/>
                <a:cs typeface="Arial"/>
              </a:rPr>
              <a:t>target</a:t>
            </a:r>
            <a:r>
              <a:rPr sz="2800" b="1" i="1" spc="-175" dirty="0">
                <a:latin typeface="Arial"/>
                <a:cs typeface="Arial"/>
              </a:rPr>
              <a:t> </a:t>
            </a:r>
            <a:r>
              <a:rPr sz="2800" b="1" i="1" spc="-270" dirty="0">
                <a:latin typeface="Arial"/>
                <a:cs typeface="Arial"/>
              </a:rPr>
              <a:t>lesions</a:t>
            </a:r>
            <a:endParaRPr sz="2800" dirty="0">
              <a:latin typeface="Arial"/>
              <a:cs typeface="Arial"/>
            </a:endParaRPr>
          </a:p>
          <a:p>
            <a:pPr marL="527685" marR="323850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lphaLcParenR"/>
              <a:tabLst>
                <a:tab pos="527685" algn="l"/>
                <a:tab pos="528320" algn="l"/>
              </a:tabLst>
            </a:pPr>
            <a:r>
              <a:rPr sz="2800" spc="-10" dirty="0">
                <a:latin typeface="Carlito"/>
                <a:cs typeface="Carlito"/>
              </a:rPr>
              <a:t>STEVEN </a:t>
            </a:r>
            <a:r>
              <a:rPr sz="2800" dirty="0">
                <a:latin typeface="Carlito"/>
                <a:cs typeface="Carlito"/>
              </a:rPr>
              <a:t>JOHNSON </a:t>
            </a:r>
            <a:r>
              <a:rPr sz="2800" spc="-10" dirty="0">
                <a:latin typeface="Carlito"/>
                <a:cs typeface="Carlito"/>
              </a:rPr>
              <a:t>SYNDROME(SJS) </a:t>
            </a:r>
            <a:r>
              <a:rPr sz="2800" spc="-175" dirty="0">
                <a:latin typeface="Arial"/>
                <a:cs typeface="Arial"/>
              </a:rPr>
              <a:t>– </a:t>
            </a:r>
            <a:r>
              <a:rPr sz="2800" spc="-10" dirty="0">
                <a:latin typeface="Carlito"/>
                <a:cs typeface="Carlito"/>
              </a:rPr>
              <a:t>Mucosal  </a:t>
            </a:r>
            <a:r>
              <a:rPr sz="2800" spc="-15" dirty="0">
                <a:latin typeface="Carlito"/>
                <a:cs typeface="Carlito"/>
              </a:rPr>
              <a:t>erosions </a:t>
            </a:r>
            <a:r>
              <a:rPr sz="2800" dirty="0">
                <a:latin typeface="Carlito"/>
                <a:cs typeface="Carlito"/>
              </a:rPr>
              <a:t>; </a:t>
            </a:r>
            <a:r>
              <a:rPr sz="2800" spc="-10" dirty="0">
                <a:latin typeface="Carlito"/>
                <a:cs typeface="Carlito"/>
              </a:rPr>
              <a:t>widespread distribution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b="1" i="1" spc="-55" dirty="0">
                <a:latin typeface="Arial"/>
                <a:cs typeface="Arial"/>
              </a:rPr>
              <a:t>flat  </a:t>
            </a:r>
            <a:r>
              <a:rPr sz="2800" b="1" i="1" spc="-165" dirty="0">
                <a:latin typeface="Arial"/>
                <a:cs typeface="Arial"/>
              </a:rPr>
              <a:t>atypical </a:t>
            </a:r>
            <a:r>
              <a:rPr sz="2800" b="1" i="1" spc="-160" dirty="0">
                <a:latin typeface="Arial"/>
                <a:cs typeface="Arial"/>
              </a:rPr>
              <a:t>targets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purpuric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macules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6" name="~PP262.WAV">
            <a:hlinkClick r:id="" action="ppaction://media"/>
          </p:cNvPr>
          <p:cNvPicPr>
            <a:picLocks noRot="1" noChangeAspect="1"/>
          </p:cNvPicPr>
          <p:nvPr>
            <a:wavAudioFile r:embed="rId1" name="~PP26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057400"/>
            <a:ext cx="8229600" cy="4419600"/>
          </a:xfrm>
          <a:custGeom>
            <a:avLst/>
            <a:gdLst/>
            <a:ahLst/>
            <a:cxnLst/>
            <a:rect l="l" t="t" r="r" b="b"/>
            <a:pathLst>
              <a:path w="8229600" h="3505200">
                <a:moveTo>
                  <a:pt x="0" y="3505200"/>
                </a:moveTo>
                <a:lnTo>
                  <a:pt x="8229600" y="3505200"/>
                </a:lnTo>
                <a:lnTo>
                  <a:pt x="8229600" y="0"/>
                </a:lnTo>
                <a:lnTo>
                  <a:pt x="0" y="0"/>
                </a:lnTo>
                <a:lnTo>
                  <a:pt x="0" y="35052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1868" y="2015597"/>
            <a:ext cx="7346950" cy="331470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65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36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Infectious agents</a:t>
            </a:r>
            <a:r>
              <a:rPr sz="3600" b="1" u="heavy" spc="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:</a:t>
            </a:r>
            <a:endParaRPr sz="3600" dirty="0">
              <a:latin typeface="Carlito"/>
              <a:cs typeface="Carlito"/>
            </a:endParaRPr>
          </a:p>
          <a:p>
            <a:pPr marL="310515" indent="-298450">
              <a:lnSpc>
                <a:spcPct val="100000"/>
              </a:lnSpc>
              <a:spcBef>
                <a:spcPts val="330"/>
              </a:spcBef>
              <a:buSzPct val="96875"/>
              <a:buAutoNum type="alphaLcPeriod"/>
              <a:tabLst>
                <a:tab pos="311150" algn="l"/>
              </a:tabLst>
            </a:pPr>
            <a:r>
              <a:rPr sz="3200" spc="-10" dirty="0">
                <a:latin typeface="Carlito"/>
                <a:cs typeface="Carlito"/>
              </a:rPr>
              <a:t>HSV </a:t>
            </a:r>
            <a:r>
              <a:rPr sz="3200" dirty="0">
                <a:latin typeface="Carlito"/>
                <a:cs typeface="Carlito"/>
              </a:rPr>
              <a:t>{ </a:t>
            </a:r>
            <a:r>
              <a:rPr sz="3200" spc="-10" dirty="0">
                <a:latin typeface="Carlito"/>
                <a:cs typeface="Carlito"/>
              </a:rPr>
              <a:t>accounts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55%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EM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major}</a:t>
            </a:r>
          </a:p>
          <a:p>
            <a:pPr marL="420370" indent="-408305">
              <a:lnSpc>
                <a:spcPct val="100000"/>
              </a:lnSpc>
              <a:spcBef>
                <a:spcPts val="300"/>
              </a:spcBef>
              <a:buSzPct val="96875"/>
              <a:buAutoNum type="alphaLcPeriod"/>
              <a:tabLst>
                <a:tab pos="421005" algn="l"/>
              </a:tabLst>
            </a:pPr>
            <a:r>
              <a:rPr sz="3200" spc="-10" dirty="0">
                <a:latin typeface="Carlito"/>
                <a:cs typeface="Carlito"/>
              </a:rPr>
              <a:t>Mycoplasma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infection</a:t>
            </a:r>
            <a:endParaRPr sz="3200" dirty="0">
              <a:latin typeface="Carlito"/>
              <a:cs typeface="Carlito"/>
            </a:endParaRPr>
          </a:p>
          <a:p>
            <a:pPr marL="379730" indent="-367665">
              <a:lnSpc>
                <a:spcPct val="100000"/>
              </a:lnSpc>
              <a:spcBef>
                <a:spcPts val="300"/>
              </a:spcBef>
              <a:buSzPct val="96875"/>
              <a:buAutoNum type="alphaLcPeriod"/>
              <a:tabLst>
                <a:tab pos="380365" algn="l"/>
              </a:tabLst>
            </a:pPr>
            <a:r>
              <a:rPr sz="3200" spc="-10" dirty="0">
                <a:latin typeface="Carlito"/>
                <a:cs typeface="Carlito"/>
              </a:rPr>
              <a:t>Subclinical </a:t>
            </a:r>
            <a:r>
              <a:rPr sz="3200" spc="-15" dirty="0">
                <a:latin typeface="Carlito"/>
                <a:cs typeface="Carlito"/>
              </a:rPr>
              <a:t>infection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HSV </a:t>
            </a:r>
            <a:r>
              <a:rPr sz="3200" dirty="0">
                <a:latin typeface="Carlito"/>
                <a:cs typeface="Carlito"/>
              </a:rPr>
              <a:t>{EM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minor}</a:t>
            </a:r>
            <a:endParaRPr sz="3200" dirty="0">
              <a:latin typeface="Carlito"/>
              <a:cs typeface="Carlito"/>
            </a:endParaRPr>
          </a:p>
          <a:p>
            <a:pPr marL="268605" indent="-256540">
              <a:lnSpc>
                <a:spcPct val="100000"/>
              </a:lnSpc>
              <a:spcBef>
                <a:spcPts val="270"/>
              </a:spcBef>
              <a:buClr>
                <a:srgbClr val="9F4DA2"/>
              </a:buClr>
              <a:buFont typeface="Arial"/>
              <a:buChar char="•"/>
              <a:tabLst>
                <a:tab pos="269240" algn="l"/>
              </a:tabLst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Drugs:</a:t>
            </a:r>
            <a:endParaRPr sz="3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3200" spc="-20" dirty="0">
                <a:latin typeface="Carlito"/>
                <a:cs typeface="Carlito"/>
              </a:rPr>
              <a:t>Sulfa </a:t>
            </a:r>
            <a:r>
              <a:rPr sz="3200" spc="-5" dirty="0">
                <a:latin typeface="Carlito"/>
                <a:cs typeface="Carlito"/>
              </a:rPr>
              <a:t>drugs </a:t>
            </a:r>
            <a:r>
              <a:rPr sz="3200" spc="-10" dirty="0">
                <a:latin typeface="Carlito"/>
                <a:cs typeface="Carlito"/>
              </a:rPr>
              <a:t>are most common </a:t>
            </a:r>
            <a:r>
              <a:rPr sz="3200" spc="-5" dirty="0">
                <a:latin typeface="Carlito"/>
                <a:cs typeface="Carlito"/>
              </a:rPr>
              <a:t>trigger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factors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1371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8229600" y="609600"/>
                </a:lnTo>
                <a:lnTo>
                  <a:pt x="822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5150" y="1258570"/>
            <a:ext cx="39814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15" dirty="0">
                <a:solidFill>
                  <a:srgbClr val="214043"/>
                </a:solidFill>
              </a:rPr>
              <a:t>(i)ETIOLOGY</a:t>
            </a:r>
            <a:endParaRPr sz="4800" dirty="0"/>
          </a:p>
        </p:txBody>
      </p:sp>
      <p:sp>
        <p:nvSpPr>
          <p:cNvPr id="6" name="object 6"/>
          <p:cNvSpPr/>
          <p:nvPr/>
        </p:nvSpPr>
        <p:spPr>
          <a:xfrm>
            <a:off x="3117214" y="1933955"/>
            <a:ext cx="3061970" cy="55244"/>
          </a:xfrm>
          <a:custGeom>
            <a:avLst/>
            <a:gdLst/>
            <a:ahLst/>
            <a:cxnLst/>
            <a:rect l="l" t="t" r="r" b="b"/>
            <a:pathLst>
              <a:path w="3061970" h="55244">
                <a:moveTo>
                  <a:pt x="3061716" y="0"/>
                </a:moveTo>
                <a:lnTo>
                  <a:pt x="0" y="0"/>
                </a:lnTo>
                <a:lnTo>
                  <a:pt x="0" y="54863"/>
                </a:lnTo>
                <a:lnTo>
                  <a:pt x="3061716" y="54863"/>
                </a:lnTo>
                <a:lnTo>
                  <a:pt x="3061716" y="0"/>
                </a:lnTo>
                <a:close/>
              </a:path>
            </a:pathLst>
          </a:custGeom>
          <a:solidFill>
            <a:srgbClr val="214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~PP3967.WAV">
            <a:hlinkClick r:id="" action="ppaction://media"/>
          </p:cNvPr>
          <p:cNvPicPr>
            <a:picLocks noRot="1" noChangeAspect="1"/>
          </p:cNvPicPr>
          <p:nvPr>
            <a:wavAudioFile r:embed="rId1" name="~PP396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95400"/>
            <a:ext cx="8229600" cy="3657600"/>
          </a:xfrm>
          <a:custGeom>
            <a:avLst/>
            <a:gdLst/>
            <a:ahLst/>
            <a:cxnLst/>
            <a:rect l="l" t="t" r="r" b="b"/>
            <a:pathLst>
              <a:path w="8229600" h="3657600">
                <a:moveTo>
                  <a:pt x="0" y="3657600"/>
                </a:moveTo>
                <a:lnTo>
                  <a:pt x="8229600" y="3657600"/>
                </a:lnTo>
                <a:lnTo>
                  <a:pt x="8229600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267104"/>
            <a:ext cx="7752715" cy="35540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45" dirty="0">
                <a:latin typeface="Carlito"/>
                <a:cs typeface="Carlito"/>
              </a:rPr>
              <a:t>Young </a:t>
            </a:r>
            <a:r>
              <a:rPr sz="2800" spc="-5" dirty="0">
                <a:latin typeface="Carlito"/>
                <a:cs typeface="Carlito"/>
              </a:rPr>
              <a:t>adults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20" dirty="0">
                <a:latin typeface="Carlito"/>
                <a:cs typeface="Carlito"/>
              </a:rPr>
              <a:t>fourth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fifth decades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16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life</a:t>
            </a:r>
            <a:endParaRPr sz="2800">
              <a:latin typeface="Carlito"/>
              <a:cs typeface="Carlito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0" dirty="0">
                <a:latin typeface="Carlito"/>
                <a:cs typeface="Carlito"/>
              </a:rPr>
              <a:t>Common </a:t>
            </a:r>
            <a:r>
              <a:rPr sz="2800" spc="-5" dirty="0">
                <a:latin typeface="Carlito"/>
                <a:cs typeface="Carlito"/>
              </a:rPr>
              <a:t>in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males</a:t>
            </a:r>
            <a:endParaRPr sz="2800">
              <a:latin typeface="Carlito"/>
              <a:cs typeface="Carlito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0" dirty="0">
                <a:latin typeface="Carlito"/>
                <a:cs typeface="Carlito"/>
              </a:rPr>
              <a:t>Disease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characterized by </a:t>
            </a:r>
            <a:r>
              <a:rPr sz="2800" spc="-10" dirty="0">
                <a:latin typeface="Carlito"/>
                <a:cs typeface="Carlito"/>
              </a:rPr>
              <a:t>occurrence of  </a:t>
            </a:r>
            <a:r>
              <a:rPr sz="2800" spc="-15" dirty="0">
                <a:latin typeface="Carlito"/>
                <a:cs typeface="Carlito"/>
              </a:rPr>
              <a:t>asymptomatic, </a:t>
            </a:r>
            <a:r>
              <a:rPr sz="2800" spc="-10" dirty="0">
                <a:latin typeface="Carlito"/>
                <a:cs typeface="Carlito"/>
              </a:rPr>
              <a:t>vividly erythematous </a:t>
            </a:r>
            <a:r>
              <a:rPr sz="2800" spc="-20" dirty="0">
                <a:latin typeface="Carlito"/>
                <a:cs typeface="Carlito"/>
              </a:rPr>
              <a:t>discrete  </a:t>
            </a:r>
            <a:r>
              <a:rPr sz="2800" spc="-5" dirty="0">
                <a:latin typeface="Carlito"/>
                <a:cs typeface="Carlito"/>
              </a:rPr>
              <a:t>macules, </a:t>
            </a:r>
            <a:r>
              <a:rPr sz="2800" spc="-10" dirty="0">
                <a:latin typeface="Carlito"/>
                <a:cs typeface="Carlito"/>
              </a:rPr>
              <a:t>papules </a:t>
            </a:r>
            <a:r>
              <a:rPr sz="2800" spc="-5" dirty="0">
                <a:latin typeface="Carlito"/>
                <a:cs typeface="Carlito"/>
              </a:rPr>
              <a:t>or occasionally </a:t>
            </a:r>
            <a:r>
              <a:rPr sz="2800" spc="-10" dirty="0">
                <a:latin typeface="Carlito"/>
                <a:cs typeface="Carlito"/>
              </a:rPr>
              <a:t>vesicles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bullae  </a:t>
            </a:r>
            <a:r>
              <a:rPr sz="2800" spc="-15" dirty="0">
                <a:latin typeface="Carlito"/>
                <a:cs typeface="Carlito"/>
              </a:rPr>
              <a:t>distributed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20" dirty="0">
                <a:latin typeface="Carlito"/>
                <a:cs typeface="Carlito"/>
              </a:rPr>
              <a:t>rather </a:t>
            </a:r>
            <a:r>
              <a:rPr sz="2800" spc="-15" dirty="0">
                <a:latin typeface="Carlito"/>
                <a:cs typeface="Carlito"/>
              </a:rPr>
              <a:t>symmetrical </a:t>
            </a:r>
            <a:r>
              <a:rPr sz="2800" spc="-20" dirty="0">
                <a:latin typeface="Carlito"/>
                <a:cs typeface="Carlito"/>
              </a:rPr>
              <a:t>pattern </a:t>
            </a:r>
            <a:r>
              <a:rPr sz="2800" spc="-15" dirty="0">
                <a:latin typeface="Carlito"/>
                <a:cs typeface="Carlito"/>
              </a:rPr>
              <a:t>most  </a:t>
            </a:r>
            <a:r>
              <a:rPr sz="2800" spc="-10" dirty="0">
                <a:latin typeface="Carlito"/>
                <a:cs typeface="Carlito"/>
              </a:rPr>
              <a:t>commonly </a:t>
            </a:r>
            <a:r>
              <a:rPr sz="2800" spc="-15" dirty="0">
                <a:latin typeface="Carlito"/>
                <a:cs typeface="Carlito"/>
              </a:rPr>
              <a:t>over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hands </a:t>
            </a:r>
            <a:r>
              <a:rPr sz="2800" spc="-5" dirty="0">
                <a:latin typeface="Carlito"/>
                <a:cs typeface="Carlito"/>
              </a:rPr>
              <a:t>and arms, </a:t>
            </a:r>
            <a:r>
              <a:rPr sz="2800" spc="-25" dirty="0">
                <a:latin typeface="Carlito"/>
                <a:cs typeface="Carlito"/>
              </a:rPr>
              <a:t>feet </a:t>
            </a:r>
            <a:r>
              <a:rPr sz="2800" spc="-5" dirty="0">
                <a:latin typeface="Carlito"/>
                <a:cs typeface="Carlito"/>
              </a:rPr>
              <a:t>and legs ,  </a:t>
            </a:r>
            <a:r>
              <a:rPr sz="2800" spc="-20" dirty="0">
                <a:latin typeface="Carlito"/>
                <a:cs typeface="Carlito"/>
              </a:rPr>
              <a:t>face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neck.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  <a:prstGeom prst="rect">
            <a:avLst/>
          </a:prstGeom>
          <a:ln w="12700">
            <a:solidFill>
              <a:srgbClr val="2525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0" algn="ctr">
              <a:lnSpc>
                <a:spcPts val="4200"/>
              </a:lnSpc>
            </a:pPr>
            <a:r>
              <a:rPr u="heavy" spc="-5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</a:rPr>
              <a:t>(ii)CLINICAL</a:t>
            </a:r>
            <a:r>
              <a:rPr u="heavy" spc="-20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</a:rPr>
              <a:t> </a:t>
            </a:r>
            <a:r>
              <a:rPr u="heavy" spc="-55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</a:rPr>
              <a:t>FEATURES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600200" y="4819650"/>
            <a:ext cx="6248400" cy="1962150"/>
            <a:chOff x="1600200" y="4572000"/>
            <a:chExt cx="6248400" cy="1962150"/>
          </a:xfrm>
        </p:grpSpPr>
        <p:sp>
          <p:nvSpPr>
            <p:cNvPr id="6" name="object 6"/>
            <p:cNvSpPr/>
            <p:nvPr/>
          </p:nvSpPr>
          <p:spPr>
            <a:xfrm>
              <a:off x="1600200" y="4800600"/>
              <a:ext cx="2022475" cy="1733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53000" y="4572000"/>
              <a:ext cx="2895600" cy="1882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~PP2298.WAV">
            <a:hlinkClick r:id="" action="ppaction://media"/>
          </p:cNvPr>
          <p:cNvPicPr>
            <a:picLocks noRot="1" noChangeAspect="1"/>
          </p:cNvPicPr>
          <p:nvPr>
            <a:wavAudioFile r:embed="rId1" name="~PP2298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09599"/>
            <a:ext cx="8229600" cy="533400"/>
          </a:xfrm>
          <a:custGeom>
            <a:avLst/>
            <a:gdLst/>
            <a:ahLst/>
            <a:cxnLst/>
            <a:rect l="l" t="t" r="r" b="b"/>
            <a:pathLst>
              <a:path w="8229600" h="533400">
                <a:moveTo>
                  <a:pt x="0" y="533400"/>
                </a:moveTo>
                <a:lnTo>
                  <a:pt x="8229600" y="533400"/>
                </a:lnTo>
                <a:lnTo>
                  <a:pt x="8229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483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3200" u="heavy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  <a:latin typeface="Georgia"/>
                <a:cs typeface="Georgia"/>
              </a:rPr>
              <a:t>TARGET</a:t>
            </a:r>
            <a:r>
              <a:rPr sz="3200" u="heavy" spc="-40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  <a:latin typeface="Georgia"/>
                <a:cs typeface="Georgia"/>
              </a:rPr>
              <a:t> </a:t>
            </a:r>
            <a:r>
              <a:rPr sz="3200" u="heavy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  <a:latin typeface="Georgia"/>
                <a:cs typeface="Georgia"/>
              </a:rPr>
              <a:t>LESIONS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219200"/>
            <a:ext cx="8229600" cy="2743200"/>
          </a:xfrm>
          <a:custGeom>
            <a:avLst/>
            <a:gdLst/>
            <a:ahLst/>
            <a:cxnLst/>
            <a:rect l="l" t="t" r="r" b="b"/>
            <a:pathLst>
              <a:path w="8229600" h="2362200">
                <a:moveTo>
                  <a:pt x="0" y="2362200"/>
                </a:moveTo>
                <a:lnTo>
                  <a:pt x="8229600" y="2362200"/>
                </a:lnTo>
                <a:lnTo>
                  <a:pt x="82296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668" y="1232661"/>
            <a:ext cx="7852409" cy="225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66090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  <a:tab pos="3574415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concentric </a:t>
            </a:r>
            <a:r>
              <a:rPr sz="2400" dirty="0">
                <a:latin typeface="Carlito"/>
                <a:cs typeface="Carlito"/>
              </a:rPr>
              <a:t>ring </a:t>
            </a:r>
            <a:r>
              <a:rPr sz="2400" spc="-20" dirty="0">
                <a:latin typeface="Carlito"/>
                <a:cs typeface="Carlito"/>
              </a:rPr>
              <a:t>like </a:t>
            </a:r>
            <a:r>
              <a:rPr sz="2400" spc="-5" dirty="0">
                <a:latin typeface="Carlito"/>
                <a:cs typeface="Carlito"/>
              </a:rPr>
              <a:t>appearance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lesions </a:t>
            </a:r>
            <a:r>
              <a:rPr sz="2400" dirty="0">
                <a:latin typeface="Carlito"/>
                <a:cs typeface="Carlito"/>
              </a:rPr>
              <a:t>, </a:t>
            </a:r>
            <a:r>
              <a:rPr sz="2400" spc="-5" dirty="0">
                <a:latin typeface="Carlito"/>
                <a:cs typeface="Carlito"/>
              </a:rPr>
              <a:t>resulting 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varying shades of </a:t>
            </a:r>
            <a:r>
              <a:rPr sz="2400" dirty="0">
                <a:latin typeface="Carlito"/>
                <a:cs typeface="Carlito"/>
              </a:rPr>
              <a:t>Erythema , </a:t>
            </a:r>
            <a:r>
              <a:rPr sz="2400" spc="-10" dirty="0">
                <a:latin typeface="Carlito"/>
                <a:cs typeface="Carlito"/>
              </a:rPr>
              <a:t>occurs </a:t>
            </a:r>
            <a:r>
              <a:rPr sz="2400" dirty="0">
                <a:latin typeface="Carlito"/>
                <a:cs typeface="Carlito"/>
              </a:rPr>
              <a:t>in the </a:t>
            </a:r>
            <a:r>
              <a:rPr sz="2400" spc="-5" dirty="0">
                <a:latin typeface="Carlito"/>
                <a:cs typeface="Carlito"/>
              </a:rPr>
              <a:t>some  cases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has </a:t>
            </a:r>
            <a:r>
              <a:rPr sz="2400" spc="-10" dirty="0">
                <a:latin typeface="Carlito"/>
                <a:cs typeface="Carlito"/>
              </a:rPr>
              <a:t>give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rise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to	</a:t>
            </a:r>
            <a:r>
              <a:rPr sz="2400" b="1" i="1" spc="-365" dirty="0">
                <a:latin typeface="Arial"/>
                <a:cs typeface="Arial"/>
              </a:rPr>
              <a:t>TARGET </a:t>
            </a:r>
            <a:r>
              <a:rPr sz="2400" b="1" i="1" spc="-150" dirty="0">
                <a:latin typeface="Arial"/>
                <a:cs typeface="Arial"/>
              </a:rPr>
              <a:t>or </a:t>
            </a:r>
            <a:r>
              <a:rPr sz="2400" b="1" i="1" spc="-235" dirty="0">
                <a:latin typeface="Arial"/>
                <a:cs typeface="Arial"/>
              </a:rPr>
              <a:t>IRIS </a:t>
            </a:r>
            <a:r>
              <a:rPr sz="2400" b="1" i="1" spc="-150" dirty="0">
                <a:latin typeface="Arial"/>
                <a:cs typeface="Arial"/>
              </a:rPr>
              <a:t>or </a:t>
            </a:r>
            <a:r>
              <a:rPr sz="2400" b="1" i="1" spc="-360" dirty="0">
                <a:latin typeface="Arial"/>
                <a:cs typeface="Arial"/>
              </a:rPr>
              <a:t>BULL’S </a:t>
            </a:r>
            <a:r>
              <a:rPr sz="2400" b="1" i="1" spc="-405" dirty="0">
                <a:latin typeface="Arial"/>
                <a:cs typeface="Arial"/>
              </a:rPr>
              <a:t>EYE  </a:t>
            </a:r>
            <a:r>
              <a:rPr sz="2400" spc="-5" dirty="0">
                <a:latin typeface="Carlito"/>
                <a:cs typeface="Carlito"/>
              </a:rPr>
              <a:t>describing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them.</a:t>
            </a: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Carlito"/>
                <a:cs typeface="Carlito"/>
              </a:rPr>
              <a:t>Appears </a:t>
            </a:r>
            <a:r>
              <a:rPr sz="2400" spc="-10" dirty="0">
                <a:latin typeface="Carlito"/>
                <a:cs typeface="Carlito"/>
              </a:rPr>
              <a:t>rapidly </a:t>
            </a:r>
            <a:r>
              <a:rPr sz="2400" dirty="0">
                <a:latin typeface="Carlito"/>
                <a:cs typeface="Carlito"/>
              </a:rPr>
              <a:t>within a </a:t>
            </a:r>
            <a:r>
              <a:rPr sz="2400" spc="-20" dirty="0">
                <a:latin typeface="Carlito"/>
                <a:cs typeface="Carlito"/>
              </a:rPr>
              <a:t>day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two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persist from several  </a:t>
            </a:r>
            <a:r>
              <a:rPr sz="2400" spc="-20" dirty="0">
                <a:latin typeface="Carlito"/>
                <a:cs typeface="Carlito"/>
              </a:rPr>
              <a:t>days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25" dirty="0">
                <a:latin typeface="Carlito"/>
                <a:cs typeface="Carlito"/>
              </a:rPr>
              <a:t>few </a:t>
            </a:r>
            <a:r>
              <a:rPr sz="2400" spc="-10" dirty="0">
                <a:latin typeface="Carlito"/>
                <a:cs typeface="Carlito"/>
              </a:rPr>
              <a:t>weeks </a:t>
            </a:r>
            <a:r>
              <a:rPr sz="2400" dirty="0">
                <a:latin typeface="Carlito"/>
                <a:cs typeface="Carlito"/>
              </a:rPr>
              <a:t>, </a:t>
            </a:r>
            <a:r>
              <a:rPr sz="2400" spc="-10" dirty="0">
                <a:latin typeface="Carlito"/>
                <a:cs typeface="Carlito"/>
              </a:rPr>
              <a:t>gradually fading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eventually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clearing</a:t>
            </a:r>
          </a:p>
        </p:txBody>
      </p:sp>
      <p:sp>
        <p:nvSpPr>
          <p:cNvPr id="6" name="object 6"/>
          <p:cNvSpPr/>
          <p:nvPr/>
        </p:nvSpPr>
        <p:spPr>
          <a:xfrm>
            <a:off x="4038600" y="3657600"/>
            <a:ext cx="4419600" cy="3005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~PP836.WAV">
            <a:hlinkClick r:id="" action="ppaction://media"/>
          </p:cNvPr>
          <p:cNvPicPr>
            <a:picLocks noRot="1" noChangeAspect="1"/>
          </p:cNvPicPr>
          <p:nvPr>
            <a:wavAudioFile r:embed="rId1" name="~PP836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95400"/>
            <a:ext cx="8229600" cy="2362200"/>
          </a:xfrm>
          <a:custGeom>
            <a:avLst/>
            <a:gdLst/>
            <a:ahLst/>
            <a:cxnLst/>
            <a:rect l="l" t="t" r="r" b="b"/>
            <a:pathLst>
              <a:path w="8229600" h="2362200">
                <a:moveTo>
                  <a:pt x="0" y="2362200"/>
                </a:moveTo>
                <a:lnTo>
                  <a:pt x="8229600" y="2362200"/>
                </a:lnTo>
                <a:lnTo>
                  <a:pt x="82296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267104"/>
            <a:ext cx="7042784" cy="1974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spc="-20" dirty="0">
                <a:latin typeface="Carlito"/>
                <a:cs typeface="Carlito"/>
              </a:rPr>
              <a:t>Pain </a:t>
            </a:r>
            <a:r>
              <a:rPr sz="2400" spc="-5" dirty="0">
                <a:latin typeface="Carlito"/>
                <a:cs typeface="Carlito"/>
              </a:rPr>
              <a:t>and</a:t>
            </a:r>
            <a:r>
              <a:rPr sz="2400" spc="2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discomfort</a:t>
            </a:r>
            <a:endParaRPr sz="2400" dirty="0">
              <a:latin typeface="Carlito"/>
              <a:cs typeface="Carlito"/>
            </a:endParaRPr>
          </a:p>
          <a:p>
            <a:pPr marL="268605" marR="24892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400" spc="-15" dirty="0">
                <a:latin typeface="Carlito"/>
                <a:cs typeface="Carlito"/>
              </a:rPr>
              <a:t>Hyperemic </a:t>
            </a:r>
            <a:r>
              <a:rPr sz="2400" spc="-5" dirty="0">
                <a:latin typeface="Carlito"/>
                <a:cs typeface="Carlito"/>
              </a:rPr>
              <a:t>macules , </a:t>
            </a:r>
            <a:r>
              <a:rPr sz="2400" spc="-10" dirty="0">
                <a:latin typeface="Carlito"/>
                <a:cs typeface="Carlito"/>
              </a:rPr>
              <a:t>papules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vesicles </a:t>
            </a:r>
            <a:r>
              <a:rPr sz="2400" spc="-20" dirty="0">
                <a:latin typeface="Carlito"/>
                <a:cs typeface="Carlito"/>
              </a:rPr>
              <a:t>may  </a:t>
            </a:r>
            <a:r>
              <a:rPr sz="2400" spc="-10" dirty="0">
                <a:latin typeface="Carlito"/>
                <a:cs typeface="Carlito"/>
              </a:rPr>
              <a:t>become </a:t>
            </a:r>
            <a:r>
              <a:rPr sz="2400" spc="-15" dirty="0">
                <a:latin typeface="Carlito"/>
                <a:cs typeface="Carlito"/>
              </a:rPr>
              <a:t>eroded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20" dirty="0">
                <a:latin typeface="Carlito"/>
                <a:cs typeface="Carlito"/>
              </a:rPr>
              <a:t>ulcerated </a:t>
            </a:r>
            <a:r>
              <a:rPr sz="2400" spc="-5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bleed</a:t>
            </a:r>
            <a:r>
              <a:rPr sz="2400" spc="6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freely</a:t>
            </a:r>
            <a:endParaRPr sz="2400" dirty="0">
              <a:latin typeface="Carlito"/>
              <a:cs typeface="Carlito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  <a:tab pos="1842770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Common:</a:t>
            </a:r>
            <a:r>
              <a:rPr sz="2400" spc="-10" dirty="0">
                <a:latin typeface="Carlito"/>
                <a:cs typeface="Carlito"/>
              </a:rPr>
              <a:t>	</a:t>
            </a:r>
            <a:r>
              <a:rPr sz="2400" spc="-50" dirty="0">
                <a:latin typeface="Carlito"/>
                <a:cs typeface="Carlito"/>
              </a:rPr>
              <a:t>Tongue </a:t>
            </a:r>
            <a:r>
              <a:rPr sz="2400" spc="-5" dirty="0">
                <a:latin typeface="Carlito"/>
                <a:cs typeface="Carlito"/>
              </a:rPr>
              <a:t>, </a:t>
            </a:r>
            <a:r>
              <a:rPr sz="2400" spc="-15" dirty="0">
                <a:latin typeface="Carlito"/>
                <a:cs typeface="Carlito"/>
              </a:rPr>
              <a:t>palate </a:t>
            </a:r>
            <a:r>
              <a:rPr sz="2400" spc="-5" dirty="0">
                <a:latin typeface="Carlito"/>
                <a:cs typeface="Carlito"/>
              </a:rPr>
              <a:t>, </a:t>
            </a:r>
            <a:r>
              <a:rPr sz="2400" spc="-10" dirty="0">
                <a:latin typeface="Carlito"/>
                <a:cs typeface="Carlito"/>
              </a:rPr>
              <a:t>buccal mucosa </a:t>
            </a:r>
            <a:r>
              <a:rPr sz="2400" spc="-5" dirty="0">
                <a:latin typeface="Carlito"/>
                <a:cs typeface="Carlito"/>
              </a:rPr>
              <a:t>and  </a:t>
            </a:r>
            <a:r>
              <a:rPr sz="2400" spc="-10" dirty="0">
                <a:latin typeface="Carlito"/>
                <a:cs typeface="Carlito"/>
              </a:rPr>
              <a:t>gingiva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09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8229600" y="609600"/>
                </a:lnTo>
                <a:lnTo>
                  <a:pt x="822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3550" y="564845"/>
            <a:ext cx="82169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0585">
              <a:lnSpc>
                <a:spcPct val="100000"/>
              </a:lnSpc>
              <a:spcBef>
                <a:spcPts val="95"/>
              </a:spcBef>
            </a:pPr>
            <a:r>
              <a:rPr sz="3600" u="heavy" spc="-5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</a:rPr>
              <a:t>ORAL </a:t>
            </a:r>
            <a:r>
              <a:rPr sz="3600" u="heavy" spc="-55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</a:rPr>
              <a:t>MANIFESTATIONS </a:t>
            </a:r>
            <a:r>
              <a:rPr sz="3600" u="heavy" spc="-5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</a:rPr>
              <a:t>OF</a:t>
            </a:r>
            <a:r>
              <a:rPr sz="3600" u="heavy" spc="5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</a:rPr>
              <a:t> </a:t>
            </a:r>
            <a:r>
              <a:rPr sz="3600" u="heavy" spc="-5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</a:rPr>
              <a:t>EM</a:t>
            </a:r>
          </a:p>
        </p:txBody>
      </p:sp>
      <p:sp>
        <p:nvSpPr>
          <p:cNvPr id="6" name="object 6"/>
          <p:cNvSpPr/>
          <p:nvPr/>
        </p:nvSpPr>
        <p:spPr>
          <a:xfrm>
            <a:off x="1066800" y="3810000"/>
            <a:ext cx="3122422" cy="278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0" y="3276650"/>
            <a:ext cx="3505200" cy="2888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~PP3971.WAV">
            <a:hlinkClick r:id="" action="ppaction://media"/>
          </p:cNvPr>
          <p:cNvPicPr>
            <a:picLocks noRot="1" noChangeAspect="1"/>
          </p:cNvPicPr>
          <p:nvPr>
            <a:wavAudioFile r:embed="rId1" name="~PP3971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600200"/>
            <a:ext cx="8534400" cy="4648200"/>
          </a:xfrm>
          <a:custGeom>
            <a:avLst/>
            <a:gdLst/>
            <a:ahLst/>
            <a:cxnLst/>
            <a:rect l="l" t="t" r="r" b="b"/>
            <a:pathLst>
              <a:path w="8534400" h="4648200">
                <a:moveTo>
                  <a:pt x="0" y="4648200"/>
                </a:moveTo>
                <a:lnTo>
                  <a:pt x="8534400" y="4648200"/>
                </a:lnTo>
                <a:lnTo>
                  <a:pt x="8534400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ln w="1270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9468" y="1604517"/>
            <a:ext cx="8053070" cy="4029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352550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20" dirty="0">
                <a:latin typeface="Carlito"/>
                <a:cs typeface="Carlito"/>
              </a:rPr>
              <a:t>severe </a:t>
            </a:r>
            <a:r>
              <a:rPr sz="3200" dirty="0">
                <a:latin typeface="Carlito"/>
                <a:cs typeface="Carlito"/>
              </a:rPr>
              <a:t>Bullous </a:t>
            </a:r>
            <a:r>
              <a:rPr sz="3200" spc="-20" dirty="0">
                <a:latin typeface="Carlito"/>
                <a:cs typeface="Carlito"/>
              </a:rPr>
              <a:t>form </a:t>
            </a:r>
            <a:r>
              <a:rPr sz="3200" spc="-5" dirty="0">
                <a:latin typeface="Carlito"/>
                <a:cs typeface="Carlito"/>
              </a:rPr>
              <a:t>of</a:t>
            </a:r>
            <a:r>
              <a:rPr sz="3200" spc="-9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Erythema  </a:t>
            </a:r>
            <a:r>
              <a:rPr sz="3200" spc="-10" dirty="0">
                <a:latin typeface="Carlito"/>
                <a:cs typeface="Carlito"/>
              </a:rPr>
              <a:t>multiforme</a:t>
            </a:r>
            <a:endParaRPr sz="3200" dirty="0">
              <a:latin typeface="Carlito"/>
              <a:cs typeface="Carlito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3200" dirty="0">
                <a:latin typeface="Carlito"/>
                <a:cs typeface="Carlito"/>
              </a:rPr>
              <a:t>It </a:t>
            </a:r>
            <a:r>
              <a:rPr sz="3200" spc="-10" dirty="0">
                <a:latin typeface="Carlito"/>
                <a:cs typeface="Carlito"/>
              </a:rPr>
              <a:t>commences </a:t>
            </a:r>
            <a:r>
              <a:rPr sz="3200" spc="-5" dirty="0">
                <a:latin typeface="Carlito"/>
                <a:cs typeface="Carlito"/>
              </a:rPr>
              <a:t>with </a:t>
            </a:r>
            <a:r>
              <a:rPr sz="3200" spc="-10" dirty="0">
                <a:latin typeface="Carlito"/>
                <a:cs typeface="Carlito"/>
              </a:rPr>
              <a:t>the </a:t>
            </a:r>
            <a:r>
              <a:rPr sz="3200" dirty="0">
                <a:latin typeface="Carlito"/>
                <a:cs typeface="Carlito"/>
              </a:rPr>
              <a:t>abrupt </a:t>
            </a:r>
            <a:r>
              <a:rPr sz="3200" spc="-10" dirty="0">
                <a:latin typeface="Carlito"/>
                <a:cs typeface="Carlito"/>
              </a:rPr>
              <a:t>occurrence 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80" dirty="0">
                <a:latin typeface="Carlito"/>
                <a:cs typeface="Carlito"/>
              </a:rPr>
              <a:t>fever, </a:t>
            </a:r>
            <a:r>
              <a:rPr sz="3200" dirty="0">
                <a:latin typeface="Carlito"/>
                <a:cs typeface="Carlito"/>
              </a:rPr>
              <a:t>malaise, </a:t>
            </a:r>
            <a:r>
              <a:rPr sz="3200" spc="-10" dirty="0">
                <a:latin typeface="Carlito"/>
                <a:cs typeface="Carlito"/>
              </a:rPr>
              <a:t>photophobia </a:t>
            </a:r>
            <a:r>
              <a:rPr sz="3200" dirty="0">
                <a:latin typeface="Carlito"/>
                <a:cs typeface="Carlito"/>
              </a:rPr>
              <a:t>and  eruptions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25" dirty="0">
                <a:latin typeface="Carlito"/>
                <a:cs typeface="Carlito"/>
              </a:rPr>
              <a:t>oral </a:t>
            </a:r>
            <a:r>
              <a:rPr sz="3200" spc="-5" dirty="0">
                <a:latin typeface="Carlito"/>
                <a:cs typeface="Carlito"/>
              </a:rPr>
              <a:t>mucosa, </a:t>
            </a:r>
            <a:r>
              <a:rPr sz="3200" spc="-15" dirty="0">
                <a:latin typeface="Carlito"/>
                <a:cs typeface="Carlito"/>
              </a:rPr>
              <a:t>genital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skin</a:t>
            </a:r>
            <a:endParaRPr sz="3200" dirty="0">
              <a:latin typeface="Carlito"/>
              <a:cs typeface="Carlito"/>
            </a:endParaRPr>
          </a:p>
          <a:p>
            <a:pPr marL="268605" marR="108394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Font typeface="Georgia"/>
              <a:buChar char="•"/>
              <a:tabLst>
                <a:tab pos="370205" algn="l"/>
                <a:tab pos="370840" algn="l"/>
              </a:tabLst>
            </a:pPr>
            <a:r>
              <a:rPr sz="1600" dirty="0"/>
              <a:t>	</a:t>
            </a:r>
            <a:r>
              <a:rPr sz="3200" spc="-20" dirty="0">
                <a:latin typeface="Carlito"/>
                <a:cs typeface="Carlito"/>
              </a:rPr>
              <a:t>Patients </a:t>
            </a:r>
            <a:r>
              <a:rPr sz="3200" spc="-5" dirty="0">
                <a:latin typeface="Carlito"/>
                <a:cs typeface="Carlito"/>
              </a:rPr>
              <a:t>usually </a:t>
            </a:r>
            <a:r>
              <a:rPr sz="3200" spc="-20" dirty="0">
                <a:latin typeface="Carlito"/>
                <a:cs typeface="Carlito"/>
              </a:rPr>
              <a:t>recover </a:t>
            </a:r>
            <a:r>
              <a:rPr sz="3200" dirty="0">
                <a:latin typeface="Carlito"/>
                <a:cs typeface="Carlito"/>
              </a:rPr>
              <a:t>unless </a:t>
            </a:r>
            <a:r>
              <a:rPr sz="3200" spc="-15" dirty="0">
                <a:latin typeface="Carlito"/>
                <a:cs typeface="Carlito"/>
              </a:rPr>
              <a:t>they  </a:t>
            </a:r>
            <a:r>
              <a:rPr sz="3200" spc="-5" dirty="0">
                <a:latin typeface="Carlito"/>
                <a:cs typeface="Carlito"/>
              </a:rPr>
              <a:t>succumb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secondary</a:t>
            </a:r>
            <a:r>
              <a:rPr sz="3200" spc="-6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infection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838200"/>
            <a:ext cx="8534400" cy="609600"/>
          </a:xfrm>
          <a:prstGeom prst="rect">
            <a:avLst/>
          </a:prstGeom>
          <a:ln w="12700">
            <a:solidFill>
              <a:srgbClr val="2525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24535">
              <a:lnSpc>
                <a:spcPts val="4760"/>
              </a:lnSpc>
            </a:pPr>
            <a:r>
              <a:rPr u="heavy" spc="-10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</a:rPr>
              <a:t>STEVEN-JOHNSON</a:t>
            </a:r>
            <a:r>
              <a:rPr u="heavy" spc="-30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</a:rPr>
              <a:t> </a:t>
            </a:r>
            <a:r>
              <a:rPr u="heavy" spc="-20" dirty="0">
                <a:solidFill>
                  <a:srgbClr val="214043"/>
                </a:solidFill>
                <a:uFill>
                  <a:solidFill>
                    <a:srgbClr val="214043"/>
                  </a:solidFill>
                </a:uFill>
              </a:rPr>
              <a:t>SYNDROME</a:t>
            </a:r>
            <a:endParaRPr dirty="0"/>
          </a:p>
        </p:txBody>
      </p:sp>
      <p:pic>
        <p:nvPicPr>
          <p:cNvPr id="5" name="~PP2049.WAV">
            <a:hlinkClick r:id="" action="ppaction://media"/>
          </p:cNvPr>
          <p:cNvPicPr>
            <a:picLocks noRot="1" noChangeAspect="1"/>
          </p:cNvPicPr>
          <p:nvPr>
            <a:wavAudioFile r:embed="rId1" name="~PP204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569</Words>
  <Application>Microsoft Office PowerPoint</Application>
  <PresentationFormat>On-screen Show (4:3)</PresentationFormat>
  <Paragraphs>100</Paragraphs>
  <Slides>14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GENODERMATOSES</vt:lpstr>
      <vt:lpstr>ERYTHEMA  MULTIFORME(EM)</vt:lpstr>
      <vt:lpstr>(i)ETIOLOGY</vt:lpstr>
      <vt:lpstr>(ii)CLINICAL FEATURES</vt:lpstr>
      <vt:lpstr>TARGET LESIONS</vt:lpstr>
      <vt:lpstr>ORAL MANIFESTATIONS OF EM</vt:lpstr>
      <vt:lpstr>STEVEN-JOHNSON SYNDROME</vt:lpstr>
      <vt:lpstr>Oral manifestations SJS</vt:lpstr>
      <vt:lpstr>Slide 11</vt:lpstr>
      <vt:lpstr>HISTOPATHOLOGY</vt:lpstr>
      <vt:lpstr>Slide 13</vt:lpstr>
      <vt:lpstr>TREATMENT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Destiny</dc:creator>
  <cp:lastModifiedBy>Basic</cp:lastModifiedBy>
  <cp:revision>17</cp:revision>
  <dcterms:created xsi:type="dcterms:W3CDTF">2020-03-30T11:20:43Z</dcterms:created>
  <dcterms:modified xsi:type="dcterms:W3CDTF">1979-12-31T18:50:43Z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2020-03-30T00:00:00Z</vt:filetime>
  </property>
</Properties>
</file>