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56" r:id="rId2"/>
    <p:sldId id="257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1" r:id="rId105"/>
    <p:sldId id="352" r:id="rId106"/>
    <p:sldId id="353" r:id="rId107"/>
    <p:sldId id="354" r:id="rId108"/>
    <p:sldId id="355" r:id="rId109"/>
    <p:sldId id="356" r:id="rId110"/>
    <p:sldId id="357" r:id="rId111"/>
    <p:sldId id="358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94" r:id="rId135"/>
    <p:sldId id="395" r:id="rId136"/>
    <p:sldId id="396" r:id="rId137"/>
    <p:sldId id="397" r:id="rId138"/>
    <p:sldId id="398" r:id="rId139"/>
    <p:sldId id="399" r:id="rId140"/>
    <p:sldId id="400" r:id="rId141"/>
    <p:sldId id="401" r:id="rId142"/>
    <p:sldId id="412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58" autoAdjust="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-about-vision.com/glossary/definition.php?defID=436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5" name="object 5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3932" y="1500174"/>
            <a:ext cx="7219522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0" dirty="0"/>
              <a:t>Refractive </a:t>
            </a:r>
            <a:r>
              <a:rPr sz="5400" spc="-35" dirty="0"/>
              <a:t>errors </a:t>
            </a:r>
            <a:r>
              <a:rPr sz="5400" spc="175"/>
              <a:t>of</a:t>
            </a:r>
            <a:r>
              <a:rPr sz="5400" spc="5"/>
              <a:t> </a:t>
            </a:r>
            <a:r>
              <a:rPr sz="5400" spc="-150" smtClean="0"/>
              <a:t>eye</a:t>
            </a:r>
            <a:r>
              <a:rPr lang="en-US" sz="5400" spc="-150" dirty="0" smtClean="0"/>
              <a:t> </a:t>
            </a:r>
            <a:br>
              <a:rPr lang="en-US" sz="5400" spc="-150" dirty="0" smtClean="0"/>
            </a:br>
            <a:r>
              <a:rPr lang="en-US" sz="5400" spc="-150" dirty="0" smtClean="0"/>
              <a:t>BY DR DIPAK  PATEL</a:t>
            </a:r>
            <a:br>
              <a:rPr lang="en-US" sz="5400" spc="-150" dirty="0" smtClean="0"/>
            </a:br>
            <a:endParaRPr sz="5400"/>
          </a:p>
        </p:txBody>
      </p:sp>
      <p:sp>
        <p:nvSpPr>
          <p:cNvPr id="9" name="object 9"/>
          <p:cNvSpPr txBox="1"/>
          <p:nvPr/>
        </p:nvSpPr>
        <p:spPr>
          <a:xfrm>
            <a:off x="1233932" y="4735195"/>
            <a:ext cx="196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EE52A4"/>
                </a:solidFill>
                <a:latin typeface="Arial"/>
                <a:cs typeface="Arial"/>
              </a:rPr>
              <a:t>OPHTHALMOLOGY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813195"/>
            <a:ext cx="76555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091689" algn="l"/>
              </a:tabLst>
            </a:pPr>
            <a:r>
              <a:rPr spc="-5" dirty="0"/>
              <a:t>Ametropia	(Refractive</a:t>
            </a:r>
            <a:r>
              <a:rPr spc="-50" dirty="0"/>
              <a:t> </a:t>
            </a:r>
            <a:r>
              <a:rPr dirty="0"/>
              <a:t>error)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6980" y="2514600"/>
            <a:ext cx="8839200" cy="3752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61975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Mismatch </a:t>
            </a:r>
            <a:r>
              <a:rPr sz="2800" spc="-5" dirty="0">
                <a:latin typeface="Arial"/>
                <a:cs typeface="Arial"/>
              </a:rPr>
              <a:t>between </a:t>
            </a:r>
            <a:r>
              <a:rPr sz="2800" spc="-10" dirty="0">
                <a:latin typeface="Arial"/>
                <a:cs typeface="Arial"/>
              </a:rPr>
              <a:t>axial length and  </a:t>
            </a:r>
            <a:r>
              <a:rPr sz="2800" spc="-5" dirty="0">
                <a:latin typeface="Arial"/>
                <a:cs typeface="Arial"/>
              </a:rPr>
              <a:t>refractive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power.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endParaRPr lang="en-US" sz="2800" spc="-5" dirty="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Parallel </a:t>
            </a:r>
            <a:r>
              <a:rPr sz="2800" spc="-10" dirty="0">
                <a:latin typeface="Arial"/>
                <a:cs typeface="Arial"/>
              </a:rPr>
              <a:t>light </a:t>
            </a:r>
            <a:r>
              <a:rPr sz="2800" spc="-5" dirty="0">
                <a:latin typeface="Arial"/>
                <a:cs typeface="Arial"/>
              </a:rPr>
              <a:t>rays </a:t>
            </a:r>
            <a:r>
              <a:rPr sz="2800" dirty="0">
                <a:latin typeface="Arial"/>
                <a:cs typeface="Arial"/>
              </a:rPr>
              <a:t>don’t </a:t>
            </a:r>
            <a:r>
              <a:rPr sz="2800" spc="-5" dirty="0">
                <a:latin typeface="Arial"/>
                <a:cs typeface="Arial"/>
              </a:rPr>
              <a:t>fall on the retina  (no accommodation)</a:t>
            </a:r>
            <a:endParaRPr sz="2800" dirty="0">
              <a:latin typeface="Arial"/>
              <a:cs typeface="Arial"/>
            </a:endParaRPr>
          </a:p>
          <a:p>
            <a:pPr marL="755650" lvl="1" indent="-285750">
              <a:spcBef>
                <a:spcPts val="275"/>
              </a:spcBef>
              <a:buChar char="•"/>
              <a:tabLst>
                <a:tab pos="755015" algn="l"/>
                <a:tab pos="755650" algn="l"/>
              </a:tabLst>
            </a:pPr>
            <a:r>
              <a:rPr sz="2800" spc="-10" dirty="0">
                <a:latin typeface="Arial"/>
                <a:cs typeface="Arial"/>
              </a:rPr>
              <a:t>Nearsightedness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(Myopia)</a:t>
            </a:r>
            <a:endParaRPr sz="2800" dirty="0">
              <a:latin typeface="Arial"/>
              <a:cs typeface="Arial"/>
            </a:endParaRPr>
          </a:p>
          <a:p>
            <a:pPr marL="755650" lvl="1" indent="-285750">
              <a:spcBef>
                <a:spcPts val="309"/>
              </a:spcBef>
              <a:buChar char="•"/>
              <a:tabLst>
                <a:tab pos="755015" algn="l"/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Farsightedness (Hyperopia)</a:t>
            </a:r>
            <a:endParaRPr sz="2800" dirty="0">
              <a:latin typeface="Arial"/>
              <a:cs typeface="Arial"/>
            </a:endParaRPr>
          </a:p>
          <a:p>
            <a:pPr marL="755650" lvl="1" indent="-285750">
              <a:spcBef>
                <a:spcPts val="309"/>
              </a:spcBef>
              <a:buChar char="•"/>
              <a:tabLst>
                <a:tab pos="755015" algn="l"/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Astigmatism</a:t>
            </a:r>
            <a:endParaRPr sz="2800" dirty="0">
              <a:latin typeface="Arial"/>
              <a:cs typeface="Arial"/>
            </a:endParaRPr>
          </a:p>
          <a:p>
            <a:pPr marL="755650" lvl="1" indent="-285750">
              <a:spcBef>
                <a:spcPts val="309"/>
              </a:spcBef>
              <a:buChar char="•"/>
              <a:tabLst>
                <a:tab pos="755015" algn="l"/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Presbyopia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9587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431889"/>
            <a:ext cx="7911465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Epikeratophakia</a:t>
            </a:r>
            <a:endParaRPr sz="1800">
              <a:latin typeface="Arial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lenticule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4m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donor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cornea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surface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cornea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after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removing</a:t>
            </a:r>
            <a:r>
              <a:rPr sz="18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epithelium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560396"/>
            <a:ext cx="19043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Hyperopic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 lasik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7000"/>
            <a:ext cx="419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9076" y="5867400"/>
            <a:ext cx="9906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995289" y="9144"/>
            <a:ext cx="5773420" cy="6446520"/>
            <a:chOff x="5995289" y="9144"/>
            <a:chExt cx="5773420" cy="6446520"/>
          </a:xfrm>
        </p:grpSpPr>
        <p:sp>
          <p:nvSpPr>
            <p:cNvPr id="7" name="object 7"/>
            <p:cNvSpPr/>
            <p:nvPr/>
          </p:nvSpPr>
          <p:spPr>
            <a:xfrm>
              <a:off x="7999476" y="9144"/>
              <a:ext cx="1600200" cy="1600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87440" y="402335"/>
              <a:ext cx="5581015" cy="6053455"/>
            </a:xfrm>
            <a:custGeom>
              <a:avLst/>
              <a:gdLst/>
              <a:ahLst/>
              <a:cxnLst/>
              <a:rect l="l" t="t" r="r" b="b"/>
              <a:pathLst>
                <a:path w="5581015" h="6053455">
                  <a:moveTo>
                    <a:pt x="5580888" y="0"/>
                  </a:moveTo>
                  <a:lnTo>
                    <a:pt x="1254252" y="0"/>
                  </a:lnTo>
                  <a:lnTo>
                    <a:pt x="1101852" y="0"/>
                  </a:lnTo>
                  <a:lnTo>
                    <a:pt x="1143" y="0"/>
                  </a:lnTo>
                  <a:lnTo>
                    <a:pt x="24511" y="137414"/>
                  </a:lnTo>
                  <a:lnTo>
                    <a:pt x="46736" y="274193"/>
                  </a:lnTo>
                  <a:lnTo>
                    <a:pt x="68453" y="411607"/>
                  </a:lnTo>
                  <a:lnTo>
                    <a:pt x="87122" y="549656"/>
                  </a:lnTo>
                  <a:lnTo>
                    <a:pt x="106045" y="687070"/>
                  </a:lnTo>
                  <a:lnTo>
                    <a:pt x="123571" y="825119"/>
                  </a:lnTo>
                  <a:lnTo>
                    <a:pt x="138557" y="961263"/>
                  </a:lnTo>
                  <a:lnTo>
                    <a:pt x="152908" y="1099312"/>
                  </a:lnTo>
                  <a:lnTo>
                    <a:pt x="165862" y="1236726"/>
                  </a:lnTo>
                  <a:lnTo>
                    <a:pt x="177165" y="1371727"/>
                  </a:lnTo>
                  <a:lnTo>
                    <a:pt x="188468" y="1508506"/>
                  </a:lnTo>
                  <a:lnTo>
                    <a:pt x="197866" y="1643507"/>
                  </a:lnTo>
                  <a:lnTo>
                    <a:pt x="205232" y="1778508"/>
                  </a:lnTo>
                  <a:lnTo>
                    <a:pt x="212852" y="1912874"/>
                  </a:lnTo>
                  <a:lnTo>
                    <a:pt x="219329" y="2045970"/>
                  </a:lnTo>
                  <a:lnTo>
                    <a:pt x="223901" y="2178050"/>
                  </a:lnTo>
                  <a:lnTo>
                    <a:pt x="227838" y="2310003"/>
                  </a:lnTo>
                  <a:lnTo>
                    <a:pt x="231521" y="2440686"/>
                  </a:lnTo>
                  <a:lnTo>
                    <a:pt x="233299" y="2569591"/>
                  </a:lnTo>
                  <a:lnTo>
                    <a:pt x="235204" y="2698623"/>
                  </a:lnTo>
                  <a:lnTo>
                    <a:pt x="236093" y="2825750"/>
                  </a:lnTo>
                  <a:lnTo>
                    <a:pt x="235204" y="2951607"/>
                  </a:lnTo>
                  <a:lnTo>
                    <a:pt x="235204" y="3076321"/>
                  </a:lnTo>
                  <a:lnTo>
                    <a:pt x="233299" y="3199765"/>
                  </a:lnTo>
                  <a:lnTo>
                    <a:pt x="230505" y="3320796"/>
                  </a:lnTo>
                  <a:lnTo>
                    <a:pt x="227838" y="3440684"/>
                  </a:lnTo>
                  <a:lnTo>
                    <a:pt x="224790" y="3558159"/>
                  </a:lnTo>
                  <a:lnTo>
                    <a:pt x="220218" y="3674999"/>
                  </a:lnTo>
                  <a:lnTo>
                    <a:pt x="215392" y="3789934"/>
                  </a:lnTo>
                  <a:lnTo>
                    <a:pt x="211074" y="3902583"/>
                  </a:lnTo>
                  <a:lnTo>
                    <a:pt x="198628" y="4122293"/>
                  </a:lnTo>
                  <a:lnTo>
                    <a:pt x="185420" y="4332986"/>
                  </a:lnTo>
                  <a:lnTo>
                    <a:pt x="171704" y="4535170"/>
                  </a:lnTo>
                  <a:lnTo>
                    <a:pt x="156464" y="4726432"/>
                  </a:lnTo>
                  <a:lnTo>
                    <a:pt x="140589" y="4909312"/>
                  </a:lnTo>
                  <a:lnTo>
                    <a:pt x="123571" y="5078730"/>
                  </a:lnTo>
                  <a:lnTo>
                    <a:pt x="106807" y="5237950"/>
                  </a:lnTo>
                  <a:lnTo>
                    <a:pt x="90043" y="5384431"/>
                  </a:lnTo>
                  <a:lnTo>
                    <a:pt x="74168" y="5518823"/>
                  </a:lnTo>
                  <a:lnTo>
                    <a:pt x="59055" y="5638063"/>
                  </a:lnTo>
                  <a:lnTo>
                    <a:pt x="44831" y="5745823"/>
                  </a:lnTo>
                  <a:lnTo>
                    <a:pt x="32893" y="5836615"/>
                  </a:lnTo>
                  <a:lnTo>
                    <a:pt x="21590" y="5912891"/>
                  </a:lnTo>
                  <a:lnTo>
                    <a:pt x="5461" y="6017615"/>
                  </a:lnTo>
                  <a:lnTo>
                    <a:pt x="0" y="6053328"/>
                  </a:lnTo>
                  <a:lnTo>
                    <a:pt x="1101852" y="6053328"/>
                  </a:lnTo>
                  <a:lnTo>
                    <a:pt x="1249553" y="6053328"/>
                  </a:lnTo>
                  <a:lnTo>
                    <a:pt x="5580888" y="605332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95289" y="398271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33932" y="3335273"/>
            <a:ext cx="3651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>
                <a:solidFill>
                  <a:srgbClr val="EBEBEB"/>
                </a:solidFill>
                <a:latin typeface="Arial"/>
                <a:cs typeface="Arial"/>
              </a:rPr>
              <a:t>PSEUDOPHAKIA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5093" y="3569970"/>
            <a:ext cx="233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solidFill>
                  <a:srgbClr val="EE52A4"/>
                </a:solidFill>
                <a:latin typeface="Arial"/>
                <a:cs typeface="Arial"/>
              </a:rPr>
              <a:t>INTRAOCULAR</a:t>
            </a:r>
            <a:r>
              <a:rPr sz="2000" spc="-60" dirty="0">
                <a:solidFill>
                  <a:srgbClr val="EE52A4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EE52A4"/>
                </a:solidFill>
                <a:latin typeface="Arial"/>
                <a:cs typeface="Arial"/>
              </a:rPr>
              <a:t>LENS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051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/>
              <a:t>signs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2230120" cy="20358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Limbal 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scar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Deep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60" dirty="0">
                <a:solidFill>
                  <a:srgbClr val="404040"/>
                </a:solidFill>
                <a:latin typeface="Arial"/>
                <a:cs typeface="Arial"/>
              </a:rPr>
              <a:t>Mild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iridodonesis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Pupil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blackish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Reflex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seen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322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Refractive</a:t>
            </a:r>
            <a:r>
              <a:rPr sz="3600" spc="-60" dirty="0"/>
              <a:t> </a:t>
            </a:r>
            <a:r>
              <a:rPr sz="3600" spc="-50" dirty="0"/>
              <a:t>status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3135630" cy="123253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Emmetropia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Consecutive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hypermetropia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Consecutive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myopia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5289" y="9144"/>
            <a:ext cx="5773420" cy="6446520"/>
            <a:chOff x="5995289" y="9144"/>
            <a:chExt cx="5773420" cy="6446520"/>
          </a:xfrm>
        </p:grpSpPr>
        <p:sp>
          <p:nvSpPr>
            <p:cNvPr id="3" name="object 3"/>
            <p:cNvSpPr/>
            <p:nvPr/>
          </p:nvSpPr>
          <p:spPr>
            <a:xfrm>
              <a:off x="6187440" y="402335"/>
              <a:ext cx="5581015" cy="6053455"/>
            </a:xfrm>
            <a:custGeom>
              <a:avLst/>
              <a:gdLst/>
              <a:ahLst/>
              <a:cxnLst/>
              <a:rect l="l" t="t" r="r" b="b"/>
              <a:pathLst>
                <a:path w="5581015" h="6053455">
                  <a:moveTo>
                    <a:pt x="5580888" y="0"/>
                  </a:moveTo>
                  <a:lnTo>
                    <a:pt x="1254252" y="0"/>
                  </a:lnTo>
                  <a:lnTo>
                    <a:pt x="1101852" y="0"/>
                  </a:lnTo>
                  <a:lnTo>
                    <a:pt x="1143" y="0"/>
                  </a:lnTo>
                  <a:lnTo>
                    <a:pt x="24511" y="137414"/>
                  </a:lnTo>
                  <a:lnTo>
                    <a:pt x="46736" y="274193"/>
                  </a:lnTo>
                  <a:lnTo>
                    <a:pt x="68453" y="411607"/>
                  </a:lnTo>
                  <a:lnTo>
                    <a:pt x="87122" y="549656"/>
                  </a:lnTo>
                  <a:lnTo>
                    <a:pt x="106045" y="687070"/>
                  </a:lnTo>
                  <a:lnTo>
                    <a:pt x="123571" y="825119"/>
                  </a:lnTo>
                  <a:lnTo>
                    <a:pt x="138557" y="961263"/>
                  </a:lnTo>
                  <a:lnTo>
                    <a:pt x="152908" y="1099312"/>
                  </a:lnTo>
                  <a:lnTo>
                    <a:pt x="165862" y="1236726"/>
                  </a:lnTo>
                  <a:lnTo>
                    <a:pt x="177165" y="1371727"/>
                  </a:lnTo>
                  <a:lnTo>
                    <a:pt x="188468" y="1508506"/>
                  </a:lnTo>
                  <a:lnTo>
                    <a:pt x="197866" y="1643507"/>
                  </a:lnTo>
                  <a:lnTo>
                    <a:pt x="205232" y="1778508"/>
                  </a:lnTo>
                  <a:lnTo>
                    <a:pt x="212852" y="1912874"/>
                  </a:lnTo>
                  <a:lnTo>
                    <a:pt x="219329" y="2045970"/>
                  </a:lnTo>
                  <a:lnTo>
                    <a:pt x="223901" y="2178050"/>
                  </a:lnTo>
                  <a:lnTo>
                    <a:pt x="227838" y="2310003"/>
                  </a:lnTo>
                  <a:lnTo>
                    <a:pt x="231521" y="2440686"/>
                  </a:lnTo>
                  <a:lnTo>
                    <a:pt x="233299" y="2569591"/>
                  </a:lnTo>
                  <a:lnTo>
                    <a:pt x="235204" y="2698623"/>
                  </a:lnTo>
                  <a:lnTo>
                    <a:pt x="236093" y="2825750"/>
                  </a:lnTo>
                  <a:lnTo>
                    <a:pt x="235204" y="2951607"/>
                  </a:lnTo>
                  <a:lnTo>
                    <a:pt x="235204" y="3076321"/>
                  </a:lnTo>
                  <a:lnTo>
                    <a:pt x="233299" y="3199765"/>
                  </a:lnTo>
                  <a:lnTo>
                    <a:pt x="230505" y="3320796"/>
                  </a:lnTo>
                  <a:lnTo>
                    <a:pt x="227838" y="3440684"/>
                  </a:lnTo>
                  <a:lnTo>
                    <a:pt x="224790" y="3558159"/>
                  </a:lnTo>
                  <a:lnTo>
                    <a:pt x="220218" y="3674999"/>
                  </a:lnTo>
                  <a:lnTo>
                    <a:pt x="215392" y="3789934"/>
                  </a:lnTo>
                  <a:lnTo>
                    <a:pt x="211074" y="3902583"/>
                  </a:lnTo>
                  <a:lnTo>
                    <a:pt x="198628" y="4122293"/>
                  </a:lnTo>
                  <a:lnTo>
                    <a:pt x="185420" y="4332986"/>
                  </a:lnTo>
                  <a:lnTo>
                    <a:pt x="171704" y="4535170"/>
                  </a:lnTo>
                  <a:lnTo>
                    <a:pt x="156464" y="4726432"/>
                  </a:lnTo>
                  <a:lnTo>
                    <a:pt x="140589" y="4909312"/>
                  </a:lnTo>
                  <a:lnTo>
                    <a:pt x="123571" y="5078730"/>
                  </a:lnTo>
                  <a:lnTo>
                    <a:pt x="106807" y="5237950"/>
                  </a:lnTo>
                  <a:lnTo>
                    <a:pt x="90043" y="5384431"/>
                  </a:lnTo>
                  <a:lnTo>
                    <a:pt x="74168" y="5518823"/>
                  </a:lnTo>
                  <a:lnTo>
                    <a:pt x="59055" y="5638063"/>
                  </a:lnTo>
                  <a:lnTo>
                    <a:pt x="44831" y="5745823"/>
                  </a:lnTo>
                  <a:lnTo>
                    <a:pt x="32893" y="5836615"/>
                  </a:lnTo>
                  <a:lnTo>
                    <a:pt x="21590" y="5912891"/>
                  </a:lnTo>
                  <a:lnTo>
                    <a:pt x="5461" y="6017615"/>
                  </a:lnTo>
                  <a:lnTo>
                    <a:pt x="0" y="6053328"/>
                  </a:lnTo>
                  <a:lnTo>
                    <a:pt x="1101852" y="6053328"/>
                  </a:lnTo>
                  <a:lnTo>
                    <a:pt x="1249553" y="6053328"/>
                  </a:lnTo>
                  <a:lnTo>
                    <a:pt x="5580888" y="605332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95289" y="398271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33932" y="3335273"/>
            <a:ext cx="3930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4" dirty="0"/>
              <a:t>ANISOMETROPIA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542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5" dirty="0"/>
              <a:t>ANISOMETROPIA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60396"/>
            <a:ext cx="7849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total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refraction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two 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eyes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unequal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condition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800" spc="-2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called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2709858"/>
            <a:ext cx="3780154" cy="162941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85"/>
              </a:spcBef>
            </a:pPr>
            <a:r>
              <a:rPr sz="1900" i="1" spc="-55" dirty="0">
                <a:solidFill>
                  <a:srgbClr val="404040"/>
                </a:solidFill>
                <a:latin typeface="Arial"/>
                <a:cs typeface="Arial"/>
              </a:rPr>
              <a:t>anisometropia.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Clr>
                <a:srgbClr val="B31166"/>
              </a:buClr>
              <a:buSzPct val="7631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900" i="1" spc="-50" dirty="0">
                <a:solidFill>
                  <a:srgbClr val="404040"/>
                </a:solidFill>
                <a:latin typeface="Arial"/>
                <a:cs typeface="Arial"/>
              </a:rPr>
              <a:t>&lt;2.5 </a:t>
            </a:r>
            <a:r>
              <a:rPr sz="1900" i="1" spc="-110" dirty="0">
                <a:solidFill>
                  <a:srgbClr val="404040"/>
                </a:solidFill>
                <a:latin typeface="Arial"/>
                <a:cs typeface="Arial"/>
              </a:rPr>
              <a:t>D </a:t>
            </a:r>
            <a:r>
              <a:rPr sz="1900" i="1" spc="-229" dirty="0">
                <a:solidFill>
                  <a:srgbClr val="404040"/>
                </a:solidFill>
                <a:latin typeface="Arial"/>
                <a:cs typeface="Arial"/>
              </a:rPr>
              <a:t>WELL</a:t>
            </a:r>
            <a:r>
              <a:rPr sz="1900" i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i="1" spc="-225" dirty="0">
                <a:solidFill>
                  <a:srgbClr val="404040"/>
                </a:solidFill>
                <a:latin typeface="Arial"/>
                <a:cs typeface="Arial"/>
              </a:rPr>
              <a:t>TOLERATED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75"/>
              </a:spcBef>
              <a:buClr>
                <a:srgbClr val="B31166"/>
              </a:buClr>
              <a:buSzPct val="7631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900" i="1" spc="-95" dirty="0">
                <a:solidFill>
                  <a:srgbClr val="404040"/>
                </a:solidFill>
                <a:latin typeface="Arial"/>
                <a:cs typeface="Arial"/>
              </a:rPr>
              <a:t>2.5D-4D}INDIVIDUAL</a:t>
            </a:r>
            <a:r>
              <a:rPr sz="1900" i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i="1" spc="-190" dirty="0">
                <a:solidFill>
                  <a:srgbClr val="404040"/>
                </a:solidFill>
                <a:latin typeface="Arial"/>
                <a:cs typeface="Arial"/>
              </a:rPr>
              <a:t>SENSITIVITY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7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&gt;4D}NOT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404040"/>
                </a:solidFill>
                <a:latin typeface="Arial"/>
                <a:cs typeface="Arial"/>
              </a:rPr>
              <a:t>TOLERATED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089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70" dirty="0"/>
              <a:t>ETIOLOGY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7049770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CONGENITAL </a:t>
            </a:r>
            <a:r>
              <a:rPr sz="1800" spc="240" dirty="0">
                <a:solidFill>
                  <a:srgbClr val="404040"/>
                </a:solidFill>
                <a:latin typeface="Arial"/>
                <a:cs typeface="Arial"/>
              </a:rPr>
              <a:t>&amp;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DEVELOPMENTAL(differential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growth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eye</a:t>
            </a:r>
            <a:r>
              <a:rPr sz="1800" spc="-3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balls)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ACQUIRED(removal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cataractous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eye </a:t>
            </a:r>
            <a:r>
              <a:rPr sz="1800" spc="235" dirty="0">
                <a:solidFill>
                  <a:srgbClr val="404040"/>
                </a:solidFill>
                <a:latin typeface="Arial"/>
                <a:cs typeface="Arial"/>
              </a:rPr>
              <a:t>&amp;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wrong</a:t>
            </a:r>
            <a:r>
              <a:rPr sz="1800" spc="-2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IOL)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431889"/>
            <a:ext cx="6217285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Simple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anisometropia: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one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eye=emmetropic</a:t>
            </a:r>
            <a:endParaRPr sz="1800">
              <a:latin typeface="Arial"/>
              <a:cs typeface="Arial"/>
            </a:endParaRPr>
          </a:p>
          <a:p>
            <a:pPr marL="2798445">
              <a:lnSpc>
                <a:spcPct val="100000"/>
              </a:lnSpc>
              <a:spcBef>
                <a:spcPts val="1010"/>
              </a:spcBef>
            </a:pP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eye=myopic/hypermetropic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932" y="3388614"/>
            <a:ext cx="7281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Compound 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both 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eyes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myopic/hypermetropic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(one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higher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3488179"/>
            <a:ext cx="3997960" cy="165481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1285"/>
              </a:spcBef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refractive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error than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8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Mixed</a:t>
            </a:r>
            <a:r>
              <a:rPr sz="1800" spc="1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one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eye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=hypermetropic</a:t>
            </a:r>
            <a:endParaRPr sz="1800">
              <a:latin typeface="Arial"/>
              <a:cs typeface="Arial"/>
            </a:endParaRPr>
          </a:p>
          <a:p>
            <a:pPr marL="1249680">
              <a:lnSpc>
                <a:spcPct val="100000"/>
              </a:lnSpc>
              <a:spcBef>
                <a:spcPts val="819"/>
              </a:spcBef>
            </a:pP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=myopic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Simple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astigmatic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anisometropia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932" y="5243576"/>
            <a:ext cx="7648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Compound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astigmatic anisometropia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both 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eyes </a:t>
            </a:r>
            <a:r>
              <a:rPr sz="1800" spc="180" dirty="0">
                <a:solidFill>
                  <a:srgbClr val="404040"/>
                </a:solidFill>
                <a:latin typeface="Arial"/>
                <a:cs typeface="Arial"/>
              </a:rPr>
              <a:t>=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astigmatic,but</a:t>
            </a:r>
            <a:r>
              <a:rPr sz="1800" spc="-25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varying</a:t>
            </a:r>
            <a:endParaRPr sz="1800">
              <a:latin typeface="Arial"/>
              <a:cs typeface="Arial"/>
            </a:endParaRPr>
          </a:p>
          <a:p>
            <a:pPr marL="2298700">
              <a:lnSpc>
                <a:spcPct val="100000"/>
              </a:lnSpc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degree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457449"/>
            <a:ext cx="6262370" cy="203453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Small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degree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anisometropia</a:t>
            </a:r>
            <a:r>
              <a:rPr sz="1800" spc="-4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Binocular </a:t>
            </a:r>
            <a:r>
              <a:rPr sz="1800" b="1" spc="-105" dirty="0">
                <a:solidFill>
                  <a:srgbClr val="404040"/>
                </a:solidFill>
                <a:latin typeface="Arial"/>
                <a:cs typeface="Arial"/>
              </a:rPr>
              <a:t>single </a:t>
            </a:r>
            <a:r>
              <a:rPr sz="1800" b="1" spc="-114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High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degree</a:t>
            </a:r>
            <a:r>
              <a:rPr sz="1800" spc="-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anisometropic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amblyopia-</a:t>
            </a:r>
            <a:r>
              <a:rPr sz="1800" spc="-3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uniocular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Alternate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  <a:p>
            <a:pPr marL="2242185" marR="211454">
              <a:lnSpc>
                <a:spcPct val="146800"/>
              </a:lnSpc>
              <a:spcBef>
                <a:spcPts val="175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one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eye </a:t>
            </a:r>
            <a:r>
              <a:rPr sz="1800" spc="1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myopic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}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near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vision 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r>
              <a:rPr sz="1800" spc="1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hypermetropic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}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distant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085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" dirty="0"/>
              <a:t>ametropia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60396"/>
            <a:ext cx="37915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Parallel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rays </a:t>
            </a:r>
            <a:r>
              <a:rPr sz="1800" spc="60" dirty="0">
                <a:solidFill>
                  <a:srgbClr val="404040"/>
                </a:solidFill>
                <a:latin typeface="Arial"/>
                <a:cs typeface="Arial"/>
              </a:rPr>
              <a:t>donot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focus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retina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93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diagnosis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60396"/>
            <a:ext cx="1544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retinoscopy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013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/>
              <a:t>treatment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3903979" cy="20358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Spectacles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upto4D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Contact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lens&gt;4D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IOL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implantation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case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aphakia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Lens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removal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high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myopia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Refractive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corneal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surgery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5289" y="9144"/>
            <a:ext cx="5773420" cy="6446520"/>
            <a:chOff x="5995289" y="9144"/>
            <a:chExt cx="5773420" cy="6446520"/>
          </a:xfrm>
        </p:grpSpPr>
        <p:sp>
          <p:nvSpPr>
            <p:cNvPr id="3" name="object 3"/>
            <p:cNvSpPr/>
            <p:nvPr/>
          </p:nvSpPr>
          <p:spPr>
            <a:xfrm>
              <a:off x="6187440" y="402335"/>
              <a:ext cx="5581015" cy="6053455"/>
            </a:xfrm>
            <a:custGeom>
              <a:avLst/>
              <a:gdLst/>
              <a:ahLst/>
              <a:cxnLst/>
              <a:rect l="l" t="t" r="r" b="b"/>
              <a:pathLst>
                <a:path w="5581015" h="6053455">
                  <a:moveTo>
                    <a:pt x="5580888" y="0"/>
                  </a:moveTo>
                  <a:lnTo>
                    <a:pt x="1254252" y="0"/>
                  </a:lnTo>
                  <a:lnTo>
                    <a:pt x="1101852" y="0"/>
                  </a:lnTo>
                  <a:lnTo>
                    <a:pt x="1143" y="0"/>
                  </a:lnTo>
                  <a:lnTo>
                    <a:pt x="24511" y="137414"/>
                  </a:lnTo>
                  <a:lnTo>
                    <a:pt x="46736" y="274193"/>
                  </a:lnTo>
                  <a:lnTo>
                    <a:pt x="68453" y="411607"/>
                  </a:lnTo>
                  <a:lnTo>
                    <a:pt x="87122" y="549656"/>
                  </a:lnTo>
                  <a:lnTo>
                    <a:pt x="106045" y="687070"/>
                  </a:lnTo>
                  <a:lnTo>
                    <a:pt x="123571" y="825119"/>
                  </a:lnTo>
                  <a:lnTo>
                    <a:pt x="138557" y="961263"/>
                  </a:lnTo>
                  <a:lnTo>
                    <a:pt x="152908" y="1099312"/>
                  </a:lnTo>
                  <a:lnTo>
                    <a:pt x="165862" y="1236726"/>
                  </a:lnTo>
                  <a:lnTo>
                    <a:pt x="177165" y="1371727"/>
                  </a:lnTo>
                  <a:lnTo>
                    <a:pt x="188468" y="1508506"/>
                  </a:lnTo>
                  <a:lnTo>
                    <a:pt x="197866" y="1643507"/>
                  </a:lnTo>
                  <a:lnTo>
                    <a:pt x="205232" y="1778508"/>
                  </a:lnTo>
                  <a:lnTo>
                    <a:pt x="212852" y="1912874"/>
                  </a:lnTo>
                  <a:lnTo>
                    <a:pt x="219329" y="2045970"/>
                  </a:lnTo>
                  <a:lnTo>
                    <a:pt x="223901" y="2178050"/>
                  </a:lnTo>
                  <a:lnTo>
                    <a:pt x="227838" y="2310003"/>
                  </a:lnTo>
                  <a:lnTo>
                    <a:pt x="231521" y="2440686"/>
                  </a:lnTo>
                  <a:lnTo>
                    <a:pt x="233299" y="2569591"/>
                  </a:lnTo>
                  <a:lnTo>
                    <a:pt x="235204" y="2698623"/>
                  </a:lnTo>
                  <a:lnTo>
                    <a:pt x="236093" y="2825750"/>
                  </a:lnTo>
                  <a:lnTo>
                    <a:pt x="235204" y="2951607"/>
                  </a:lnTo>
                  <a:lnTo>
                    <a:pt x="235204" y="3076321"/>
                  </a:lnTo>
                  <a:lnTo>
                    <a:pt x="233299" y="3199765"/>
                  </a:lnTo>
                  <a:lnTo>
                    <a:pt x="230505" y="3320796"/>
                  </a:lnTo>
                  <a:lnTo>
                    <a:pt x="227838" y="3440684"/>
                  </a:lnTo>
                  <a:lnTo>
                    <a:pt x="224790" y="3558159"/>
                  </a:lnTo>
                  <a:lnTo>
                    <a:pt x="220218" y="3674999"/>
                  </a:lnTo>
                  <a:lnTo>
                    <a:pt x="215392" y="3789934"/>
                  </a:lnTo>
                  <a:lnTo>
                    <a:pt x="211074" y="3902583"/>
                  </a:lnTo>
                  <a:lnTo>
                    <a:pt x="198628" y="4122293"/>
                  </a:lnTo>
                  <a:lnTo>
                    <a:pt x="185420" y="4332986"/>
                  </a:lnTo>
                  <a:lnTo>
                    <a:pt x="171704" y="4535170"/>
                  </a:lnTo>
                  <a:lnTo>
                    <a:pt x="156464" y="4726432"/>
                  </a:lnTo>
                  <a:lnTo>
                    <a:pt x="140589" y="4909312"/>
                  </a:lnTo>
                  <a:lnTo>
                    <a:pt x="123571" y="5078730"/>
                  </a:lnTo>
                  <a:lnTo>
                    <a:pt x="106807" y="5237950"/>
                  </a:lnTo>
                  <a:lnTo>
                    <a:pt x="90043" y="5384431"/>
                  </a:lnTo>
                  <a:lnTo>
                    <a:pt x="74168" y="5518823"/>
                  </a:lnTo>
                  <a:lnTo>
                    <a:pt x="59055" y="5638063"/>
                  </a:lnTo>
                  <a:lnTo>
                    <a:pt x="44831" y="5745823"/>
                  </a:lnTo>
                  <a:lnTo>
                    <a:pt x="32893" y="5836615"/>
                  </a:lnTo>
                  <a:lnTo>
                    <a:pt x="21590" y="5912891"/>
                  </a:lnTo>
                  <a:lnTo>
                    <a:pt x="5461" y="6017615"/>
                  </a:lnTo>
                  <a:lnTo>
                    <a:pt x="0" y="6053328"/>
                  </a:lnTo>
                  <a:lnTo>
                    <a:pt x="1101852" y="6053328"/>
                  </a:lnTo>
                  <a:lnTo>
                    <a:pt x="1249553" y="6053328"/>
                  </a:lnTo>
                  <a:lnTo>
                    <a:pt x="5580888" y="605332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95289" y="398271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33932" y="3030473"/>
            <a:ext cx="3568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ANOMALIES</a:t>
            </a:r>
            <a:r>
              <a:rPr spc="-75" dirty="0"/>
              <a:t> </a:t>
            </a:r>
            <a:r>
              <a:rPr spc="-300" dirty="0"/>
              <a:t>OF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3932" y="3640073"/>
            <a:ext cx="4048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5" dirty="0">
                <a:solidFill>
                  <a:srgbClr val="EBEBEB"/>
                </a:solidFill>
                <a:latin typeface="Arial"/>
                <a:cs typeface="Arial"/>
              </a:rPr>
              <a:t>ACCOMODATION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248" y="9144"/>
            <a:ext cx="11330305" cy="6391910"/>
            <a:chOff x="460248" y="9144"/>
            <a:chExt cx="11330305" cy="6391910"/>
          </a:xfrm>
        </p:grpSpPr>
        <p:sp>
          <p:nvSpPr>
            <p:cNvPr id="3" name="object 3"/>
            <p:cNvSpPr/>
            <p:nvPr/>
          </p:nvSpPr>
          <p:spPr>
            <a:xfrm>
              <a:off x="8502141" y="1519046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248" y="1866899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2035" y="3040379"/>
              <a:ext cx="3211067" cy="26197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6755" y="2429255"/>
              <a:ext cx="2648711" cy="3467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07680" y="3040379"/>
              <a:ext cx="3247644" cy="2432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907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/>
              <a:t>ac</a:t>
            </a:r>
            <a:r>
              <a:rPr sz="3600" spc="-135" dirty="0"/>
              <a:t>c</a:t>
            </a:r>
            <a:r>
              <a:rPr sz="3600" spc="85" dirty="0"/>
              <a:t>omoda</a:t>
            </a:r>
            <a:r>
              <a:rPr sz="3600" spc="45" dirty="0"/>
              <a:t>t</a:t>
            </a:r>
            <a:r>
              <a:rPr sz="3600" spc="65" dirty="0"/>
              <a:t>ion</a:t>
            </a:r>
            <a:endParaRPr sz="36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248" y="9144"/>
            <a:ext cx="11330305" cy="6391910"/>
            <a:chOff x="460248" y="9144"/>
            <a:chExt cx="11330305" cy="6391910"/>
          </a:xfrm>
        </p:grpSpPr>
        <p:sp>
          <p:nvSpPr>
            <p:cNvPr id="3" name="object 3"/>
            <p:cNvSpPr/>
            <p:nvPr/>
          </p:nvSpPr>
          <p:spPr>
            <a:xfrm>
              <a:off x="8502141" y="1519046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248" y="1866899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41291" y="1882139"/>
              <a:ext cx="3395471" cy="4093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188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Far </a:t>
            </a:r>
            <a:r>
              <a:rPr sz="3600" spc="105" dirty="0"/>
              <a:t>point </a:t>
            </a:r>
            <a:r>
              <a:rPr sz="3600" spc="114" dirty="0"/>
              <a:t>of</a:t>
            </a:r>
            <a:r>
              <a:rPr sz="3600" spc="-25" dirty="0"/>
              <a:t> </a:t>
            </a:r>
            <a:r>
              <a:rPr sz="3600" spc="-100" dirty="0"/>
              <a:t>eye</a:t>
            </a:r>
            <a:endParaRPr sz="36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4844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25" dirty="0"/>
              <a:t>Range </a:t>
            </a:r>
            <a:r>
              <a:rPr sz="3600" spc="114" dirty="0"/>
              <a:t>of</a:t>
            </a:r>
            <a:r>
              <a:rPr sz="3600" spc="60" dirty="0"/>
              <a:t> </a:t>
            </a:r>
            <a:r>
              <a:rPr sz="3600" spc="20" dirty="0"/>
              <a:t>accomodation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48016"/>
            <a:ext cx="58413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distance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between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near 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point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far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point</a:t>
            </a:r>
            <a:r>
              <a:rPr sz="1900" i="1" spc="2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5673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5" dirty="0"/>
              <a:t>Amplitude </a:t>
            </a:r>
            <a:r>
              <a:rPr sz="3600" spc="114" dirty="0"/>
              <a:t>of</a:t>
            </a:r>
            <a:r>
              <a:rPr sz="3600" spc="-130" dirty="0"/>
              <a:t> </a:t>
            </a:r>
            <a:r>
              <a:rPr sz="3600" spc="20" dirty="0"/>
              <a:t>accomodation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48016"/>
            <a:ext cx="85604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76315"/>
              <a:buFont typeface="Wingdings"/>
              <a:buChar char=""/>
              <a:tabLst>
                <a:tab pos="417830" algn="l"/>
                <a:tab pos="418465" algn="l"/>
              </a:tabLst>
            </a:pPr>
            <a:r>
              <a:rPr sz="1900" b="1" i="1" spc="-16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900" b="1" i="1" spc="-130" dirty="0">
                <a:solidFill>
                  <a:srgbClr val="404040"/>
                </a:solidFill>
                <a:latin typeface="Arial"/>
                <a:cs typeface="Arial"/>
              </a:rPr>
              <a:t>difference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between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dioptric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power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needed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focus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near 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point 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(P)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2709858"/>
            <a:ext cx="1612900" cy="83058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85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far 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point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(R)</a:t>
            </a:r>
            <a:r>
              <a:rPr sz="1900" i="1" spc="-12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478790" indent="-466725">
              <a:lnSpc>
                <a:spcPct val="100000"/>
              </a:lnSpc>
              <a:spcBef>
                <a:spcPts val="890"/>
              </a:spcBef>
              <a:buClr>
                <a:srgbClr val="B31166"/>
              </a:buClr>
              <a:buSzPct val="76315"/>
              <a:buFont typeface="Wingdings"/>
              <a:buChar char=""/>
              <a:tabLst>
                <a:tab pos="478790" algn="l"/>
                <a:tab pos="479425" algn="l"/>
              </a:tabLst>
            </a:pPr>
            <a:r>
              <a:rPr sz="1900" i="1" spc="-11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900" i="1" spc="120" dirty="0">
                <a:solidFill>
                  <a:srgbClr val="404040"/>
                </a:solidFill>
                <a:latin typeface="Arial"/>
                <a:cs typeface="Arial"/>
              </a:rPr>
              <a:t>= </a:t>
            </a:r>
            <a:r>
              <a:rPr sz="1900" i="1" spc="-260" dirty="0">
                <a:solidFill>
                  <a:srgbClr val="404040"/>
                </a:solidFill>
                <a:latin typeface="Arial"/>
                <a:cs typeface="Arial"/>
              </a:rPr>
              <a:t>P </a:t>
            </a:r>
            <a:r>
              <a:rPr sz="1900" i="1" spc="-16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1900" i="1" spc="-2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i="1" spc="-30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5674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Anomalies </a:t>
            </a:r>
            <a:r>
              <a:rPr sz="3600" spc="114" dirty="0"/>
              <a:t>of</a:t>
            </a:r>
            <a:r>
              <a:rPr sz="3600" spc="-15" dirty="0"/>
              <a:t> </a:t>
            </a:r>
            <a:r>
              <a:rPr sz="3600" spc="20" dirty="0"/>
              <a:t>accomodation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3570604" cy="163322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Presbyopia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Insufficiency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accommodation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Paralysis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accommodation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Spasm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accomodation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5289" y="9144"/>
            <a:ext cx="5773420" cy="6446520"/>
            <a:chOff x="5995289" y="9144"/>
            <a:chExt cx="5773420" cy="6446520"/>
          </a:xfrm>
        </p:grpSpPr>
        <p:sp>
          <p:nvSpPr>
            <p:cNvPr id="3" name="object 3"/>
            <p:cNvSpPr/>
            <p:nvPr/>
          </p:nvSpPr>
          <p:spPr>
            <a:xfrm>
              <a:off x="6187440" y="402335"/>
              <a:ext cx="5581015" cy="6053455"/>
            </a:xfrm>
            <a:custGeom>
              <a:avLst/>
              <a:gdLst/>
              <a:ahLst/>
              <a:cxnLst/>
              <a:rect l="l" t="t" r="r" b="b"/>
              <a:pathLst>
                <a:path w="5581015" h="6053455">
                  <a:moveTo>
                    <a:pt x="5580888" y="0"/>
                  </a:moveTo>
                  <a:lnTo>
                    <a:pt x="1254252" y="0"/>
                  </a:lnTo>
                  <a:lnTo>
                    <a:pt x="1101852" y="0"/>
                  </a:lnTo>
                  <a:lnTo>
                    <a:pt x="1143" y="0"/>
                  </a:lnTo>
                  <a:lnTo>
                    <a:pt x="24511" y="137414"/>
                  </a:lnTo>
                  <a:lnTo>
                    <a:pt x="46736" y="274193"/>
                  </a:lnTo>
                  <a:lnTo>
                    <a:pt x="68453" y="411607"/>
                  </a:lnTo>
                  <a:lnTo>
                    <a:pt x="87122" y="549656"/>
                  </a:lnTo>
                  <a:lnTo>
                    <a:pt x="106045" y="687070"/>
                  </a:lnTo>
                  <a:lnTo>
                    <a:pt x="123571" y="825119"/>
                  </a:lnTo>
                  <a:lnTo>
                    <a:pt x="138557" y="961263"/>
                  </a:lnTo>
                  <a:lnTo>
                    <a:pt x="152908" y="1099312"/>
                  </a:lnTo>
                  <a:lnTo>
                    <a:pt x="165862" y="1236726"/>
                  </a:lnTo>
                  <a:lnTo>
                    <a:pt x="177165" y="1371727"/>
                  </a:lnTo>
                  <a:lnTo>
                    <a:pt x="188468" y="1508506"/>
                  </a:lnTo>
                  <a:lnTo>
                    <a:pt x="197866" y="1643507"/>
                  </a:lnTo>
                  <a:lnTo>
                    <a:pt x="205232" y="1778508"/>
                  </a:lnTo>
                  <a:lnTo>
                    <a:pt x="212852" y="1912874"/>
                  </a:lnTo>
                  <a:lnTo>
                    <a:pt x="219329" y="2045970"/>
                  </a:lnTo>
                  <a:lnTo>
                    <a:pt x="223901" y="2178050"/>
                  </a:lnTo>
                  <a:lnTo>
                    <a:pt x="227838" y="2310003"/>
                  </a:lnTo>
                  <a:lnTo>
                    <a:pt x="231521" y="2440686"/>
                  </a:lnTo>
                  <a:lnTo>
                    <a:pt x="233299" y="2569591"/>
                  </a:lnTo>
                  <a:lnTo>
                    <a:pt x="235204" y="2698623"/>
                  </a:lnTo>
                  <a:lnTo>
                    <a:pt x="236093" y="2825750"/>
                  </a:lnTo>
                  <a:lnTo>
                    <a:pt x="235204" y="2951607"/>
                  </a:lnTo>
                  <a:lnTo>
                    <a:pt x="235204" y="3076321"/>
                  </a:lnTo>
                  <a:lnTo>
                    <a:pt x="233299" y="3199765"/>
                  </a:lnTo>
                  <a:lnTo>
                    <a:pt x="230505" y="3320796"/>
                  </a:lnTo>
                  <a:lnTo>
                    <a:pt x="227838" y="3440684"/>
                  </a:lnTo>
                  <a:lnTo>
                    <a:pt x="224790" y="3558159"/>
                  </a:lnTo>
                  <a:lnTo>
                    <a:pt x="220218" y="3674999"/>
                  </a:lnTo>
                  <a:lnTo>
                    <a:pt x="215392" y="3789934"/>
                  </a:lnTo>
                  <a:lnTo>
                    <a:pt x="211074" y="3902583"/>
                  </a:lnTo>
                  <a:lnTo>
                    <a:pt x="198628" y="4122293"/>
                  </a:lnTo>
                  <a:lnTo>
                    <a:pt x="185420" y="4332986"/>
                  </a:lnTo>
                  <a:lnTo>
                    <a:pt x="171704" y="4535170"/>
                  </a:lnTo>
                  <a:lnTo>
                    <a:pt x="156464" y="4726432"/>
                  </a:lnTo>
                  <a:lnTo>
                    <a:pt x="140589" y="4909312"/>
                  </a:lnTo>
                  <a:lnTo>
                    <a:pt x="123571" y="5078730"/>
                  </a:lnTo>
                  <a:lnTo>
                    <a:pt x="106807" y="5237950"/>
                  </a:lnTo>
                  <a:lnTo>
                    <a:pt x="90043" y="5384431"/>
                  </a:lnTo>
                  <a:lnTo>
                    <a:pt x="74168" y="5518823"/>
                  </a:lnTo>
                  <a:lnTo>
                    <a:pt x="59055" y="5638063"/>
                  </a:lnTo>
                  <a:lnTo>
                    <a:pt x="44831" y="5745823"/>
                  </a:lnTo>
                  <a:lnTo>
                    <a:pt x="32893" y="5836615"/>
                  </a:lnTo>
                  <a:lnTo>
                    <a:pt x="21590" y="5912891"/>
                  </a:lnTo>
                  <a:lnTo>
                    <a:pt x="5461" y="6017615"/>
                  </a:lnTo>
                  <a:lnTo>
                    <a:pt x="0" y="6053328"/>
                  </a:lnTo>
                  <a:lnTo>
                    <a:pt x="1101852" y="6053328"/>
                  </a:lnTo>
                  <a:lnTo>
                    <a:pt x="1249553" y="6053328"/>
                  </a:lnTo>
                  <a:lnTo>
                    <a:pt x="5580888" y="605332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95289" y="398271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33932" y="3335273"/>
            <a:ext cx="2840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70" dirty="0"/>
              <a:t>PRESBYOPIA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248" y="9144"/>
            <a:ext cx="11330305" cy="6391910"/>
            <a:chOff x="460248" y="9144"/>
            <a:chExt cx="11330305" cy="6391910"/>
          </a:xfrm>
        </p:grpSpPr>
        <p:sp>
          <p:nvSpPr>
            <p:cNvPr id="3" name="object 3"/>
            <p:cNvSpPr/>
            <p:nvPr/>
          </p:nvSpPr>
          <p:spPr>
            <a:xfrm>
              <a:off x="8502141" y="1519046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248" y="1866899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839" y="2673095"/>
              <a:ext cx="6076188" cy="327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255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presbyopia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4429505" y="1930145"/>
              <a:ext cx="6652259" cy="713740"/>
            </a:xfrm>
            <a:custGeom>
              <a:avLst/>
              <a:gdLst/>
              <a:ahLst/>
              <a:cxnLst/>
              <a:rect l="l" t="t" r="r" b="b"/>
              <a:pathLst>
                <a:path w="6652259" h="713739">
                  <a:moveTo>
                    <a:pt x="6533388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6533388" y="713231"/>
                  </a:lnTo>
                  <a:lnTo>
                    <a:pt x="6579661" y="703891"/>
                  </a:lnTo>
                  <a:lnTo>
                    <a:pt x="6617446" y="678418"/>
                  </a:lnTo>
                  <a:lnTo>
                    <a:pt x="6642919" y="640633"/>
                  </a:lnTo>
                  <a:lnTo>
                    <a:pt x="6652260" y="594359"/>
                  </a:lnTo>
                  <a:lnTo>
                    <a:pt x="6652260" y="118871"/>
                  </a:lnTo>
                  <a:lnTo>
                    <a:pt x="6642919" y="72598"/>
                  </a:lnTo>
                  <a:lnTo>
                    <a:pt x="6617446" y="34813"/>
                  </a:lnTo>
                  <a:lnTo>
                    <a:pt x="6579661" y="9340"/>
                  </a:lnTo>
                  <a:lnTo>
                    <a:pt x="6533388" y="0"/>
                  </a:lnTo>
                  <a:close/>
                </a:path>
              </a:pathLst>
            </a:custGeom>
            <a:solidFill>
              <a:srgbClr val="E4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29505" y="1930145"/>
              <a:ext cx="6652259" cy="713740"/>
            </a:xfrm>
            <a:custGeom>
              <a:avLst/>
              <a:gdLst/>
              <a:ahLst/>
              <a:cxnLst/>
              <a:rect l="l" t="t" r="r" b="b"/>
              <a:pathLst>
                <a:path w="6652259" h="713739">
                  <a:moveTo>
                    <a:pt x="6652260" y="118871"/>
                  </a:moveTo>
                  <a:lnTo>
                    <a:pt x="6652260" y="594359"/>
                  </a:lnTo>
                  <a:lnTo>
                    <a:pt x="6642919" y="640633"/>
                  </a:lnTo>
                  <a:lnTo>
                    <a:pt x="6617446" y="678418"/>
                  </a:lnTo>
                  <a:lnTo>
                    <a:pt x="6579661" y="703891"/>
                  </a:lnTo>
                  <a:lnTo>
                    <a:pt x="6533388" y="713231"/>
                  </a:lnTo>
                  <a:lnTo>
                    <a:pt x="0" y="713231"/>
                  </a:lnTo>
                  <a:lnTo>
                    <a:pt x="0" y="0"/>
                  </a:lnTo>
                  <a:lnTo>
                    <a:pt x="6533388" y="0"/>
                  </a:lnTo>
                  <a:lnTo>
                    <a:pt x="6579661" y="9340"/>
                  </a:lnTo>
                  <a:lnTo>
                    <a:pt x="6617446" y="34813"/>
                  </a:lnTo>
                  <a:lnTo>
                    <a:pt x="6642919" y="72598"/>
                  </a:lnTo>
                  <a:lnTo>
                    <a:pt x="6652260" y="118871"/>
                  </a:lnTo>
                  <a:close/>
                </a:path>
              </a:pathLst>
            </a:custGeom>
            <a:ln w="19812">
              <a:solidFill>
                <a:srgbClr val="E4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66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/>
              <a:t>etiology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488307" y="1960244"/>
            <a:ext cx="3745229" cy="60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Arial"/>
                <a:cs typeface="Arial"/>
              </a:rPr>
              <a:t>↑ length </a:t>
            </a:r>
            <a:r>
              <a:rPr sz="1900" spc="-20" dirty="0">
                <a:latin typeface="Arial"/>
                <a:cs typeface="Arial"/>
              </a:rPr>
              <a:t>of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globe</a:t>
            </a:r>
            <a:r>
              <a:rPr sz="1900" dirty="0">
                <a:latin typeface="Wingdings"/>
                <a:cs typeface="Wingdings"/>
              </a:rPr>
              <a:t></a:t>
            </a:r>
            <a:r>
              <a:rPr sz="1900" dirty="0">
                <a:latin typeface="Arial"/>
                <a:cs typeface="Arial"/>
              </a:rPr>
              <a:t>myopia</a:t>
            </a:r>
            <a:endParaRPr sz="19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Arial"/>
                <a:cs typeface="Arial"/>
              </a:rPr>
              <a:t>↓ </a:t>
            </a:r>
            <a:r>
              <a:rPr sz="1900" spc="-10" dirty="0">
                <a:latin typeface="Arial"/>
                <a:cs typeface="Arial"/>
              </a:rPr>
              <a:t>length </a:t>
            </a:r>
            <a:r>
              <a:rPr sz="1900" spc="-15" dirty="0">
                <a:latin typeface="Arial"/>
                <a:cs typeface="Arial"/>
              </a:rPr>
              <a:t>of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globe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5" dirty="0">
                <a:latin typeface="Arial"/>
                <a:cs typeface="Arial"/>
              </a:rPr>
              <a:t>hypermetropia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6401" y="1830070"/>
            <a:ext cx="3763645" cy="913765"/>
            <a:chOff x="676401" y="1830070"/>
            <a:chExt cx="3763645" cy="913765"/>
          </a:xfrm>
        </p:grpSpPr>
        <p:sp>
          <p:nvSpPr>
            <p:cNvPr id="8" name="object 8"/>
            <p:cNvSpPr/>
            <p:nvPr/>
          </p:nvSpPr>
          <p:spPr>
            <a:xfrm>
              <a:off x="686561" y="1840230"/>
              <a:ext cx="3743325" cy="893444"/>
            </a:xfrm>
            <a:custGeom>
              <a:avLst/>
              <a:gdLst/>
              <a:ahLst/>
              <a:cxnLst/>
              <a:rect l="l" t="t" r="r" b="b"/>
              <a:pathLst>
                <a:path w="3743325" h="893444">
                  <a:moveTo>
                    <a:pt x="3594100" y="0"/>
                  </a:moveTo>
                  <a:lnTo>
                    <a:pt x="148844" y="0"/>
                  </a:lnTo>
                  <a:lnTo>
                    <a:pt x="101796" y="7591"/>
                  </a:lnTo>
                  <a:lnTo>
                    <a:pt x="60937" y="28728"/>
                  </a:lnTo>
                  <a:lnTo>
                    <a:pt x="28717" y="60953"/>
                  </a:lnTo>
                  <a:lnTo>
                    <a:pt x="7587" y="101811"/>
                  </a:lnTo>
                  <a:lnTo>
                    <a:pt x="0" y="148844"/>
                  </a:lnTo>
                  <a:lnTo>
                    <a:pt x="0" y="744220"/>
                  </a:lnTo>
                  <a:lnTo>
                    <a:pt x="7587" y="791252"/>
                  </a:lnTo>
                  <a:lnTo>
                    <a:pt x="28717" y="832110"/>
                  </a:lnTo>
                  <a:lnTo>
                    <a:pt x="60937" y="864335"/>
                  </a:lnTo>
                  <a:lnTo>
                    <a:pt x="101796" y="885472"/>
                  </a:lnTo>
                  <a:lnTo>
                    <a:pt x="148844" y="893064"/>
                  </a:lnTo>
                  <a:lnTo>
                    <a:pt x="3594100" y="893064"/>
                  </a:lnTo>
                  <a:lnTo>
                    <a:pt x="3641132" y="885472"/>
                  </a:lnTo>
                  <a:lnTo>
                    <a:pt x="3681990" y="864335"/>
                  </a:lnTo>
                  <a:lnTo>
                    <a:pt x="3714215" y="832110"/>
                  </a:lnTo>
                  <a:lnTo>
                    <a:pt x="3735352" y="791252"/>
                  </a:lnTo>
                  <a:lnTo>
                    <a:pt x="3742943" y="744220"/>
                  </a:lnTo>
                  <a:lnTo>
                    <a:pt x="3742943" y="148844"/>
                  </a:lnTo>
                  <a:lnTo>
                    <a:pt x="3735352" y="101811"/>
                  </a:lnTo>
                  <a:lnTo>
                    <a:pt x="3714215" y="60953"/>
                  </a:lnTo>
                  <a:lnTo>
                    <a:pt x="3681990" y="28728"/>
                  </a:lnTo>
                  <a:lnTo>
                    <a:pt x="3641132" y="7591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6561" y="1840230"/>
              <a:ext cx="3743325" cy="893444"/>
            </a:xfrm>
            <a:custGeom>
              <a:avLst/>
              <a:gdLst/>
              <a:ahLst/>
              <a:cxnLst/>
              <a:rect l="l" t="t" r="r" b="b"/>
              <a:pathLst>
                <a:path w="3743325" h="893444">
                  <a:moveTo>
                    <a:pt x="0" y="148844"/>
                  </a:moveTo>
                  <a:lnTo>
                    <a:pt x="7587" y="101811"/>
                  </a:lnTo>
                  <a:lnTo>
                    <a:pt x="28717" y="60953"/>
                  </a:lnTo>
                  <a:lnTo>
                    <a:pt x="60937" y="28728"/>
                  </a:lnTo>
                  <a:lnTo>
                    <a:pt x="101796" y="7591"/>
                  </a:lnTo>
                  <a:lnTo>
                    <a:pt x="148844" y="0"/>
                  </a:lnTo>
                  <a:lnTo>
                    <a:pt x="3594100" y="0"/>
                  </a:lnTo>
                  <a:lnTo>
                    <a:pt x="3641132" y="7591"/>
                  </a:lnTo>
                  <a:lnTo>
                    <a:pt x="3681990" y="28728"/>
                  </a:lnTo>
                  <a:lnTo>
                    <a:pt x="3714215" y="60953"/>
                  </a:lnTo>
                  <a:lnTo>
                    <a:pt x="3735352" y="101811"/>
                  </a:lnTo>
                  <a:lnTo>
                    <a:pt x="3742943" y="148844"/>
                  </a:lnTo>
                  <a:lnTo>
                    <a:pt x="3742943" y="744220"/>
                  </a:lnTo>
                  <a:lnTo>
                    <a:pt x="3735352" y="791252"/>
                  </a:lnTo>
                  <a:lnTo>
                    <a:pt x="3714215" y="832110"/>
                  </a:lnTo>
                  <a:lnTo>
                    <a:pt x="3681990" y="864335"/>
                  </a:lnTo>
                  <a:lnTo>
                    <a:pt x="3641132" y="885472"/>
                  </a:lnTo>
                  <a:lnTo>
                    <a:pt x="3594100" y="893064"/>
                  </a:lnTo>
                  <a:lnTo>
                    <a:pt x="148844" y="893064"/>
                  </a:lnTo>
                  <a:lnTo>
                    <a:pt x="101796" y="885472"/>
                  </a:lnTo>
                  <a:lnTo>
                    <a:pt x="60937" y="864335"/>
                  </a:lnTo>
                  <a:lnTo>
                    <a:pt x="28717" y="832110"/>
                  </a:lnTo>
                  <a:lnTo>
                    <a:pt x="7587" y="791252"/>
                  </a:lnTo>
                  <a:lnTo>
                    <a:pt x="0" y="744220"/>
                  </a:lnTo>
                  <a:lnTo>
                    <a:pt x="0" y="1488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62202" y="2033396"/>
            <a:ext cx="23914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Axial</a:t>
            </a:r>
            <a:r>
              <a:rPr sz="27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ametropia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19346" y="2855722"/>
            <a:ext cx="6672580" cy="735330"/>
            <a:chOff x="4419346" y="2855722"/>
            <a:chExt cx="6672580" cy="735330"/>
          </a:xfrm>
        </p:grpSpPr>
        <p:sp>
          <p:nvSpPr>
            <p:cNvPr id="12" name="object 12"/>
            <p:cNvSpPr/>
            <p:nvPr/>
          </p:nvSpPr>
          <p:spPr>
            <a:xfrm>
              <a:off x="4429506" y="2865882"/>
              <a:ext cx="6652259" cy="715010"/>
            </a:xfrm>
            <a:custGeom>
              <a:avLst/>
              <a:gdLst/>
              <a:ahLst/>
              <a:cxnLst/>
              <a:rect l="l" t="t" r="r" b="b"/>
              <a:pathLst>
                <a:path w="6652259" h="715010">
                  <a:moveTo>
                    <a:pt x="6533134" y="0"/>
                  </a:moveTo>
                  <a:lnTo>
                    <a:pt x="0" y="0"/>
                  </a:lnTo>
                  <a:lnTo>
                    <a:pt x="0" y="714755"/>
                  </a:lnTo>
                  <a:lnTo>
                    <a:pt x="6533134" y="714755"/>
                  </a:lnTo>
                  <a:lnTo>
                    <a:pt x="6579500" y="705393"/>
                  </a:lnTo>
                  <a:lnTo>
                    <a:pt x="6617366" y="679862"/>
                  </a:lnTo>
                  <a:lnTo>
                    <a:pt x="6642897" y="641996"/>
                  </a:lnTo>
                  <a:lnTo>
                    <a:pt x="6652260" y="595629"/>
                  </a:lnTo>
                  <a:lnTo>
                    <a:pt x="6652260" y="119125"/>
                  </a:lnTo>
                  <a:lnTo>
                    <a:pt x="6642897" y="72759"/>
                  </a:lnTo>
                  <a:lnTo>
                    <a:pt x="6617366" y="34893"/>
                  </a:lnTo>
                  <a:lnTo>
                    <a:pt x="6579500" y="9362"/>
                  </a:lnTo>
                  <a:lnTo>
                    <a:pt x="6533134" y="0"/>
                  </a:lnTo>
                  <a:close/>
                </a:path>
              </a:pathLst>
            </a:custGeom>
            <a:solidFill>
              <a:srgbClr val="E4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29506" y="2865882"/>
              <a:ext cx="6652259" cy="715010"/>
            </a:xfrm>
            <a:custGeom>
              <a:avLst/>
              <a:gdLst/>
              <a:ahLst/>
              <a:cxnLst/>
              <a:rect l="l" t="t" r="r" b="b"/>
              <a:pathLst>
                <a:path w="6652259" h="715010">
                  <a:moveTo>
                    <a:pt x="6652260" y="119125"/>
                  </a:moveTo>
                  <a:lnTo>
                    <a:pt x="6652260" y="595629"/>
                  </a:lnTo>
                  <a:lnTo>
                    <a:pt x="6642897" y="641996"/>
                  </a:lnTo>
                  <a:lnTo>
                    <a:pt x="6617366" y="679862"/>
                  </a:lnTo>
                  <a:lnTo>
                    <a:pt x="6579500" y="705393"/>
                  </a:lnTo>
                  <a:lnTo>
                    <a:pt x="6533134" y="714755"/>
                  </a:lnTo>
                  <a:lnTo>
                    <a:pt x="0" y="714755"/>
                  </a:lnTo>
                  <a:lnTo>
                    <a:pt x="0" y="0"/>
                  </a:lnTo>
                  <a:lnTo>
                    <a:pt x="6533134" y="0"/>
                  </a:lnTo>
                  <a:lnTo>
                    <a:pt x="6579500" y="9362"/>
                  </a:lnTo>
                  <a:lnTo>
                    <a:pt x="6617366" y="34893"/>
                  </a:lnTo>
                  <a:lnTo>
                    <a:pt x="6642897" y="72759"/>
                  </a:lnTo>
                  <a:lnTo>
                    <a:pt x="6652260" y="119125"/>
                  </a:lnTo>
                  <a:close/>
                </a:path>
              </a:pathLst>
            </a:custGeom>
            <a:ln w="19812">
              <a:solidFill>
                <a:srgbClr val="E4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88307" y="2898393"/>
            <a:ext cx="3665220" cy="601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227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Arial"/>
                <a:cs typeface="Arial"/>
              </a:rPr>
              <a:t>Strong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curvature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5" dirty="0">
                <a:latin typeface="Arial"/>
                <a:cs typeface="Arial"/>
              </a:rPr>
              <a:t>myopia</a:t>
            </a:r>
            <a:endParaRPr sz="1900">
              <a:latin typeface="Arial"/>
              <a:cs typeface="Arial"/>
            </a:endParaRPr>
          </a:p>
          <a:p>
            <a:pPr marL="184785" indent="-172720">
              <a:lnSpc>
                <a:spcPts val="2270"/>
              </a:lnSpc>
              <a:buChar char="•"/>
              <a:tabLst>
                <a:tab pos="185420" algn="l"/>
              </a:tabLst>
            </a:pPr>
            <a:r>
              <a:rPr sz="1900" spc="-10" dirty="0">
                <a:latin typeface="Arial"/>
                <a:cs typeface="Arial"/>
              </a:rPr>
              <a:t>Weak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curvature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5" dirty="0">
                <a:latin typeface="Arial"/>
                <a:cs typeface="Arial"/>
              </a:rPr>
              <a:t>hypermetropia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6401" y="2767329"/>
            <a:ext cx="3763645" cy="911860"/>
            <a:chOff x="676401" y="2767329"/>
            <a:chExt cx="3763645" cy="911860"/>
          </a:xfrm>
        </p:grpSpPr>
        <p:sp>
          <p:nvSpPr>
            <p:cNvPr id="16" name="object 16"/>
            <p:cNvSpPr/>
            <p:nvPr/>
          </p:nvSpPr>
          <p:spPr>
            <a:xfrm>
              <a:off x="686561" y="2777489"/>
              <a:ext cx="3743325" cy="891540"/>
            </a:xfrm>
            <a:custGeom>
              <a:avLst/>
              <a:gdLst/>
              <a:ahLst/>
              <a:cxnLst/>
              <a:rect l="l" t="t" r="r" b="b"/>
              <a:pathLst>
                <a:path w="3743325" h="891539">
                  <a:moveTo>
                    <a:pt x="3594354" y="0"/>
                  </a:moveTo>
                  <a:lnTo>
                    <a:pt x="148590" y="0"/>
                  </a:lnTo>
                  <a:lnTo>
                    <a:pt x="101622" y="7577"/>
                  </a:lnTo>
                  <a:lnTo>
                    <a:pt x="60833" y="28675"/>
                  </a:lnTo>
                  <a:lnTo>
                    <a:pt x="28668" y="60844"/>
                  </a:lnTo>
                  <a:lnTo>
                    <a:pt x="7574" y="101632"/>
                  </a:lnTo>
                  <a:lnTo>
                    <a:pt x="0" y="148589"/>
                  </a:lnTo>
                  <a:lnTo>
                    <a:pt x="0" y="742950"/>
                  </a:lnTo>
                  <a:lnTo>
                    <a:pt x="7574" y="789907"/>
                  </a:lnTo>
                  <a:lnTo>
                    <a:pt x="28668" y="830695"/>
                  </a:lnTo>
                  <a:lnTo>
                    <a:pt x="60833" y="862864"/>
                  </a:lnTo>
                  <a:lnTo>
                    <a:pt x="101622" y="883962"/>
                  </a:lnTo>
                  <a:lnTo>
                    <a:pt x="148590" y="891540"/>
                  </a:lnTo>
                  <a:lnTo>
                    <a:pt x="3594354" y="891540"/>
                  </a:lnTo>
                  <a:lnTo>
                    <a:pt x="3641311" y="883962"/>
                  </a:lnTo>
                  <a:lnTo>
                    <a:pt x="3682099" y="862864"/>
                  </a:lnTo>
                  <a:lnTo>
                    <a:pt x="3714268" y="830695"/>
                  </a:lnTo>
                  <a:lnTo>
                    <a:pt x="3735366" y="789907"/>
                  </a:lnTo>
                  <a:lnTo>
                    <a:pt x="3742943" y="742950"/>
                  </a:lnTo>
                  <a:lnTo>
                    <a:pt x="3742943" y="148589"/>
                  </a:lnTo>
                  <a:lnTo>
                    <a:pt x="3735366" y="101632"/>
                  </a:lnTo>
                  <a:lnTo>
                    <a:pt x="3714268" y="60844"/>
                  </a:lnTo>
                  <a:lnTo>
                    <a:pt x="3682099" y="28675"/>
                  </a:lnTo>
                  <a:lnTo>
                    <a:pt x="3641311" y="7577"/>
                  </a:lnTo>
                  <a:lnTo>
                    <a:pt x="3594354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6561" y="2777489"/>
              <a:ext cx="3743325" cy="891540"/>
            </a:xfrm>
            <a:custGeom>
              <a:avLst/>
              <a:gdLst/>
              <a:ahLst/>
              <a:cxnLst/>
              <a:rect l="l" t="t" r="r" b="b"/>
              <a:pathLst>
                <a:path w="3743325" h="891539">
                  <a:moveTo>
                    <a:pt x="0" y="148589"/>
                  </a:moveTo>
                  <a:lnTo>
                    <a:pt x="7574" y="101632"/>
                  </a:lnTo>
                  <a:lnTo>
                    <a:pt x="28668" y="60844"/>
                  </a:lnTo>
                  <a:lnTo>
                    <a:pt x="60833" y="28675"/>
                  </a:lnTo>
                  <a:lnTo>
                    <a:pt x="101622" y="7577"/>
                  </a:lnTo>
                  <a:lnTo>
                    <a:pt x="148590" y="0"/>
                  </a:lnTo>
                  <a:lnTo>
                    <a:pt x="3594354" y="0"/>
                  </a:lnTo>
                  <a:lnTo>
                    <a:pt x="3641311" y="7577"/>
                  </a:lnTo>
                  <a:lnTo>
                    <a:pt x="3682099" y="28675"/>
                  </a:lnTo>
                  <a:lnTo>
                    <a:pt x="3714268" y="60844"/>
                  </a:lnTo>
                  <a:lnTo>
                    <a:pt x="3735366" y="101632"/>
                  </a:lnTo>
                  <a:lnTo>
                    <a:pt x="3742943" y="148589"/>
                  </a:lnTo>
                  <a:lnTo>
                    <a:pt x="3742943" y="742950"/>
                  </a:lnTo>
                  <a:lnTo>
                    <a:pt x="3735366" y="789907"/>
                  </a:lnTo>
                  <a:lnTo>
                    <a:pt x="3714268" y="830695"/>
                  </a:lnTo>
                  <a:lnTo>
                    <a:pt x="3682099" y="862864"/>
                  </a:lnTo>
                  <a:lnTo>
                    <a:pt x="3641311" y="883962"/>
                  </a:lnTo>
                  <a:lnTo>
                    <a:pt x="3594354" y="891540"/>
                  </a:lnTo>
                  <a:lnTo>
                    <a:pt x="148590" y="891540"/>
                  </a:lnTo>
                  <a:lnTo>
                    <a:pt x="101622" y="883962"/>
                  </a:lnTo>
                  <a:lnTo>
                    <a:pt x="60833" y="862864"/>
                  </a:lnTo>
                  <a:lnTo>
                    <a:pt x="28668" y="830695"/>
                  </a:lnTo>
                  <a:lnTo>
                    <a:pt x="7574" y="789907"/>
                  </a:lnTo>
                  <a:lnTo>
                    <a:pt x="0" y="742950"/>
                  </a:lnTo>
                  <a:lnTo>
                    <a:pt x="0" y="148589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82776" y="2970403"/>
            <a:ext cx="31496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Curvature</a:t>
            </a:r>
            <a:r>
              <a:rPr sz="27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ametropia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19346" y="3792982"/>
            <a:ext cx="6672580" cy="735330"/>
            <a:chOff x="4419346" y="3792982"/>
            <a:chExt cx="6672580" cy="735330"/>
          </a:xfrm>
        </p:grpSpPr>
        <p:sp>
          <p:nvSpPr>
            <p:cNvPr id="20" name="object 20"/>
            <p:cNvSpPr/>
            <p:nvPr/>
          </p:nvSpPr>
          <p:spPr>
            <a:xfrm>
              <a:off x="4429506" y="3803142"/>
              <a:ext cx="6652259" cy="715010"/>
            </a:xfrm>
            <a:custGeom>
              <a:avLst/>
              <a:gdLst/>
              <a:ahLst/>
              <a:cxnLst/>
              <a:rect l="l" t="t" r="r" b="b"/>
              <a:pathLst>
                <a:path w="6652259" h="715010">
                  <a:moveTo>
                    <a:pt x="6533134" y="0"/>
                  </a:moveTo>
                  <a:lnTo>
                    <a:pt x="0" y="0"/>
                  </a:lnTo>
                  <a:lnTo>
                    <a:pt x="0" y="714755"/>
                  </a:lnTo>
                  <a:lnTo>
                    <a:pt x="6533134" y="714755"/>
                  </a:lnTo>
                  <a:lnTo>
                    <a:pt x="6579500" y="705393"/>
                  </a:lnTo>
                  <a:lnTo>
                    <a:pt x="6617366" y="679862"/>
                  </a:lnTo>
                  <a:lnTo>
                    <a:pt x="6642897" y="641996"/>
                  </a:lnTo>
                  <a:lnTo>
                    <a:pt x="6652260" y="595629"/>
                  </a:lnTo>
                  <a:lnTo>
                    <a:pt x="6652260" y="119125"/>
                  </a:lnTo>
                  <a:lnTo>
                    <a:pt x="6642897" y="72759"/>
                  </a:lnTo>
                  <a:lnTo>
                    <a:pt x="6617366" y="34893"/>
                  </a:lnTo>
                  <a:lnTo>
                    <a:pt x="6579500" y="9362"/>
                  </a:lnTo>
                  <a:lnTo>
                    <a:pt x="6533134" y="0"/>
                  </a:lnTo>
                  <a:close/>
                </a:path>
              </a:pathLst>
            </a:custGeom>
            <a:solidFill>
              <a:srgbClr val="E4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29506" y="3803142"/>
              <a:ext cx="6652259" cy="715010"/>
            </a:xfrm>
            <a:custGeom>
              <a:avLst/>
              <a:gdLst/>
              <a:ahLst/>
              <a:cxnLst/>
              <a:rect l="l" t="t" r="r" b="b"/>
              <a:pathLst>
                <a:path w="6652259" h="715010">
                  <a:moveTo>
                    <a:pt x="6652260" y="119125"/>
                  </a:moveTo>
                  <a:lnTo>
                    <a:pt x="6652260" y="595629"/>
                  </a:lnTo>
                  <a:lnTo>
                    <a:pt x="6642897" y="641996"/>
                  </a:lnTo>
                  <a:lnTo>
                    <a:pt x="6617366" y="679862"/>
                  </a:lnTo>
                  <a:lnTo>
                    <a:pt x="6579500" y="705393"/>
                  </a:lnTo>
                  <a:lnTo>
                    <a:pt x="6533134" y="714755"/>
                  </a:lnTo>
                  <a:lnTo>
                    <a:pt x="0" y="714755"/>
                  </a:lnTo>
                  <a:lnTo>
                    <a:pt x="0" y="0"/>
                  </a:lnTo>
                  <a:lnTo>
                    <a:pt x="6533134" y="0"/>
                  </a:lnTo>
                  <a:lnTo>
                    <a:pt x="6579500" y="9362"/>
                  </a:lnTo>
                  <a:lnTo>
                    <a:pt x="6617366" y="34893"/>
                  </a:lnTo>
                  <a:lnTo>
                    <a:pt x="6642897" y="72759"/>
                  </a:lnTo>
                  <a:lnTo>
                    <a:pt x="6652260" y="119125"/>
                  </a:lnTo>
                  <a:close/>
                </a:path>
              </a:pathLst>
            </a:custGeom>
            <a:ln w="19812">
              <a:solidFill>
                <a:srgbClr val="E4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488307" y="3834765"/>
            <a:ext cx="379984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900" spc="-65" dirty="0">
                <a:latin typeface="Arial"/>
                <a:cs typeface="Arial"/>
              </a:rPr>
              <a:t>↑ </a:t>
            </a:r>
            <a:r>
              <a:rPr sz="1900" spc="-5" dirty="0">
                <a:latin typeface="Arial"/>
                <a:cs typeface="Arial"/>
              </a:rPr>
              <a:t>refractive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index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5" dirty="0">
                <a:latin typeface="Arial"/>
                <a:cs typeface="Arial"/>
              </a:rPr>
              <a:t>myopia</a:t>
            </a:r>
            <a:endParaRPr sz="19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5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Arial"/>
                <a:cs typeface="Arial"/>
              </a:rPr>
              <a:t>↓ refractive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index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5" dirty="0">
                <a:latin typeface="Arial"/>
                <a:cs typeface="Arial"/>
              </a:rPr>
              <a:t>hypermetropia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76401" y="3704590"/>
            <a:ext cx="3763645" cy="911860"/>
            <a:chOff x="676401" y="3704590"/>
            <a:chExt cx="3763645" cy="911860"/>
          </a:xfrm>
        </p:grpSpPr>
        <p:sp>
          <p:nvSpPr>
            <p:cNvPr id="24" name="object 24"/>
            <p:cNvSpPr/>
            <p:nvPr/>
          </p:nvSpPr>
          <p:spPr>
            <a:xfrm>
              <a:off x="686561" y="3714750"/>
              <a:ext cx="3743325" cy="891540"/>
            </a:xfrm>
            <a:custGeom>
              <a:avLst/>
              <a:gdLst/>
              <a:ahLst/>
              <a:cxnLst/>
              <a:rect l="l" t="t" r="r" b="b"/>
              <a:pathLst>
                <a:path w="3743325" h="891539">
                  <a:moveTo>
                    <a:pt x="3594354" y="0"/>
                  </a:moveTo>
                  <a:lnTo>
                    <a:pt x="148590" y="0"/>
                  </a:lnTo>
                  <a:lnTo>
                    <a:pt x="101622" y="7577"/>
                  </a:lnTo>
                  <a:lnTo>
                    <a:pt x="60833" y="28675"/>
                  </a:lnTo>
                  <a:lnTo>
                    <a:pt x="28668" y="60844"/>
                  </a:lnTo>
                  <a:lnTo>
                    <a:pt x="7574" y="101632"/>
                  </a:lnTo>
                  <a:lnTo>
                    <a:pt x="0" y="148589"/>
                  </a:lnTo>
                  <a:lnTo>
                    <a:pt x="0" y="742950"/>
                  </a:lnTo>
                  <a:lnTo>
                    <a:pt x="7574" y="789907"/>
                  </a:lnTo>
                  <a:lnTo>
                    <a:pt x="28668" y="830695"/>
                  </a:lnTo>
                  <a:lnTo>
                    <a:pt x="60833" y="862864"/>
                  </a:lnTo>
                  <a:lnTo>
                    <a:pt x="101622" y="883962"/>
                  </a:lnTo>
                  <a:lnTo>
                    <a:pt x="148590" y="891539"/>
                  </a:lnTo>
                  <a:lnTo>
                    <a:pt x="3594354" y="891539"/>
                  </a:lnTo>
                  <a:lnTo>
                    <a:pt x="3641311" y="883962"/>
                  </a:lnTo>
                  <a:lnTo>
                    <a:pt x="3682099" y="862864"/>
                  </a:lnTo>
                  <a:lnTo>
                    <a:pt x="3714268" y="830695"/>
                  </a:lnTo>
                  <a:lnTo>
                    <a:pt x="3735366" y="789907"/>
                  </a:lnTo>
                  <a:lnTo>
                    <a:pt x="3742943" y="742950"/>
                  </a:lnTo>
                  <a:lnTo>
                    <a:pt x="3742943" y="148589"/>
                  </a:lnTo>
                  <a:lnTo>
                    <a:pt x="3735366" y="101632"/>
                  </a:lnTo>
                  <a:lnTo>
                    <a:pt x="3714268" y="60844"/>
                  </a:lnTo>
                  <a:lnTo>
                    <a:pt x="3682099" y="28675"/>
                  </a:lnTo>
                  <a:lnTo>
                    <a:pt x="3641311" y="7577"/>
                  </a:lnTo>
                  <a:lnTo>
                    <a:pt x="3594354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6561" y="3714750"/>
              <a:ext cx="3743325" cy="891540"/>
            </a:xfrm>
            <a:custGeom>
              <a:avLst/>
              <a:gdLst/>
              <a:ahLst/>
              <a:cxnLst/>
              <a:rect l="l" t="t" r="r" b="b"/>
              <a:pathLst>
                <a:path w="3743325" h="891539">
                  <a:moveTo>
                    <a:pt x="0" y="148589"/>
                  </a:moveTo>
                  <a:lnTo>
                    <a:pt x="7574" y="101632"/>
                  </a:lnTo>
                  <a:lnTo>
                    <a:pt x="28668" y="60844"/>
                  </a:lnTo>
                  <a:lnTo>
                    <a:pt x="60833" y="28675"/>
                  </a:lnTo>
                  <a:lnTo>
                    <a:pt x="101622" y="7577"/>
                  </a:lnTo>
                  <a:lnTo>
                    <a:pt x="148590" y="0"/>
                  </a:lnTo>
                  <a:lnTo>
                    <a:pt x="3594354" y="0"/>
                  </a:lnTo>
                  <a:lnTo>
                    <a:pt x="3641311" y="7577"/>
                  </a:lnTo>
                  <a:lnTo>
                    <a:pt x="3682099" y="28675"/>
                  </a:lnTo>
                  <a:lnTo>
                    <a:pt x="3714268" y="60844"/>
                  </a:lnTo>
                  <a:lnTo>
                    <a:pt x="3735366" y="101632"/>
                  </a:lnTo>
                  <a:lnTo>
                    <a:pt x="3742943" y="148589"/>
                  </a:lnTo>
                  <a:lnTo>
                    <a:pt x="3742943" y="742950"/>
                  </a:lnTo>
                  <a:lnTo>
                    <a:pt x="3735366" y="789907"/>
                  </a:lnTo>
                  <a:lnTo>
                    <a:pt x="3714268" y="830695"/>
                  </a:lnTo>
                  <a:lnTo>
                    <a:pt x="3682099" y="862864"/>
                  </a:lnTo>
                  <a:lnTo>
                    <a:pt x="3641311" y="883962"/>
                  </a:lnTo>
                  <a:lnTo>
                    <a:pt x="3594354" y="891539"/>
                  </a:lnTo>
                  <a:lnTo>
                    <a:pt x="148590" y="891539"/>
                  </a:lnTo>
                  <a:lnTo>
                    <a:pt x="101622" y="883962"/>
                  </a:lnTo>
                  <a:lnTo>
                    <a:pt x="60833" y="862864"/>
                  </a:lnTo>
                  <a:lnTo>
                    <a:pt x="28668" y="830695"/>
                  </a:lnTo>
                  <a:lnTo>
                    <a:pt x="7574" y="789907"/>
                  </a:lnTo>
                  <a:lnTo>
                    <a:pt x="0" y="742950"/>
                  </a:lnTo>
                  <a:lnTo>
                    <a:pt x="0" y="14858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316482" y="3907663"/>
            <a:ext cx="24822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r>
              <a:rPr sz="2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ametropia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419346" y="4730241"/>
            <a:ext cx="6672580" cy="734060"/>
            <a:chOff x="4419346" y="4730241"/>
            <a:chExt cx="6672580" cy="734060"/>
          </a:xfrm>
        </p:grpSpPr>
        <p:sp>
          <p:nvSpPr>
            <p:cNvPr id="28" name="object 28"/>
            <p:cNvSpPr/>
            <p:nvPr/>
          </p:nvSpPr>
          <p:spPr>
            <a:xfrm>
              <a:off x="4429506" y="4740401"/>
              <a:ext cx="6652259" cy="713740"/>
            </a:xfrm>
            <a:custGeom>
              <a:avLst/>
              <a:gdLst/>
              <a:ahLst/>
              <a:cxnLst/>
              <a:rect l="l" t="t" r="r" b="b"/>
              <a:pathLst>
                <a:path w="6652259" h="713739">
                  <a:moveTo>
                    <a:pt x="6533388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6533388" y="713232"/>
                  </a:lnTo>
                  <a:lnTo>
                    <a:pt x="6579661" y="703891"/>
                  </a:lnTo>
                  <a:lnTo>
                    <a:pt x="6617446" y="678418"/>
                  </a:lnTo>
                  <a:lnTo>
                    <a:pt x="6642919" y="640633"/>
                  </a:lnTo>
                  <a:lnTo>
                    <a:pt x="6652260" y="594360"/>
                  </a:lnTo>
                  <a:lnTo>
                    <a:pt x="6652260" y="118872"/>
                  </a:lnTo>
                  <a:lnTo>
                    <a:pt x="6642919" y="72598"/>
                  </a:lnTo>
                  <a:lnTo>
                    <a:pt x="6617446" y="34813"/>
                  </a:lnTo>
                  <a:lnTo>
                    <a:pt x="6579661" y="9340"/>
                  </a:lnTo>
                  <a:lnTo>
                    <a:pt x="6533388" y="0"/>
                  </a:lnTo>
                  <a:close/>
                </a:path>
              </a:pathLst>
            </a:custGeom>
            <a:solidFill>
              <a:srgbClr val="E4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29506" y="4740401"/>
              <a:ext cx="6652259" cy="713740"/>
            </a:xfrm>
            <a:custGeom>
              <a:avLst/>
              <a:gdLst/>
              <a:ahLst/>
              <a:cxnLst/>
              <a:rect l="l" t="t" r="r" b="b"/>
              <a:pathLst>
                <a:path w="6652259" h="713739">
                  <a:moveTo>
                    <a:pt x="6652260" y="118872"/>
                  </a:moveTo>
                  <a:lnTo>
                    <a:pt x="6652260" y="594360"/>
                  </a:lnTo>
                  <a:lnTo>
                    <a:pt x="6642919" y="640633"/>
                  </a:lnTo>
                  <a:lnTo>
                    <a:pt x="6617446" y="678418"/>
                  </a:lnTo>
                  <a:lnTo>
                    <a:pt x="6579661" y="703891"/>
                  </a:lnTo>
                  <a:lnTo>
                    <a:pt x="6533388" y="713232"/>
                  </a:lnTo>
                  <a:lnTo>
                    <a:pt x="0" y="713232"/>
                  </a:lnTo>
                  <a:lnTo>
                    <a:pt x="0" y="0"/>
                  </a:lnTo>
                  <a:lnTo>
                    <a:pt x="6533388" y="0"/>
                  </a:lnTo>
                  <a:lnTo>
                    <a:pt x="6579661" y="9340"/>
                  </a:lnTo>
                  <a:lnTo>
                    <a:pt x="6617446" y="34813"/>
                  </a:lnTo>
                  <a:lnTo>
                    <a:pt x="6642919" y="72598"/>
                  </a:lnTo>
                  <a:lnTo>
                    <a:pt x="6652260" y="118872"/>
                  </a:lnTo>
                  <a:close/>
                </a:path>
              </a:pathLst>
            </a:custGeom>
            <a:ln w="19812">
              <a:solidFill>
                <a:srgbClr val="E4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488307" y="4772405"/>
            <a:ext cx="4125595" cy="601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227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Arial"/>
                <a:cs typeface="Arial"/>
              </a:rPr>
              <a:t>Forward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displaced</a:t>
            </a:r>
            <a:r>
              <a:rPr sz="1900" dirty="0">
                <a:latin typeface="Wingdings"/>
                <a:cs typeface="Wingdings"/>
              </a:rPr>
              <a:t></a:t>
            </a:r>
            <a:r>
              <a:rPr sz="1900" dirty="0">
                <a:latin typeface="Arial"/>
                <a:cs typeface="Arial"/>
              </a:rPr>
              <a:t>myopia</a:t>
            </a:r>
            <a:endParaRPr sz="1900">
              <a:latin typeface="Arial"/>
              <a:cs typeface="Arial"/>
            </a:endParaRPr>
          </a:p>
          <a:p>
            <a:pPr marL="184785" indent="-172720">
              <a:lnSpc>
                <a:spcPts val="2270"/>
              </a:lnSpc>
              <a:buChar char="•"/>
              <a:tabLst>
                <a:tab pos="185420" algn="l"/>
              </a:tabLst>
            </a:pPr>
            <a:r>
              <a:rPr sz="1900" spc="-5" dirty="0">
                <a:latin typeface="Arial"/>
                <a:cs typeface="Arial"/>
              </a:rPr>
              <a:t>Backward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displaced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5" dirty="0">
                <a:latin typeface="Arial"/>
                <a:cs typeface="Arial"/>
              </a:rPr>
              <a:t>hypermetropia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76655" y="4640579"/>
            <a:ext cx="3763010" cy="913130"/>
            <a:chOff x="676655" y="4640579"/>
            <a:chExt cx="3763010" cy="913130"/>
          </a:xfrm>
        </p:grpSpPr>
        <p:sp>
          <p:nvSpPr>
            <p:cNvPr id="32" name="object 32"/>
            <p:cNvSpPr/>
            <p:nvPr/>
          </p:nvSpPr>
          <p:spPr>
            <a:xfrm>
              <a:off x="686561" y="4650485"/>
              <a:ext cx="3743325" cy="893444"/>
            </a:xfrm>
            <a:custGeom>
              <a:avLst/>
              <a:gdLst/>
              <a:ahLst/>
              <a:cxnLst/>
              <a:rect l="l" t="t" r="r" b="b"/>
              <a:pathLst>
                <a:path w="3743325" h="893445">
                  <a:moveTo>
                    <a:pt x="3594100" y="0"/>
                  </a:moveTo>
                  <a:lnTo>
                    <a:pt x="148844" y="0"/>
                  </a:lnTo>
                  <a:lnTo>
                    <a:pt x="101796" y="7591"/>
                  </a:lnTo>
                  <a:lnTo>
                    <a:pt x="60937" y="28728"/>
                  </a:lnTo>
                  <a:lnTo>
                    <a:pt x="28717" y="60953"/>
                  </a:lnTo>
                  <a:lnTo>
                    <a:pt x="7587" y="101811"/>
                  </a:lnTo>
                  <a:lnTo>
                    <a:pt x="0" y="148844"/>
                  </a:lnTo>
                  <a:lnTo>
                    <a:pt x="0" y="744219"/>
                  </a:lnTo>
                  <a:lnTo>
                    <a:pt x="7587" y="791252"/>
                  </a:lnTo>
                  <a:lnTo>
                    <a:pt x="28717" y="832110"/>
                  </a:lnTo>
                  <a:lnTo>
                    <a:pt x="60937" y="864335"/>
                  </a:lnTo>
                  <a:lnTo>
                    <a:pt x="101796" y="885472"/>
                  </a:lnTo>
                  <a:lnTo>
                    <a:pt x="148844" y="893063"/>
                  </a:lnTo>
                  <a:lnTo>
                    <a:pt x="3594100" y="893063"/>
                  </a:lnTo>
                  <a:lnTo>
                    <a:pt x="3641132" y="885472"/>
                  </a:lnTo>
                  <a:lnTo>
                    <a:pt x="3681990" y="864335"/>
                  </a:lnTo>
                  <a:lnTo>
                    <a:pt x="3714215" y="832110"/>
                  </a:lnTo>
                  <a:lnTo>
                    <a:pt x="3735352" y="791252"/>
                  </a:lnTo>
                  <a:lnTo>
                    <a:pt x="3742943" y="744219"/>
                  </a:lnTo>
                  <a:lnTo>
                    <a:pt x="3742943" y="148844"/>
                  </a:lnTo>
                  <a:lnTo>
                    <a:pt x="3735352" y="101811"/>
                  </a:lnTo>
                  <a:lnTo>
                    <a:pt x="3714215" y="60953"/>
                  </a:lnTo>
                  <a:lnTo>
                    <a:pt x="3681990" y="28728"/>
                  </a:lnTo>
                  <a:lnTo>
                    <a:pt x="3641132" y="7591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6561" y="4650485"/>
              <a:ext cx="3743325" cy="893444"/>
            </a:xfrm>
            <a:custGeom>
              <a:avLst/>
              <a:gdLst/>
              <a:ahLst/>
              <a:cxnLst/>
              <a:rect l="l" t="t" r="r" b="b"/>
              <a:pathLst>
                <a:path w="3743325" h="893445">
                  <a:moveTo>
                    <a:pt x="0" y="148844"/>
                  </a:moveTo>
                  <a:lnTo>
                    <a:pt x="7587" y="101811"/>
                  </a:lnTo>
                  <a:lnTo>
                    <a:pt x="28717" y="60953"/>
                  </a:lnTo>
                  <a:lnTo>
                    <a:pt x="60937" y="28728"/>
                  </a:lnTo>
                  <a:lnTo>
                    <a:pt x="101796" y="7591"/>
                  </a:lnTo>
                  <a:lnTo>
                    <a:pt x="148844" y="0"/>
                  </a:lnTo>
                  <a:lnTo>
                    <a:pt x="3594100" y="0"/>
                  </a:lnTo>
                  <a:lnTo>
                    <a:pt x="3641132" y="7591"/>
                  </a:lnTo>
                  <a:lnTo>
                    <a:pt x="3681990" y="28728"/>
                  </a:lnTo>
                  <a:lnTo>
                    <a:pt x="3714215" y="60953"/>
                  </a:lnTo>
                  <a:lnTo>
                    <a:pt x="3735352" y="101811"/>
                  </a:lnTo>
                  <a:lnTo>
                    <a:pt x="3742943" y="148844"/>
                  </a:lnTo>
                  <a:lnTo>
                    <a:pt x="3742943" y="744219"/>
                  </a:lnTo>
                  <a:lnTo>
                    <a:pt x="3735352" y="791252"/>
                  </a:lnTo>
                  <a:lnTo>
                    <a:pt x="3714215" y="832110"/>
                  </a:lnTo>
                  <a:lnTo>
                    <a:pt x="3681990" y="864335"/>
                  </a:lnTo>
                  <a:lnTo>
                    <a:pt x="3641132" y="885472"/>
                  </a:lnTo>
                  <a:lnTo>
                    <a:pt x="3594100" y="893063"/>
                  </a:lnTo>
                  <a:lnTo>
                    <a:pt x="148844" y="893063"/>
                  </a:lnTo>
                  <a:lnTo>
                    <a:pt x="101796" y="885472"/>
                  </a:lnTo>
                  <a:lnTo>
                    <a:pt x="60937" y="864335"/>
                  </a:lnTo>
                  <a:lnTo>
                    <a:pt x="28717" y="832110"/>
                  </a:lnTo>
                  <a:lnTo>
                    <a:pt x="7587" y="791252"/>
                  </a:lnTo>
                  <a:lnTo>
                    <a:pt x="0" y="744219"/>
                  </a:lnTo>
                  <a:lnTo>
                    <a:pt x="0" y="1488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81252" y="4669917"/>
            <a:ext cx="3239135" cy="7861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59205" marR="5080" indent="-1247140">
              <a:lnSpc>
                <a:spcPts val="2750"/>
              </a:lnSpc>
              <a:spcBef>
                <a:spcPts val="600"/>
              </a:spcBef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Abnormal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position of 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lens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431889"/>
            <a:ext cx="6468110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Far 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point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remains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infinity </a:t>
            </a:r>
            <a:r>
              <a:rPr sz="1800" spc="240" dirty="0">
                <a:solidFill>
                  <a:srgbClr val="404040"/>
                </a:solidFill>
                <a:latin typeface="Arial"/>
                <a:cs typeface="Arial"/>
              </a:rPr>
              <a:t>&amp;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Near 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point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increases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800" spc="-2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Failing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near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vision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355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cau</a:t>
            </a:r>
            <a:r>
              <a:rPr sz="3600" spc="-229" dirty="0"/>
              <a:t>ses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07472"/>
            <a:ext cx="3758565" cy="1682114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Age </a:t>
            </a:r>
            <a:r>
              <a:rPr sz="1800" b="1" spc="-65" dirty="0">
                <a:solidFill>
                  <a:srgbClr val="404040"/>
                </a:solidFill>
                <a:latin typeface="Arial"/>
                <a:cs typeface="Arial"/>
              </a:rPr>
              <a:t>related </a:t>
            </a: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change 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404040"/>
                </a:solidFill>
                <a:latin typeface="Arial"/>
                <a:cs typeface="Arial"/>
              </a:rPr>
              <a:t>lens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B31166"/>
              </a:buClr>
              <a:buSzPct val="80555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↓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Elasticity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lens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capsule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↑ 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Size </a:t>
            </a:r>
            <a:r>
              <a:rPr sz="1800" spc="235" dirty="0">
                <a:solidFill>
                  <a:srgbClr val="404040"/>
                </a:solidFill>
                <a:latin typeface="Arial"/>
                <a:cs typeface="Arial"/>
              </a:rPr>
              <a:t>&amp;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hardness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lens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b="1" spc="-85" dirty="0">
                <a:solidFill>
                  <a:srgbClr val="404040"/>
                </a:solidFill>
                <a:latin typeface="Arial"/>
                <a:cs typeface="Arial"/>
              </a:rPr>
              <a:t>Age </a:t>
            </a:r>
            <a:r>
              <a:rPr sz="1800" b="1" spc="-65" dirty="0">
                <a:solidFill>
                  <a:srgbClr val="404040"/>
                </a:solidFill>
                <a:latin typeface="Arial"/>
                <a:cs typeface="Arial"/>
              </a:rPr>
              <a:t>related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↓ </a:t>
            </a:r>
            <a:r>
              <a:rPr sz="1800" b="1" spc="-105" dirty="0">
                <a:solidFill>
                  <a:srgbClr val="404040"/>
                </a:solidFill>
                <a:latin typeface="Arial"/>
                <a:cs typeface="Arial"/>
              </a:rPr>
              <a:t>ciliary </a:t>
            </a:r>
            <a:r>
              <a:rPr sz="1800" b="1" spc="-125" dirty="0">
                <a:solidFill>
                  <a:srgbClr val="404040"/>
                </a:solidFill>
                <a:latin typeface="Arial"/>
                <a:cs typeface="Arial"/>
              </a:rPr>
              <a:t>muscle</a:t>
            </a:r>
            <a:r>
              <a:rPr sz="18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power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6551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0" dirty="0"/>
              <a:t>Causes </a:t>
            </a:r>
            <a:r>
              <a:rPr sz="3600" spc="114" dirty="0"/>
              <a:t>of </a:t>
            </a:r>
            <a:r>
              <a:rPr sz="3600" spc="15" dirty="0"/>
              <a:t>premature</a:t>
            </a:r>
            <a:r>
              <a:rPr sz="3600" spc="40" dirty="0"/>
              <a:t> </a:t>
            </a:r>
            <a:r>
              <a:rPr sz="3600" spc="-10" dirty="0"/>
              <a:t>presbyopia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5772785" cy="16573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Uncorrected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hypermetropia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Premature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sclerosis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crystalline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lens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c/c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simple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glaucoma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9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General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debility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presenile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weakness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ciliary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muscle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11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sym</a:t>
            </a:r>
            <a:r>
              <a:rPr sz="3600" spc="-50" dirty="0"/>
              <a:t>p</a:t>
            </a:r>
            <a:r>
              <a:rPr sz="3600" spc="35" dirty="0"/>
              <a:t>toms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2732405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Difficulty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near</a:t>
            </a:r>
            <a:r>
              <a:rPr sz="18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Asthenopic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symptonms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527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60" dirty="0"/>
              <a:t>TREATMENT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2715895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Optic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Convex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lens 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near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5289" y="9144"/>
            <a:ext cx="5773420" cy="6446520"/>
            <a:chOff x="5995289" y="9144"/>
            <a:chExt cx="5773420" cy="6446520"/>
          </a:xfrm>
        </p:grpSpPr>
        <p:sp>
          <p:nvSpPr>
            <p:cNvPr id="3" name="object 3"/>
            <p:cNvSpPr/>
            <p:nvPr/>
          </p:nvSpPr>
          <p:spPr>
            <a:xfrm>
              <a:off x="6187440" y="402335"/>
              <a:ext cx="5581015" cy="6053455"/>
            </a:xfrm>
            <a:custGeom>
              <a:avLst/>
              <a:gdLst/>
              <a:ahLst/>
              <a:cxnLst/>
              <a:rect l="l" t="t" r="r" b="b"/>
              <a:pathLst>
                <a:path w="5581015" h="6053455">
                  <a:moveTo>
                    <a:pt x="5580888" y="0"/>
                  </a:moveTo>
                  <a:lnTo>
                    <a:pt x="1254252" y="0"/>
                  </a:lnTo>
                  <a:lnTo>
                    <a:pt x="1101852" y="0"/>
                  </a:lnTo>
                  <a:lnTo>
                    <a:pt x="1143" y="0"/>
                  </a:lnTo>
                  <a:lnTo>
                    <a:pt x="24511" y="137414"/>
                  </a:lnTo>
                  <a:lnTo>
                    <a:pt x="46736" y="274193"/>
                  </a:lnTo>
                  <a:lnTo>
                    <a:pt x="68453" y="411607"/>
                  </a:lnTo>
                  <a:lnTo>
                    <a:pt x="87122" y="549656"/>
                  </a:lnTo>
                  <a:lnTo>
                    <a:pt x="106045" y="687070"/>
                  </a:lnTo>
                  <a:lnTo>
                    <a:pt x="123571" y="825119"/>
                  </a:lnTo>
                  <a:lnTo>
                    <a:pt x="138557" y="961263"/>
                  </a:lnTo>
                  <a:lnTo>
                    <a:pt x="152908" y="1099312"/>
                  </a:lnTo>
                  <a:lnTo>
                    <a:pt x="165862" y="1236726"/>
                  </a:lnTo>
                  <a:lnTo>
                    <a:pt x="177165" y="1371727"/>
                  </a:lnTo>
                  <a:lnTo>
                    <a:pt x="188468" y="1508506"/>
                  </a:lnTo>
                  <a:lnTo>
                    <a:pt x="197866" y="1643507"/>
                  </a:lnTo>
                  <a:lnTo>
                    <a:pt x="205232" y="1778508"/>
                  </a:lnTo>
                  <a:lnTo>
                    <a:pt x="212852" y="1912874"/>
                  </a:lnTo>
                  <a:lnTo>
                    <a:pt x="219329" y="2045970"/>
                  </a:lnTo>
                  <a:lnTo>
                    <a:pt x="223901" y="2178050"/>
                  </a:lnTo>
                  <a:lnTo>
                    <a:pt x="227838" y="2310003"/>
                  </a:lnTo>
                  <a:lnTo>
                    <a:pt x="231521" y="2440686"/>
                  </a:lnTo>
                  <a:lnTo>
                    <a:pt x="233299" y="2569591"/>
                  </a:lnTo>
                  <a:lnTo>
                    <a:pt x="235204" y="2698623"/>
                  </a:lnTo>
                  <a:lnTo>
                    <a:pt x="236093" y="2825750"/>
                  </a:lnTo>
                  <a:lnTo>
                    <a:pt x="235204" y="2951607"/>
                  </a:lnTo>
                  <a:lnTo>
                    <a:pt x="235204" y="3076321"/>
                  </a:lnTo>
                  <a:lnTo>
                    <a:pt x="233299" y="3199765"/>
                  </a:lnTo>
                  <a:lnTo>
                    <a:pt x="230505" y="3320796"/>
                  </a:lnTo>
                  <a:lnTo>
                    <a:pt x="227838" y="3440684"/>
                  </a:lnTo>
                  <a:lnTo>
                    <a:pt x="224790" y="3558159"/>
                  </a:lnTo>
                  <a:lnTo>
                    <a:pt x="220218" y="3674999"/>
                  </a:lnTo>
                  <a:lnTo>
                    <a:pt x="215392" y="3789934"/>
                  </a:lnTo>
                  <a:lnTo>
                    <a:pt x="211074" y="3902583"/>
                  </a:lnTo>
                  <a:lnTo>
                    <a:pt x="198628" y="4122293"/>
                  </a:lnTo>
                  <a:lnTo>
                    <a:pt x="185420" y="4332986"/>
                  </a:lnTo>
                  <a:lnTo>
                    <a:pt x="171704" y="4535170"/>
                  </a:lnTo>
                  <a:lnTo>
                    <a:pt x="156464" y="4726432"/>
                  </a:lnTo>
                  <a:lnTo>
                    <a:pt x="140589" y="4909312"/>
                  </a:lnTo>
                  <a:lnTo>
                    <a:pt x="123571" y="5078730"/>
                  </a:lnTo>
                  <a:lnTo>
                    <a:pt x="106807" y="5237950"/>
                  </a:lnTo>
                  <a:lnTo>
                    <a:pt x="90043" y="5384431"/>
                  </a:lnTo>
                  <a:lnTo>
                    <a:pt x="74168" y="5518823"/>
                  </a:lnTo>
                  <a:lnTo>
                    <a:pt x="59055" y="5638063"/>
                  </a:lnTo>
                  <a:lnTo>
                    <a:pt x="44831" y="5745823"/>
                  </a:lnTo>
                  <a:lnTo>
                    <a:pt x="32893" y="5836615"/>
                  </a:lnTo>
                  <a:lnTo>
                    <a:pt x="21590" y="5912891"/>
                  </a:lnTo>
                  <a:lnTo>
                    <a:pt x="5461" y="6017615"/>
                  </a:lnTo>
                  <a:lnTo>
                    <a:pt x="0" y="6053328"/>
                  </a:lnTo>
                  <a:lnTo>
                    <a:pt x="1101852" y="6053328"/>
                  </a:lnTo>
                  <a:lnTo>
                    <a:pt x="1249553" y="6053328"/>
                  </a:lnTo>
                  <a:lnTo>
                    <a:pt x="5580888" y="605332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95289" y="398271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33932" y="3030473"/>
            <a:ext cx="2101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Spasm</a:t>
            </a:r>
            <a:r>
              <a:rPr spc="-60" dirty="0"/>
              <a:t> </a:t>
            </a:r>
            <a:r>
              <a:rPr spc="125" dirty="0"/>
              <a:t>of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3932" y="3640073"/>
            <a:ext cx="3222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0" dirty="0">
                <a:solidFill>
                  <a:srgbClr val="EBEBEB"/>
                </a:solidFill>
                <a:latin typeface="Arial"/>
                <a:cs typeface="Arial"/>
              </a:rPr>
              <a:t>accomodation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355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cau</a:t>
            </a:r>
            <a:r>
              <a:rPr sz="3600" spc="-229" dirty="0"/>
              <a:t>ses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81833"/>
            <a:ext cx="5640070" cy="78168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Drug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induced</a:t>
            </a:r>
            <a:r>
              <a:rPr sz="1800" spc="-2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ecothiophate,DFP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Spontaneous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spasm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children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refractive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errors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202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Clinical</a:t>
            </a:r>
            <a:r>
              <a:rPr sz="3600" spc="-70" dirty="0"/>
              <a:t> </a:t>
            </a:r>
            <a:r>
              <a:rPr sz="3600" spc="-35" dirty="0"/>
              <a:t>features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81833"/>
            <a:ext cx="3770629" cy="78168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Induced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myopia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defective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Asthenopic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symptoms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93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diagnosis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60396"/>
            <a:ext cx="2953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Refraction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under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atropine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013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/>
              <a:t>treatment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85465"/>
            <a:ext cx="4223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Atropine</a:t>
            </a:r>
            <a:r>
              <a:rPr sz="1800" spc="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relaxation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ciliary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muscles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7735" y="580644"/>
            <a:ext cx="7648956" cy="5736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5289" y="9144"/>
            <a:ext cx="5773420" cy="6446520"/>
            <a:chOff x="5995289" y="9144"/>
            <a:chExt cx="5773420" cy="6446520"/>
          </a:xfrm>
        </p:grpSpPr>
        <p:sp>
          <p:nvSpPr>
            <p:cNvPr id="3" name="object 3"/>
            <p:cNvSpPr/>
            <p:nvPr/>
          </p:nvSpPr>
          <p:spPr>
            <a:xfrm>
              <a:off x="6187440" y="402335"/>
              <a:ext cx="5581015" cy="6053455"/>
            </a:xfrm>
            <a:custGeom>
              <a:avLst/>
              <a:gdLst/>
              <a:ahLst/>
              <a:cxnLst/>
              <a:rect l="l" t="t" r="r" b="b"/>
              <a:pathLst>
                <a:path w="5581015" h="6053455">
                  <a:moveTo>
                    <a:pt x="5580888" y="0"/>
                  </a:moveTo>
                  <a:lnTo>
                    <a:pt x="1254252" y="0"/>
                  </a:lnTo>
                  <a:lnTo>
                    <a:pt x="1101852" y="0"/>
                  </a:lnTo>
                  <a:lnTo>
                    <a:pt x="1143" y="0"/>
                  </a:lnTo>
                  <a:lnTo>
                    <a:pt x="24511" y="137414"/>
                  </a:lnTo>
                  <a:lnTo>
                    <a:pt x="46736" y="274193"/>
                  </a:lnTo>
                  <a:lnTo>
                    <a:pt x="68453" y="411607"/>
                  </a:lnTo>
                  <a:lnTo>
                    <a:pt x="87122" y="549656"/>
                  </a:lnTo>
                  <a:lnTo>
                    <a:pt x="106045" y="687070"/>
                  </a:lnTo>
                  <a:lnTo>
                    <a:pt x="123571" y="825119"/>
                  </a:lnTo>
                  <a:lnTo>
                    <a:pt x="138557" y="961263"/>
                  </a:lnTo>
                  <a:lnTo>
                    <a:pt x="152908" y="1099312"/>
                  </a:lnTo>
                  <a:lnTo>
                    <a:pt x="165862" y="1236726"/>
                  </a:lnTo>
                  <a:lnTo>
                    <a:pt x="177165" y="1371727"/>
                  </a:lnTo>
                  <a:lnTo>
                    <a:pt x="188468" y="1508506"/>
                  </a:lnTo>
                  <a:lnTo>
                    <a:pt x="197866" y="1643507"/>
                  </a:lnTo>
                  <a:lnTo>
                    <a:pt x="205232" y="1778508"/>
                  </a:lnTo>
                  <a:lnTo>
                    <a:pt x="212852" y="1912874"/>
                  </a:lnTo>
                  <a:lnTo>
                    <a:pt x="219329" y="2045970"/>
                  </a:lnTo>
                  <a:lnTo>
                    <a:pt x="223901" y="2178050"/>
                  </a:lnTo>
                  <a:lnTo>
                    <a:pt x="227838" y="2310003"/>
                  </a:lnTo>
                  <a:lnTo>
                    <a:pt x="231521" y="2440686"/>
                  </a:lnTo>
                  <a:lnTo>
                    <a:pt x="233299" y="2569591"/>
                  </a:lnTo>
                  <a:lnTo>
                    <a:pt x="235204" y="2698623"/>
                  </a:lnTo>
                  <a:lnTo>
                    <a:pt x="236093" y="2825750"/>
                  </a:lnTo>
                  <a:lnTo>
                    <a:pt x="235204" y="2951607"/>
                  </a:lnTo>
                  <a:lnTo>
                    <a:pt x="235204" y="3076321"/>
                  </a:lnTo>
                  <a:lnTo>
                    <a:pt x="233299" y="3199765"/>
                  </a:lnTo>
                  <a:lnTo>
                    <a:pt x="230505" y="3320796"/>
                  </a:lnTo>
                  <a:lnTo>
                    <a:pt x="227838" y="3440684"/>
                  </a:lnTo>
                  <a:lnTo>
                    <a:pt x="224790" y="3558159"/>
                  </a:lnTo>
                  <a:lnTo>
                    <a:pt x="220218" y="3674999"/>
                  </a:lnTo>
                  <a:lnTo>
                    <a:pt x="215392" y="3789934"/>
                  </a:lnTo>
                  <a:lnTo>
                    <a:pt x="211074" y="3902583"/>
                  </a:lnTo>
                  <a:lnTo>
                    <a:pt x="198628" y="4122293"/>
                  </a:lnTo>
                  <a:lnTo>
                    <a:pt x="185420" y="4332986"/>
                  </a:lnTo>
                  <a:lnTo>
                    <a:pt x="171704" y="4535170"/>
                  </a:lnTo>
                  <a:lnTo>
                    <a:pt x="156464" y="4726432"/>
                  </a:lnTo>
                  <a:lnTo>
                    <a:pt x="140589" y="4909312"/>
                  </a:lnTo>
                  <a:lnTo>
                    <a:pt x="123571" y="5078730"/>
                  </a:lnTo>
                  <a:lnTo>
                    <a:pt x="106807" y="5237950"/>
                  </a:lnTo>
                  <a:lnTo>
                    <a:pt x="90043" y="5384431"/>
                  </a:lnTo>
                  <a:lnTo>
                    <a:pt x="74168" y="5518823"/>
                  </a:lnTo>
                  <a:lnTo>
                    <a:pt x="59055" y="5638063"/>
                  </a:lnTo>
                  <a:lnTo>
                    <a:pt x="44831" y="5745823"/>
                  </a:lnTo>
                  <a:lnTo>
                    <a:pt x="32893" y="5836615"/>
                  </a:lnTo>
                  <a:lnTo>
                    <a:pt x="21590" y="5912891"/>
                  </a:lnTo>
                  <a:lnTo>
                    <a:pt x="5461" y="6017615"/>
                  </a:lnTo>
                  <a:lnTo>
                    <a:pt x="0" y="6053328"/>
                  </a:lnTo>
                  <a:lnTo>
                    <a:pt x="1101852" y="6053328"/>
                  </a:lnTo>
                  <a:lnTo>
                    <a:pt x="1249553" y="6053328"/>
                  </a:lnTo>
                  <a:lnTo>
                    <a:pt x="5580888" y="605332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95289" y="398271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33932" y="3030473"/>
            <a:ext cx="2524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Paralysis</a:t>
            </a:r>
            <a:r>
              <a:rPr spc="-35" dirty="0"/>
              <a:t> </a:t>
            </a:r>
            <a:r>
              <a:rPr spc="125" dirty="0"/>
              <a:t>of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3932" y="3640073"/>
            <a:ext cx="3222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0" dirty="0">
                <a:solidFill>
                  <a:srgbClr val="EBEBEB"/>
                </a:solidFill>
                <a:latin typeface="Arial"/>
                <a:cs typeface="Arial"/>
              </a:rPr>
              <a:t>accomodation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8336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5" dirty="0"/>
              <a:t>Paralysis </a:t>
            </a:r>
            <a:r>
              <a:rPr sz="3600" spc="114" dirty="0"/>
              <a:t>of </a:t>
            </a:r>
            <a:r>
              <a:rPr sz="3600" spc="25" dirty="0"/>
              <a:t>accommodation</a:t>
            </a:r>
            <a:r>
              <a:rPr sz="3600" spc="45" dirty="0"/>
              <a:t> </a:t>
            </a:r>
            <a:r>
              <a:rPr sz="3600" spc="-25" dirty="0"/>
              <a:t>(cycloplegia)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83132" y="2431889"/>
            <a:ext cx="3649979" cy="125158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405765" algn="l"/>
                <a:tab pos="40640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Drugs=atropine,homatropine,,,,,</a:t>
            </a:r>
            <a:endParaRPr sz="1800">
              <a:latin typeface="Arial"/>
              <a:cs typeface="Arial"/>
            </a:endParaRPr>
          </a:p>
          <a:p>
            <a:pPr marL="405765" marR="1776095" indent="-405765">
              <a:lnSpc>
                <a:spcPts val="3310"/>
              </a:lnSpc>
              <a:spcBef>
                <a:spcPts val="16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405765" algn="l"/>
                <a:tab pos="406400" algn="l"/>
              </a:tabLst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800" spc="7" baseline="25462" dirty="0">
                <a:solidFill>
                  <a:srgbClr val="404040"/>
                </a:solidFill>
                <a:latin typeface="Arial"/>
                <a:cs typeface="Arial"/>
              </a:rPr>
              <a:t>rd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nerve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palsy 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Diphtheria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4626" y="3657727"/>
            <a:ext cx="784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Syphilis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4626" y="3932046"/>
            <a:ext cx="38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4626" y="4206367"/>
            <a:ext cx="23945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Alcoholism  </a:t>
            </a:r>
            <a:r>
              <a:rPr sz="1800" spc="-10" dirty="0">
                <a:latin typeface="Arial"/>
                <a:cs typeface="Arial"/>
              </a:rPr>
              <a:t>Cerebral/meningeal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d/s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59808" y="3336035"/>
            <a:ext cx="424180" cy="2086610"/>
          </a:xfrm>
          <a:custGeom>
            <a:avLst/>
            <a:gdLst/>
            <a:ahLst/>
            <a:cxnLst/>
            <a:rect l="l" t="t" r="r" b="b"/>
            <a:pathLst>
              <a:path w="424179" h="2086610">
                <a:moveTo>
                  <a:pt x="0" y="0"/>
                </a:moveTo>
                <a:lnTo>
                  <a:pt x="66946" y="1794"/>
                </a:lnTo>
                <a:lnTo>
                  <a:pt x="125096" y="6795"/>
                </a:lnTo>
                <a:lnTo>
                  <a:pt x="170956" y="14429"/>
                </a:lnTo>
                <a:lnTo>
                  <a:pt x="211836" y="35305"/>
                </a:lnTo>
                <a:lnTo>
                  <a:pt x="211836" y="1007871"/>
                </a:lnTo>
                <a:lnTo>
                  <a:pt x="222638" y="1019054"/>
                </a:lnTo>
                <a:lnTo>
                  <a:pt x="252715" y="1028748"/>
                </a:lnTo>
                <a:lnTo>
                  <a:pt x="298575" y="1036382"/>
                </a:lnTo>
                <a:lnTo>
                  <a:pt x="356725" y="1041383"/>
                </a:lnTo>
                <a:lnTo>
                  <a:pt x="423671" y="1043177"/>
                </a:lnTo>
                <a:lnTo>
                  <a:pt x="356725" y="1044972"/>
                </a:lnTo>
                <a:lnTo>
                  <a:pt x="298575" y="1049973"/>
                </a:lnTo>
                <a:lnTo>
                  <a:pt x="252715" y="1057607"/>
                </a:lnTo>
                <a:lnTo>
                  <a:pt x="222638" y="1067301"/>
                </a:lnTo>
                <a:lnTo>
                  <a:pt x="211836" y="1078483"/>
                </a:lnTo>
                <a:lnTo>
                  <a:pt x="211836" y="2051050"/>
                </a:lnTo>
                <a:lnTo>
                  <a:pt x="201033" y="2062232"/>
                </a:lnTo>
                <a:lnTo>
                  <a:pt x="170956" y="2071926"/>
                </a:lnTo>
                <a:lnTo>
                  <a:pt x="125096" y="2079560"/>
                </a:lnTo>
                <a:lnTo>
                  <a:pt x="66946" y="2084561"/>
                </a:lnTo>
                <a:lnTo>
                  <a:pt x="0" y="208635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23584" y="3666870"/>
            <a:ext cx="792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Intern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35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23584" y="3941191"/>
            <a:ext cx="17456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latin typeface="Arial"/>
                <a:cs typeface="Arial"/>
              </a:rPr>
              <a:t>ophthal</a:t>
            </a:r>
            <a:r>
              <a:rPr sz="1800" spc="40" dirty="0">
                <a:latin typeface="Arial"/>
                <a:cs typeface="Arial"/>
              </a:rPr>
              <a:t>m</a:t>
            </a:r>
            <a:r>
              <a:rPr sz="1800" spc="20" dirty="0">
                <a:latin typeface="Arial"/>
                <a:cs typeface="Arial"/>
              </a:rPr>
              <a:t>opl</a:t>
            </a:r>
            <a:r>
              <a:rPr sz="1800" spc="10" dirty="0">
                <a:latin typeface="Arial"/>
                <a:cs typeface="Arial"/>
              </a:rPr>
              <a:t>e</a:t>
            </a:r>
            <a:r>
              <a:rPr sz="1800" spc="65" dirty="0">
                <a:latin typeface="Arial"/>
                <a:cs typeface="Arial"/>
              </a:rPr>
              <a:t>g</a:t>
            </a:r>
            <a:r>
              <a:rPr sz="1800" spc="15" dirty="0">
                <a:latin typeface="Arial"/>
                <a:cs typeface="Arial"/>
              </a:rPr>
              <a:t>i</a:t>
            </a:r>
            <a:r>
              <a:rPr sz="1800" spc="-9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202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Clinical</a:t>
            </a:r>
            <a:r>
              <a:rPr sz="3600" spc="-70" dirty="0"/>
              <a:t> </a:t>
            </a:r>
            <a:r>
              <a:rPr sz="3600" spc="-35" dirty="0"/>
              <a:t>features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2576830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Blurring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near</a:t>
            </a:r>
            <a:r>
              <a:rPr sz="18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photophobia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013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/>
              <a:t>treatment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07472"/>
            <a:ext cx="3311525" cy="125666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Self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recovery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drug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induced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Dark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glasses</a:t>
            </a:r>
            <a:r>
              <a:rPr sz="1800" spc="-6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↓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glare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Convex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lens 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near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41" y="749300"/>
            <a:ext cx="531304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Correction of refractive</a:t>
            </a:r>
            <a:r>
              <a:rPr spc="5" dirty="0"/>
              <a:t> </a:t>
            </a:r>
            <a:r>
              <a:rPr spc="-5" dirty="0"/>
              <a:t>errors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1540" y="30784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1540" y="42519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2800" y="2454274"/>
            <a:ext cx="6428740" cy="39865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Far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point</a:t>
            </a:r>
            <a:endParaRPr sz="2400" dirty="0">
              <a:latin typeface="Arial"/>
              <a:cs typeface="Arial"/>
            </a:endParaRPr>
          </a:p>
          <a:p>
            <a:pPr marL="755650" marR="5080" lvl="1" indent="-285750">
              <a:spcBef>
                <a:spcPts val="600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spc="-10" dirty="0">
                <a:latin typeface="Arial"/>
                <a:cs typeface="Arial"/>
              </a:rPr>
              <a:t>point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visual axis </a:t>
            </a:r>
            <a:r>
              <a:rPr sz="2400" spc="-5" dirty="0">
                <a:latin typeface="Arial"/>
                <a:cs typeface="Arial"/>
              </a:rPr>
              <a:t>conjugate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 retina when </a:t>
            </a:r>
            <a:r>
              <a:rPr sz="2400" dirty="0">
                <a:latin typeface="Arial"/>
                <a:cs typeface="Arial"/>
              </a:rPr>
              <a:t>accommodation </a:t>
            </a:r>
            <a:r>
              <a:rPr sz="2400" spc="-5" dirty="0">
                <a:latin typeface="Arial"/>
                <a:cs typeface="Arial"/>
              </a:rPr>
              <a:t>is completely  </a:t>
            </a:r>
            <a:r>
              <a:rPr sz="2400" spc="-10" dirty="0">
                <a:latin typeface="Arial"/>
                <a:cs typeface="Arial"/>
              </a:rPr>
              <a:t>relaxed</a:t>
            </a:r>
            <a:endParaRPr sz="2400" dirty="0">
              <a:latin typeface="Arial"/>
              <a:cs typeface="Arial"/>
            </a:endParaRPr>
          </a:p>
          <a:p>
            <a:pPr marL="355600" marR="87630" algn="just">
              <a:spcBef>
                <a:spcPts val="600"/>
              </a:spcBef>
            </a:pPr>
            <a:r>
              <a:rPr sz="2400" spc="-10" dirty="0">
                <a:latin typeface="Arial"/>
                <a:cs typeface="Arial"/>
              </a:rPr>
              <a:t>placing </a:t>
            </a:r>
            <a:r>
              <a:rPr sz="2400" spc="-5" dirty="0">
                <a:latin typeface="Arial"/>
                <a:cs typeface="Arial"/>
              </a:rPr>
              <a:t>an object or imaging an object at </a:t>
            </a:r>
            <a:r>
              <a:rPr sz="2400" dirty="0">
                <a:latin typeface="Arial"/>
                <a:cs typeface="Arial"/>
              </a:rPr>
              <a:t>far  </a:t>
            </a:r>
            <a:r>
              <a:rPr sz="2400" spc="-10" dirty="0">
                <a:latin typeface="Arial"/>
                <a:cs typeface="Arial"/>
              </a:rPr>
              <a:t>point </a:t>
            </a:r>
            <a:r>
              <a:rPr sz="2400" spc="-5" dirty="0">
                <a:latin typeface="Arial"/>
                <a:cs typeface="Arial"/>
              </a:rPr>
              <a:t>will cause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clear </a:t>
            </a:r>
            <a:r>
              <a:rPr sz="2400" dirty="0">
                <a:latin typeface="Arial"/>
                <a:cs typeface="Arial"/>
              </a:rPr>
              <a:t>image of </a:t>
            </a:r>
            <a:r>
              <a:rPr sz="2400" spc="-5" dirty="0">
                <a:latin typeface="Arial"/>
                <a:cs typeface="Arial"/>
              </a:rPr>
              <a:t>that object </a:t>
            </a:r>
            <a:r>
              <a:rPr sz="2400" dirty="0">
                <a:latin typeface="Arial"/>
                <a:cs typeface="Arial"/>
              </a:rPr>
              <a:t>t  o </a:t>
            </a:r>
            <a:r>
              <a:rPr sz="2400" spc="-5" dirty="0">
                <a:latin typeface="Arial"/>
                <a:cs typeface="Arial"/>
              </a:rPr>
              <a:t>be relayed </a:t>
            </a:r>
            <a:r>
              <a:rPr sz="2400" dirty="0">
                <a:latin typeface="Arial"/>
                <a:cs typeface="Arial"/>
              </a:rPr>
              <a:t>to 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retina</a:t>
            </a:r>
            <a:endParaRPr sz="2400" dirty="0">
              <a:latin typeface="Arial"/>
              <a:cs typeface="Arial"/>
            </a:endParaRPr>
          </a:p>
          <a:p>
            <a:pPr marL="355600" marR="55880">
              <a:spcBef>
                <a:spcPts val="590"/>
              </a:spcBef>
            </a:pPr>
            <a:r>
              <a:rPr sz="2400" spc="-5" dirty="0">
                <a:latin typeface="Arial"/>
                <a:cs typeface="Arial"/>
              </a:rPr>
              <a:t>use correcting lenses </a:t>
            </a:r>
            <a:r>
              <a:rPr sz="2400" dirty="0">
                <a:latin typeface="Arial"/>
                <a:cs typeface="Arial"/>
              </a:rPr>
              <a:t>to form </a:t>
            </a:r>
            <a:r>
              <a:rPr sz="2400" spc="-5" dirty="0">
                <a:latin typeface="Arial"/>
                <a:cs typeface="Arial"/>
              </a:rPr>
              <a:t>an image of  infinity at the </a:t>
            </a:r>
            <a:r>
              <a:rPr sz="2400" dirty="0">
                <a:latin typeface="Arial"/>
                <a:cs typeface="Arial"/>
              </a:rPr>
              <a:t>far </a:t>
            </a:r>
            <a:r>
              <a:rPr sz="2400" spc="-5" dirty="0">
                <a:latin typeface="Arial"/>
                <a:cs typeface="Arial"/>
              </a:rPr>
              <a:t>point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correcting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eye for  distance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54037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14400" y="1143000"/>
            <a:ext cx="10363200" cy="144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the Far</a:t>
            </a:r>
            <a:r>
              <a:rPr spc="-65" dirty="0"/>
              <a:t> </a:t>
            </a:r>
            <a:r>
              <a:rPr spc="-5" dirty="0"/>
              <a:t>Point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8534400" cy="1969770"/>
          </a:xfrm>
        </p:spPr>
        <p:txBody>
          <a:bodyPr/>
          <a:lstStyle/>
          <a:p>
            <a:pPr marL="204470" indent="-191770">
              <a:spcBef>
                <a:spcPts val="700"/>
              </a:spcBef>
              <a:buChar char="•"/>
              <a:tabLst>
                <a:tab pos="204470" algn="l"/>
              </a:tabLst>
            </a:pPr>
            <a:r>
              <a:rPr lang="en-US" dirty="0">
                <a:latin typeface="Arial"/>
                <a:cs typeface="Arial"/>
              </a:rPr>
              <a:t>The </a:t>
            </a:r>
            <a:r>
              <a:rPr lang="en-US" spc="-5" dirty="0">
                <a:latin typeface="Arial"/>
                <a:cs typeface="Arial"/>
              </a:rPr>
              <a:t>farthest an </a:t>
            </a:r>
            <a:r>
              <a:rPr lang="en-US" dirty="0">
                <a:latin typeface="Arial"/>
                <a:cs typeface="Arial"/>
              </a:rPr>
              <a:t>eye </a:t>
            </a:r>
            <a:r>
              <a:rPr lang="en-US" spc="-5" dirty="0">
                <a:latin typeface="Arial"/>
                <a:cs typeface="Arial"/>
              </a:rPr>
              <a:t>can see</a:t>
            </a:r>
            <a:endParaRPr lang="en-US" dirty="0">
              <a:latin typeface="Arial"/>
              <a:cs typeface="Arial"/>
            </a:endParaRPr>
          </a:p>
          <a:p>
            <a:pPr marL="204470" indent="-191770">
              <a:spcBef>
                <a:spcPts val="600"/>
              </a:spcBef>
              <a:buChar char="•"/>
              <a:tabLst>
                <a:tab pos="204470" algn="l"/>
              </a:tabLst>
            </a:pPr>
            <a:r>
              <a:rPr lang="en-US" spc="-5" dirty="0">
                <a:latin typeface="Arial"/>
                <a:cs typeface="Arial"/>
              </a:rPr>
              <a:t>An </a:t>
            </a:r>
            <a:r>
              <a:rPr lang="en-US" dirty="0" err="1">
                <a:latin typeface="Arial"/>
                <a:cs typeface="Arial"/>
              </a:rPr>
              <a:t>emmetrope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it </a:t>
            </a:r>
            <a:r>
              <a:rPr lang="en-US" spc="-10" dirty="0">
                <a:latin typeface="Arial"/>
                <a:cs typeface="Arial"/>
              </a:rPr>
              <a:t>is </a:t>
            </a:r>
            <a:r>
              <a:rPr lang="en-US" spc="-5" dirty="0">
                <a:latin typeface="Arial"/>
                <a:cs typeface="Arial"/>
              </a:rPr>
              <a:t>infinity or 20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feet</a:t>
            </a:r>
            <a:endParaRPr lang="en-US" dirty="0">
              <a:latin typeface="Arial"/>
              <a:cs typeface="Arial"/>
            </a:endParaRPr>
          </a:p>
          <a:p>
            <a:pPr marL="204470" marR="208915" indent="-204470">
              <a:spcBef>
                <a:spcPts val="600"/>
              </a:spcBef>
              <a:buChar char="•"/>
              <a:tabLst>
                <a:tab pos="204470" algn="l"/>
              </a:tabLst>
            </a:pPr>
            <a:r>
              <a:rPr lang="en-US" spc="-5" dirty="0">
                <a:latin typeface="Arial"/>
                <a:cs typeface="Arial"/>
              </a:rPr>
              <a:t>4.00D </a:t>
            </a:r>
            <a:r>
              <a:rPr lang="en-US" dirty="0" err="1">
                <a:latin typeface="Arial"/>
                <a:cs typeface="Arial"/>
              </a:rPr>
              <a:t>myope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without glasses it is 25cm </a:t>
            </a:r>
            <a:r>
              <a:rPr lang="en-US" spc="-10" dirty="0">
                <a:latin typeface="Arial"/>
                <a:cs typeface="Arial"/>
              </a:rPr>
              <a:t>in  </a:t>
            </a:r>
            <a:r>
              <a:rPr lang="en-US" spc="-5" dirty="0">
                <a:latin typeface="Arial"/>
                <a:cs typeface="Arial"/>
              </a:rPr>
              <a:t>front of the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eye</a:t>
            </a:r>
            <a:endParaRPr lang="en-US" dirty="0">
              <a:latin typeface="Arial"/>
              <a:cs typeface="Arial"/>
            </a:endParaRPr>
          </a:p>
          <a:p>
            <a:pPr marL="204470" marR="5080" indent="-204470">
              <a:spcBef>
                <a:spcPts val="600"/>
              </a:spcBef>
              <a:buChar char="•"/>
              <a:tabLst>
                <a:tab pos="204470" algn="l"/>
              </a:tabLst>
            </a:pPr>
            <a:r>
              <a:rPr lang="en-US" spc="-5" dirty="0">
                <a:latin typeface="Arial"/>
                <a:cs typeface="Arial"/>
              </a:rPr>
              <a:t>1.00D </a:t>
            </a:r>
            <a:r>
              <a:rPr lang="en-US" dirty="0" err="1">
                <a:latin typeface="Arial"/>
                <a:cs typeface="Arial"/>
              </a:rPr>
              <a:t>myope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without glasses it is </a:t>
            </a:r>
            <a:r>
              <a:rPr lang="en-US" dirty="0">
                <a:latin typeface="Arial"/>
                <a:cs typeface="Arial"/>
              </a:rPr>
              <a:t>1meter </a:t>
            </a:r>
            <a:r>
              <a:rPr lang="en-US" spc="-5" dirty="0">
                <a:latin typeface="Arial"/>
                <a:cs typeface="Arial"/>
              </a:rPr>
              <a:t>in  front of the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eye</a:t>
            </a:r>
            <a:endParaRPr lang="en-US" dirty="0">
              <a:latin typeface="Arial"/>
              <a:cs typeface="Arial"/>
            </a:endParaRPr>
          </a:p>
          <a:p>
            <a:pPr marL="204470" marR="382905" indent="-204470">
              <a:spcBef>
                <a:spcPts val="590"/>
              </a:spcBef>
              <a:buChar char="•"/>
              <a:tabLst>
                <a:tab pos="204470" algn="l"/>
              </a:tabLst>
            </a:pPr>
            <a:r>
              <a:rPr lang="en-US" spc="-5" dirty="0">
                <a:latin typeface="Arial"/>
                <a:cs typeface="Arial"/>
              </a:rPr>
              <a:t>3.00D </a:t>
            </a:r>
            <a:r>
              <a:rPr lang="en-US" spc="-5" dirty="0" err="1">
                <a:latin typeface="Arial"/>
                <a:cs typeface="Arial"/>
              </a:rPr>
              <a:t>hyperope</a:t>
            </a:r>
            <a:r>
              <a:rPr lang="en-US" spc="-5" dirty="0">
                <a:latin typeface="Arial"/>
                <a:cs typeface="Arial"/>
              </a:rPr>
              <a:t> without glasses 33.3 </a:t>
            </a:r>
            <a:r>
              <a:rPr lang="en-US" dirty="0">
                <a:latin typeface="Arial"/>
                <a:cs typeface="Arial"/>
              </a:rPr>
              <a:t>cm  </a:t>
            </a:r>
            <a:r>
              <a:rPr lang="en-US" spc="-10" dirty="0">
                <a:latin typeface="Arial"/>
                <a:cs typeface="Arial"/>
              </a:rPr>
              <a:t>behind </a:t>
            </a:r>
            <a:r>
              <a:rPr lang="en-US" spc="-5" dirty="0">
                <a:latin typeface="Arial"/>
                <a:cs typeface="Arial"/>
              </a:rPr>
              <a:t>the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eye</a:t>
            </a:r>
            <a:endParaRPr lang="en-US" dirty="0">
              <a:latin typeface="Arial"/>
              <a:cs typeface="Arial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7356775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6570" y="871220"/>
            <a:ext cx="409130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the </a:t>
            </a:r>
            <a:r>
              <a:rPr dirty="0"/>
              <a:t>Near</a:t>
            </a:r>
            <a:r>
              <a:rPr spc="-85" dirty="0"/>
              <a:t> </a:t>
            </a:r>
            <a:r>
              <a:rPr spc="-5" dirty="0"/>
              <a:t>Point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590800"/>
            <a:ext cx="6146165" cy="28143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4470" indent="-191770">
              <a:spcBef>
                <a:spcPts val="700"/>
              </a:spcBef>
              <a:buChar char="•"/>
              <a:tabLst>
                <a:tab pos="20447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closest the eye can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see</a:t>
            </a:r>
            <a:endParaRPr sz="2400" dirty="0">
              <a:latin typeface="Arial"/>
              <a:cs typeface="Arial"/>
            </a:endParaRPr>
          </a:p>
          <a:p>
            <a:pPr marL="204470" marR="393065" indent="-204470">
              <a:spcBef>
                <a:spcPts val="600"/>
              </a:spcBef>
              <a:buChar char="•"/>
              <a:tabLst>
                <a:tab pos="20447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near point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sum of the power of  the eye 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accommodation</a:t>
            </a:r>
          </a:p>
          <a:p>
            <a:pPr marL="204470" marR="5080" indent="-204470">
              <a:spcBef>
                <a:spcPts val="600"/>
              </a:spcBef>
              <a:buChar char="•"/>
              <a:tabLst>
                <a:tab pos="204470" algn="l"/>
              </a:tabLst>
            </a:pP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emmetrope </a:t>
            </a:r>
            <a:r>
              <a:rPr sz="2400" spc="-5" dirty="0">
                <a:latin typeface="Arial"/>
                <a:cs typeface="Arial"/>
              </a:rPr>
              <a:t>with 10.00D of  accommodation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-4.00D </a:t>
            </a:r>
            <a:r>
              <a:rPr sz="2400" dirty="0">
                <a:latin typeface="Arial"/>
                <a:cs typeface="Arial"/>
              </a:rPr>
              <a:t>error </a:t>
            </a:r>
            <a:r>
              <a:rPr sz="2400" spc="-5" dirty="0">
                <a:latin typeface="Arial"/>
                <a:cs typeface="Arial"/>
              </a:rPr>
              <a:t>without  glasses has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near </a:t>
            </a:r>
            <a:r>
              <a:rPr sz="2400" spc="-10" dirty="0">
                <a:latin typeface="Arial"/>
                <a:cs typeface="Arial"/>
              </a:rPr>
              <a:t>point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14.00D or  7.15cm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front of the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xmlns="" val="96115374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6570" y="871220"/>
            <a:ext cx="409130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the </a:t>
            </a:r>
            <a:r>
              <a:rPr dirty="0"/>
              <a:t>Near</a:t>
            </a:r>
            <a:r>
              <a:rPr spc="-85" dirty="0"/>
              <a:t> </a:t>
            </a:r>
            <a:r>
              <a:rPr spc="-5" dirty="0"/>
              <a:t>Point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2895600"/>
            <a:ext cx="6112510" cy="266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204470">
              <a:spcBef>
                <a:spcPts val="100"/>
              </a:spcBef>
              <a:buChar char="•"/>
              <a:tabLst>
                <a:tab pos="20447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50 year old with 2.00D of accommodation 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-1.00D error without glasses </a:t>
            </a:r>
            <a:r>
              <a:rPr sz="2400" spc="-10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far </a:t>
            </a:r>
            <a:r>
              <a:rPr sz="2400" spc="-10" dirty="0">
                <a:latin typeface="Arial"/>
                <a:cs typeface="Arial"/>
              </a:rPr>
              <a:t>point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1 meter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near point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endParaRPr sz="2400" dirty="0">
              <a:latin typeface="Arial"/>
              <a:cs typeface="Arial"/>
            </a:endParaRPr>
          </a:p>
          <a:p>
            <a:pPr marL="355600"/>
            <a:r>
              <a:rPr sz="2400" spc="-5" dirty="0">
                <a:latin typeface="Arial"/>
                <a:cs typeface="Arial"/>
              </a:rPr>
              <a:t>33.3 </a:t>
            </a:r>
            <a:r>
              <a:rPr sz="2400" dirty="0">
                <a:latin typeface="Arial"/>
                <a:cs typeface="Arial"/>
              </a:rPr>
              <a:t>cm</a:t>
            </a:r>
          </a:p>
          <a:p>
            <a:pPr marL="204470" marR="29209" indent="-204470">
              <a:spcBef>
                <a:spcPts val="600"/>
              </a:spcBef>
              <a:buChar char="•"/>
              <a:tabLst>
                <a:tab pos="204470" algn="l"/>
              </a:tabLst>
            </a:pPr>
            <a:r>
              <a:rPr sz="2400" spc="-5" dirty="0">
                <a:latin typeface="Arial"/>
                <a:cs typeface="Arial"/>
              </a:rPr>
              <a:t>With glasses on </a:t>
            </a:r>
            <a:r>
              <a:rPr sz="2400" dirty="0">
                <a:latin typeface="Arial"/>
                <a:cs typeface="Arial"/>
              </a:rPr>
              <a:t>the far </a:t>
            </a:r>
            <a:r>
              <a:rPr sz="2400" spc="-5" dirty="0">
                <a:latin typeface="Arial"/>
                <a:cs typeface="Arial"/>
              </a:rPr>
              <a:t>point is infinity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20  feet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the near </a:t>
            </a:r>
            <a:r>
              <a:rPr sz="2400" spc="-10" dirty="0">
                <a:latin typeface="Arial"/>
                <a:cs typeface="Arial"/>
              </a:rPr>
              <a:t>point </a:t>
            </a:r>
            <a:r>
              <a:rPr sz="2400" spc="-5" dirty="0">
                <a:latin typeface="Arial"/>
                <a:cs typeface="Arial"/>
              </a:rPr>
              <a:t>is 50cm in front of  the eye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4280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6570" y="871220"/>
            <a:ext cx="409130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the </a:t>
            </a:r>
            <a:r>
              <a:rPr dirty="0"/>
              <a:t>Near</a:t>
            </a:r>
            <a:r>
              <a:rPr spc="-85" dirty="0"/>
              <a:t> </a:t>
            </a:r>
            <a:r>
              <a:rPr spc="-5" dirty="0"/>
              <a:t>Point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2743200"/>
            <a:ext cx="6111240" cy="229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204470">
              <a:spcBef>
                <a:spcPts val="100"/>
              </a:spcBef>
              <a:buChar char="•"/>
              <a:tabLst>
                <a:tab pos="20447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+3.00D without glasses hyperope with  6.00D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accommodation has </a:t>
            </a:r>
            <a:r>
              <a:rPr sz="2400" dirty="0">
                <a:latin typeface="Arial"/>
                <a:cs typeface="Arial"/>
              </a:rPr>
              <a:t>a far </a:t>
            </a:r>
            <a:r>
              <a:rPr sz="2400" spc="-5" dirty="0">
                <a:latin typeface="Arial"/>
                <a:cs typeface="Arial"/>
              </a:rPr>
              <a:t>point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endParaRPr sz="2400" dirty="0">
              <a:latin typeface="Arial"/>
              <a:cs typeface="Arial"/>
            </a:endParaRPr>
          </a:p>
          <a:p>
            <a:pPr marL="355600"/>
            <a:r>
              <a:rPr sz="2400" spc="-5" dirty="0">
                <a:latin typeface="Arial"/>
                <a:cs typeface="Arial"/>
              </a:rPr>
              <a:t>33.3 </a:t>
            </a:r>
            <a:r>
              <a:rPr sz="2400" dirty="0">
                <a:latin typeface="Arial"/>
                <a:cs typeface="Arial"/>
              </a:rPr>
              <a:t>cm </a:t>
            </a:r>
            <a:r>
              <a:rPr sz="2400" spc="-10" dirty="0">
                <a:latin typeface="Arial"/>
                <a:cs typeface="Arial"/>
              </a:rPr>
              <a:t>behind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eye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a far </a:t>
            </a:r>
            <a:r>
              <a:rPr sz="2400" spc="-5" dirty="0">
                <a:latin typeface="Arial"/>
                <a:cs typeface="Arial"/>
              </a:rPr>
              <a:t>point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endParaRPr sz="2400" dirty="0">
              <a:latin typeface="Arial"/>
              <a:cs typeface="Arial"/>
            </a:endParaRPr>
          </a:p>
          <a:p>
            <a:pPr marL="355600"/>
            <a:r>
              <a:rPr sz="2400" spc="-5" dirty="0">
                <a:latin typeface="Arial"/>
                <a:cs typeface="Arial"/>
              </a:rPr>
              <a:t>33.3 </a:t>
            </a:r>
            <a:r>
              <a:rPr sz="2400" dirty="0">
                <a:latin typeface="Arial"/>
                <a:cs typeface="Arial"/>
              </a:rPr>
              <a:t>cm </a:t>
            </a:r>
            <a:r>
              <a:rPr sz="2400" spc="-5" dirty="0">
                <a:latin typeface="Arial"/>
                <a:cs typeface="Arial"/>
              </a:rPr>
              <a:t>in front of the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eye.</a:t>
            </a:r>
            <a:endParaRPr sz="2400" dirty="0">
              <a:latin typeface="Arial"/>
              <a:cs typeface="Arial"/>
            </a:endParaRPr>
          </a:p>
          <a:p>
            <a:pPr marL="204470" marR="213360" indent="-204470">
              <a:spcBef>
                <a:spcPts val="600"/>
              </a:spcBef>
              <a:buChar char="•"/>
              <a:tabLst>
                <a:tab pos="204470" algn="l"/>
              </a:tabLst>
            </a:pPr>
            <a:r>
              <a:rPr sz="2400" spc="-5" dirty="0">
                <a:latin typeface="Arial"/>
                <a:cs typeface="Arial"/>
              </a:rPr>
              <a:t>With glasses on </a:t>
            </a:r>
            <a:r>
              <a:rPr sz="2400" dirty="0">
                <a:latin typeface="Arial"/>
                <a:cs typeface="Arial"/>
              </a:rPr>
              <a:t>the far </a:t>
            </a:r>
            <a:r>
              <a:rPr sz="2400" spc="-5" dirty="0">
                <a:latin typeface="Arial"/>
                <a:cs typeface="Arial"/>
              </a:rPr>
              <a:t>point is infinity and  the </a:t>
            </a:r>
            <a:r>
              <a:rPr sz="2400" spc="-10" dirty="0">
                <a:latin typeface="Arial"/>
                <a:cs typeface="Arial"/>
              </a:rPr>
              <a:t>near point </a:t>
            </a:r>
            <a:r>
              <a:rPr sz="2400" spc="-5" dirty="0">
                <a:latin typeface="Arial"/>
                <a:cs typeface="Arial"/>
              </a:rPr>
              <a:t>16.6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cm.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08925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5604" y="1000108"/>
            <a:ext cx="348045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Remember!!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1364" y="2743200"/>
            <a:ext cx="5859780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 myope </a:t>
            </a:r>
            <a:r>
              <a:rPr sz="2400" spc="-10" dirty="0">
                <a:latin typeface="Arial"/>
                <a:cs typeface="Arial"/>
              </a:rPr>
              <a:t>has </a:t>
            </a:r>
            <a:r>
              <a:rPr sz="2400" spc="-5" dirty="0">
                <a:latin typeface="Arial"/>
                <a:cs typeface="Arial"/>
              </a:rPr>
              <a:t>too </a:t>
            </a:r>
            <a:r>
              <a:rPr sz="2400" dirty="0">
                <a:latin typeface="Arial"/>
                <a:cs typeface="Arial"/>
              </a:rPr>
              <a:t>much </a:t>
            </a:r>
            <a:r>
              <a:rPr sz="2400" spc="-10" dirty="0">
                <a:latin typeface="Arial"/>
                <a:cs typeface="Arial"/>
              </a:rPr>
              <a:t>plus </a:t>
            </a:r>
            <a:r>
              <a:rPr sz="2400" spc="-5" dirty="0">
                <a:latin typeface="Arial"/>
                <a:cs typeface="Arial"/>
              </a:rPr>
              <a:t>in their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eyes</a:t>
            </a:r>
            <a:endParaRPr sz="2400" dirty="0">
              <a:latin typeface="Arial"/>
              <a:cs typeface="Arial"/>
            </a:endParaRPr>
          </a:p>
          <a:p>
            <a:pPr marL="204470" indent="-191770">
              <a:spcBef>
                <a:spcPts val="600"/>
              </a:spcBef>
              <a:buChar char="•"/>
              <a:tabLst>
                <a:tab pos="204470" algn="l"/>
              </a:tabLst>
            </a:pPr>
            <a:r>
              <a:rPr sz="2400" spc="-5" dirty="0">
                <a:latin typeface="Arial"/>
                <a:cs typeface="Arial"/>
              </a:rPr>
              <a:t>Whereas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hyperope has too </a:t>
            </a:r>
            <a:r>
              <a:rPr sz="2400" dirty="0">
                <a:latin typeface="Arial"/>
                <a:cs typeface="Arial"/>
              </a:rPr>
              <a:t>much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minus</a:t>
            </a:r>
          </a:p>
        </p:txBody>
      </p:sp>
    </p:spTree>
    <p:extLst>
      <p:ext uri="{BB962C8B-B14F-4D97-AF65-F5344CB8AC3E}">
        <p14:creationId xmlns:p14="http://schemas.microsoft.com/office/powerpoint/2010/main" xmlns="" val="415147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7000"/>
            <a:ext cx="419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9076" y="5867400"/>
            <a:ext cx="9906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995289" y="9144"/>
            <a:ext cx="5773420" cy="6446520"/>
            <a:chOff x="5995289" y="9144"/>
            <a:chExt cx="5773420" cy="6446520"/>
          </a:xfrm>
        </p:grpSpPr>
        <p:sp>
          <p:nvSpPr>
            <p:cNvPr id="7" name="object 7"/>
            <p:cNvSpPr/>
            <p:nvPr/>
          </p:nvSpPr>
          <p:spPr>
            <a:xfrm>
              <a:off x="7999476" y="9144"/>
              <a:ext cx="1600200" cy="1600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87440" y="402335"/>
              <a:ext cx="5581015" cy="6053455"/>
            </a:xfrm>
            <a:custGeom>
              <a:avLst/>
              <a:gdLst/>
              <a:ahLst/>
              <a:cxnLst/>
              <a:rect l="l" t="t" r="r" b="b"/>
              <a:pathLst>
                <a:path w="5581015" h="6053455">
                  <a:moveTo>
                    <a:pt x="5580888" y="0"/>
                  </a:moveTo>
                  <a:lnTo>
                    <a:pt x="1254252" y="0"/>
                  </a:lnTo>
                  <a:lnTo>
                    <a:pt x="1101852" y="0"/>
                  </a:lnTo>
                  <a:lnTo>
                    <a:pt x="1143" y="0"/>
                  </a:lnTo>
                  <a:lnTo>
                    <a:pt x="24511" y="137414"/>
                  </a:lnTo>
                  <a:lnTo>
                    <a:pt x="46736" y="274193"/>
                  </a:lnTo>
                  <a:lnTo>
                    <a:pt x="68453" y="411607"/>
                  </a:lnTo>
                  <a:lnTo>
                    <a:pt x="87122" y="549656"/>
                  </a:lnTo>
                  <a:lnTo>
                    <a:pt x="106045" y="687070"/>
                  </a:lnTo>
                  <a:lnTo>
                    <a:pt x="123571" y="825119"/>
                  </a:lnTo>
                  <a:lnTo>
                    <a:pt x="138557" y="961263"/>
                  </a:lnTo>
                  <a:lnTo>
                    <a:pt x="152908" y="1099312"/>
                  </a:lnTo>
                  <a:lnTo>
                    <a:pt x="165862" y="1236726"/>
                  </a:lnTo>
                  <a:lnTo>
                    <a:pt x="177165" y="1371727"/>
                  </a:lnTo>
                  <a:lnTo>
                    <a:pt x="188468" y="1508506"/>
                  </a:lnTo>
                  <a:lnTo>
                    <a:pt x="197866" y="1643507"/>
                  </a:lnTo>
                  <a:lnTo>
                    <a:pt x="205232" y="1778508"/>
                  </a:lnTo>
                  <a:lnTo>
                    <a:pt x="212852" y="1912874"/>
                  </a:lnTo>
                  <a:lnTo>
                    <a:pt x="219329" y="2045970"/>
                  </a:lnTo>
                  <a:lnTo>
                    <a:pt x="223901" y="2178050"/>
                  </a:lnTo>
                  <a:lnTo>
                    <a:pt x="227838" y="2310003"/>
                  </a:lnTo>
                  <a:lnTo>
                    <a:pt x="231521" y="2440686"/>
                  </a:lnTo>
                  <a:lnTo>
                    <a:pt x="233299" y="2569591"/>
                  </a:lnTo>
                  <a:lnTo>
                    <a:pt x="235204" y="2698623"/>
                  </a:lnTo>
                  <a:lnTo>
                    <a:pt x="236093" y="2825750"/>
                  </a:lnTo>
                  <a:lnTo>
                    <a:pt x="235204" y="2951607"/>
                  </a:lnTo>
                  <a:lnTo>
                    <a:pt x="235204" y="3076321"/>
                  </a:lnTo>
                  <a:lnTo>
                    <a:pt x="233299" y="3199765"/>
                  </a:lnTo>
                  <a:lnTo>
                    <a:pt x="230505" y="3320796"/>
                  </a:lnTo>
                  <a:lnTo>
                    <a:pt x="227838" y="3440684"/>
                  </a:lnTo>
                  <a:lnTo>
                    <a:pt x="224790" y="3558159"/>
                  </a:lnTo>
                  <a:lnTo>
                    <a:pt x="220218" y="3674999"/>
                  </a:lnTo>
                  <a:lnTo>
                    <a:pt x="215392" y="3789934"/>
                  </a:lnTo>
                  <a:lnTo>
                    <a:pt x="211074" y="3902583"/>
                  </a:lnTo>
                  <a:lnTo>
                    <a:pt x="198628" y="4122293"/>
                  </a:lnTo>
                  <a:lnTo>
                    <a:pt x="185420" y="4332986"/>
                  </a:lnTo>
                  <a:lnTo>
                    <a:pt x="171704" y="4535170"/>
                  </a:lnTo>
                  <a:lnTo>
                    <a:pt x="156464" y="4726432"/>
                  </a:lnTo>
                  <a:lnTo>
                    <a:pt x="140589" y="4909312"/>
                  </a:lnTo>
                  <a:lnTo>
                    <a:pt x="123571" y="5078730"/>
                  </a:lnTo>
                  <a:lnTo>
                    <a:pt x="106807" y="5237950"/>
                  </a:lnTo>
                  <a:lnTo>
                    <a:pt x="90043" y="5384431"/>
                  </a:lnTo>
                  <a:lnTo>
                    <a:pt x="74168" y="5518823"/>
                  </a:lnTo>
                  <a:lnTo>
                    <a:pt x="59055" y="5638063"/>
                  </a:lnTo>
                  <a:lnTo>
                    <a:pt x="44831" y="5745823"/>
                  </a:lnTo>
                  <a:lnTo>
                    <a:pt x="32893" y="5836615"/>
                  </a:lnTo>
                  <a:lnTo>
                    <a:pt x="21590" y="5912891"/>
                  </a:lnTo>
                  <a:lnTo>
                    <a:pt x="5461" y="6017615"/>
                  </a:lnTo>
                  <a:lnTo>
                    <a:pt x="0" y="6053328"/>
                  </a:lnTo>
                  <a:lnTo>
                    <a:pt x="1101852" y="6053328"/>
                  </a:lnTo>
                  <a:lnTo>
                    <a:pt x="1249553" y="6053328"/>
                  </a:lnTo>
                  <a:lnTo>
                    <a:pt x="5580888" y="605332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95289" y="398271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33932" y="3335273"/>
            <a:ext cx="1891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45" dirty="0">
                <a:solidFill>
                  <a:srgbClr val="EBEBEB"/>
                </a:solidFill>
                <a:latin typeface="Arial"/>
                <a:cs typeface="Arial"/>
              </a:rPr>
              <a:t>MYOPIA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5093" y="3569970"/>
            <a:ext cx="2319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5" dirty="0">
                <a:solidFill>
                  <a:srgbClr val="EE52A4"/>
                </a:solidFill>
                <a:latin typeface="Arial"/>
                <a:cs typeface="Arial"/>
              </a:rPr>
              <a:t>NEAR</a:t>
            </a:r>
            <a:r>
              <a:rPr sz="2000" spc="-70" dirty="0">
                <a:solidFill>
                  <a:srgbClr val="EE52A4"/>
                </a:solidFill>
                <a:latin typeface="Arial"/>
                <a:cs typeface="Arial"/>
              </a:rPr>
              <a:t> </a:t>
            </a:r>
            <a:r>
              <a:rPr sz="2000" spc="-170" dirty="0">
                <a:solidFill>
                  <a:srgbClr val="EE52A4"/>
                </a:solidFill>
                <a:latin typeface="Arial"/>
                <a:cs typeface="Arial"/>
              </a:rPr>
              <a:t>SIGHTEDNESS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3600"/>
            <a:ext cx="8458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145" dirty="0">
                <a:latin typeface="Georgia"/>
                <a:cs typeface="Georgia"/>
              </a:rPr>
              <a:t>Diagnosis</a:t>
            </a:r>
            <a:r>
              <a:rPr lang="en-US" sz="2400" i="1" spc="145" dirty="0">
                <a:latin typeface="Arial"/>
                <a:cs typeface="Arial"/>
              </a:rPr>
              <a:t>:</a:t>
            </a:r>
            <a:endParaRPr lang="en-US" sz="2400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lang="en-US" sz="2400" dirty="0">
              <a:latin typeface="Arial"/>
              <a:cs typeface="Arial"/>
            </a:endParaRPr>
          </a:p>
          <a:p>
            <a:pPr marL="12700" marR="5080">
              <a:buSzPct val="95833"/>
              <a:buChar char="•"/>
              <a:tabLst>
                <a:tab pos="120650" algn="l"/>
              </a:tabLst>
            </a:pPr>
            <a:r>
              <a:rPr lang="en-US" sz="2400" spc="-10" dirty="0">
                <a:latin typeface="Arial"/>
                <a:cs typeface="Arial"/>
              </a:rPr>
              <a:t>Diagnosis </a:t>
            </a:r>
            <a:r>
              <a:rPr lang="en-US" sz="2400" spc="-5" dirty="0">
                <a:latin typeface="Arial"/>
                <a:cs typeface="Arial"/>
              </a:rPr>
              <a:t>of refractive errors is </a:t>
            </a:r>
            <a:r>
              <a:rPr lang="en-US" sz="2400" dirty="0">
                <a:latin typeface="Arial"/>
                <a:cs typeface="Arial"/>
              </a:rPr>
              <a:t>made by </a:t>
            </a:r>
            <a:r>
              <a:rPr lang="en-US" sz="2400" spc="-5" dirty="0">
                <a:latin typeface="Arial"/>
                <a:cs typeface="Arial"/>
              </a:rPr>
              <a:t>an optician  or</a:t>
            </a:r>
            <a:r>
              <a:rPr lang="en-US" sz="2400" spc="5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ophthalmologist.</a:t>
            </a:r>
            <a:endParaRPr lang="en-US" sz="2400" dirty="0">
              <a:latin typeface="Arial"/>
              <a:cs typeface="Arial"/>
            </a:endParaRPr>
          </a:p>
          <a:p>
            <a:pPr marL="12700" marR="798195"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lang="en-US" sz="2400" spc="-5" dirty="0">
                <a:latin typeface="Arial"/>
                <a:cs typeface="Arial"/>
              </a:rPr>
              <a:t>Instruments used </a:t>
            </a:r>
            <a:r>
              <a:rPr lang="en-US" sz="2400" dirty="0">
                <a:latin typeface="Arial"/>
                <a:cs typeface="Arial"/>
              </a:rPr>
              <a:t>to </a:t>
            </a:r>
            <a:r>
              <a:rPr lang="en-US" sz="2400" spc="-10" dirty="0">
                <a:latin typeface="Arial"/>
                <a:cs typeface="Arial"/>
              </a:rPr>
              <a:t>diagnose </a:t>
            </a:r>
            <a:r>
              <a:rPr lang="en-US" sz="2400" spc="-5" dirty="0">
                <a:latin typeface="Arial"/>
                <a:cs typeface="Arial"/>
              </a:rPr>
              <a:t>refractive errors  </a:t>
            </a:r>
            <a:r>
              <a:rPr lang="en-US" sz="2400" spc="-10" dirty="0">
                <a:latin typeface="Arial"/>
                <a:cs typeface="Arial"/>
              </a:rPr>
              <a:t>include:</a:t>
            </a:r>
            <a:endParaRPr lang="en-US" sz="2400" dirty="0">
              <a:latin typeface="Arial"/>
              <a:cs typeface="Arial"/>
            </a:endParaRPr>
          </a:p>
          <a:p>
            <a:pPr marL="200025" indent="-187960">
              <a:spcBef>
                <a:spcPts val="600"/>
              </a:spcBef>
              <a:buChar char="-"/>
              <a:tabLst>
                <a:tab pos="200660" algn="l"/>
              </a:tabLst>
            </a:pPr>
            <a:r>
              <a:rPr lang="en-US" sz="2400" spc="-10" dirty="0">
                <a:latin typeface="Arial"/>
                <a:cs typeface="Arial"/>
              </a:rPr>
              <a:t>pinhole </a:t>
            </a:r>
            <a:r>
              <a:rPr lang="en-US" sz="2400" spc="-5" dirty="0">
                <a:latin typeface="Arial"/>
                <a:cs typeface="Arial"/>
              </a:rPr>
              <a:t>glasses</a:t>
            </a:r>
            <a:endParaRPr lang="en-US" sz="2400" dirty="0">
              <a:latin typeface="Arial"/>
              <a:cs typeface="Arial"/>
            </a:endParaRPr>
          </a:p>
          <a:p>
            <a:pPr marL="12700" marR="497205">
              <a:spcBef>
                <a:spcPts val="600"/>
              </a:spcBef>
              <a:buChar char="-"/>
              <a:tabLst>
                <a:tab pos="182880" algn="l"/>
              </a:tabLst>
            </a:pPr>
            <a:r>
              <a:rPr lang="en-US" sz="2400" spc="-5" dirty="0" err="1">
                <a:latin typeface="Arial"/>
                <a:cs typeface="Arial"/>
              </a:rPr>
              <a:t>Autorefractor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(measures </a:t>
            </a:r>
            <a:r>
              <a:rPr lang="en-US" sz="2400" spc="-5" dirty="0">
                <a:latin typeface="Arial"/>
                <a:cs typeface="Arial"/>
              </a:rPr>
              <a:t>how </a:t>
            </a:r>
            <a:r>
              <a:rPr lang="en-US" sz="2400" spc="-10" dirty="0">
                <a:latin typeface="Arial"/>
                <a:cs typeface="Arial"/>
              </a:rPr>
              <a:t>light changes </a:t>
            </a:r>
            <a:r>
              <a:rPr lang="en-US" sz="2400" spc="-5" dirty="0">
                <a:latin typeface="Arial"/>
                <a:cs typeface="Arial"/>
              </a:rPr>
              <a:t>as it  enters 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5" dirty="0">
                <a:latin typeface="Arial"/>
                <a:cs typeface="Arial"/>
              </a:rPr>
              <a:t> eye).</a:t>
            </a:r>
            <a:endParaRPr lang="en-US" sz="2400" dirty="0">
              <a:latin typeface="Arial"/>
              <a:cs typeface="Arial"/>
            </a:endParaRPr>
          </a:p>
          <a:p>
            <a:pPr marL="12700" marR="230504">
              <a:spcBef>
                <a:spcPts val="600"/>
              </a:spcBef>
              <a:tabLst>
                <a:tab pos="1973580" algn="l"/>
              </a:tabLst>
            </a:pPr>
            <a:r>
              <a:rPr lang="en-US" sz="2400" spc="-7" baseline="3472" dirty="0">
                <a:latin typeface="Arial"/>
                <a:cs typeface="Arial"/>
              </a:rPr>
              <a:t>-</a:t>
            </a:r>
            <a:r>
              <a:rPr lang="en-US" sz="2400" spc="-5" dirty="0" err="1">
                <a:latin typeface="Arial"/>
                <a:cs typeface="Arial"/>
              </a:rPr>
              <a:t>Retinoscope</a:t>
            </a:r>
            <a:r>
              <a:rPr lang="en-US" sz="2400" spc="-5" dirty="0">
                <a:latin typeface="Arial"/>
                <a:cs typeface="Arial"/>
              </a:rPr>
              <a:t>	</a:t>
            </a:r>
            <a:r>
              <a:rPr lang="en-US" sz="2400" dirty="0">
                <a:latin typeface="Arial"/>
                <a:cs typeface="Arial"/>
              </a:rPr>
              <a:t>(measures </a:t>
            </a:r>
            <a:r>
              <a:rPr lang="en-US" sz="2400" spc="-5" dirty="0">
                <a:latin typeface="Arial"/>
                <a:cs typeface="Arial"/>
              </a:rPr>
              <a:t>the refractive </a:t>
            </a:r>
            <a:r>
              <a:rPr lang="en-US" sz="2400" spc="-10" dirty="0">
                <a:latin typeface="Arial"/>
                <a:cs typeface="Arial"/>
              </a:rPr>
              <a:t>condition </a:t>
            </a:r>
            <a:r>
              <a:rPr lang="en-US" sz="2400" dirty="0">
                <a:latin typeface="Arial"/>
                <a:cs typeface="Arial"/>
              </a:rPr>
              <a:t>of  </a:t>
            </a:r>
            <a:r>
              <a:rPr lang="en-US" sz="2400" spc="-5" dirty="0">
                <a:latin typeface="Arial"/>
                <a:cs typeface="Arial"/>
              </a:rPr>
              <a:t>the eye).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2287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6900" y="177800"/>
            <a:ext cx="3848100" cy="302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7960" y="2853690"/>
            <a:ext cx="1620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Pinhole</a:t>
            </a:r>
            <a:r>
              <a:rPr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glasses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152400"/>
            <a:ext cx="40386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90180" y="2777490"/>
            <a:ext cx="134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Autorefractor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8400" y="3429000"/>
            <a:ext cx="4114800" cy="3228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83679" y="6216650"/>
            <a:ext cx="3585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40" dirty="0">
                <a:solidFill>
                  <a:srgbClr val="FFFFFF"/>
                </a:solidFill>
                <a:latin typeface="Georgia"/>
                <a:cs typeface="Georgia"/>
              </a:rPr>
              <a:t>View </a:t>
            </a:r>
            <a:r>
              <a:rPr spc="125" dirty="0">
                <a:solidFill>
                  <a:srgbClr val="FFFFFF"/>
                </a:solidFill>
                <a:latin typeface="Georgia"/>
                <a:cs typeface="Georgia"/>
              </a:rPr>
              <a:t>through </a:t>
            </a:r>
            <a:r>
              <a:rPr spc="145" dirty="0">
                <a:solidFill>
                  <a:srgbClr val="FFFFFF"/>
                </a:solidFill>
                <a:latin typeface="Georgia"/>
                <a:cs typeface="Georgia"/>
              </a:rPr>
              <a:t>an</a:t>
            </a:r>
            <a:r>
              <a:rPr spc="1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pc="125" dirty="0">
                <a:solidFill>
                  <a:srgbClr val="FFFFFF"/>
                </a:solidFill>
                <a:latin typeface="Georgia"/>
                <a:cs typeface="Georgia"/>
              </a:rPr>
              <a:t>autorefractor</a:t>
            </a:r>
            <a:endParaRPr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52600" y="3429000"/>
            <a:ext cx="4022090" cy="320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77539" y="6216650"/>
            <a:ext cx="10267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Phoropter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14423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5289" y="9144"/>
            <a:ext cx="5773420" cy="6446520"/>
            <a:chOff x="5995289" y="9144"/>
            <a:chExt cx="5773420" cy="6446520"/>
          </a:xfrm>
        </p:grpSpPr>
        <p:sp>
          <p:nvSpPr>
            <p:cNvPr id="3" name="object 3"/>
            <p:cNvSpPr/>
            <p:nvPr/>
          </p:nvSpPr>
          <p:spPr>
            <a:xfrm>
              <a:off x="6187440" y="402335"/>
              <a:ext cx="5581015" cy="6053455"/>
            </a:xfrm>
            <a:custGeom>
              <a:avLst/>
              <a:gdLst/>
              <a:ahLst/>
              <a:cxnLst/>
              <a:rect l="l" t="t" r="r" b="b"/>
              <a:pathLst>
                <a:path w="5581015" h="6053455">
                  <a:moveTo>
                    <a:pt x="5580888" y="0"/>
                  </a:moveTo>
                  <a:lnTo>
                    <a:pt x="1254252" y="0"/>
                  </a:lnTo>
                  <a:lnTo>
                    <a:pt x="1101852" y="0"/>
                  </a:lnTo>
                  <a:lnTo>
                    <a:pt x="1143" y="0"/>
                  </a:lnTo>
                  <a:lnTo>
                    <a:pt x="24511" y="137414"/>
                  </a:lnTo>
                  <a:lnTo>
                    <a:pt x="46736" y="274193"/>
                  </a:lnTo>
                  <a:lnTo>
                    <a:pt x="68453" y="411607"/>
                  </a:lnTo>
                  <a:lnTo>
                    <a:pt x="87122" y="549656"/>
                  </a:lnTo>
                  <a:lnTo>
                    <a:pt x="106045" y="687070"/>
                  </a:lnTo>
                  <a:lnTo>
                    <a:pt x="123571" y="825119"/>
                  </a:lnTo>
                  <a:lnTo>
                    <a:pt x="138557" y="961263"/>
                  </a:lnTo>
                  <a:lnTo>
                    <a:pt x="152908" y="1099312"/>
                  </a:lnTo>
                  <a:lnTo>
                    <a:pt x="165862" y="1236726"/>
                  </a:lnTo>
                  <a:lnTo>
                    <a:pt x="177165" y="1371727"/>
                  </a:lnTo>
                  <a:lnTo>
                    <a:pt x="188468" y="1508506"/>
                  </a:lnTo>
                  <a:lnTo>
                    <a:pt x="197866" y="1643507"/>
                  </a:lnTo>
                  <a:lnTo>
                    <a:pt x="205232" y="1778508"/>
                  </a:lnTo>
                  <a:lnTo>
                    <a:pt x="212852" y="1912874"/>
                  </a:lnTo>
                  <a:lnTo>
                    <a:pt x="219329" y="2045970"/>
                  </a:lnTo>
                  <a:lnTo>
                    <a:pt x="223901" y="2178050"/>
                  </a:lnTo>
                  <a:lnTo>
                    <a:pt x="227838" y="2310003"/>
                  </a:lnTo>
                  <a:lnTo>
                    <a:pt x="231521" y="2440686"/>
                  </a:lnTo>
                  <a:lnTo>
                    <a:pt x="233299" y="2569591"/>
                  </a:lnTo>
                  <a:lnTo>
                    <a:pt x="235204" y="2698623"/>
                  </a:lnTo>
                  <a:lnTo>
                    <a:pt x="236093" y="2825750"/>
                  </a:lnTo>
                  <a:lnTo>
                    <a:pt x="235204" y="2951607"/>
                  </a:lnTo>
                  <a:lnTo>
                    <a:pt x="235204" y="3076321"/>
                  </a:lnTo>
                  <a:lnTo>
                    <a:pt x="233299" y="3199765"/>
                  </a:lnTo>
                  <a:lnTo>
                    <a:pt x="230505" y="3320796"/>
                  </a:lnTo>
                  <a:lnTo>
                    <a:pt x="227838" y="3440684"/>
                  </a:lnTo>
                  <a:lnTo>
                    <a:pt x="224790" y="3558159"/>
                  </a:lnTo>
                  <a:lnTo>
                    <a:pt x="220218" y="3674999"/>
                  </a:lnTo>
                  <a:lnTo>
                    <a:pt x="215392" y="3789934"/>
                  </a:lnTo>
                  <a:lnTo>
                    <a:pt x="211074" y="3902583"/>
                  </a:lnTo>
                  <a:lnTo>
                    <a:pt x="198628" y="4122293"/>
                  </a:lnTo>
                  <a:lnTo>
                    <a:pt x="185420" y="4332986"/>
                  </a:lnTo>
                  <a:lnTo>
                    <a:pt x="171704" y="4535170"/>
                  </a:lnTo>
                  <a:lnTo>
                    <a:pt x="156464" y="4726432"/>
                  </a:lnTo>
                  <a:lnTo>
                    <a:pt x="140589" y="4909312"/>
                  </a:lnTo>
                  <a:lnTo>
                    <a:pt x="123571" y="5078730"/>
                  </a:lnTo>
                  <a:lnTo>
                    <a:pt x="106807" y="5237950"/>
                  </a:lnTo>
                  <a:lnTo>
                    <a:pt x="90043" y="5384431"/>
                  </a:lnTo>
                  <a:lnTo>
                    <a:pt x="74168" y="5518823"/>
                  </a:lnTo>
                  <a:lnTo>
                    <a:pt x="59055" y="5638063"/>
                  </a:lnTo>
                  <a:lnTo>
                    <a:pt x="44831" y="5745823"/>
                  </a:lnTo>
                  <a:lnTo>
                    <a:pt x="32893" y="5836615"/>
                  </a:lnTo>
                  <a:lnTo>
                    <a:pt x="21590" y="5912891"/>
                  </a:lnTo>
                  <a:lnTo>
                    <a:pt x="5461" y="6017615"/>
                  </a:lnTo>
                  <a:lnTo>
                    <a:pt x="0" y="6053328"/>
                  </a:lnTo>
                  <a:lnTo>
                    <a:pt x="1101852" y="6053328"/>
                  </a:lnTo>
                  <a:lnTo>
                    <a:pt x="1249553" y="6053328"/>
                  </a:lnTo>
                  <a:lnTo>
                    <a:pt x="5580888" y="605332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95289" y="398271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Spectacles</a:t>
            </a:r>
            <a:r>
              <a:rPr spc="-65" dirty="0"/>
              <a:t> </a:t>
            </a:r>
            <a:r>
              <a:rPr spc="530" dirty="0"/>
              <a:t>&amp;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3932" y="3640073"/>
            <a:ext cx="2712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5" dirty="0">
                <a:solidFill>
                  <a:srgbClr val="EBEBEB"/>
                </a:solidFill>
                <a:latin typeface="Arial"/>
                <a:cs typeface="Arial"/>
              </a:rPr>
              <a:t>contact</a:t>
            </a:r>
            <a:r>
              <a:rPr sz="4000" spc="-5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4000" spc="-90" dirty="0">
                <a:solidFill>
                  <a:srgbClr val="EBEBEB"/>
                </a:solidFill>
                <a:latin typeface="Arial"/>
                <a:cs typeface="Arial"/>
              </a:rPr>
              <a:t>lens</a:t>
            </a:r>
            <a:endParaRPr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2230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41" y="749300"/>
            <a:ext cx="477075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Types of optical</a:t>
            </a:r>
            <a:r>
              <a:rPr spc="-80" dirty="0"/>
              <a:t> </a:t>
            </a:r>
            <a:r>
              <a:rPr spc="-5" dirty="0"/>
              <a:t>correction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2590800"/>
            <a:ext cx="9677400" cy="34297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Spectacle lenses</a:t>
            </a:r>
            <a:endParaRPr sz="2400" dirty="0">
              <a:latin typeface="Arial"/>
              <a:cs typeface="Arial"/>
            </a:endParaRPr>
          </a:p>
          <a:p>
            <a:pPr marL="755650" marR="1332230" lvl="1" indent="-285750">
              <a:spcBef>
                <a:spcPts val="600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Monofocal lenses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spherical lenses </a:t>
            </a:r>
            <a:r>
              <a:rPr sz="2400" dirty="0">
                <a:latin typeface="Arial"/>
                <a:cs typeface="Arial"/>
              </a:rPr>
              <a:t>,  </a:t>
            </a:r>
            <a:r>
              <a:rPr sz="2400" spc="-5" dirty="0">
                <a:latin typeface="Arial"/>
                <a:cs typeface="Arial"/>
              </a:rPr>
              <a:t>cylindrical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lenses</a:t>
            </a:r>
            <a:endParaRPr sz="2400" dirty="0">
              <a:latin typeface="Arial"/>
              <a:cs typeface="Arial"/>
            </a:endParaRPr>
          </a:p>
          <a:p>
            <a:pPr marL="355600" marR="4057015" lvl="1" indent="114300">
              <a:lnSpc>
                <a:spcPct val="120500"/>
              </a:lnSpc>
              <a:spcBef>
                <a:spcPts val="10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Multifocal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lenses  Contact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lenses:</a:t>
            </a:r>
            <a:endParaRPr sz="2400" dirty="0">
              <a:latin typeface="Arial"/>
              <a:cs typeface="Arial"/>
            </a:endParaRPr>
          </a:p>
          <a:p>
            <a:pPr marL="755650" marR="109855" lvl="1" indent="-285750">
              <a:spcBef>
                <a:spcPts val="600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spc="-10" dirty="0">
                <a:latin typeface="Arial"/>
                <a:cs typeface="Arial"/>
              </a:rPr>
              <a:t>higher quality </a:t>
            </a:r>
            <a:r>
              <a:rPr sz="2400" spc="-5" dirty="0">
                <a:latin typeface="Arial"/>
                <a:cs typeface="Arial"/>
              </a:rPr>
              <a:t>of optical </a:t>
            </a:r>
            <a:r>
              <a:rPr sz="2400" dirty="0">
                <a:latin typeface="Arial"/>
                <a:cs typeface="Arial"/>
              </a:rPr>
              <a:t>image </a:t>
            </a:r>
            <a:r>
              <a:rPr sz="2400" spc="-5" dirty="0">
                <a:latin typeface="Arial"/>
                <a:cs typeface="Arial"/>
              </a:rPr>
              <a:t>and less  influence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size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retinal </a:t>
            </a:r>
            <a:r>
              <a:rPr sz="2400" dirty="0">
                <a:latin typeface="Arial"/>
                <a:cs typeface="Arial"/>
              </a:rPr>
              <a:t>image </a:t>
            </a:r>
            <a:r>
              <a:rPr sz="2400" spc="-5" dirty="0">
                <a:latin typeface="Arial"/>
                <a:cs typeface="Arial"/>
              </a:rPr>
              <a:t>than spe  ctacle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lenses</a:t>
            </a:r>
            <a:endParaRPr sz="2400" dirty="0">
              <a:latin typeface="Arial"/>
              <a:cs typeface="Arial"/>
            </a:endParaRPr>
          </a:p>
          <a:p>
            <a:pPr marL="755650" marR="5080" lvl="1" indent="-285750">
              <a:spcBef>
                <a:spcPts val="600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indication </a:t>
            </a:r>
            <a:r>
              <a:rPr sz="2400" dirty="0">
                <a:latin typeface="Arial"/>
                <a:cs typeface="Arial"/>
              </a:rPr>
              <a:t>: cosmetic , </a:t>
            </a:r>
            <a:r>
              <a:rPr sz="2400" spc="-5" dirty="0">
                <a:latin typeface="Arial"/>
                <a:cs typeface="Arial"/>
              </a:rPr>
              <a:t>athletic activities </a:t>
            </a:r>
            <a:r>
              <a:rPr sz="2400" dirty="0">
                <a:latin typeface="Arial"/>
                <a:cs typeface="Arial"/>
              </a:rPr>
              <a:t>,  </a:t>
            </a:r>
            <a:r>
              <a:rPr sz="2400" spc="-5" dirty="0">
                <a:latin typeface="Arial"/>
                <a:cs typeface="Arial"/>
              </a:rPr>
              <a:t>occupational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irregular corneal astigmatism </a:t>
            </a:r>
            <a:r>
              <a:rPr sz="2400" dirty="0">
                <a:latin typeface="Arial"/>
                <a:cs typeface="Arial"/>
              </a:rPr>
              <a:t>, h  </a:t>
            </a:r>
            <a:r>
              <a:rPr sz="2400" spc="-5" dirty="0">
                <a:latin typeface="Arial"/>
                <a:cs typeface="Arial"/>
              </a:rPr>
              <a:t>igh anisometropia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corneal </a:t>
            </a:r>
            <a:r>
              <a:rPr sz="2400" dirty="0">
                <a:latin typeface="Arial"/>
                <a:cs typeface="Arial"/>
              </a:rPr>
              <a:t>disease.</a:t>
            </a:r>
          </a:p>
          <a:p>
            <a:pPr marL="755650" lvl="1" indent="-285750">
              <a:spcBef>
                <a:spcPts val="600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Can be: </a:t>
            </a:r>
            <a:r>
              <a:rPr sz="2400" dirty="0">
                <a:latin typeface="Arial"/>
                <a:cs typeface="Arial"/>
              </a:rPr>
              <a:t>soft, </a:t>
            </a:r>
            <a:r>
              <a:rPr sz="2400" spc="-5" dirty="0">
                <a:latin typeface="Arial"/>
                <a:cs typeface="Arial"/>
              </a:rPr>
              <a:t>hard, gas-permeable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8606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2209800"/>
            <a:ext cx="10896600" cy="379847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2400" spc="-5" dirty="0">
                <a:latin typeface="Arial"/>
                <a:cs typeface="Arial"/>
              </a:rPr>
              <a:t>Contact lenses</a:t>
            </a:r>
            <a:endParaRPr sz="2400" dirty="0">
              <a:latin typeface="Arial"/>
              <a:cs typeface="Arial"/>
            </a:endParaRPr>
          </a:p>
          <a:p>
            <a:pPr marL="412750" marR="645795" indent="-285750">
              <a:spcBef>
                <a:spcPts val="600"/>
              </a:spcBef>
              <a:buChar char="•"/>
              <a:tabLst>
                <a:tab pos="412115" algn="l"/>
                <a:tab pos="412750" algn="l"/>
              </a:tabLst>
            </a:pPr>
            <a:r>
              <a:rPr sz="2400" spc="-10" dirty="0">
                <a:latin typeface="Arial"/>
                <a:cs typeface="Arial"/>
              </a:rPr>
              <a:t>disadvantages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careful </a:t>
            </a:r>
            <a:r>
              <a:rPr sz="2400" spc="-10" dirty="0">
                <a:latin typeface="Arial"/>
                <a:cs typeface="Arial"/>
              </a:rPr>
              <a:t>daily </a:t>
            </a:r>
            <a:r>
              <a:rPr sz="2400" spc="-5" dirty="0">
                <a:latin typeface="Arial"/>
                <a:cs typeface="Arial"/>
              </a:rPr>
              <a:t>cleaning and  disinfection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10" dirty="0">
                <a:latin typeface="Arial"/>
                <a:cs typeface="Arial"/>
              </a:rPr>
              <a:t>expense</a:t>
            </a:r>
            <a:endParaRPr sz="2400" dirty="0">
              <a:latin typeface="Arial"/>
              <a:cs typeface="Arial"/>
            </a:endParaRPr>
          </a:p>
          <a:p>
            <a:pPr marL="412750" marR="5080" indent="-285750">
              <a:spcBef>
                <a:spcPts val="600"/>
              </a:spcBef>
              <a:buChar char="•"/>
              <a:tabLst>
                <a:tab pos="412115" algn="l"/>
                <a:tab pos="412750" algn="l"/>
              </a:tabLst>
            </a:pPr>
            <a:r>
              <a:rPr sz="2400" spc="-5" dirty="0">
                <a:latin typeface="Arial"/>
                <a:cs typeface="Arial"/>
              </a:rPr>
              <a:t>complication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infectious keratitis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giant  </a:t>
            </a:r>
            <a:r>
              <a:rPr sz="2400" spc="-10" dirty="0">
                <a:latin typeface="Arial"/>
                <a:cs typeface="Arial"/>
              </a:rPr>
              <a:t>papillary </a:t>
            </a:r>
            <a:r>
              <a:rPr sz="2400" spc="-5" dirty="0">
                <a:latin typeface="Arial"/>
                <a:cs typeface="Arial"/>
              </a:rPr>
              <a:t>conjunctivitis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corneal vascularization</a:t>
            </a:r>
            <a:endParaRPr sz="2400" dirty="0">
              <a:latin typeface="Arial"/>
              <a:cs typeface="Arial"/>
            </a:endParaRPr>
          </a:p>
          <a:p>
            <a:pPr marL="412750"/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severe chronic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conjunctivitis</a:t>
            </a:r>
            <a:endParaRPr sz="2400" dirty="0">
              <a:latin typeface="Arial"/>
              <a:cs typeface="Arial"/>
            </a:endParaRPr>
          </a:p>
          <a:p>
            <a:pPr marL="12700">
              <a:spcBef>
                <a:spcPts val="590"/>
              </a:spcBef>
            </a:pPr>
            <a:r>
              <a:rPr sz="2400" spc="-5" dirty="0">
                <a:latin typeface="Arial"/>
                <a:cs typeface="Arial"/>
              </a:rPr>
              <a:t>Intraocular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lenses</a:t>
            </a:r>
            <a:endParaRPr sz="2400" dirty="0">
              <a:latin typeface="Arial"/>
              <a:cs typeface="Arial"/>
            </a:endParaRPr>
          </a:p>
          <a:p>
            <a:pPr marL="412750" indent="-285750" algn="just">
              <a:spcBef>
                <a:spcPts val="600"/>
              </a:spcBef>
              <a:buChar char="•"/>
              <a:tabLst>
                <a:tab pos="412750" algn="l"/>
              </a:tabLst>
            </a:pPr>
            <a:r>
              <a:rPr sz="2400" spc="-5" dirty="0">
                <a:latin typeface="Arial"/>
                <a:cs typeface="Arial"/>
              </a:rPr>
              <a:t>replacement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cataract crystalline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lens</a:t>
            </a:r>
            <a:endParaRPr sz="2400" dirty="0">
              <a:latin typeface="Arial"/>
              <a:cs typeface="Arial"/>
            </a:endParaRPr>
          </a:p>
          <a:p>
            <a:pPr marL="412750" marR="83820" indent="-285750" algn="just">
              <a:spcBef>
                <a:spcPts val="600"/>
              </a:spcBef>
              <a:buChar char="•"/>
              <a:tabLst>
                <a:tab pos="412750" algn="l"/>
              </a:tabLst>
            </a:pPr>
            <a:r>
              <a:rPr sz="2400" spc="-10" dirty="0">
                <a:latin typeface="Arial"/>
                <a:cs typeface="Arial"/>
              </a:rPr>
              <a:t>give </a:t>
            </a:r>
            <a:r>
              <a:rPr sz="2400" spc="-5" dirty="0">
                <a:latin typeface="Arial"/>
                <a:cs typeface="Arial"/>
              </a:rPr>
              <a:t>best optical correction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aphakia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10" dirty="0">
                <a:latin typeface="Arial"/>
                <a:cs typeface="Arial"/>
              </a:rPr>
              <a:t>avoid  </a:t>
            </a:r>
            <a:r>
              <a:rPr sz="2400" spc="-5" dirty="0">
                <a:latin typeface="Arial"/>
                <a:cs typeface="Arial"/>
              </a:rPr>
              <a:t>significant magnification and distortion caused  by spectacle lenses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48427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914400"/>
            <a:ext cx="260222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u="heavy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Hard</a:t>
            </a:r>
            <a:r>
              <a:rPr sz="2800" u="heavy" spc="-7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lenses</a:t>
            </a:r>
            <a:r>
              <a:rPr sz="2000" dirty="0"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2534920"/>
            <a:ext cx="9525000" cy="3483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591685" indent="-342900">
              <a:lnSpc>
                <a:spcPct val="1208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Plastic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polymer.  </a:t>
            </a:r>
            <a:r>
              <a:rPr sz="2400" spc="-10" dirty="0">
                <a:latin typeface="Arial"/>
                <a:cs typeface="Arial"/>
              </a:rPr>
              <a:t>Most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durable.</a:t>
            </a:r>
          </a:p>
          <a:p>
            <a:pPr marL="3556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Arial"/>
                <a:cs typeface="Arial"/>
              </a:rPr>
              <a:t>Rigid, therefore may scratch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cornea.</a:t>
            </a:r>
          </a:p>
          <a:p>
            <a:pPr marL="355600" marR="5080" indent="-342900">
              <a:lnSpc>
                <a:spcPct val="120800"/>
              </a:lnSpc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gas permeable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3475" dirty="0">
                <a:latin typeface="OpenSymbol"/>
                <a:cs typeface="OpenSymbol"/>
              </a:rPr>
              <a:t></a:t>
            </a:r>
            <a:r>
              <a:rPr sz="2400" spc="-440" dirty="0">
                <a:latin typeface="OpenSymbol"/>
                <a:cs typeface="OpenSymbol"/>
              </a:rPr>
              <a:t> </a:t>
            </a:r>
            <a:r>
              <a:rPr sz="2400" dirty="0">
                <a:latin typeface="Arial"/>
                <a:cs typeface="Arial"/>
              </a:rPr>
              <a:t>corneal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hypoxia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3475" dirty="0">
                <a:latin typeface="OpenSymbol"/>
                <a:cs typeface="OpenSymbol"/>
              </a:rPr>
              <a:t></a:t>
            </a:r>
            <a:r>
              <a:rPr sz="2400" spc="-450" dirty="0">
                <a:latin typeface="OpenSymbol"/>
                <a:cs typeface="OpenSymbol"/>
              </a:rPr>
              <a:t> </a:t>
            </a:r>
            <a:r>
              <a:rPr sz="2400" spc="-70" dirty="0">
                <a:latin typeface="Arial"/>
                <a:cs typeface="Arial"/>
              </a:rPr>
              <a:t>corneal  </a:t>
            </a:r>
            <a:r>
              <a:rPr sz="2400" dirty="0">
                <a:latin typeface="Arial"/>
                <a:cs typeface="Arial"/>
              </a:rPr>
              <a:t>ulcers. Cannot </a:t>
            </a:r>
            <a:r>
              <a:rPr sz="2400" spc="-5" dirty="0">
                <a:latin typeface="Arial"/>
                <a:cs typeface="Arial"/>
              </a:rPr>
              <a:t>be worn continuously.</a:t>
            </a:r>
            <a:endParaRPr sz="2400" dirty="0">
              <a:latin typeface="Arial"/>
              <a:cs typeface="Arial"/>
            </a:endParaRPr>
          </a:p>
          <a:p>
            <a:pPr marL="355600" marR="580390" indent="-342900">
              <a:lnSpc>
                <a:spcPct val="120800"/>
              </a:lnSpc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Difficult to </a:t>
            </a:r>
            <a:r>
              <a:rPr sz="2400" dirty="0">
                <a:latin typeface="Arial"/>
                <a:cs typeface="Arial"/>
              </a:rPr>
              <a:t>get used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(because </a:t>
            </a:r>
            <a:r>
              <a:rPr sz="2400" spc="-5" dirty="0">
                <a:latin typeface="Arial"/>
                <a:cs typeface="Arial"/>
              </a:rPr>
              <a:t>they </a:t>
            </a:r>
            <a:r>
              <a:rPr sz="2400" dirty="0">
                <a:latin typeface="Arial"/>
                <a:cs typeface="Arial"/>
              </a:rPr>
              <a:t>are very rigid).  Less </a:t>
            </a:r>
            <a:r>
              <a:rPr sz="2400" spc="-5" dirty="0">
                <a:latin typeface="Arial"/>
                <a:cs typeface="Arial"/>
              </a:rPr>
              <a:t>susceptible to infection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allergy.</a:t>
            </a:r>
            <a:endParaRPr sz="2400" dirty="0">
              <a:latin typeface="Arial"/>
              <a:cs typeface="Arial"/>
            </a:endParaRPr>
          </a:p>
          <a:p>
            <a:pPr marL="355600" marR="15621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Arial"/>
                <a:cs typeface="Arial"/>
              </a:rPr>
              <a:t>Best </a:t>
            </a:r>
            <a:r>
              <a:rPr sz="2400" spc="-5" dirty="0">
                <a:latin typeface="Arial"/>
                <a:cs typeface="Arial"/>
              </a:rPr>
              <a:t>for treating astigmatism (smoothes </a:t>
            </a:r>
            <a:r>
              <a:rPr sz="2400" dirty="0">
                <a:latin typeface="Arial"/>
                <a:cs typeface="Arial"/>
              </a:rPr>
              <a:t>out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uneven  </a:t>
            </a:r>
            <a:r>
              <a:rPr sz="2400" spc="-5" dirty="0">
                <a:latin typeface="Arial"/>
                <a:cs typeface="Arial"/>
              </a:rPr>
              <a:t>curvature).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2390" y="426720"/>
            <a:ext cx="2362200" cy="210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0362669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54289"/>
            <a:ext cx="10668000" cy="540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u="heavy" spc="10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Soft</a:t>
            </a:r>
            <a:r>
              <a:rPr lang="en-US" sz="2400" u="heavy" spc="17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lang="en-US" sz="2400" u="heavy" spc="1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lenses</a:t>
            </a:r>
            <a:r>
              <a:rPr lang="en-US" sz="2400" spc="100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lang="en-US" sz="2400" dirty="0">
              <a:latin typeface="Arial"/>
              <a:cs typeface="Arial"/>
            </a:endParaRPr>
          </a:p>
          <a:p>
            <a:pPr marL="180975" indent="-168910">
              <a:buChar char="*"/>
              <a:tabLst>
                <a:tab pos="181610" algn="l"/>
              </a:tabLst>
            </a:pPr>
            <a:r>
              <a:rPr lang="en-US" sz="2400" spc="-5" dirty="0">
                <a:latin typeface="Arial"/>
                <a:cs typeface="Arial"/>
              </a:rPr>
              <a:t>High water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content.</a:t>
            </a:r>
            <a:endParaRPr lang="en-US" sz="2400" dirty="0">
              <a:latin typeface="Arial"/>
              <a:cs typeface="Arial"/>
            </a:endParaRPr>
          </a:p>
          <a:p>
            <a:pPr marL="180975" indent="-168910">
              <a:buChar char="*"/>
              <a:tabLst>
                <a:tab pos="181610" algn="l"/>
              </a:tabLst>
            </a:pPr>
            <a:r>
              <a:rPr lang="en-US" sz="2400" dirty="0">
                <a:latin typeface="Arial"/>
                <a:cs typeface="Arial"/>
              </a:rPr>
              <a:t>Less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durable.</a:t>
            </a:r>
          </a:p>
          <a:p>
            <a:pPr marL="180975" indent="-168910">
              <a:spcBef>
                <a:spcPts val="10"/>
              </a:spcBef>
              <a:buChar char="*"/>
              <a:tabLst>
                <a:tab pos="181610" algn="l"/>
              </a:tabLst>
            </a:pPr>
            <a:r>
              <a:rPr lang="en-US" sz="2400" dirty="0">
                <a:latin typeface="Arial"/>
                <a:cs typeface="Arial"/>
              </a:rPr>
              <a:t>Permeable </a:t>
            </a:r>
            <a:r>
              <a:rPr lang="en-US" sz="2400" spc="-5" dirty="0">
                <a:latin typeface="Arial"/>
                <a:cs typeface="Arial"/>
              </a:rPr>
              <a:t>for </a:t>
            </a:r>
            <a:r>
              <a:rPr lang="en-US"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both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gases + liquids.</a:t>
            </a:r>
          </a:p>
          <a:p>
            <a:pPr marL="180975" indent="-168910">
              <a:buChar char="*"/>
              <a:tabLst>
                <a:tab pos="181610" algn="l"/>
              </a:tabLst>
            </a:pPr>
            <a:r>
              <a:rPr lang="en-US" sz="2400" dirty="0">
                <a:latin typeface="Arial"/>
                <a:cs typeface="Arial"/>
              </a:rPr>
              <a:t>Could </a:t>
            </a:r>
            <a:r>
              <a:rPr lang="en-US" sz="2400" spc="-5" dirty="0">
                <a:latin typeface="Arial"/>
                <a:cs typeface="Arial"/>
              </a:rPr>
              <a:t>be worn for long</a:t>
            </a:r>
            <a:r>
              <a:rPr lang="en-US" sz="2400" dirty="0">
                <a:latin typeface="Arial"/>
                <a:cs typeface="Arial"/>
              </a:rPr>
              <a:t> periods.</a:t>
            </a:r>
          </a:p>
          <a:p>
            <a:pPr marL="175895" indent="-163830">
              <a:buChar char="*"/>
              <a:tabLst>
                <a:tab pos="176530" algn="l"/>
              </a:tabLst>
            </a:pPr>
            <a:r>
              <a:rPr lang="en-US" sz="2400" spc="-30" dirty="0">
                <a:latin typeface="Arial"/>
                <a:cs typeface="Arial"/>
              </a:rPr>
              <a:t>Tolerated </a:t>
            </a:r>
            <a:r>
              <a:rPr lang="en-US" sz="2400" dirty="0">
                <a:latin typeface="Arial"/>
                <a:cs typeface="Arial"/>
              </a:rPr>
              <a:t>much</a:t>
            </a:r>
            <a:r>
              <a:rPr lang="en-US" sz="2400" spc="2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better.</a:t>
            </a:r>
            <a:endParaRPr lang="en-US" sz="2400" dirty="0">
              <a:latin typeface="Arial"/>
              <a:cs typeface="Arial"/>
            </a:endParaRPr>
          </a:p>
          <a:p>
            <a:pPr marL="175895" indent="-163830">
              <a:buChar char="*"/>
              <a:tabLst>
                <a:tab pos="176530" algn="l"/>
              </a:tabLst>
            </a:pPr>
            <a:r>
              <a:rPr lang="en-US" sz="2400" dirty="0">
                <a:latin typeface="Arial"/>
                <a:cs typeface="Arial"/>
              </a:rPr>
              <a:t>They </a:t>
            </a:r>
            <a:r>
              <a:rPr lang="en-US" sz="2400" spc="-5" dirty="0">
                <a:latin typeface="Arial"/>
                <a:cs typeface="Arial"/>
              </a:rPr>
              <a:t>do </a:t>
            </a:r>
            <a:r>
              <a:rPr lang="en-US"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correct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astigmatism.</a:t>
            </a:r>
            <a:endParaRPr lang="en-US" sz="2400" dirty="0">
              <a:latin typeface="Arial"/>
              <a:cs typeface="Arial"/>
            </a:endParaRPr>
          </a:p>
          <a:p>
            <a:pPr marL="167005" indent="-154940">
              <a:buChar char="*"/>
              <a:tabLst>
                <a:tab pos="167640" algn="l"/>
              </a:tabLst>
            </a:pPr>
            <a:r>
              <a:rPr lang="en-US" sz="2400" dirty="0">
                <a:latin typeface="Arial"/>
                <a:cs typeface="Arial"/>
              </a:rPr>
              <a:t>Are </a:t>
            </a:r>
            <a:r>
              <a:rPr lang="en-US" sz="2400" spc="-5" dirty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most </a:t>
            </a:r>
            <a:r>
              <a:rPr lang="en-US" sz="2400" spc="-5" dirty="0">
                <a:latin typeface="Arial"/>
                <a:cs typeface="Arial"/>
              </a:rPr>
              <a:t>comfortable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lenses.</a:t>
            </a:r>
          </a:p>
          <a:p>
            <a:pPr marL="167005" indent="-154940">
              <a:buChar char="*"/>
              <a:tabLst>
                <a:tab pos="167640" algn="l"/>
              </a:tabLst>
            </a:pPr>
            <a:r>
              <a:rPr lang="en-US" sz="2400" dirty="0">
                <a:latin typeface="Arial"/>
                <a:cs typeface="Arial"/>
              </a:rPr>
              <a:t>Are </a:t>
            </a:r>
            <a:r>
              <a:rPr lang="en-US" sz="2400" spc="-5" dirty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least durable </a:t>
            </a:r>
            <a:r>
              <a:rPr lang="en-US" sz="2400" spc="-5" dirty="0">
                <a:latin typeface="Arial"/>
                <a:cs typeface="Arial"/>
              </a:rPr>
              <a:t>lenses </a:t>
            </a:r>
            <a:r>
              <a:rPr lang="en-US" sz="2400" dirty="0">
                <a:latin typeface="Arial"/>
                <a:cs typeface="Arial"/>
              </a:rPr>
              <a:t>(must be replaced more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often).</a:t>
            </a:r>
            <a:endParaRPr lang="en-US" sz="2400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lang="en-US" sz="2400" dirty="0">
              <a:latin typeface="Arial"/>
              <a:cs typeface="Arial"/>
            </a:endParaRPr>
          </a:p>
          <a:p>
            <a:pPr marL="12700" marR="40005">
              <a:buClr>
                <a:srgbClr val="FFFFFF"/>
              </a:buClr>
              <a:buSzPct val="95000"/>
              <a:buChar char="•"/>
              <a:tabLst>
                <a:tab pos="102870" algn="l"/>
              </a:tabLst>
            </a:pPr>
            <a:r>
              <a:rPr lang="en-US" sz="2400" spc="-5" dirty="0">
                <a:latin typeface="Arial"/>
                <a:cs typeface="Arial"/>
              </a:rPr>
              <a:t>Susceptible to </a:t>
            </a:r>
            <a:r>
              <a:rPr lang="en-US" sz="2400" dirty="0">
                <a:latin typeface="Arial"/>
                <a:cs typeface="Arial"/>
              </a:rPr>
              <a:t>accumulation of deposits (because they  absorb more </a:t>
            </a:r>
            <a:r>
              <a:rPr lang="en-US" sz="2400" spc="-25" dirty="0">
                <a:latin typeface="Arial"/>
                <a:cs typeface="Arial"/>
              </a:rPr>
              <a:t>water, </a:t>
            </a:r>
            <a:r>
              <a:rPr lang="en-US" sz="2400" spc="-5" dirty="0">
                <a:latin typeface="Arial"/>
                <a:cs typeface="Arial"/>
              </a:rPr>
              <a:t>which </a:t>
            </a:r>
            <a:r>
              <a:rPr lang="en-US" sz="2400" dirty="0">
                <a:latin typeface="Arial"/>
                <a:cs typeface="Arial"/>
              </a:rPr>
              <a:t>binds proteins). This </a:t>
            </a:r>
            <a:r>
              <a:rPr lang="en-US" sz="2400" spc="-5" dirty="0">
                <a:latin typeface="Arial"/>
                <a:cs typeface="Arial"/>
              </a:rPr>
              <a:t>accumulation  of protein </a:t>
            </a:r>
            <a:r>
              <a:rPr lang="en-US" sz="2400" dirty="0">
                <a:latin typeface="Arial"/>
                <a:cs typeface="Arial"/>
              </a:rPr>
              <a:t>deposits leads </a:t>
            </a:r>
            <a:r>
              <a:rPr lang="en-US" sz="2400" spc="-5" dirty="0">
                <a:latin typeface="Arial"/>
                <a:cs typeface="Arial"/>
              </a:rPr>
              <a:t>to </a:t>
            </a:r>
            <a:r>
              <a:rPr lang="en-US" sz="2400" dirty="0">
                <a:latin typeface="Arial"/>
                <a:cs typeface="Arial"/>
              </a:rPr>
              <a:t>allergic </a:t>
            </a:r>
            <a:r>
              <a:rPr lang="en-US" sz="2400" spc="-5" dirty="0">
                <a:latin typeface="Arial"/>
                <a:cs typeface="Arial"/>
              </a:rPr>
              <a:t>conjunctivitis </a:t>
            </a:r>
            <a:r>
              <a:rPr lang="en-US" sz="2400" dirty="0">
                <a:latin typeface="Arial"/>
                <a:cs typeface="Arial"/>
              </a:rPr>
              <a:t>and </a:t>
            </a:r>
            <a:r>
              <a:rPr lang="en-US" sz="2400" spc="-5" dirty="0">
                <a:latin typeface="Arial"/>
                <a:cs typeface="Arial"/>
              </a:rPr>
              <a:t>other  allergies</a:t>
            </a:r>
            <a:r>
              <a:rPr lang="en-US" spc="-5"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38204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971800"/>
            <a:ext cx="8077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4" indent="-107950">
              <a:spcBef>
                <a:spcPts val="700"/>
              </a:spcBef>
              <a:buSzPct val="95833"/>
              <a:buChar char="•"/>
              <a:tabLst>
                <a:tab pos="120650" algn="l"/>
              </a:tabLst>
            </a:pPr>
            <a:r>
              <a:rPr lang="en-US" sz="2400" spc="-5" dirty="0">
                <a:latin typeface="Arial"/>
                <a:cs typeface="Arial"/>
              </a:rPr>
              <a:t>They are permeable </a:t>
            </a:r>
            <a:r>
              <a:rPr lang="en-US" sz="2400" spc="-10" dirty="0">
                <a:latin typeface="Arial"/>
                <a:cs typeface="Arial"/>
              </a:rPr>
              <a:t>only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1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gases.</a:t>
            </a:r>
            <a:endParaRPr lang="en-US" sz="2400" dirty="0">
              <a:latin typeface="Arial"/>
              <a:cs typeface="Arial"/>
            </a:endParaRPr>
          </a:p>
          <a:p>
            <a:pPr marL="12700" marR="5080"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lang="en-US" sz="2400" spc="-5" dirty="0">
                <a:latin typeface="Arial"/>
                <a:cs typeface="Arial"/>
              </a:rPr>
              <a:t>They are </a:t>
            </a:r>
            <a:r>
              <a:rPr lang="en-US" sz="2400" dirty="0">
                <a:latin typeface="Arial"/>
                <a:cs typeface="Arial"/>
              </a:rPr>
              <a:t>more </a:t>
            </a:r>
            <a:r>
              <a:rPr lang="en-US" sz="2400" spc="-5" dirty="0">
                <a:latin typeface="Arial"/>
                <a:cs typeface="Arial"/>
              </a:rPr>
              <a:t>comfortable than hard lenses, but  less than </a:t>
            </a:r>
            <a:r>
              <a:rPr lang="en-US" sz="2400" dirty="0">
                <a:latin typeface="Arial"/>
                <a:cs typeface="Arial"/>
              </a:rPr>
              <a:t>soft </a:t>
            </a:r>
            <a:r>
              <a:rPr lang="en-US" sz="2400" spc="-5" dirty="0">
                <a:latin typeface="Arial"/>
                <a:cs typeface="Arial"/>
              </a:rPr>
              <a:t>ones.</a:t>
            </a:r>
            <a:endParaRPr lang="en-US" sz="2400" dirty="0">
              <a:latin typeface="Arial"/>
              <a:cs typeface="Arial"/>
            </a:endParaRPr>
          </a:p>
          <a:p>
            <a:pPr marL="12700" marR="76835"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lang="en-US" sz="2400" spc="-5" dirty="0">
                <a:latin typeface="Arial"/>
                <a:cs typeface="Arial"/>
              </a:rPr>
              <a:t>They are </a:t>
            </a:r>
            <a:r>
              <a:rPr lang="en-US" sz="2400" dirty="0">
                <a:latin typeface="Arial"/>
                <a:cs typeface="Arial"/>
              </a:rPr>
              <a:t>more </a:t>
            </a:r>
            <a:r>
              <a:rPr lang="en-US" sz="2400" spc="-10" dirty="0">
                <a:latin typeface="Arial"/>
                <a:cs typeface="Arial"/>
              </a:rPr>
              <a:t>durable </a:t>
            </a:r>
            <a:r>
              <a:rPr lang="en-US" sz="2400" spc="-5" dirty="0">
                <a:latin typeface="Arial"/>
                <a:cs typeface="Arial"/>
              </a:rPr>
              <a:t>than </a:t>
            </a:r>
            <a:r>
              <a:rPr lang="en-US" sz="2400" dirty="0">
                <a:latin typeface="Arial"/>
                <a:cs typeface="Arial"/>
              </a:rPr>
              <a:t>soft </a:t>
            </a:r>
            <a:r>
              <a:rPr lang="en-US" sz="2400" spc="-5" dirty="0">
                <a:latin typeface="Arial"/>
                <a:cs typeface="Arial"/>
              </a:rPr>
              <a:t>lenses, </a:t>
            </a:r>
            <a:r>
              <a:rPr lang="en-US" sz="2400" spc="-10" dirty="0">
                <a:latin typeface="Arial"/>
                <a:cs typeface="Arial"/>
              </a:rPr>
              <a:t>but less  </a:t>
            </a:r>
            <a:r>
              <a:rPr lang="en-US" sz="2400" spc="-5" dirty="0">
                <a:latin typeface="Arial"/>
                <a:cs typeface="Arial"/>
              </a:rPr>
              <a:t>than hard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lenses.</a:t>
            </a:r>
            <a:endParaRPr lang="en-US" sz="2400" dirty="0">
              <a:latin typeface="Arial"/>
              <a:cs typeface="Arial"/>
            </a:endParaRPr>
          </a:p>
          <a:p>
            <a:pPr marL="12700" marR="217804"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lang="en-US" sz="2400" spc="-10" dirty="0">
                <a:latin typeface="Arial"/>
                <a:cs typeface="Arial"/>
              </a:rPr>
              <a:t>Allow </a:t>
            </a:r>
            <a:r>
              <a:rPr lang="en-US" sz="2400" spc="-5" dirty="0">
                <a:latin typeface="Arial"/>
                <a:cs typeface="Arial"/>
              </a:rPr>
              <a:t>oxygen </a:t>
            </a:r>
            <a:r>
              <a:rPr lang="en-US" sz="2400" dirty="0">
                <a:latin typeface="Arial"/>
                <a:cs typeface="Arial"/>
              </a:rPr>
              <a:t>to </a:t>
            </a:r>
            <a:r>
              <a:rPr lang="en-US" sz="2400" spc="-5" dirty="0">
                <a:latin typeface="Arial"/>
                <a:cs typeface="Arial"/>
              </a:rPr>
              <a:t>pass, but also </a:t>
            </a:r>
            <a:r>
              <a:rPr lang="en-US" sz="2400" spc="-10" dirty="0">
                <a:latin typeface="Arial"/>
                <a:cs typeface="Arial"/>
              </a:rPr>
              <a:t>allow </a:t>
            </a:r>
            <a:r>
              <a:rPr lang="en-US" sz="2400" spc="-5" dirty="0">
                <a:latin typeface="Arial"/>
                <a:cs typeface="Arial"/>
              </a:rPr>
              <a:t>proteins </a:t>
            </a:r>
            <a:r>
              <a:rPr lang="en-US" sz="2400" spc="5" dirty="0">
                <a:latin typeface="Arial"/>
                <a:cs typeface="Arial"/>
              </a:rPr>
              <a:t>to  </a:t>
            </a:r>
            <a:r>
              <a:rPr lang="en-US" sz="2400" spc="-5" dirty="0">
                <a:latin typeface="Arial"/>
                <a:cs typeface="Arial"/>
              </a:rPr>
              <a:t>deposit.</a:t>
            </a:r>
            <a:endParaRPr lang="en-US" sz="2400" dirty="0">
              <a:latin typeface="Arial"/>
              <a:cs typeface="Arial"/>
            </a:endParaRPr>
          </a:p>
          <a:p>
            <a:pPr marL="12700" marR="267335"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lang="en-US" sz="2400" dirty="0">
                <a:latin typeface="Arial"/>
                <a:cs typeface="Arial"/>
              </a:rPr>
              <a:t>More </a:t>
            </a:r>
            <a:r>
              <a:rPr lang="en-US" sz="2400" spc="-10" dirty="0">
                <a:latin typeface="Arial"/>
                <a:cs typeface="Arial"/>
              </a:rPr>
              <a:t>durable </a:t>
            </a:r>
            <a:r>
              <a:rPr lang="en-US" sz="2400" spc="-5" dirty="0">
                <a:latin typeface="Arial"/>
                <a:cs typeface="Arial"/>
              </a:rPr>
              <a:t>than soft lenses, but less durable  than hard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ones.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010" y="914400"/>
            <a:ext cx="7246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u="heavy" spc="22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Gas </a:t>
            </a:r>
            <a:r>
              <a:rPr lang="en-IN" sz="2800" u="heavy" spc="2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permeable </a:t>
            </a:r>
            <a:r>
              <a:rPr lang="en-IN" sz="2800" u="heavy" spc="2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lenses</a:t>
            </a:r>
            <a:r>
              <a:rPr lang="en-IN" sz="2800" spc="2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IN" sz="2800" dirty="0">
                <a:solidFill>
                  <a:schemeClr val="bg1"/>
                </a:solidFill>
              </a:rPr>
              <a:t>(Semi-  rigid):</a:t>
            </a:r>
          </a:p>
        </p:txBody>
      </p:sp>
    </p:spTree>
    <p:extLst>
      <p:ext uri="{BB962C8B-B14F-4D97-AF65-F5344CB8AC3E}">
        <p14:creationId xmlns:p14="http://schemas.microsoft.com/office/powerpoint/2010/main" xmlns="" val="340997571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5257800" cy="1231106"/>
          </a:xfrm>
        </p:spPr>
        <p:txBody>
          <a:bodyPr/>
          <a:lstStyle/>
          <a:p>
            <a:r>
              <a:rPr lang="en-IN" u="heavy" spc="185" dirty="0" err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Toric</a:t>
            </a:r>
            <a:r>
              <a:rPr lang="en-IN" u="heavy" spc="2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lang="en-IN" u="heavy" spc="1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lenses</a:t>
            </a:r>
            <a:r>
              <a:rPr lang="en-IN" sz="2400" spc="160" dirty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667000"/>
            <a:ext cx="9724135" cy="2446824"/>
          </a:xfrm>
        </p:spPr>
        <p:txBody>
          <a:bodyPr/>
          <a:lstStyle/>
          <a:p>
            <a:pPr marL="12700" marR="352425" indent="85090">
              <a:spcBef>
                <a:spcPts val="100"/>
              </a:spcBef>
            </a:pPr>
            <a:r>
              <a:rPr lang="en-US" b="1" dirty="0">
                <a:latin typeface="Arial"/>
                <a:cs typeface="Arial"/>
              </a:rPr>
              <a:t>Are </a:t>
            </a:r>
            <a:r>
              <a:rPr lang="en-US" b="1" spc="-5" dirty="0">
                <a:latin typeface="Arial"/>
                <a:cs typeface="Arial"/>
              </a:rPr>
              <a:t>similar </a:t>
            </a:r>
            <a:r>
              <a:rPr lang="en-US" b="1" dirty="0">
                <a:latin typeface="Arial"/>
                <a:cs typeface="Arial"/>
              </a:rPr>
              <a:t>to </a:t>
            </a:r>
            <a:r>
              <a:rPr lang="en-US" b="1" spc="-5" dirty="0">
                <a:latin typeface="Arial"/>
                <a:cs typeface="Arial"/>
              </a:rPr>
              <a:t>soft contact lenses, but </a:t>
            </a:r>
            <a:r>
              <a:rPr lang="en-US" b="1" spc="-10" dirty="0">
                <a:latin typeface="Arial"/>
                <a:cs typeface="Arial"/>
              </a:rPr>
              <a:t>have </a:t>
            </a:r>
            <a:r>
              <a:rPr lang="en-US" b="1" dirty="0">
                <a:latin typeface="Arial"/>
                <a:cs typeface="Arial"/>
              </a:rPr>
              <a:t>a  </a:t>
            </a:r>
            <a:r>
              <a:rPr lang="en-US" b="1" spc="-5" dirty="0">
                <a:latin typeface="Arial"/>
                <a:cs typeface="Arial"/>
              </a:rPr>
              <a:t>couple of extra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characteristics</a:t>
            </a:r>
            <a:r>
              <a:rPr lang="en-US" spc="-5" dirty="0">
                <a:latin typeface="Arial"/>
                <a:cs typeface="Arial"/>
              </a:rPr>
              <a:t>:</a:t>
            </a:r>
            <a:endParaRPr lang="en-US" dirty="0">
              <a:latin typeface="Arial"/>
              <a:cs typeface="Arial"/>
            </a:endParaRPr>
          </a:p>
          <a:p>
            <a:pPr marL="12700" marR="886460">
              <a:spcBef>
                <a:spcPts val="600"/>
              </a:spcBef>
              <a:buSzPct val="95833"/>
              <a:tabLst>
                <a:tab pos="120650" algn="l"/>
              </a:tabLst>
            </a:pPr>
            <a:r>
              <a:rPr lang="en-US" dirty="0">
                <a:latin typeface="Arial"/>
                <a:cs typeface="Arial"/>
              </a:rPr>
              <a:t>They </a:t>
            </a:r>
            <a:r>
              <a:rPr lang="en-US" spc="-10" dirty="0">
                <a:latin typeface="Arial"/>
                <a:cs typeface="Arial"/>
              </a:rPr>
              <a:t>have </a:t>
            </a:r>
            <a:r>
              <a:rPr lang="en-US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powers in </a:t>
            </a:r>
            <a:r>
              <a:rPr lang="en-US" dirty="0">
                <a:latin typeface="Arial"/>
                <a:cs typeface="Arial"/>
              </a:rPr>
              <a:t>them: 1 for </a:t>
            </a:r>
            <a:r>
              <a:rPr lang="en-US" spc="-5" dirty="0">
                <a:latin typeface="Arial"/>
                <a:cs typeface="Arial"/>
              </a:rPr>
              <a:t>spherical  correction </a:t>
            </a:r>
            <a:r>
              <a:rPr lang="en-US" dirty="0">
                <a:latin typeface="Arial"/>
                <a:cs typeface="Arial"/>
              </a:rPr>
              <a:t>+ 1 </a:t>
            </a:r>
            <a:r>
              <a:rPr lang="en-US" spc="-5" dirty="0">
                <a:latin typeface="Arial"/>
                <a:cs typeface="Arial"/>
              </a:rPr>
              <a:t>for</a:t>
            </a:r>
            <a:r>
              <a:rPr lang="en-US" dirty="0">
                <a:latin typeface="Arial"/>
                <a:cs typeface="Arial"/>
              </a:rPr>
              <a:t> astigmatism.</a:t>
            </a:r>
          </a:p>
          <a:p>
            <a:pPr marL="120014" indent="-107950">
              <a:spcBef>
                <a:spcPts val="600"/>
              </a:spcBef>
              <a:buSzPct val="95833"/>
              <a:tabLst>
                <a:tab pos="120650" algn="l"/>
              </a:tabLst>
            </a:pPr>
            <a:r>
              <a:rPr lang="en-US" dirty="0">
                <a:latin typeface="Arial"/>
                <a:cs typeface="Arial"/>
              </a:rPr>
              <a:t>They </a:t>
            </a:r>
            <a:r>
              <a:rPr lang="en-US" spc="-5" dirty="0">
                <a:latin typeface="Arial"/>
                <a:cs typeface="Arial"/>
              </a:rPr>
              <a:t>are </a:t>
            </a:r>
            <a:r>
              <a:rPr lang="en-US" spc="-10" dirty="0">
                <a:latin typeface="Arial"/>
                <a:cs typeface="Arial"/>
              </a:rPr>
              <a:t>designed </a:t>
            </a:r>
            <a:r>
              <a:rPr lang="en-US" dirty="0">
                <a:latin typeface="Arial"/>
                <a:cs typeface="Arial"/>
              </a:rPr>
              <a:t>to </a:t>
            </a:r>
            <a:r>
              <a:rPr lang="en-US" spc="-5" dirty="0">
                <a:latin typeface="Arial"/>
                <a:cs typeface="Arial"/>
              </a:rPr>
              <a:t>keep 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spc="-10" dirty="0">
                <a:latin typeface="Arial"/>
                <a:cs typeface="Arial"/>
              </a:rPr>
              <a:t>lens </a:t>
            </a:r>
            <a:r>
              <a:rPr lang="en-US" spc="-5" dirty="0">
                <a:latin typeface="Arial"/>
                <a:cs typeface="Arial"/>
              </a:rPr>
              <a:t>in 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spc="40" dirty="0">
                <a:latin typeface="Arial"/>
                <a:cs typeface="Arial"/>
              </a:rPr>
              <a:t> </a:t>
            </a: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stable</a:t>
            </a:r>
            <a:endParaRPr lang="en-US" dirty="0">
              <a:latin typeface="Arial"/>
              <a:cs typeface="Arial"/>
            </a:endParaRPr>
          </a:p>
          <a:p>
            <a:pPr marL="12700"/>
            <a:r>
              <a:rPr lang="en-US" spc="-5" dirty="0">
                <a:latin typeface="Arial"/>
                <a:cs typeface="Arial"/>
              </a:rPr>
              <a:t>position </a:t>
            </a:r>
            <a:r>
              <a:rPr lang="en-US" spc="-10" dirty="0">
                <a:latin typeface="Arial"/>
                <a:cs typeface="Arial"/>
              </a:rPr>
              <a:t>even </a:t>
            </a:r>
            <a:r>
              <a:rPr lang="en-US" spc="-5" dirty="0">
                <a:latin typeface="Arial"/>
                <a:cs typeface="Arial"/>
              </a:rPr>
              <a:t>on</a:t>
            </a:r>
            <a:r>
              <a:rPr lang="en-US" dirty="0">
                <a:latin typeface="Arial"/>
                <a:cs typeface="Arial"/>
              </a:rPr>
              <a:t> movement.</a:t>
            </a:r>
          </a:p>
          <a:p>
            <a:pPr marL="12700" marR="5080">
              <a:spcBef>
                <a:spcPts val="600"/>
              </a:spcBef>
            </a:pPr>
            <a:r>
              <a:rPr lang="en-US" spc="-5" dirty="0">
                <a:latin typeface="Arial"/>
                <a:cs typeface="Arial"/>
              </a:rPr>
              <a:t>They </a:t>
            </a:r>
            <a:r>
              <a:rPr lang="en-US" spc="-15" dirty="0">
                <a:latin typeface="Arial"/>
                <a:cs typeface="Arial"/>
              </a:rPr>
              <a:t>offer </a:t>
            </a:r>
            <a:r>
              <a:rPr lang="en-US" spc="-5" dirty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comfort </a:t>
            </a:r>
            <a:r>
              <a:rPr lang="en-US" spc="-5" dirty="0">
                <a:latin typeface="Arial"/>
                <a:cs typeface="Arial"/>
              </a:rPr>
              <a:t>of </a:t>
            </a:r>
            <a:r>
              <a:rPr lang="en-US" dirty="0">
                <a:latin typeface="Arial"/>
                <a:cs typeface="Arial"/>
              </a:rPr>
              <a:t>soft </a:t>
            </a:r>
            <a:r>
              <a:rPr lang="en-US" spc="-5" dirty="0">
                <a:latin typeface="Arial"/>
                <a:cs typeface="Arial"/>
              </a:rPr>
              <a:t>lenses ,and at </a:t>
            </a:r>
            <a:r>
              <a:rPr lang="en-US" dirty="0">
                <a:latin typeface="Arial"/>
                <a:cs typeface="Arial"/>
              </a:rPr>
              <a:t>the  </a:t>
            </a:r>
            <a:r>
              <a:rPr lang="en-US" spc="5" dirty="0">
                <a:latin typeface="Arial"/>
                <a:cs typeface="Arial"/>
              </a:rPr>
              <a:t>same time </a:t>
            </a:r>
            <a:r>
              <a:rPr lang="en-US" spc="-5" dirty="0">
                <a:latin typeface="Arial"/>
                <a:cs typeface="Arial"/>
              </a:rPr>
              <a:t>they correct </a:t>
            </a:r>
            <a:r>
              <a:rPr lang="en-US" dirty="0">
                <a:latin typeface="Arial"/>
                <a:cs typeface="Arial"/>
              </a:rPr>
              <a:t>astigmatism, </a:t>
            </a:r>
            <a:r>
              <a:rPr lang="en-US" spc="-5" dirty="0">
                <a:latin typeface="Arial"/>
                <a:cs typeface="Arial"/>
              </a:rPr>
              <a:t>but their  </a:t>
            </a:r>
            <a:r>
              <a:rPr lang="en-US" spc="-10" dirty="0">
                <a:latin typeface="Arial"/>
                <a:cs typeface="Arial"/>
              </a:rPr>
              <a:t>disadvantage </a:t>
            </a:r>
            <a:r>
              <a:rPr lang="en-US" spc="-5" dirty="0">
                <a:latin typeface="Arial"/>
                <a:cs typeface="Arial"/>
              </a:rPr>
              <a:t>is that 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spc="-10" dirty="0">
                <a:latin typeface="Arial"/>
                <a:cs typeface="Arial"/>
              </a:rPr>
              <a:t>lens </a:t>
            </a:r>
            <a:r>
              <a:rPr lang="en-US" spc="-5" dirty="0">
                <a:latin typeface="Arial"/>
                <a:cs typeface="Arial"/>
              </a:rPr>
              <a:t>will </a:t>
            </a:r>
            <a:r>
              <a:rPr lang="en-US" dirty="0">
                <a:latin typeface="Arial"/>
                <a:cs typeface="Arial"/>
              </a:rPr>
              <a:t>sometimes </a:t>
            </a:r>
            <a:r>
              <a:rPr lang="en-US" spc="-5" dirty="0">
                <a:latin typeface="Arial"/>
                <a:cs typeface="Arial"/>
              </a:rPr>
              <a:t>rotate,  </a:t>
            </a:r>
            <a:r>
              <a:rPr lang="en-US" spc="-10" dirty="0">
                <a:latin typeface="Arial"/>
                <a:cs typeface="Arial"/>
              </a:rPr>
              <a:t>and </a:t>
            </a:r>
            <a:r>
              <a:rPr lang="en-US" spc="-5" dirty="0">
                <a:latin typeface="Arial"/>
                <a:cs typeface="Arial"/>
              </a:rPr>
              <a:t>this creates </a:t>
            </a:r>
            <a:r>
              <a:rPr lang="en-US" dirty="0">
                <a:latin typeface="Arial"/>
                <a:cs typeface="Arial"/>
              </a:rPr>
              <a:t>a </a:t>
            </a:r>
            <a:r>
              <a:rPr lang="en-US" spc="-5" dirty="0">
                <a:latin typeface="Arial"/>
                <a:cs typeface="Arial"/>
              </a:rPr>
              <a:t>very irritating change in vision as  the </a:t>
            </a:r>
            <a:r>
              <a:rPr lang="en-US" spc="-10" dirty="0">
                <a:latin typeface="Arial"/>
                <a:cs typeface="Arial"/>
              </a:rPr>
              <a:t>lens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rotates.</a:t>
            </a:r>
            <a:endParaRPr lang="en-US" dirty="0">
              <a:latin typeface="Arial"/>
              <a:cs typeface="Arial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9354652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838200"/>
            <a:ext cx="714120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Refractive Surgery</a:t>
            </a:r>
            <a:r>
              <a:rPr spc="-45" dirty="0"/>
              <a:t> </a:t>
            </a:r>
            <a:r>
              <a:rPr dirty="0"/>
              <a:t>Techniques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133600"/>
            <a:ext cx="8763000" cy="457999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Radial Keratotomy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(RK)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Freeze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keratomileusis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Photorefractive Keratectomy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(PRK)</a:t>
            </a:r>
            <a:endParaRPr sz="2800" dirty="0">
              <a:latin typeface="Arial"/>
              <a:cs typeface="Arial"/>
            </a:endParaRPr>
          </a:p>
          <a:p>
            <a:pPr marL="355600" marR="936625" indent="-342900">
              <a:lnSpc>
                <a:spcPts val="302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Laser Epithelial Keratomileusis  </a:t>
            </a:r>
            <a:r>
              <a:rPr sz="2800" spc="-10" dirty="0">
                <a:latin typeface="Arial"/>
                <a:cs typeface="Arial"/>
              </a:rPr>
              <a:t>(LASEK)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ts val="302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Laser-assisted </a:t>
            </a:r>
            <a:r>
              <a:rPr sz="2800" dirty="0">
                <a:latin typeface="Arial"/>
                <a:cs typeface="Arial"/>
              </a:rPr>
              <a:t>in-situ </a:t>
            </a:r>
            <a:r>
              <a:rPr sz="2800" spc="-5" dirty="0">
                <a:latin typeface="Arial"/>
                <a:cs typeface="Arial"/>
              </a:rPr>
              <a:t>Keratomileusis  </a:t>
            </a:r>
            <a:r>
              <a:rPr sz="2800" spc="-10" dirty="0">
                <a:latin typeface="Arial"/>
                <a:cs typeface="Arial"/>
              </a:rPr>
              <a:t>(LASIK)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Others:</a:t>
            </a:r>
            <a:endParaRPr sz="2800" dirty="0">
              <a:latin typeface="Arial"/>
              <a:cs typeface="Arial"/>
            </a:endParaRPr>
          </a:p>
          <a:p>
            <a:pPr marL="755650" lvl="1" indent="-285750">
              <a:spcBef>
                <a:spcPts val="309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Astigmatic Keratotomy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(AK)</a:t>
            </a:r>
          </a:p>
          <a:p>
            <a:pPr marL="755650" lvl="1" indent="-285750">
              <a:spcBef>
                <a:spcPts val="309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Intracorneal ring </a:t>
            </a:r>
            <a:r>
              <a:rPr sz="2400" dirty="0">
                <a:latin typeface="Arial"/>
                <a:cs typeface="Arial"/>
              </a:rPr>
              <a:t>segments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(Intacs)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spcBef>
                <a:spcPts val="309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spc="-10" dirty="0">
                <a:latin typeface="Arial"/>
                <a:cs typeface="Arial"/>
              </a:rPr>
              <a:t>Phakic </a:t>
            </a:r>
            <a:r>
              <a:rPr sz="2400" spc="-5" dirty="0">
                <a:latin typeface="Arial"/>
                <a:cs typeface="Arial"/>
              </a:rPr>
              <a:t>Intraocular </a:t>
            </a:r>
            <a:r>
              <a:rPr sz="2400" spc="-10" dirty="0">
                <a:latin typeface="Arial"/>
                <a:cs typeface="Arial"/>
              </a:rPr>
              <a:t>Lens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Implants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spcBef>
                <a:spcPts val="309"/>
              </a:spcBef>
              <a:buChar char="•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Refractive lensectomy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15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519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" dirty="0"/>
              <a:t>myopia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5370830" cy="163322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Short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sightedness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Diopteric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condition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Incident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parallel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rays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focused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front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retina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accommodation at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rest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68467" y="824483"/>
            <a:ext cx="4256532" cy="2252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63182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Laser</a:t>
            </a:r>
            <a:r>
              <a:rPr spc="-80" dirty="0"/>
              <a:t> </a:t>
            </a:r>
            <a:r>
              <a:rPr dirty="0"/>
              <a:t>technology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00" y="2362200"/>
            <a:ext cx="11734800" cy="380745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2900">
              <a:spcBef>
                <a:spcPts val="409"/>
              </a:spcBef>
              <a:buFont typeface="Arial" panose="020B0604020202020204" pitchFamily="34" charset="0"/>
              <a:buChar char="•"/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Excimer</a:t>
            </a:r>
            <a:r>
              <a:rPr sz="2400" spc="-5" dirty="0">
                <a:latin typeface="Arial"/>
                <a:cs typeface="Arial"/>
              </a:rPr>
              <a:t> laser: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EXC</a:t>
            </a:r>
            <a:r>
              <a:rPr sz="2400" spc="-10" dirty="0">
                <a:latin typeface="Arial"/>
                <a:cs typeface="Arial"/>
              </a:rPr>
              <a:t>ited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IMER</a:t>
            </a:r>
            <a:endParaRPr sz="2400" dirty="0">
              <a:latin typeface="Arial"/>
              <a:cs typeface="Arial"/>
            </a:endParaRPr>
          </a:p>
          <a:p>
            <a:pPr marL="355600" marR="13335" indent="-342900">
              <a:lnSpc>
                <a:spcPts val="2590"/>
              </a:lnSpc>
              <a:spcBef>
                <a:spcPts val="635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Arial"/>
                <a:cs typeface="Arial"/>
              </a:rPr>
              <a:t>AKA </a:t>
            </a:r>
            <a:r>
              <a:rPr sz="2400" spc="-5" dirty="0">
                <a:latin typeface="Arial"/>
                <a:cs typeface="Arial"/>
              </a:rPr>
              <a:t>“cool laser </a:t>
            </a:r>
            <a:r>
              <a:rPr sz="2400" dirty="0">
                <a:latin typeface="Arial"/>
                <a:cs typeface="Arial"/>
              </a:rPr>
              <a:t>beam” </a:t>
            </a:r>
            <a:r>
              <a:rPr sz="2400" spc="-5" dirty="0">
                <a:latin typeface="Arial"/>
                <a:cs typeface="Arial"/>
              </a:rPr>
              <a:t>because little </a:t>
            </a:r>
            <a:r>
              <a:rPr sz="2400" dirty="0">
                <a:latin typeface="Arial"/>
                <a:cs typeface="Arial"/>
              </a:rPr>
              <a:t>thermal  </a:t>
            </a:r>
            <a:r>
              <a:rPr sz="2400" spc="-5" dirty="0">
                <a:latin typeface="Arial"/>
                <a:cs typeface="Arial"/>
              </a:rPr>
              <a:t>damage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adjacent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tissues.</a:t>
            </a:r>
            <a:endParaRPr sz="2400" dirty="0">
              <a:latin typeface="Arial"/>
              <a:cs typeface="Arial"/>
            </a:endParaRPr>
          </a:p>
          <a:p>
            <a:pPr marL="355600" marR="473075" indent="-342900">
              <a:lnSpc>
                <a:spcPts val="259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Arial"/>
                <a:cs typeface="Arial"/>
              </a:rPr>
              <a:t>193nm wavelength ultraviolet </a:t>
            </a:r>
            <a:r>
              <a:rPr sz="2400" spc="-5" dirty="0">
                <a:latin typeface="Arial"/>
                <a:cs typeface="Arial"/>
              </a:rPr>
              <a:t>laser with  sufficient </a:t>
            </a:r>
            <a:r>
              <a:rPr sz="2400" spc="-10" dirty="0">
                <a:latin typeface="Arial"/>
                <a:cs typeface="Arial"/>
              </a:rPr>
              <a:t>energy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disrupt intermolecular  </a:t>
            </a:r>
            <a:r>
              <a:rPr sz="2400" spc="-10" dirty="0">
                <a:latin typeface="Arial"/>
                <a:cs typeface="Arial"/>
              </a:rPr>
              <a:t>bonds </a:t>
            </a:r>
            <a:r>
              <a:rPr sz="2400" spc="-5" dirty="0">
                <a:latin typeface="Arial"/>
                <a:cs typeface="Arial"/>
              </a:rPr>
              <a:t>within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corneal </a:t>
            </a:r>
            <a:r>
              <a:rPr sz="2400" dirty="0">
                <a:latin typeface="Arial"/>
                <a:cs typeface="Arial"/>
              </a:rPr>
              <a:t>stromal </a:t>
            </a:r>
            <a:r>
              <a:rPr sz="2400" spc="-5" dirty="0">
                <a:latin typeface="Arial"/>
                <a:cs typeface="Arial"/>
              </a:rPr>
              <a:t>tissue  (photoablative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decomposition).</a:t>
            </a:r>
            <a:endParaRPr sz="2400" dirty="0">
              <a:latin typeface="Arial"/>
              <a:cs typeface="Arial"/>
            </a:endParaRPr>
          </a:p>
          <a:p>
            <a:pPr marL="355600" marR="163195" indent="-342900" algn="just">
              <a:lnSpc>
                <a:spcPts val="259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First excimer lasers FDA </a:t>
            </a:r>
            <a:r>
              <a:rPr sz="2400" spc="-10" dirty="0">
                <a:latin typeface="Arial"/>
                <a:cs typeface="Arial"/>
              </a:rPr>
              <a:t>approved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1995,  </a:t>
            </a:r>
            <a:r>
              <a:rPr sz="2400" spc="-5" dirty="0">
                <a:latin typeface="Arial"/>
                <a:cs typeface="Arial"/>
              </a:rPr>
              <a:t>with beam width </a:t>
            </a:r>
            <a:r>
              <a:rPr sz="2400" spc="5" dirty="0">
                <a:latin typeface="Arial"/>
                <a:cs typeface="Arial"/>
              </a:rPr>
              <a:t>4-5mm, </a:t>
            </a:r>
            <a:r>
              <a:rPr sz="2400" spc="-5" dirty="0">
                <a:latin typeface="Arial"/>
                <a:cs typeface="Arial"/>
              </a:rPr>
              <a:t>now </a:t>
            </a:r>
            <a:r>
              <a:rPr sz="2400" spc="-10" dirty="0">
                <a:latin typeface="Arial"/>
                <a:cs typeface="Arial"/>
              </a:rPr>
              <a:t>available </a:t>
            </a:r>
            <a:r>
              <a:rPr sz="2400" spc="-5" dirty="0">
                <a:latin typeface="Arial"/>
                <a:cs typeface="Arial"/>
              </a:rPr>
              <a:t>less  than </a:t>
            </a:r>
            <a:r>
              <a:rPr sz="2400" spc="-10" dirty="0">
                <a:latin typeface="Arial"/>
                <a:cs typeface="Arial"/>
              </a:rPr>
              <a:t>100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microns.</a:t>
            </a:r>
            <a:endParaRPr sz="2400" dirty="0">
              <a:latin typeface="Arial"/>
              <a:cs typeface="Arial"/>
            </a:endParaRPr>
          </a:p>
          <a:p>
            <a:pPr marL="355600" marR="51435" indent="-342900" algn="just">
              <a:lnSpc>
                <a:spcPts val="259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Each laser pulse removes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given </a:t>
            </a:r>
            <a:r>
              <a:rPr sz="2400" spc="-5" dirty="0">
                <a:latin typeface="Arial"/>
                <a:cs typeface="Arial"/>
              </a:rPr>
              <a:t>volume </a:t>
            </a:r>
            <a:r>
              <a:rPr sz="2400" dirty="0">
                <a:latin typeface="Arial"/>
                <a:cs typeface="Arial"/>
              </a:rPr>
              <a:t>of  stroma</a:t>
            </a:r>
          </a:p>
          <a:p>
            <a:pPr marL="355600" marR="5080" indent="-342900" algn="just">
              <a:lnSpc>
                <a:spcPts val="259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Three types of laser application: wide-area  </a:t>
            </a:r>
            <a:r>
              <a:rPr sz="2400" spc="-10" dirty="0">
                <a:latin typeface="Arial"/>
                <a:cs typeface="Arial"/>
              </a:rPr>
              <a:t>ablation, </a:t>
            </a:r>
            <a:r>
              <a:rPr sz="2400" spc="-5" dirty="0">
                <a:latin typeface="Arial"/>
                <a:cs typeface="Arial"/>
              </a:rPr>
              <a:t>scanning slit, and flying spot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lasers.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57714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701117"/>
            <a:ext cx="4953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Laser</a:t>
            </a:r>
            <a:r>
              <a:rPr spc="-75" dirty="0"/>
              <a:t> </a:t>
            </a:r>
            <a:r>
              <a:rPr dirty="0"/>
              <a:t>technology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400" y="2895600"/>
            <a:ext cx="11049000" cy="294862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36525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sz="2400" spc="5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myopia, laser flattens central cornea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decrease its focusing power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bring  secondary focal </a:t>
            </a:r>
            <a:r>
              <a:rPr sz="2400" spc="-10" dirty="0">
                <a:latin typeface="Arial"/>
                <a:cs typeface="Arial"/>
              </a:rPr>
              <a:t>point </a:t>
            </a:r>
            <a:r>
              <a:rPr sz="2400" spc="-5" dirty="0">
                <a:latin typeface="Arial"/>
                <a:cs typeface="Arial"/>
              </a:rPr>
              <a:t>back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retina.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sz="2400" spc="5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hyperopia, the laser removes peripheral  corneal tissue thereby secondarily  steepening the central cornea, increasing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focusing power 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cornea.</a:t>
            </a:r>
            <a:endParaRPr sz="2400" dirty="0">
              <a:latin typeface="Arial"/>
              <a:cs typeface="Arial"/>
            </a:endParaRPr>
          </a:p>
          <a:p>
            <a:pPr marL="355600" marR="121285" indent="-342900">
              <a:lnSpc>
                <a:spcPct val="90100"/>
              </a:lnSpc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Astigmatism treated with elliptical </a:t>
            </a:r>
            <a:r>
              <a:rPr sz="2400" dirty="0">
                <a:latin typeface="Arial"/>
                <a:cs typeface="Arial"/>
              </a:rPr>
              <a:t>or  </a:t>
            </a:r>
            <a:r>
              <a:rPr sz="2400" spc="-5" dirty="0">
                <a:latin typeface="Arial"/>
                <a:cs typeface="Arial"/>
              </a:rPr>
              <a:t>cylindrical beams that flatten the steepest  corneal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meridian.</a:t>
            </a:r>
            <a:endParaRPr sz="2400" dirty="0">
              <a:latin typeface="Arial"/>
              <a:cs typeface="Arial"/>
            </a:endParaRPr>
          </a:p>
          <a:p>
            <a:pPr marL="355600" marR="101600" indent="-342900">
              <a:lnSpc>
                <a:spcPts val="2600"/>
              </a:lnSpc>
              <a:spcBef>
                <a:spcPts val="620"/>
              </a:spcBef>
              <a:buFont typeface="Arial" panose="020B0604020202020204" pitchFamily="34" charset="0"/>
              <a:buChar char="•"/>
            </a:pPr>
            <a:r>
              <a:rPr sz="2400" spc="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minimize </a:t>
            </a:r>
            <a:r>
              <a:rPr sz="2400" spc="-5" dirty="0">
                <a:latin typeface="Arial"/>
                <a:cs typeface="Arial"/>
              </a:rPr>
              <a:t>glare </a:t>
            </a:r>
            <a:r>
              <a:rPr sz="2400" spc="-10" dirty="0">
                <a:latin typeface="Arial"/>
                <a:cs typeface="Arial"/>
              </a:rPr>
              <a:t>and halos, </a:t>
            </a:r>
            <a:r>
              <a:rPr sz="2400" spc="-5" dirty="0">
                <a:latin typeface="Arial"/>
                <a:cs typeface="Arial"/>
              </a:rPr>
              <a:t>optical zone  should be larger than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dilated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pupil.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26252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816838"/>
            <a:ext cx="7511472" cy="4041162"/>
          </a:xfrm>
        </p:spPr>
        <p:txBody>
          <a:bodyPr>
            <a:normAutofit/>
          </a:bodyPr>
          <a:lstStyle/>
          <a:p>
            <a:r>
              <a:rPr lang="en-US" sz="4400" dirty="0"/>
              <a:t>THANK YOU …</a:t>
            </a:r>
          </a:p>
          <a:p>
            <a:r>
              <a:rPr lang="en-US" sz="4400" dirty="0"/>
              <a:t>STAY HOME, STAY SAFE …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xmlns="" val="232700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4732782" y="2888742"/>
              <a:ext cx="373380" cy="2846705"/>
            </a:xfrm>
            <a:custGeom>
              <a:avLst/>
              <a:gdLst/>
              <a:ahLst/>
              <a:cxnLst/>
              <a:rect l="l" t="t" r="r" b="b"/>
              <a:pathLst>
                <a:path w="373379" h="2846704">
                  <a:moveTo>
                    <a:pt x="0" y="1423416"/>
                  </a:moveTo>
                  <a:lnTo>
                    <a:pt x="186689" y="1423416"/>
                  </a:lnTo>
                  <a:lnTo>
                    <a:pt x="186689" y="2846489"/>
                  </a:lnTo>
                  <a:lnTo>
                    <a:pt x="373379" y="2846489"/>
                  </a:lnTo>
                </a:path>
                <a:path w="373379" h="2846704">
                  <a:moveTo>
                    <a:pt x="0" y="1423416"/>
                  </a:moveTo>
                  <a:lnTo>
                    <a:pt x="186689" y="1423416"/>
                  </a:lnTo>
                  <a:lnTo>
                    <a:pt x="186689" y="2134997"/>
                  </a:lnTo>
                  <a:lnTo>
                    <a:pt x="373379" y="2134997"/>
                  </a:lnTo>
                </a:path>
                <a:path w="373379" h="2846704">
                  <a:moveTo>
                    <a:pt x="0" y="1423416"/>
                  </a:moveTo>
                  <a:lnTo>
                    <a:pt x="373379" y="1423416"/>
                  </a:lnTo>
                </a:path>
                <a:path w="373379" h="2846704">
                  <a:moveTo>
                    <a:pt x="0" y="1423289"/>
                  </a:moveTo>
                  <a:lnTo>
                    <a:pt x="186689" y="1423289"/>
                  </a:lnTo>
                  <a:lnTo>
                    <a:pt x="186689" y="711708"/>
                  </a:lnTo>
                  <a:lnTo>
                    <a:pt x="373379" y="711708"/>
                  </a:lnTo>
                </a:path>
                <a:path w="373379" h="2846704">
                  <a:moveTo>
                    <a:pt x="0" y="1423035"/>
                  </a:moveTo>
                  <a:lnTo>
                    <a:pt x="186689" y="1423035"/>
                  </a:lnTo>
                  <a:lnTo>
                    <a:pt x="186689" y="0"/>
                  </a:lnTo>
                  <a:lnTo>
                    <a:pt x="373379" y="0"/>
                  </a:lnTo>
                </a:path>
              </a:pathLst>
            </a:custGeom>
            <a:ln w="19812">
              <a:solidFill>
                <a:srgbClr val="8E0A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64329" y="2814066"/>
              <a:ext cx="568960" cy="2996565"/>
            </a:xfrm>
            <a:custGeom>
              <a:avLst/>
              <a:gdLst/>
              <a:ahLst/>
              <a:cxnLst/>
              <a:rect l="l" t="t" r="r" b="b"/>
              <a:pathLst>
                <a:path w="568960" h="2996565">
                  <a:moveTo>
                    <a:pt x="568451" y="0"/>
                  </a:moveTo>
                  <a:lnTo>
                    <a:pt x="0" y="0"/>
                  </a:lnTo>
                  <a:lnTo>
                    <a:pt x="0" y="2996183"/>
                  </a:lnTo>
                  <a:lnTo>
                    <a:pt x="568451" y="2996183"/>
                  </a:lnTo>
                  <a:lnTo>
                    <a:pt x="568451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4329" y="2814066"/>
              <a:ext cx="568960" cy="2996565"/>
            </a:xfrm>
            <a:custGeom>
              <a:avLst/>
              <a:gdLst/>
              <a:ahLst/>
              <a:cxnLst/>
              <a:rect l="l" t="t" r="r" b="b"/>
              <a:pathLst>
                <a:path w="568960" h="2996565">
                  <a:moveTo>
                    <a:pt x="0" y="2996183"/>
                  </a:moveTo>
                  <a:lnTo>
                    <a:pt x="568451" y="2996183"/>
                  </a:lnTo>
                  <a:lnTo>
                    <a:pt x="568451" y="0"/>
                  </a:lnTo>
                  <a:lnTo>
                    <a:pt x="0" y="0"/>
                  </a:lnTo>
                  <a:lnTo>
                    <a:pt x="0" y="2996183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4780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Etiological</a:t>
            </a:r>
            <a:r>
              <a:rPr sz="3600" spc="-40" dirty="0"/>
              <a:t> </a:t>
            </a:r>
            <a:r>
              <a:rPr sz="3600" spc="-30" dirty="0"/>
              <a:t>classification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4120665" y="3165316"/>
            <a:ext cx="600075" cy="22917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585"/>
              </a:lnSpc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etiological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96002" y="2595117"/>
            <a:ext cx="1887220" cy="589280"/>
            <a:chOff x="5096002" y="2595117"/>
            <a:chExt cx="1887220" cy="589280"/>
          </a:xfrm>
        </p:grpSpPr>
        <p:sp>
          <p:nvSpPr>
            <p:cNvPr id="9" name="object 9"/>
            <p:cNvSpPr/>
            <p:nvPr/>
          </p:nvSpPr>
          <p:spPr>
            <a:xfrm>
              <a:off x="5106162" y="2605277"/>
              <a:ext cx="1866900" cy="568960"/>
            </a:xfrm>
            <a:custGeom>
              <a:avLst/>
              <a:gdLst/>
              <a:ahLst/>
              <a:cxnLst/>
              <a:rect l="l" t="t" r="r" b="b"/>
              <a:pathLst>
                <a:path w="1866900" h="568960">
                  <a:moveTo>
                    <a:pt x="1866899" y="0"/>
                  </a:moveTo>
                  <a:lnTo>
                    <a:pt x="0" y="0"/>
                  </a:lnTo>
                  <a:lnTo>
                    <a:pt x="0" y="568451"/>
                  </a:lnTo>
                  <a:lnTo>
                    <a:pt x="1866899" y="568451"/>
                  </a:lnTo>
                  <a:lnTo>
                    <a:pt x="186689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6162" y="2605277"/>
              <a:ext cx="1866900" cy="568960"/>
            </a:xfrm>
            <a:custGeom>
              <a:avLst/>
              <a:gdLst/>
              <a:ahLst/>
              <a:cxnLst/>
              <a:rect l="l" t="t" r="r" b="b"/>
              <a:pathLst>
                <a:path w="1866900" h="568960">
                  <a:moveTo>
                    <a:pt x="0" y="568451"/>
                  </a:moveTo>
                  <a:lnTo>
                    <a:pt x="1866899" y="568451"/>
                  </a:lnTo>
                  <a:lnTo>
                    <a:pt x="1866899" y="0"/>
                  </a:lnTo>
                  <a:lnTo>
                    <a:pt x="0" y="0"/>
                  </a:lnTo>
                  <a:lnTo>
                    <a:pt x="0" y="56845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06161" y="2605277"/>
            <a:ext cx="1866900" cy="568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900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Axial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myopia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96002" y="3306826"/>
            <a:ext cx="1887220" cy="589280"/>
            <a:chOff x="5096002" y="3306826"/>
            <a:chExt cx="1887220" cy="589280"/>
          </a:xfrm>
        </p:grpSpPr>
        <p:sp>
          <p:nvSpPr>
            <p:cNvPr id="13" name="object 13"/>
            <p:cNvSpPr/>
            <p:nvPr/>
          </p:nvSpPr>
          <p:spPr>
            <a:xfrm>
              <a:off x="5106162" y="3316986"/>
              <a:ext cx="1866900" cy="568960"/>
            </a:xfrm>
            <a:custGeom>
              <a:avLst/>
              <a:gdLst/>
              <a:ahLst/>
              <a:cxnLst/>
              <a:rect l="l" t="t" r="r" b="b"/>
              <a:pathLst>
                <a:path w="1866900" h="568960">
                  <a:moveTo>
                    <a:pt x="1866899" y="0"/>
                  </a:moveTo>
                  <a:lnTo>
                    <a:pt x="0" y="0"/>
                  </a:lnTo>
                  <a:lnTo>
                    <a:pt x="0" y="568451"/>
                  </a:lnTo>
                  <a:lnTo>
                    <a:pt x="1866899" y="568451"/>
                  </a:lnTo>
                  <a:lnTo>
                    <a:pt x="186689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06162" y="3316986"/>
              <a:ext cx="1866900" cy="568960"/>
            </a:xfrm>
            <a:custGeom>
              <a:avLst/>
              <a:gdLst/>
              <a:ahLst/>
              <a:cxnLst/>
              <a:rect l="l" t="t" r="r" b="b"/>
              <a:pathLst>
                <a:path w="1866900" h="568960">
                  <a:moveTo>
                    <a:pt x="0" y="568451"/>
                  </a:moveTo>
                  <a:lnTo>
                    <a:pt x="1866899" y="568451"/>
                  </a:lnTo>
                  <a:lnTo>
                    <a:pt x="1866899" y="0"/>
                  </a:lnTo>
                  <a:lnTo>
                    <a:pt x="0" y="0"/>
                  </a:lnTo>
                  <a:lnTo>
                    <a:pt x="0" y="56845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06161" y="3316985"/>
            <a:ext cx="1866900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39"/>
              </a:lnSpc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Curvatural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2105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myopia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96002" y="4017009"/>
            <a:ext cx="1887220" cy="590550"/>
            <a:chOff x="5096002" y="4017009"/>
            <a:chExt cx="1887220" cy="590550"/>
          </a:xfrm>
        </p:grpSpPr>
        <p:sp>
          <p:nvSpPr>
            <p:cNvPr id="17" name="object 17"/>
            <p:cNvSpPr/>
            <p:nvPr/>
          </p:nvSpPr>
          <p:spPr>
            <a:xfrm>
              <a:off x="5106162" y="4027169"/>
              <a:ext cx="1866900" cy="570230"/>
            </a:xfrm>
            <a:custGeom>
              <a:avLst/>
              <a:gdLst/>
              <a:ahLst/>
              <a:cxnLst/>
              <a:rect l="l" t="t" r="r" b="b"/>
              <a:pathLst>
                <a:path w="1866900" h="570229">
                  <a:moveTo>
                    <a:pt x="1866899" y="0"/>
                  </a:moveTo>
                  <a:lnTo>
                    <a:pt x="0" y="0"/>
                  </a:lnTo>
                  <a:lnTo>
                    <a:pt x="0" y="569975"/>
                  </a:lnTo>
                  <a:lnTo>
                    <a:pt x="1866899" y="569975"/>
                  </a:lnTo>
                  <a:lnTo>
                    <a:pt x="186689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06162" y="4027169"/>
              <a:ext cx="1866900" cy="570230"/>
            </a:xfrm>
            <a:custGeom>
              <a:avLst/>
              <a:gdLst/>
              <a:ahLst/>
              <a:cxnLst/>
              <a:rect l="l" t="t" r="r" b="b"/>
              <a:pathLst>
                <a:path w="1866900" h="570229">
                  <a:moveTo>
                    <a:pt x="0" y="569975"/>
                  </a:moveTo>
                  <a:lnTo>
                    <a:pt x="1866899" y="569975"/>
                  </a:lnTo>
                  <a:lnTo>
                    <a:pt x="1866899" y="0"/>
                  </a:lnTo>
                  <a:lnTo>
                    <a:pt x="0" y="0"/>
                  </a:lnTo>
                  <a:lnTo>
                    <a:pt x="0" y="56997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06161" y="4027170"/>
            <a:ext cx="1866900" cy="57023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915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myopia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96002" y="4728717"/>
            <a:ext cx="1887220" cy="590550"/>
            <a:chOff x="5096002" y="4728717"/>
            <a:chExt cx="1887220" cy="590550"/>
          </a:xfrm>
        </p:grpSpPr>
        <p:sp>
          <p:nvSpPr>
            <p:cNvPr id="21" name="object 21"/>
            <p:cNvSpPr/>
            <p:nvPr/>
          </p:nvSpPr>
          <p:spPr>
            <a:xfrm>
              <a:off x="5106162" y="4738877"/>
              <a:ext cx="1866900" cy="570230"/>
            </a:xfrm>
            <a:custGeom>
              <a:avLst/>
              <a:gdLst/>
              <a:ahLst/>
              <a:cxnLst/>
              <a:rect l="l" t="t" r="r" b="b"/>
              <a:pathLst>
                <a:path w="1866900" h="570229">
                  <a:moveTo>
                    <a:pt x="1866899" y="0"/>
                  </a:moveTo>
                  <a:lnTo>
                    <a:pt x="0" y="0"/>
                  </a:lnTo>
                  <a:lnTo>
                    <a:pt x="0" y="569976"/>
                  </a:lnTo>
                  <a:lnTo>
                    <a:pt x="1866899" y="569976"/>
                  </a:lnTo>
                  <a:lnTo>
                    <a:pt x="186689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06162" y="4738877"/>
              <a:ext cx="1866900" cy="570230"/>
            </a:xfrm>
            <a:custGeom>
              <a:avLst/>
              <a:gdLst/>
              <a:ahLst/>
              <a:cxnLst/>
              <a:rect l="l" t="t" r="r" b="b"/>
              <a:pathLst>
                <a:path w="1866900" h="570229">
                  <a:moveTo>
                    <a:pt x="0" y="569976"/>
                  </a:moveTo>
                  <a:lnTo>
                    <a:pt x="1866899" y="569976"/>
                  </a:lnTo>
                  <a:lnTo>
                    <a:pt x="1866899" y="0"/>
                  </a:lnTo>
                  <a:lnTo>
                    <a:pt x="0" y="0"/>
                  </a:lnTo>
                  <a:lnTo>
                    <a:pt x="0" y="56997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106161" y="4738878"/>
            <a:ext cx="1866900" cy="5702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42925" marR="335280" indent="-135890">
              <a:lnSpc>
                <a:spcPts val="1930"/>
              </a:lnSpc>
              <a:spcBef>
                <a:spcPts val="300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Positional  myopia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96255" y="5440679"/>
            <a:ext cx="1887220" cy="589915"/>
            <a:chOff x="5096255" y="5440679"/>
            <a:chExt cx="1887220" cy="589915"/>
          </a:xfrm>
        </p:grpSpPr>
        <p:sp>
          <p:nvSpPr>
            <p:cNvPr id="25" name="object 25"/>
            <p:cNvSpPr/>
            <p:nvPr/>
          </p:nvSpPr>
          <p:spPr>
            <a:xfrm>
              <a:off x="5106161" y="5450585"/>
              <a:ext cx="1866900" cy="570230"/>
            </a:xfrm>
            <a:custGeom>
              <a:avLst/>
              <a:gdLst/>
              <a:ahLst/>
              <a:cxnLst/>
              <a:rect l="l" t="t" r="r" b="b"/>
              <a:pathLst>
                <a:path w="1866900" h="570229">
                  <a:moveTo>
                    <a:pt x="1866899" y="0"/>
                  </a:moveTo>
                  <a:lnTo>
                    <a:pt x="0" y="0"/>
                  </a:lnTo>
                  <a:lnTo>
                    <a:pt x="0" y="569976"/>
                  </a:lnTo>
                  <a:lnTo>
                    <a:pt x="1866899" y="569976"/>
                  </a:lnTo>
                  <a:lnTo>
                    <a:pt x="186689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06161" y="5450585"/>
              <a:ext cx="1866900" cy="570230"/>
            </a:xfrm>
            <a:custGeom>
              <a:avLst/>
              <a:gdLst/>
              <a:ahLst/>
              <a:cxnLst/>
              <a:rect l="l" t="t" r="r" b="b"/>
              <a:pathLst>
                <a:path w="1866900" h="570229">
                  <a:moveTo>
                    <a:pt x="0" y="569976"/>
                  </a:moveTo>
                  <a:lnTo>
                    <a:pt x="1866899" y="569976"/>
                  </a:lnTo>
                  <a:lnTo>
                    <a:pt x="1866899" y="0"/>
                  </a:lnTo>
                  <a:lnTo>
                    <a:pt x="0" y="0"/>
                  </a:lnTo>
                  <a:lnTo>
                    <a:pt x="0" y="56997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106161" y="5450585"/>
            <a:ext cx="1866900" cy="5702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81610" marR="9525" indent="-165100">
              <a:lnSpc>
                <a:spcPts val="1930"/>
              </a:lnSpc>
              <a:spcBef>
                <a:spcPts val="300"/>
              </a:spcBef>
            </a:pP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excessive  accomodation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23784" y="1989201"/>
            <a:ext cx="1216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Arial"/>
                <a:cs typeface="Arial"/>
              </a:rPr>
              <a:t>com</a:t>
            </a:r>
            <a:r>
              <a:rPr sz="1800" spc="15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onest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23784" y="4805553"/>
            <a:ext cx="2458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Spasm </a:t>
            </a:r>
            <a:r>
              <a:rPr sz="1800" spc="55" dirty="0">
                <a:latin typeface="Arial"/>
                <a:cs typeface="Arial"/>
              </a:rPr>
              <a:t>of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accomodation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23784" y="3440938"/>
            <a:ext cx="170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Nuclear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sclerosis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4127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Clinical</a:t>
            </a:r>
            <a:r>
              <a:rPr sz="3600" spc="-65" dirty="0"/>
              <a:t> </a:t>
            </a:r>
            <a:r>
              <a:rPr sz="3600" spc="-30" dirty="0"/>
              <a:t>classification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28600" y="1981200"/>
            <a:ext cx="11201400" cy="4353756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50"/>
              </a:spcBef>
              <a:buClr>
                <a:srgbClr val="B31166"/>
              </a:buClr>
              <a:buSzPct val="80000"/>
              <a:buAutoNum type="arabicParenR"/>
              <a:tabLst>
                <a:tab pos="469265" algn="l"/>
                <a:tab pos="469900" algn="l"/>
              </a:tabLst>
            </a:pPr>
            <a:r>
              <a:rPr sz="2000" b="1" spc="-65" dirty="0">
                <a:solidFill>
                  <a:srgbClr val="404040"/>
                </a:solidFill>
                <a:latin typeface="Arial"/>
                <a:cs typeface="Arial"/>
              </a:rPr>
              <a:t>Congenital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55"/>
              </a:spcBef>
              <a:buClr>
                <a:srgbClr val="B31166"/>
              </a:buClr>
              <a:buSzPct val="80000"/>
              <a:buAutoNum type="arabicParenR"/>
              <a:tabLst>
                <a:tab pos="469265" algn="l"/>
                <a:tab pos="469900" algn="l"/>
              </a:tabLst>
            </a:pPr>
            <a:r>
              <a:rPr sz="2000" b="1" spc="-65" dirty="0">
                <a:solidFill>
                  <a:srgbClr val="404040"/>
                </a:solidFill>
                <a:latin typeface="Arial"/>
                <a:cs typeface="Arial"/>
              </a:rPr>
              <a:t>Simple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/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404040"/>
                </a:solidFill>
                <a:latin typeface="Arial"/>
                <a:cs typeface="Arial"/>
              </a:rPr>
              <a:t>developmental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35"/>
              </a:spcBef>
              <a:buClr>
                <a:srgbClr val="B31166"/>
              </a:buClr>
              <a:buSzPct val="80000"/>
              <a:buAutoNum type="arabicParenR"/>
              <a:tabLst>
                <a:tab pos="469265" algn="l"/>
                <a:tab pos="469900" algn="l"/>
              </a:tabLst>
            </a:pPr>
            <a:r>
              <a:rPr sz="2000" b="1" spc="-70" dirty="0">
                <a:solidFill>
                  <a:srgbClr val="404040"/>
                </a:solidFill>
                <a:latin typeface="Arial"/>
                <a:cs typeface="Arial"/>
              </a:rPr>
              <a:t>Pathological</a:t>
            </a:r>
            <a:r>
              <a:rPr sz="2000" b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Arial"/>
                <a:cs typeface="Arial"/>
              </a:rPr>
              <a:t>degenerative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35"/>
              </a:spcBef>
              <a:buClr>
                <a:srgbClr val="B31166"/>
              </a:buClr>
              <a:buSzPct val="80000"/>
              <a:buAutoNum type="arabicParenR"/>
              <a:tabLst>
                <a:tab pos="469265" algn="l"/>
                <a:tab pos="469900" algn="l"/>
              </a:tabLst>
            </a:pPr>
            <a:r>
              <a:rPr sz="2000" b="1" spc="-85" dirty="0">
                <a:solidFill>
                  <a:srgbClr val="404040"/>
                </a:solidFill>
                <a:latin typeface="Arial"/>
                <a:cs typeface="Arial"/>
              </a:rPr>
              <a:t>Acquired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65"/>
              </a:spcBef>
              <a:buClr>
                <a:srgbClr val="B31166"/>
              </a:buClr>
              <a:buSzPct val="78571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Post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traumatic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B31166"/>
              </a:buClr>
              <a:buSzPct val="78571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Post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keratitic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65"/>
              </a:spcBef>
              <a:buClr>
                <a:srgbClr val="B31166"/>
              </a:buClr>
              <a:buSzPct val="78571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Drug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induced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60"/>
              </a:spcBef>
              <a:buClr>
                <a:srgbClr val="B31166"/>
              </a:buClr>
              <a:buSzPct val="78571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Pseudomyopia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B31166"/>
              </a:buClr>
              <a:buSzPct val="78571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Night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myopia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60"/>
              </a:spcBef>
              <a:buClr>
                <a:srgbClr val="B31166"/>
              </a:buClr>
              <a:buSzPct val="78571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Consecutive 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60"/>
              </a:spcBef>
              <a:buClr>
                <a:srgbClr val="B31166"/>
              </a:buClr>
              <a:buSzPct val="78571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space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832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Congenital</a:t>
            </a:r>
            <a:r>
              <a:rPr sz="3600" spc="-50" dirty="0"/>
              <a:t> </a:t>
            </a:r>
            <a:r>
              <a:rPr sz="3600" spc="20" dirty="0"/>
              <a:t>myopia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4776470" cy="125666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Present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birth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diagnosed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2-3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yrs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85" dirty="0">
                <a:solidFill>
                  <a:srgbClr val="404040"/>
                </a:solidFill>
                <a:latin typeface="Arial"/>
                <a:cs typeface="Arial"/>
              </a:rPr>
              <a:t>u/l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commonly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(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anisometropia)……..b/l</a:t>
            </a:r>
            <a:r>
              <a:rPr sz="18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(rare)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8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b/l-</a:t>
            </a:r>
            <a:r>
              <a:rPr sz="1800" spc="2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convergent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squint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009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/>
              <a:t>Simple</a:t>
            </a:r>
            <a:r>
              <a:rPr sz="3600" spc="-70" dirty="0"/>
              <a:t> </a:t>
            </a:r>
            <a:r>
              <a:rPr sz="3600" spc="20" dirty="0"/>
              <a:t>myopia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3153410" cy="123253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Commonest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School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myopia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65" dirty="0">
                <a:solidFill>
                  <a:srgbClr val="404040"/>
                </a:solidFill>
                <a:latin typeface="Arial"/>
                <a:cs typeface="Arial"/>
              </a:rPr>
              <a:t>Not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associated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any</a:t>
            </a:r>
            <a:r>
              <a:rPr sz="18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d/s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485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5" dirty="0"/>
              <a:t>emmetropia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7502525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Normal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Parallel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beam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4m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infinity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focused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retina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with </a:t>
            </a:r>
            <a:r>
              <a:rPr sz="1800" b="1" u="heavy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accommodation </a:t>
            </a:r>
            <a:r>
              <a:rPr sz="18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at</a:t>
            </a:r>
            <a:r>
              <a:rPr sz="18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7879" y="685800"/>
            <a:ext cx="4739639" cy="253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525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/>
              <a:t>Etiology </a:t>
            </a:r>
            <a:r>
              <a:rPr sz="3600" spc="114" dirty="0"/>
              <a:t>of </a:t>
            </a:r>
            <a:r>
              <a:rPr sz="3600" spc="-10" dirty="0"/>
              <a:t>simple</a:t>
            </a:r>
            <a:r>
              <a:rPr sz="3600" spc="-215" dirty="0"/>
              <a:t> </a:t>
            </a:r>
            <a:r>
              <a:rPr sz="3600" spc="20" dirty="0"/>
              <a:t>myopia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57449"/>
            <a:ext cx="6618605" cy="241109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Axial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TYPE</a:t>
            </a:r>
            <a:r>
              <a:rPr sz="1800" spc="-5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physiological</a:t>
            </a:r>
            <a:endParaRPr sz="1800">
              <a:latin typeface="Arial"/>
              <a:cs typeface="Arial"/>
            </a:endParaRPr>
          </a:p>
          <a:p>
            <a:pPr marL="1870710">
              <a:lnSpc>
                <a:spcPct val="100000"/>
              </a:lnSpc>
              <a:spcBef>
                <a:spcPts val="1010"/>
              </a:spcBef>
            </a:pPr>
            <a:r>
              <a:rPr sz="1800" spc="-1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precocious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neurological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growth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chid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hood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Curvatural </a:t>
            </a:r>
            <a:r>
              <a:rPr sz="1800" spc="1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underdevelopment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eyeball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Genetics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Role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diet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Excessive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near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work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11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sym</a:t>
            </a:r>
            <a:r>
              <a:rPr sz="3600" spc="-50" dirty="0"/>
              <a:t>p</a:t>
            </a:r>
            <a:r>
              <a:rPr sz="3600" spc="35" dirty="0"/>
              <a:t>toms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2609215" cy="123253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Short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sightedness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Asthenopia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(eyestrain)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Half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shutting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eye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051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/>
              <a:t>signs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3456940" cy="243649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Prominent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eye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ball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Deeper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Large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sluggish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reacting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people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Normal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fundus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Temporal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myopic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cresent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magnitude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4130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Pathological</a:t>
            </a:r>
            <a:r>
              <a:rPr sz="3600" spc="-55" dirty="0"/>
              <a:t> </a:t>
            </a:r>
            <a:r>
              <a:rPr sz="3600" spc="20" dirty="0"/>
              <a:t>myopia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07472"/>
            <a:ext cx="7994015" cy="88011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Progressive/degenerative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Starts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childhood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(5-10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yrs) 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high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myopia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early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adult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life(-15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-20D)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248" y="9144"/>
            <a:ext cx="11330305" cy="6391910"/>
            <a:chOff x="460248" y="9144"/>
            <a:chExt cx="11330305" cy="6391910"/>
          </a:xfrm>
        </p:grpSpPr>
        <p:sp>
          <p:nvSpPr>
            <p:cNvPr id="3" name="object 3"/>
            <p:cNvSpPr/>
            <p:nvPr/>
          </p:nvSpPr>
          <p:spPr>
            <a:xfrm>
              <a:off x="8502141" y="1519046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248" y="1866899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63239" y="1895855"/>
              <a:ext cx="4695444" cy="38648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66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/>
              <a:t>etiology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11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sym</a:t>
            </a:r>
            <a:r>
              <a:rPr sz="3600" spc="-50" dirty="0"/>
              <a:t>p</a:t>
            </a:r>
            <a:r>
              <a:rPr sz="3600" spc="35" dirty="0"/>
              <a:t>toms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6753859" cy="163322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Defective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Muscae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volitantes</a:t>
            </a:r>
            <a:endParaRPr sz="1800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1185"/>
              </a:spcBef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degenerated viscus</a:t>
            </a:r>
            <a:r>
              <a:rPr sz="1800" spc="-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floating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black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opacities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Night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blindness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high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mypopes(due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degenerative</a:t>
            </a:r>
            <a:r>
              <a:rPr sz="1800" spc="-2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changes)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051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/>
              <a:t>signs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3482340" cy="163322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Prominent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eyeballs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largecornea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Deep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Large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pupilssluggish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rn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light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3176016" y="3688079"/>
              <a:ext cx="2132076" cy="2218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71032" y="4011167"/>
              <a:ext cx="5039868" cy="1895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4085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Fundus</a:t>
            </a:r>
            <a:r>
              <a:rPr sz="3600" spc="-35" dirty="0"/>
              <a:t> </a:t>
            </a:r>
            <a:r>
              <a:rPr sz="3600" dirty="0"/>
              <a:t>examination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233932" y="2585465"/>
            <a:ext cx="6485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Optic </a:t>
            </a:r>
            <a:r>
              <a:rPr sz="1800" b="1" spc="-60" dirty="0">
                <a:solidFill>
                  <a:srgbClr val="404040"/>
                </a:solidFill>
                <a:latin typeface="Arial"/>
                <a:cs typeface="Arial"/>
              </a:rPr>
              <a:t>disc</a:t>
            </a:r>
            <a:r>
              <a:rPr sz="1800" spc="-6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large </a:t>
            </a:r>
            <a:r>
              <a:rPr sz="1800" spc="235" dirty="0">
                <a:solidFill>
                  <a:srgbClr val="404040"/>
                </a:solidFill>
                <a:latin typeface="Arial"/>
                <a:cs typeface="Arial"/>
              </a:rPr>
              <a:t>&amp;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pale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myopic </a:t>
            </a:r>
            <a:r>
              <a:rPr sz="1800" b="1" spc="-120" dirty="0">
                <a:solidFill>
                  <a:srgbClr val="404040"/>
                </a:solidFill>
                <a:latin typeface="Arial"/>
                <a:cs typeface="Arial"/>
              </a:rPr>
              <a:t>crescent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its</a:t>
            </a:r>
            <a:r>
              <a:rPr sz="1800" spc="-1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temporal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3692" y="266700"/>
            <a:ext cx="3488436" cy="229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1623" y="2517394"/>
            <a:ext cx="314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5600" algn="l"/>
                <a:tab pos="356235" algn="l"/>
              </a:tabLst>
            </a:pPr>
            <a:r>
              <a:rPr sz="1800" b="1" spc="-95" dirty="0">
                <a:solidFill>
                  <a:srgbClr val="404040"/>
                </a:solidFill>
                <a:latin typeface="Arial"/>
                <a:cs typeface="Arial"/>
              </a:rPr>
              <a:t>Choreo </a:t>
            </a: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retinal</a:t>
            </a:r>
            <a:r>
              <a:rPr sz="18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degenrations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1623" y="2944114"/>
            <a:ext cx="8471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404040"/>
                </a:solidFill>
                <a:latin typeface="Arial"/>
                <a:cs typeface="Arial"/>
              </a:rPr>
              <a:t>Foster </a:t>
            </a:r>
            <a:r>
              <a:rPr sz="1800" b="1" spc="-135" dirty="0">
                <a:solidFill>
                  <a:srgbClr val="404040"/>
                </a:solidFill>
                <a:latin typeface="Arial"/>
                <a:cs typeface="Arial"/>
              </a:rPr>
              <a:t>fuchs </a:t>
            </a:r>
            <a:r>
              <a:rPr sz="1800" b="1" spc="-120" dirty="0">
                <a:solidFill>
                  <a:srgbClr val="404040"/>
                </a:solidFill>
                <a:latin typeface="Arial"/>
                <a:cs typeface="Arial"/>
              </a:rPr>
              <a:t>spots </a:t>
            </a:r>
            <a:r>
              <a:rPr sz="1800" spc="-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dark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red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circular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patch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due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subretinal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neovascularization</a:t>
            </a:r>
            <a:r>
              <a:rPr sz="1800" spc="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35" dirty="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1623" y="3067558"/>
            <a:ext cx="3462020" cy="8274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choroidal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haemorrhage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Cystoid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degeneration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periphery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431889"/>
            <a:ext cx="3660775" cy="20358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Posterior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staphyloma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6100"/>
              </a:lnSpc>
              <a:spcBef>
                <a:spcPts val="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Degenerative </a:t>
            </a:r>
            <a:r>
              <a:rPr sz="1800" b="1" spc="-120" dirty="0">
                <a:solidFill>
                  <a:srgbClr val="404040"/>
                </a:solidFill>
                <a:latin typeface="Arial"/>
                <a:cs typeface="Arial"/>
              </a:rPr>
              <a:t>changes 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vitreous 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Liquefaction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Vitreous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opacitis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Posterior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vitreous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detachment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813195"/>
            <a:ext cx="44589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1310" y="2895600"/>
            <a:ext cx="8382000" cy="3275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44195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is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 is  acted on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marL="355600" marR="249554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49554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optics: uses line diagrams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depict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5080" indent="-204470">
              <a:spcBef>
                <a:spcPts val="600"/>
              </a:spcBef>
              <a:buChar char="•"/>
              <a:tabLst>
                <a:tab pos="204470" algn="l"/>
              </a:tabLst>
            </a:pPr>
            <a:endParaRPr lang="en-US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5080" indent="-204470">
              <a:spcBef>
                <a:spcPts val="600"/>
              </a:spcBef>
              <a:buChar char="•"/>
              <a:tabLst>
                <a:tab pos="204470" algn="l"/>
              </a:tabLst>
            </a:pP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optics: uses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waves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420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248" y="9144"/>
            <a:ext cx="11330305" cy="6391910"/>
            <a:chOff x="460248" y="9144"/>
            <a:chExt cx="11330305" cy="6391910"/>
          </a:xfrm>
        </p:grpSpPr>
        <p:sp>
          <p:nvSpPr>
            <p:cNvPr id="3" name="object 3"/>
            <p:cNvSpPr/>
            <p:nvPr/>
          </p:nvSpPr>
          <p:spPr>
            <a:xfrm>
              <a:off x="8502141" y="1519046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248" y="1866899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23844" y="2279904"/>
              <a:ext cx="5338572" cy="3552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82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/>
              <a:t>compli</a:t>
            </a:r>
            <a:r>
              <a:rPr sz="3600" spc="35" dirty="0"/>
              <a:t>c</a:t>
            </a:r>
            <a:r>
              <a:rPr sz="3600" spc="45" dirty="0"/>
              <a:t>at</a:t>
            </a:r>
            <a:r>
              <a:rPr sz="3600" spc="30" dirty="0"/>
              <a:t>i</a:t>
            </a:r>
            <a:r>
              <a:rPr sz="3600" spc="-45" dirty="0"/>
              <a:t>ons</a:t>
            </a:r>
            <a:endParaRPr sz="3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5211" y="2380487"/>
            <a:ext cx="3104388" cy="334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013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/>
              <a:t>treatment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33932" y="2431889"/>
            <a:ext cx="2167255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422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Optical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correction</a:t>
            </a:r>
            <a:endParaRPr sz="1800">
              <a:latin typeface="Arial"/>
              <a:cs typeface="Arial"/>
            </a:endParaRPr>
          </a:p>
          <a:p>
            <a:pPr marR="6350" algn="ctr">
              <a:lnSpc>
                <a:spcPct val="100000"/>
              </a:lnSpc>
              <a:spcBef>
                <a:spcPts val="1010"/>
              </a:spcBef>
            </a:pP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Concave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glasses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5167" y="3829811"/>
            <a:ext cx="3038856" cy="218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787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/>
              <a:t>Surgical</a:t>
            </a:r>
            <a:r>
              <a:rPr sz="3600" spc="-90" dirty="0"/>
              <a:t> </a:t>
            </a:r>
            <a:r>
              <a:rPr sz="3600" spc="25" dirty="0"/>
              <a:t>correction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33932" y="2407472"/>
            <a:ext cx="7483475" cy="88011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105" dirty="0">
                <a:solidFill>
                  <a:srgbClr val="404040"/>
                </a:solidFill>
                <a:latin typeface="Arial"/>
                <a:cs typeface="Arial"/>
              </a:rPr>
              <a:t>Radial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keratotomy</a:t>
            </a:r>
            <a:endParaRPr sz="1800">
              <a:latin typeface="Arial"/>
              <a:cs typeface="Arial"/>
            </a:endParaRPr>
          </a:p>
          <a:p>
            <a:pPr marL="321945">
              <a:lnSpc>
                <a:spcPct val="100000"/>
              </a:lnSpc>
              <a:spcBef>
                <a:spcPts val="1205"/>
              </a:spcBef>
            </a:pP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Multiple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peripheral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cuts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cornea</a:t>
            </a:r>
            <a:r>
              <a:rPr sz="1800" spc="-2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↓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increased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curvature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kornea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7220" y="2987802"/>
            <a:ext cx="763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healing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787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/>
              <a:t>Surgical</a:t>
            </a:r>
            <a:r>
              <a:rPr sz="3600" spc="-90" dirty="0"/>
              <a:t> </a:t>
            </a:r>
            <a:r>
              <a:rPr sz="3600" spc="25" dirty="0"/>
              <a:t>correction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07472"/>
            <a:ext cx="7372984" cy="246126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Photorefractive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404040"/>
                </a:solidFill>
                <a:latin typeface="Arial"/>
                <a:cs typeface="Arial"/>
              </a:rPr>
              <a:t>keratectomy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7200"/>
              </a:lnSpc>
              <a:spcBef>
                <a:spcPts val="400"/>
              </a:spcBef>
            </a:pP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excimer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laser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central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cornea</a:t>
            </a:r>
            <a:r>
              <a:rPr sz="1800" spc="1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photoablation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central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corneal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stroma  </a:t>
            </a:r>
            <a:r>
              <a:rPr sz="1800" b="1" u="heavy" spc="-1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Disadvantages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More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expensive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than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95" dirty="0">
                <a:solidFill>
                  <a:srgbClr val="404040"/>
                </a:solidFill>
                <a:latin typeface="Arial"/>
                <a:cs typeface="Arial"/>
              </a:rPr>
              <a:t>RK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Residual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corneal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haziness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Post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operative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recovery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slow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50847" y="4157471"/>
            <a:ext cx="8049895" cy="2319655"/>
            <a:chOff x="1450847" y="4157471"/>
            <a:chExt cx="8049895" cy="2319655"/>
          </a:xfrm>
        </p:grpSpPr>
        <p:sp>
          <p:nvSpPr>
            <p:cNvPr id="5" name="object 5"/>
            <p:cNvSpPr/>
            <p:nvPr/>
          </p:nvSpPr>
          <p:spPr>
            <a:xfrm>
              <a:off x="6632447" y="4157471"/>
              <a:ext cx="2868168" cy="22006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0847" y="5257799"/>
              <a:ext cx="5181600" cy="1219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535167" y="428244"/>
              <a:ext cx="6286499" cy="5591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6211" y="2942843"/>
              <a:ext cx="3029712" cy="39151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787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/>
              <a:t>Surgical</a:t>
            </a:r>
            <a:r>
              <a:rPr sz="3600" spc="-90" dirty="0"/>
              <a:t> </a:t>
            </a:r>
            <a:r>
              <a:rPr sz="3600" spc="25" dirty="0"/>
              <a:t>correction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233932" y="2560396"/>
            <a:ext cx="38322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Laser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situ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keratomileusis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(LASIK)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100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25" dirty="0"/>
              <a:t>USED</a:t>
            </a:r>
            <a:r>
              <a:rPr sz="3600" spc="-90" dirty="0"/>
              <a:t> </a:t>
            </a:r>
            <a:r>
              <a:rPr sz="3600" spc="-330" dirty="0"/>
              <a:t>FOR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4340860" cy="163322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Patients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&gt;20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yrs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Absence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corneal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pathology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Motivated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patient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Stable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refaraction 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atleast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12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331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/>
              <a:t>advantages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3663950" cy="20358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Minimal </a:t>
            </a:r>
            <a:r>
              <a:rPr sz="1800" spc="200" dirty="0">
                <a:solidFill>
                  <a:srgbClr val="404040"/>
                </a:solidFill>
                <a:latin typeface="Arial"/>
                <a:cs typeface="Arial"/>
              </a:rPr>
              <a:t>/</a:t>
            </a:r>
            <a:r>
              <a:rPr sz="1800" spc="-2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no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post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operative pain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Early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recovery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No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risk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perforation 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95" dirty="0">
                <a:solidFill>
                  <a:srgbClr val="404040"/>
                </a:solidFill>
                <a:latin typeface="Arial"/>
                <a:cs typeface="Arial"/>
              </a:rPr>
              <a:t>RK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No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residual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haziness 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0" dirty="0">
                <a:solidFill>
                  <a:srgbClr val="404040"/>
                </a:solidFill>
                <a:latin typeface="Arial"/>
                <a:cs typeface="Arial"/>
              </a:rPr>
              <a:t>PRK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Correct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up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-12D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568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5" dirty="0"/>
              <a:t>DISADVANTAGES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3925570" cy="323977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more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expensive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greater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surgical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skill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flap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related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complications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Char char="•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intraoperative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flap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amputation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Char char="•"/>
              <a:tabLst>
                <a:tab pos="354965" algn="l"/>
                <a:tab pos="355600" algn="l"/>
              </a:tabLst>
            </a:pP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wrinkling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flap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8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repositioning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Char char="•"/>
              <a:tabLst>
                <a:tab pos="354965" algn="l"/>
                <a:tab pos="355600" algn="l"/>
              </a:tabLst>
            </a:pP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post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operative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flap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subluxation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555"/>
              <a:buChar char="•"/>
              <a:tabLst>
                <a:tab pos="354965" algn="l"/>
                <a:tab pos="355600" algn="l"/>
              </a:tabLst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epithelilisation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flap bed</a:t>
            </a:r>
            <a:r>
              <a:rPr sz="18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interface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B31166"/>
              </a:buClr>
              <a:buSzPct val="80555"/>
              <a:buChar char="•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irregular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astigmatism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8485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45" dirty="0"/>
              <a:t>EXTRACTION </a:t>
            </a:r>
            <a:r>
              <a:rPr sz="3600" spc="-265" dirty="0"/>
              <a:t>OF </a:t>
            </a:r>
            <a:r>
              <a:rPr sz="3600" spc="-425" dirty="0"/>
              <a:t>CLER </a:t>
            </a:r>
            <a:r>
              <a:rPr sz="3600" spc="-300" dirty="0"/>
              <a:t>CRYSTALLINE</a:t>
            </a:r>
            <a:r>
              <a:rPr sz="3600" spc="290" dirty="0"/>
              <a:t> </a:t>
            </a:r>
            <a:r>
              <a:rPr sz="3600" spc="-325" dirty="0"/>
              <a:t>LENS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2786380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Myopia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-16D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-2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-20D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U/L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4662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/>
              <a:t>Phakic </a:t>
            </a:r>
            <a:r>
              <a:rPr sz="3600" spc="40" dirty="0"/>
              <a:t>intra </a:t>
            </a:r>
            <a:r>
              <a:rPr sz="3600" spc="-5" dirty="0"/>
              <a:t>ocular</a:t>
            </a:r>
            <a:r>
              <a:rPr sz="3600" spc="-40" dirty="0"/>
              <a:t> </a:t>
            </a:r>
            <a:r>
              <a:rPr sz="3600" spc="-75" dirty="0"/>
              <a:t>lens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60396"/>
            <a:ext cx="1749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Myopia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&lt;12D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62200" y="2628900"/>
            <a:ext cx="2565400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0" y="2667000"/>
            <a:ext cx="2565400" cy="156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3100" y="2667000"/>
            <a:ext cx="222250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43200" y="4459339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Prallel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Beam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4871" y="4464050"/>
            <a:ext cx="1381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Convergence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0601" y="4528820"/>
            <a:ext cx="1179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Divergence</a:t>
            </a:r>
            <a:endParaRPr>
              <a:latin typeface="Arial"/>
              <a:cs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44529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38928" y="3794759"/>
            <a:ext cx="2790444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6049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Intercorneal </a:t>
            </a:r>
            <a:r>
              <a:rPr sz="3600" spc="65" dirty="0"/>
              <a:t>ring</a:t>
            </a:r>
            <a:r>
              <a:rPr sz="3600" spc="-40" dirty="0"/>
              <a:t> </a:t>
            </a:r>
            <a:r>
              <a:rPr sz="3600" spc="55" dirty="0"/>
              <a:t>implantation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33932" y="2585465"/>
            <a:ext cx="4798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Into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peripheral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cornea</a:t>
            </a:r>
            <a:r>
              <a:rPr sz="1800" spc="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flattening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cornea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2848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/>
              <a:t>orthokerat</a:t>
            </a:r>
            <a:r>
              <a:rPr sz="3600" spc="70" dirty="0"/>
              <a:t>o</a:t>
            </a:r>
            <a:r>
              <a:rPr sz="3600" spc="50" dirty="0"/>
              <a:t>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6817359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surgical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Molding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cornea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overnight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rigid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gas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permeable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contact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lens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7000"/>
            <a:ext cx="419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9076" y="5867400"/>
            <a:ext cx="9906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995289" y="9144"/>
            <a:ext cx="5773420" cy="6446520"/>
            <a:chOff x="5995289" y="9144"/>
            <a:chExt cx="5773420" cy="6446520"/>
          </a:xfrm>
        </p:grpSpPr>
        <p:sp>
          <p:nvSpPr>
            <p:cNvPr id="7" name="object 7"/>
            <p:cNvSpPr/>
            <p:nvPr/>
          </p:nvSpPr>
          <p:spPr>
            <a:xfrm>
              <a:off x="7999476" y="9144"/>
              <a:ext cx="1600200" cy="1600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87440" y="402335"/>
              <a:ext cx="5581015" cy="6053455"/>
            </a:xfrm>
            <a:custGeom>
              <a:avLst/>
              <a:gdLst/>
              <a:ahLst/>
              <a:cxnLst/>
              <a:rect l="l" t="t" r="r" b="b"/>
              <a:pathLst>
                <a:path w="5581015" h="6053455">
                  <a:moveTo>
                    <a:pt x="5580888" y="0"/>
                  </a:moveTo>
                  <a:lnTo>
                    <a:pt x="1254252" y="0"/>
                  </a:lnTo>
                  <a:lnTo>
                    <a:pt x="1101852" y="0"/>
                  </a:lnTo>
                  <a:lnTo>
                    <a:pt x="1143" y="0"/>
                  </a:lnTo>
                  <a:lnTo>
                    <a:pt x="24511" y="137414"/>
                  </a:lnTo>
                  <a:lnTo>
                    <a:pt x="46736" y="274193"/>
                  </a:lnTo>
                  <a:lnTo>
                    <a:pt x="68453" y="411607"/>
                  </a:lnTo>
                  <a:lnTo>
                    <a:pt x="87122" y="549656"/>
                  </a:lnTo>
                  <a:lnTo>
                    <a:pt x="106045" y="687070"/>
                  </a:lnTo>
                  <a:lnTo>
                    <a:pt x="123571" y="825119"/>
                  </a:lnTo>
                  <a:lnTo>
                    <a:pt x="138557" y="961263"/>
                  </a:lnTo>
                  <a:lnTo>
                    <a:pt x="152908" y="1099312"/>
                  </a:lnTo>
                  <a:lnTo>
                    <a:pt x="165862" y="1236726"/>
                  </a:lnTo>
                  <a:lnTo>
                    <a:pt x="177165" y="1371727"/>
                  </a:lnTo>
                  <a:lnTo>
                    <a:pt x="188468" y="1508506"/>
                  </a:lnTo>
                  <a:lnTo>
                    <a:pt x="197866" y="1643507"/>
                  </a:lnTo>
                  <a:lnTo>
                    <a:pt x="205232" y="1778508"/>
                  </a:lnTo>
                  <a:lnTo>
                    <a:pt x="212852" y="1912874"/>
                  </a:lnTo>
                  <a:lnTo>
                    <a:pt x="219329" y="2045970"/>
                  </a:lnTo>
                  <a:lnTo>
                    <a:pt x="223901" y="2178050"/>
                  </a:lnTo>
                  <a:lnTo>
                    <a:pt x="227838" y="2310003"/>
                  </a:lnTo>
                  <a:lnTo>
                    <a:pt x="231521" y="2440686"/>
                  </a:lnTo>
                  <a:lnTo>
                    <a:pt x="233299" y="2569591"/>
                  </a:lnTo>
                  <a:lnTo>
                    <a:pt x="235204" y="2698623"/>
                  </a:lnTo>
                  <a:lnTo>
                    <a:pt x="236093" y="2825750"/>
                  </a:lnTo>
                  <a:lnTo>
                    <a:pt x="235204" y="2951607"/>
                  </a:lnTo>
                  <a:lnTo>
                    <a:pt x="235204" y="3076321"/>
                  </a:lnTo>
                  <a:lnTo>
                    <a:pt x="233299" y="3199765"/>
                  </a:lnTo>
                  <a:lnTo>
                    <a:pt x="230505" y="3320796"/>
                  </a:lnTo>
                  <a:lnTo>
                    <a:pt x="227838" y="3440684"/>
                  </a:lnTo>
                  <a:lnTo>
                    <a:pt x="224790" y="3558159"/>
                  </a:lnTo>
                  <a:lnTo>
                    <a:pt x="220218" y="3674999"/>
                  </a:lnTo>
                  <a:lnTo>
                    <a:pt x="215392" y="3789934"/>
                  </a:lnTo>
                  <a:lnTo>
                    <a:pt x="211074" y="3902583"/>
                  </a:lnTo>
                  <a:lnTo>
                    <a:pt x="198628" y="4122293"/>
                  </a:lnTo>
                  <a:lnTo>
                    <a:pt x="185420" y="4332986"/>
                  </a:lnTo>
                  <a:lnTo>
                    <a:pt x="171704" y="4535170"/>
                  </a:lnTo>
                  <a:lnTo>
                    <a:pt x="156464" y="4726432"/>
                  </a:lnTo>
                  <a:lnTo>
                    <a:pt x="140589" y="4909312"/>
                  </a:lnTo>
                  <a:lnTo>
                    <a:pt x="123571" y="5078730"/>
                  </a:lnTo>
                  <a:lnTo>
                    <a:pt x="106807" y="5237950"/>
                  </a:lnTo>
                  <a:lnTo>
                    <a:pt x="90043" y="5384431"/>
                  </a:lnTo>
                  <a:lnTo>
                    <a:pt x="74168" y="5518823"/>
                  </a:lnTo>
                  <a:lnTo>
                    <a:pt x="59055" y="5638063"/>
                  </a:lnTo>
                  <a:lnTo>
                    <a:pt x="44831" y="5745823"/>
                  </a:lnTo>
                  <a:lnTo>
                    <a:pt x="32893" y="5836615"/>
                  </a:lnTo>
                  <a:lnTo>
                    <a:pt x="21590" y="5912891"/>
                  </a:lnTo>
                  <a:lnTo>
                    <a:pt x="5461" y="6017615"/>
                  </a:lnTo>
                  <a:lnTo>
                    <a:pt x="0" y="6053328"/>
                  </a:lnTo>
                  <a:lnTo>
                    <a:pt x="1101852" y="6053328"/>
                  </a:lnTo>
                  <a:lnTo>
                    <a:pt x="1249553" y="6053328"/>
                  </a:lnTo>
                  <a:lnTo>
                    <a:pt x="5580888" y="605332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95289" y="398271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33932" y="3335273"/>
            <a:ext cx="3920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60" dirty="0">
                <a:solidFill>
                  <a:srgbClr val="EBEBEB"/>
                </a:solidFill>
                <a:latin typeface="Arial"/>
                <a:cs typeface="Arial"/>
              </a:rPr>
              <a:t>HYPERM</a:t>
            </a:r>
            <a:r>
              <a:rPr sz="4000" spc="-355" dirty="0">
                <a:solidFill>
                  <a:srgbClr val="EBEBEB"/>
                </a:solidFill>
                <a:latin typeface="Arial"/>
                <a:cs typeface="Arial"/>
              </a:rPr>
              <a:t>E</a:t>
            </a:r>
            <a:r>
              <a:rPr sz="4000" spc="-254" dirty="0">
                <a:solidFill>
                  <a:srgbClr val="EBEBEB"/>
                </a:solidFill>
                <a:latin typeface="Arial"/>
                <a:cs typeface="Arial"/>
              </a:rPr>
              <a:t>TROPIA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5093" y="3569970"/>
            <a:ext cx="2429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5" dirty="0">
                <a:solidFill>
                  <a:srgbClr val="EE52A4"/>
                </a:solidFill>
                <a:latin typeface="Arial"/>
                <a:cs typeface="Arial"/>
              </a:rPr>
              <a:t>LONG </a:t>
            </a:r>
            <a:r>
              <a:rPr sz="2000" spc="-150" dirty="0">
                <a:solidFill>
                  <a:srgbClr val="EE52A4"/>
                </a:solidFill>
                <a:latin typeface="Arial"/>
                <a:cs typeface="Arial"/>
              </a:rPr>
              <a:t>SIGHTED</a:t>
            </a:r>
            <a:r>
              <a:rPr sz="2000" spc="-20" dirty="0">
                <a:solidFill>
                  <a:srgbClr val="EE52A4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EE52A4"/>
                </a:solidFill>
                <a:latin typeface="Arial"/>
                <a:cs typeface="Arial"/>
              </a:rPr>
              <a:t>NESS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4332" y="3797808"/>
            <a:ext cx="3787140" cy="2068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534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0" dirty="0"/>
              <a:t>HYPERMETROPIA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33932" y="2431889"/>
            <a:ext cx="5102225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Parallel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rays 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from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infinity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focused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behind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retina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accommodation at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rest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8123" y="2602992"/>
            <a:ext cx="4579620" cy="3416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7000"/>
            <a:ext cx="419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9076" y="5867400"/>
            <a:ext cx="9906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object 7"/>
            <p:cNvSpPr/>
            <p:nvPr/>
          </p:nvSpPr>
          <p:spPr>
            <a:xfrm>
              <a:off x="7999476" y="9144"/>
              <a:ext cx="1600200" cy="1600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657848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657848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1421"/>
                  </a:ln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76377" y="1867852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95621" y="2433066"/>
              <a:ext cx="504190" cy="3841115"/>
            </a:xfrm>
            <a:custGeom>
              <a:avLst/>
              <a:gdLst/>
              <a:ahLst/>
              <a:cxnLst/>
              <a:rect l="l" t="t" r="r" b="b"/>
              <a:pathLst>
                <a:path w="504189" h="3841115">
                  <a:moveTo>
                    <a:pt x="0" y="1920240"/>
                  </a:moveTo>
                  <a:lnTo>
                    <a:pt x="251967" y="1920240"/>
                  </a:lnTo>
                  <a:lnTo>
                    <a:pt x="251967" y="3840810"/>
                  </a:lnTo>
                  <a:lnTo>
                    <a:pt x="503936" y="3840810"/>
                  </a:lnTo>
                </a:path>
                <a:path w="504189" h="3841115">
                  <a:moveTo>
                    <a:pt x="0" y="1920240"/>
                  </a:moveTo>
                  <a:lnTo>
                    <a:pt x="251967" y="1920240"/>
                  </a:lnTo>
                  <a:lnTo>
                    <a:pt x="251967" y="2880487"/>
                  </a:lnTo>
                  <a:lnTo>
                    <a:pt x="503936" y="2880487"/>
                  </a:lnTo>
                </a:path>
                <a:path w="504189" h="3841115">
                  <a:moveTo>
                    <a:pt x="0" y="1920240"/>
                  </a:moveTo>
                  <a:lnTo>
                    <a:pt x="503936" y="1920240"/>
                  </a:lnTo>
                </a:path>
                <a:path w="504189" h="3841115">
                  <a:moveTo>
                    <a:pt x="0" y="1920367"/>
                  </a:moveTo>
                  <a:lnTo>
                    <a:pt x="251967" y="1920367"/>
                  </a:lnTo>
                  <a:lnTo>
                    <a:pt x="251967" y="960120"/>
                  </a:lnTo>
                  <a:lnTo>
                    <a:pt x="503936" y="960120"/>
                  </a:lnTo>
                </a:path>
                <a:path w="504189" h="3841115">
                  <a:moveTo>
                    <a:pt x="0" y="1920621"/>
                  </a:moveTo>
                  <a:lnTo>
                    <a:pt x="251967" y="1920621"/>
                  </a:lnTo>
                  <a:lnTo>
                    <a:pt x="251967" y="0"/>
                  </a:lnTo>
                  <a:lnTo>
                    <a:pt x="503936" y="0"/>
                  </a:lnTo>
                </a:path>
              </a:pathLst>
            </a:custGeom>
            <a:ln w="19812">
              <a:solidFill>
                <a:srgbClr val="8E0A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27526" y="2332482"/>
              <a:ext cx="768350" cy="4043679"/>
            </a:xfrm>
            <a:custGeom>
              <a:avLst/>
              <a:gdLst/>
              <a:ahLst/>
              <a:cxnLst/>
              <a:rect l="l" t="t" r="r" b="b"/>
              <a:pathLst>
                <a:path w="768350" h="4043679">
                  <a:moveTo>
                    <a:pt x="768096" y="0"/>
                  </a:moveTo>
                  <a:lnTo>
                    <a:pt x="0" y="0"/>
                  </a:lnTo>
                  <a:lnTo>
                    <a:pt x="0" y="4043172"/>
                  </a:lnTo>
                  <a:lnTo>
                    <a:pt x="768096" y="4043172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7526" y="2332482"/>
              <a:ext cx="768350" cy="4043679"/>
            </a:xfrm>
            <a:custGeom>
              <a:avLst/>
              <a:gdLst/>
              <a:ahLst/>
              <a:cxnLst/>
              <a:rect l="l" t="t" r="r" b="b"/>
              <a:pathLst>
                <a:path w="768350" h="4043679">
                  <a:moveTo>
                    <a:pt x="0" y="4043172"/>
                  </a:moveTo>
                  <a:lnTo>
                    <a:pt x="768096" y="4043172"/>
                  </a:lnTo>
                  <a:lnTo>
                    <a:pt x="768096" y="0"/>
                  </a:lnTo>
                  <a:lnTo>
                    <a:pt x="0" y="0"/>
                  </a:lnTo>
                  <a:lnTo>
                    <a:pt x="0" y="40431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66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/>
              <a:t>etiology</a:t>
            </a:r>
            <a:endParaRPr sz="3600"/>
          </a:p>
        </p:txBody>
      </p:sp>
      <p:sp>
        <p:nvSpPr>
          <p:cNvPr id="16" name="object 16"/>
          <p:cNvSpPr txBox="1"/>
          <p:nvPr/>
        </p:nvSpPr>
        <p:spPr>
          <a:xfrm>
            <a:off x="3789714" y="3587792"/>
            <a:ext cx="806450" cy="1531620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etiology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89905" y="2038857"/>
            <a:ext cx="2540000" cy="788670"/>
            <a:chOff x="5089905" y="2038857"/>
            <a:chExt cx="2540000" cy="788670"/>
          </a:xfrm>
        </p:grpSpPr>
        <p:sp>
          <p:nvSpPr>
            <p:cNvPr id="18" name="object 18"/>
            <p:cNvSpPr/>
            <p:nvPr/>
          </p:nvSpPr>
          <p:spPr>
            <a:xfrm>
              <a:off x="5100065" y="2049017"/>
              <a:ext cx="2519680" cy="768350"/>
            </a:xfrm>
            <a:custGeom>
              <a:avLst/>
              <a:gdLst/>
              <a:ahLst/>
              <a:cxnLst/>
              <a:rect l="l" t="t" r="r" b="b"/>
              <a:pathLst>
                <a:path w="2519679" h="768350">
                  <a:moveTo>
                    <a:pt x="2519172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2519172" y="768096"/>
                  </a:lnTo>
                  <a:lnTo>
                    <a:pt x="2519172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00065" y="2049017"/>
              <a:ext cx="2519680" cy="768350"/>
            </a:xfrm>
            <a:custGeom>
              <a:avLst/>
              <a:gdLst/>
              <a:ahLst/>
              <a:cxnLst/>
              <a:rect l="l" t="t" r="r" b="b"/>
              <a:pathLst>
                <a:path w="2519679" h="768350">
                  <a:moveTo>
                    <a:pt x="0" y="768096"/>
                  </a:moveTo>
                  <a:lnTo>
                    <a:pt x="2519172" y="768096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00065" y="2049017"/>
            <a:ext cx="2519680" cy="76835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1420"/>
              </a:spcBef>
            </a:pP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Axial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hypermetropia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89905" y="2998977"/>
            <a:ext cx="2540000" cy="788670"/>
            <a:chOff x="5089905" y="2998977"/>
            <a:chExt cx="2540000" cy="788670"/>
          </a:xfrm>
        </p:grpSpPr>
        <p:sp>
          <p:nvSpPr>
            <p:cNvPr id="22" name="object 22"/>
            <p:cNvSpPr/>
            <p:nvPr/>
          </p:nvSpPr>
          <p:spPr>
            <a:xfrm>
              <a:off x="5100065" y="3009137"/>
              <a:ext cx="2519680" cy="768350"/>
            </a:xfrm>
            <a:custGeom>
              <a:avLst/>
              <a:gdLst/>
              <a:ahLst/>
              <a:cxnLst/>
              <a:rect l="l" t="t" r="r" b="b"/>
              <a:pathLst>
                <a:path w="2519679" h="768350">
                  <a:moveTo>
                    <a:pt x="2519172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519172" y="768095"/>
                  </a:lnTo>
                  <a:lnTo>
                    <a:pt x="2519172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00065" y="3009137"/>
              <a:ext cx="2519680" cy="768350"/>
            </a:xfrm>
            <a:custGeom>
              <a:avLst/>
              <a:gdLst/>
              <a:ahLst/>
              <a:cxnLst/>
              <a:rect l="l" t="t" r="r" b="b"/>
              <a:pathLst>
                <a:path w="2519679" h="768350">
                  <a:moveTo>
                    <a:pt x="0" y="768095"/>
                  </a:moveTo>
                  <a:lnTo>
                    <a:pt x="2519172" y="768095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100065" y="3009138"/>
            <a:ext cx="2519680" cy="76835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425"/>
              </a:spcBef>
            </a:pP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Curvatural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hypermetropia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89905" y="3959097"/>
            <a:ext cx="2540000" cy="788670"/>
            <a:chOff x="5089905" y="3959097"/>
            <a:chExt cx="2540000" cy="788670"/>
          </a:xfrm>
        </p:grpSpPr>
        <p:sp>
          <p:nvSpPr>
            <p:cNvPr id="26" name="object 26"/>
            <p:cNvSpPr/>
            <p:nvPr/>
          </p:nvSpPr>
          <p:spPr>
            <a:xfrm>
              <a:off x="5100065" y="3969257"/>
              <a:ext cx="2519680" cy="768350"/>
            </a:xfrm>
            <a:custGeom>
              <a:avLst/>
              <a:gdLst/>
              <a:ahLst/>
              <a:cxnLst/>
              <a:rect l="l" t="t" r="r" b="b"/>
              <a:pathLst>
                <a:path w="2519679" h="768350">
                  <a:moveTo>
                    <a:pt x="2519172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519172" y="768095"/>
                  </a:lnTo>
                  <a:lnTo>
                    <a:pt x="2519172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00065" y="3969257"/>
              <a:ext cx="2519680" cy="768350"/>
            </a:xfrm>
            <a:custGeom>
              <a:avLst/>
              <a:gdLst/>
              <a:ahLst/>
              <a:cxnLst/>
              <a:rect l="l" t="t" r="r" b="b"/>
              <a:pathLst>
                <a:path w="2519679" h="768350">
                  <a:moveTo>
                    <a:pt x="0" y="768095"/>
                  </a:moveTo>
                  <a:lnTo>
                    <a:pt x="2519172" y="768095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100065" y="3969258"/>
            <a:ext cx="2519680" cy="76835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1425"/>
              </a:spcBef>
            </a:pP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hypermetropia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089905" y="4919217"/>
            <a:ext cx="2540000" cy="788670"/>
            <a:chOff x="5089905" y="4919217"/>
            <a:chExt cx="2540000" cy="788670"/>
          </a:xfrm>
        </p:grpSpPr>
        <p:sp>
          <p:nvSpPr>
            <p:cNvPr id="30" name="object 30"/>
            <p:cNvSpPr/>
            <p:nvPr/>
          </p:nvSpPr>
          <p:spPr>
            <a:xfrm>
              <a:off x="5100065" y="4929377"/>
              <a:ext cx="2519680" cy="768350"/>
            </a:xfrm>
            <a:custGeom>
              <a:avLst/>
              <a:gdLst/>
              <a:ahLst/>
              <a:cxnLst/>
              <a:rect l="l" t="t" r="r" b="b"/>
              <a:pathLst>
                <a:path w="2519679" h="768350">
                  <a:moveTo>
                    <a:pt x="2519172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2519172" y="768096"/>
                  </a:lnTo>
                  <a:lnTo>
                    <a:pt x="2519172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00065" y="4929377"/>
              <a:ext cx="2519680" cy="768350"/>
            </a:xfrm>
            <a:custGeom>
              <a:avLst/>
              <a:gdLst/>
              <a:ahLst/>
              <a:cxnLst/>
              <a:rect l="l" t="t" r="r" b="b"/>
              <a:pathLst>
                <a:path w="2519679" h="768350">
                  <a:moveTo>
                    <a:pt x="0" y="768096"/>
                  </a:moveTo>
                  <a:lnTo>
                    <a:pt x="2519172" y="768096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00065" y="4929378"/>
            <a:ext cx="2519680" cy="76835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430"/>
              </a:spcBef>
            </a:pP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Positional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hpermetropia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00065" y="5891021"/>
            <a:ext cx="2519680" cy="768350"/>
          </a:xfrm>
          <a:custGeom>
            <a:avLst/>
            <a:gdLst/>
            <a:ahLst/>
            <a:cxnLst/>
            <a:rect l="l" t="t" r="r" b="b"/>
            <a:pathLst>
              <a:path w="2519679" h="768350">
                <a:moveTo>
                  <a:pt x="2519172" y="0"/>
                </a:moveTo>
                <a:lnTo>
                  <a:pt x="0" y="0"/>
                </a:lnTo>
                <a:lnTo>
                  <a:pt x="0" y="768095"/>
                </a:lnTo>
                <a:lnTo>
                  <a:pt x="2519172" y="768095"/>
                </a:lnTo>
                <a:lnTo>
                  <a:pt x="2519172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100065" y="5891021"/>
            <a:ext cx="2519680" cy="768350"/>
          </a:xfrm>
          <a:prstGeom prst="rect">
            <a:avLst/>
          </a:prstGeom>
          <a:ln w="19811">
            <a:solidFill>
              <a:srgbClr val="FFFFFF"/>
            </a:solidFill>
          </a:ln>
        </p:spPr>
        <p:txBody>
          <a:bodyPr vert="horz" wrap="square" lIns="0" tIns="180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aphakia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627366" y="2038857"/>
            <a:ext cx="2945130" cy="666750"/>
            <a:chOff x="7627366" y="2038857"/>
            <a:chExt cx="2945130" cy="666750"/>
          </a:xfrm>
        </p:grpSpPr>
        <p:sp>
          <p:nvSpPr>
            <p:cNvPr id="36" name="object 36"/>
            <p:cNvSpPr/>
            <p:nvPr/>
          </p:nvSpPr>
          <p:spPr>
            <a:xfrm>
              <a:off x="7637526" y="2049017"/>
              <a:ext cx="2924810" cy="646430"/>
            </a:xfrm>
            <a:custGeom>
              <a:avLst/>
              <a:gdLst/>
              <a:ahLst/>
              <a:cxnLst/>
              <a:rect l="l" t="t" r="r" b="b"/>
              <a:pathLst>
                <a:path w="2924809" h="646430">
                  <a:moveTo>
                    <a:pt x="2924555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2924555" y="646176"/>
                  </a:lnTo>
                  <a:lnTo>
                    <a:pt x="2924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37526" y="2049017"/>
              <a:ext cx="2924810" cy="646430"/>
            </a:xfrm>
            <a:custGeom>
              <a:avLst/>
              <a:gdLst/>
              <a:ahLst/>
              <a:cxnLst/>
              <a:rect l="l" t="t" r="r" b="b"/>
              <a:pathLst>
                <a:path w="2924809" h="646430">
                  <a:moveTo>
                    <a:pt x="0" y="646176"/>
                  </a:moveTo>
                  <a:lnTo>
                    <a:pt x="2924555" y="646176"/>
                  </a:lnTo>
                  <a:lnTo>
                    <a:pt x="2924555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717028" y="2005076"/>
            <a:ext cx="268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Axial </a:t>
            </a:r>
            <a:r>
              <a:rPr sz="1800" spc="10" dirty="0">
                <a:latin typeface="Arial"/>
                <a:cs typeface="Arial"/>
              </a:rPr>
              <a:t>shortening </a:t>
            </a:r>
            <a:r>
              <a:rPr sz="1800" spc="5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eyeball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37526" y="3062477"/>
            <a:ext cx="2924810" cy="646430"/>
          </a:xfrm>
          <a:custGeom>
            <a:avLst/>
            <a:gdLst/>
            <a:ahLst/>
            <a:cxnLst/>
            <a:rect l="l" t="t" r="r" b="b"/>
            <a:pathLst>
              <a:path w="2924809" h="646429">
                <a:moveTo>
                  <a:pt x="0" y="646176"/>
                </a:moveTo>
                <a:lnTo>
                  <a:pt x="2924555" y="646176"/>
                </a:lnTo>
                <a:lnTo>
                  <a:pt x="2924555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717028" y="3018535"/>
            <a:ext cx="271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Curvature </a:t>
            </a:r>
            <a:r>
              <a:rPr sz="1800" spc="5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cornea/lens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17028" y="3293109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fl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45" dirty="0">
                <a:latin typeface="Arial"/>
                <a:cs typeface="Arial"/>
              </a:rPr>
              <a:t>tter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637526" y="3954017"/>
            <a:ext cx="2924810" cy="646430"/>
          </a:xfrm>
          <a:custGeom>
            <a:avLst/>
            <a:gdLst/>
            <a:ahLst/>
            <a:cxnLst/>
            <a:rect l="l" t="t" r="r" b="b"/>
            <a:pathLst>
              <a:path w="2924809" h="646429">
                <a:moveTo>
                  <a:pt x="0" y="646175"/>
                </a:moveTo>
                <a:lnTo>
                  <a:pt x="2924555" y="646175"/>
                </a:lnTo>
                <a:lnTo>
                  <a:pt x="2924555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7028" y="3911600"/>
            <a:ext cx="2181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Decrease </a:t>
            </a:r>
            <a:r>
              <a:rPr sz="1800" spc="2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refractive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37526" y="4946141"/>
            <a:ext cx="3040380" cy="646430"/>
          </a:xfrm>
          <a:custGeom>
            <a:avLst/>
            <a:gdLst/>
            <a:ahLst/>
            <a:cxnLst/>
            <a:rect l="l" t="t" r="r" b="b"/>
            <a:pathLst>
              <a:path w="3040379" h="646429">
                <a:moveTo>
                  <a:pt x="0" y="646175"/>
                </a:moveTo>
                <a:lnTo>
                  <a:pt x="3040379" y="646175"/>
                </a:lnTo>
                <a:lnTo>
                  <a:pt x="3040379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7028" y="4185920"/>
            <a:ext cx="2813050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index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Posterior </a:t>
            </a:r>
            <a:r>
              <a:rPr sz="1800" spc="5" dirty="0">
                <a:latin typeface="Arial"/>
                <a:cs typeface="Arial"/>
              </a:rPr>
              <a:t>dislocation </a:t>
            </a:r>
            <a:r>
              <a:rPr sz="1800" spc="5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lens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637526" y="5898641"/>
            <a:ext cx="3040380" cy="647700"/>
          </a:xfrm>
          <a:custGeom>
            <a:avLst/>
            <a:gdLst/>
            <a:ahLst/>
            <a:cxnLst/>
            <a:rect l="l" t="t" r="r" b="b"/>
            <a:pathLst>
              <a:path w="3040379" h="647700">
                <a:moveTo>
                  <a:pt x="0" y="647699"/>
                </a:moveTo>
                <a:lnTo>
                  <a:pt x="3040379" y="647699"/>
                </a:lnTo>
                <a:lnTo>
                  <a:pt x="3040379" y="0"/>
                </a:lnTo>
                <a:lnTo>
                  <a:pt x="0" y="0"/>
                </a:lnTo>
                <a:lnTo>
                  <a:pt x="0" y="64769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7028" y="5832144"/>
            <a:ext cx="2243455" cy="6229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5" dirty="0">
                <a:latin typeface="Arial"/>
                <a:cs typeface="Arial"/>
              </a:rPr>
              <a:t>Congenital/acquired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800" spc="20" dirty="0">
                <a:latin typeface="Wingdings"/>
                <a:cs typeface="Wingdings"/>
              </a:rPr>
              <a:t></a:t>
            </a:r>
            <a:r>
              <a:rPr sz="1800" spc="20" dirty="0">
                <a:latin typeface="Arial"/>
                <a:cs typeface="Arial"/>
              </a:rPr>
              <a:t>high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hypermetropia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7000"/>
            <a:ext cx="419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9076" y="5867400"/>
            <a:ext cx="9906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868159"/>
            <a:chOff x="0" y="0"/>
            <a:chExt cx="12192000" cy="6868159"/>
          </a:xfrm>
        </p:grpSpPr>
        <p:sp>
          <p:nvSpPr>
            <p:cNvPr id="7" name="object 7"/>
            <p:cNvSpPr/>
            <p:nvPr/>
          </p:nvSpPr>
          <p:spPr>
            <a:xfrm>
              <a:off x="7999476" y="9144"/>
              <a:ext cx="1600200" cy="1600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2795778" y="6856730"/>
                  </a:lnTo>
                  <a:lnTo>
                    <a:pt x="2795778" y="6399530"/>
                  </a:lnTo>
                  <a:lnTo>
                    <a:pt x="3716274" y="6399530"/>
                  </a:lnTo>
                  <a:lnTo>
                    <a:pt x="3716274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1421"/>
                  </a:ln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76377" y="1867852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16273" y="3487673"/>
              <a:ext cx="603885" cy="2299335"/>
            </a:xfrm>
            <a:custGeom>
              <a:avLst/>
              <a:gdLst/>
              <a:ahLst/>
              <a:cxnLst/>
              <a:rect l="l" t="t" r="r" b="b"/>
              <a:pathLst>
                <a:path w="603885" h="2299335">
                  <a:moveTo>
                    <a:pt x="0" y="1149095"/>
                  </a:moveTo>
                  <a:lnTo>
                    <a:pt x="301751" y="1149095"/>
                  </a:lnTo>
                  <a:lnTo>
                    <a:pt x="301751" y="2299182"/>
                  </a:lnTo>
                  <a:lnTo>
                    <a:pt x="603503" y="2299182"/>
                  </a:lnTo>
                </a:path>
                <a:path w="603885" h="2299335">
                  <a:moveTo>
                    <a:pt x="0" y="1149095"/>
                  </a:moveTo>
                  <a:lnTo>
                    <a:pt x="603503" y="1149095"/>
                  </a:lnTo>
                </a:path>
                <a:path w="603885" h="2299335">
                  <a:moveTo>
                    <a:pt x="0" y="1150112"/>
                  </a:moveTo>
                  <a:lnTo>
                    <a:pt x="301751" y="1150112"/>
                  </a:lnTo>
                  <a:lnTo>
                    <a:pt x="301751" y="0"/>
                  </a:lnTo>
                  <a:lnTo>
                    <a:pt x="603503" y="0"/>
                  </a:lnTo>
                </a:path>
              </a:pathLst>
            </a:custGeom>
            <a:ln w="19812">
              <a:solidFill>
                <a:srgbClr val="8E0A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95777" y="2216657"/>
              <a:ext cx="920750" cy="4641850"/>
            </a:xfrm>
            <a:custGeom>
              <a:avLst/>
              <a:gdLst/>
              <a:ahLst/>
              <a:cxnLst/>
              <a:rect l="l" t="t" r="r" b="b"/>
              <a:pathLst>
                <a:path w="920750" h="4641850">
                  <a:moveTo>
                    <a:pt x="920496" y="0"/>
                  </a:moveTo>
                  <a:lnTo>
                    <a:pt x="0" y="0"/>
                  </a:lnTo>
                  <a:lnTo>
                    <a:pt x="0" y="4641342"/>
                  </a:lnTo>
                  <a:lnTo>
                    <a:pt x="920496" y="4641342"/>
                  </a:lnTo>
                  <a:lnTo>
                    <a:pt x="920496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95777" y="2216657"/>
              <a:ext cx="920750" cy="4641850"/>
            </a:xfrm>
            <a:custGeom>
              <a:avLst/>
              <a:gdLst/>
              <a:ahLst/>
              <a:cxnLst/>
              <a:rect l="l" t="t" r="r" b="b"/>
              <a:pathLst>
                <a:path w="920750" h="4641850">
                  <a:moveTo>
                    <a:pt x="920496" y="4641342"/>
                  </a:moveTo>
                  <a:lnTo>
                    <a:pt x="920496" y="0"/>
                  </a:lnTo>
                  <a:lnTo>
                    <a:pt x="0" y="0"/>
                  </a:lnTo>
                  <a:lnTo>
                    <a:pt x="0" y="4641342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660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Clinical</a:t>
            </a:r>
            <a:r>
              <a:rPr sz="3600" spc="-90" dirty="0"/>
              <a:t> </a:t>
            </a:r>
            <a:r>
              <a:rPr sz="3600" spc="-25" dirty="0"/>
              <a:t>types</a:t>
            </a:r>
            <a:endParaRPr sz="3600"/>
          </a:p>
        </p:txBody>
      </p:sp>
      <p:sp>
        <p:nvSpPr>
          <p:cNvPr id="16" name="object 16"/>
          <p:cNvSpPr txBox="1"/>
          <p:nvPr/>
        </p:nvSpPr>
        <p:spPr>
          <a:xfrm>
            <a:off x="2757753" y="3198257"/>
            <a:ext cx="948055" cy="287782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3900" spc="-55" dirty="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sz="3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00" spc="-25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endParaRPr sz="39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309617" y="3017266"/>
            <a:ext cx="3959860" cy="939800"/>
            <a:chOff x="4309617" y="3017266"/>
            <a:chExt cx="3959860" cy="939800"/>
          </a:xfrm>
        </p:grpSpPr>
        <p:sp>
          <p:nvSpPr>
            <p:cNvPr id="18" name="object 18"/>
            <p:cNvSpPr/>
            <p:nvPr/>
          </p:nvSpPr>
          <p:spPr>
            <a:xfrm>
              <a:off x="4319777" y="3027426"/>
              <a:ext cx="3939540" cy="919480"/>
            </a:xfrm>
            <a:custGeom>
              <a:avLst/>
              <a:gdLst/>
              <a:ahLst/>
              <a:cxnLst/>
              <a:rect l="l" t="t" r="r" b="b"/>
              <a:pathLst>
                <a:path w="3939540" h="919479">
                  <a:moveTo>
                    <a:pt x="3939539" y="0"/>
                  </a:moveTo>
                  <a:lnTo>
                    <a:pt x="0" y="0"/>
                  </a:lnTo>
                  <a:lnTo>
                    <a:pt x="0" y="918972"/>
                  </a:lnTo>
                  <a:lnTo>
                    <a:pt x="3939539" y="918972"/>
                  </a:lnTo>
                  <a:lnTo>
                    <a:pt x="393953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19777" y="3027426"/>
              <a:ext cx="3939540" cy="919480"/>
            </a:xfrm>
            <a:custGeom>
              <a:avLst/>
              <a:gdLst/>
              <a:ahLst/>
              <a:cxnLst/>
              <a:rect l="l" t="t" r="r" b="b"/>
              <a:pathLst>
                <a:path w="3939540" h="919479">
                  <a:moveTo>
                    <a:pt x="0" y="918972"/>
                  </a:moveTo>
                  <a:lnTo>
                    <a:pt x="3939539" y="918972"/>
                  </a:lnTo>
                  <a:lnTo>
                    <a:pt x="3939539" y="0"/>
                  </a:lnTo>
                  <a:lnTo>
                    <a:pt x="0" y="0"/>
                  </a:lnTo>
                  <a:lnTo>
                    <a:pt x="0" y="9189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442205" y="3127324"/>
            <a:ext cx="369252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10" dirty="0">
                <a:solidFill>
                  <a:srgbClr val="FFFFFF"/>
                </a:solidFill>
                <a:latin typeface="Arial"/>
                <a:cs typeface="Arial"/>
              </a:rPr>
              <a:t>Simple/developmental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09617" y="4166361"/>
            <a:ext cx="4042410" cy="2091689"/>
            <a:chOff x="4309617" y="4166361"/>
            <a:chExt cx="4042410" cy="2091689"/>
          </a:xfrm>
        </p:grpSpPr>
        <p:sp>
          <p:nvSpPr>
            <p:cNvPr id="22" name="object 22"/>
            <p:cNvSpPr/>
            <p:nvPr/>
          </p:nvSpPr>
          <p:spPr>
            <a:xfrm>
              <a:off x="4319777" y="4176521"/>
              <a:ext cx="3976370" cy="920750"/>
            </a:xfrm>
            <a:custGeom>
              <a:avLst/>
              <a:gdLst/>
              <a:ahLst/>
              <a:cxnLst/>
              <a:rect l="l" t="t" r="r" b="b"/>
              <a:pathLst>
                <a:path w="3976370" h="920750">
                  <a:moveTo>
                    <a:pt x="3976116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976116" y="920495"/>
                  </a:lnTo>
                  <a:lnTo>
                    <a:pt x="3976116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19777" y="4176521"/>
              <a:ext cx="3976370" cy="920750"/>
            </a:xfrm>
            <a:custGeom>
              <a:avLst/>
              <a:gdLst/>
              <a:ahLst/>
              <a:cxnLst/>
              <a:rect l="l" t="t" r="r" b="b"/>
              <a:pathLst>
                <a:path w="3976370" h="920750">
                  <a:moveTo>
                    <a:pt x="0" y="920495"/>
                  </a:moveTo>
                  <a:lnTo>
                    <a:pt x="3976116" y="920495"/>
                  </a:lnTo>
                  <a:lnTo>
                    <a:pt x="3976116" y="0"/>
                  </a:lnTo>
                  <a:lnTo>
                    <a:pt x="0" y="0"/>
                  </a:lnTo>
                  <a:lnTo>
                    <a:pt x="0" y="9204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9777" y="5327141"/>
              <a:ext cx="4022090" cy="920750"/>
            </a:xfrm>
            <a:custGeom>
              <a:avLst/>
              <a:gdLst/>
              <a:ahLst/>
              <a:cxnLst/>
              <a:rect l="l" t="t" r="r" b="b"/>
              <a:pathLst>
                <a:path w="4022090" h="920750">
                  <a:moveTo>
                    <a:pt x="4021835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4021835" y="920496"/>
                  </a:lnTo>
                  <a:lnTo>
                    <a:pt x="4021835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19777" y="5327141"/>
              <a:ext cx="4022090" cy="920750"/>
            </a:xfrm>
            <a:custGeom>
              <a:avLst/>
              <a:gdLst/>
              <a:ahLst/>
              <a:cxnLst/>
              <a:rect l="l" t="t" r="r" b="b"/>
              <a:pathLst>
                <a:path w="4022090" h="920750">
                  <a:moveTo>
                    <a:pt x="0" y="920496"/>
                  </a:moveTo>
                  <a:lnTo>
                    <a:pt x="4021835" y="920496"/>
                  </a:lnTo>
                  <a:lnTo>
                    <a:pt x="4021835" y="0"/>
                  </a:lnTo>
                  <a:lnTo>
                    <a:pt x="0" y="0"/>
                  </a:lnTo>
                  <a:lnTo>
                    <a:pt x="0" y="92049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286502" y="4277690"/>
            <a:ext cx="2040255" cy="1619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900" spc="5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9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00" spc="70" dirty="0">
                <a:solidFill>
                  <a:srgbClr val="FFFFFF"/>
                </a:solidFill>
                <a:latin typeface="Arial"/>
                <a:cs typeface="Arial"/>
              </a:rPr>
              <a:t>holo</a:t>
            </a:r>
            <a:r>
              <a:rPr sz="2900" spc="8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900" spc="-40" dirty="0">
                <a:solidFill>
                  <a:srgbClr val="FFFFFF"/>
                </a:solidFill>
                <a:latin typeface="Arial"/>
                <a:cs typeface="Arial"/>
              </a:rPr>
              <a:t>ical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850">
              <a:latin typeface="Arial"/>
              <a:cs typeface="Arial"/>
            </a:endParaRPr>
          </a:p>
          <a:p>
            <a:pPr marL="47625" algn="ctr">
              <a:lnSpc>
                <a:spcPct val="100000"/>
              </a:lnSpc>
            </a:pPr>
            <a:r>
              <a:rPr sz="2900" spc="30" dirty="0">
                <a:solidFill>
                  <a:srgbClr val="FFFFFF"/>
                </a:solidFill>
                <a:latin typeface="Arial"/>
                <a:cs typeface="Arial"/>
              </a:rPr>
              <a:t>functional</a:t>
            </a:r>
            <a:endParaRPr sz="2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38133" y="2533269"/>
            <a:ext cx="2470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Commonest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Biological </a:t>
            </a:r>
            <a:r>
              <a:rPr sz="1800" spc="5" dirty="0">
                <a:latin typeface="Arial"/>
                <a:cs typeface="Arial"/>
              </a:rPr>
              <a:t>variation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24645" y="3081909"/>
            <a:ext cx="1352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30" dirty="0">
                <a:latin typeface="Arial"/>
                <a:cs typeface="Arial"/>
              </a:rPr>
              <a:t>ve</a:t>
            </a:r>
            <a:r>
              <a:rPr sz="1800" spc="-25" dirty="0">
                <a:latin typeface="Arial"/>
                <a:cs typeface="Arial"/>
              </a:rPr>
              <a:t>l</a:t>
            </a:r>
            <a:r>
              <a:rPr sz="1800" spc="25" dirty="0">
                <a:latin typeface="Arial"/>
                <a:cs typeface="Arial"/>
              </a:rPr>
              <a:t>opm</a:t>
            </a:r>
            <a:r>
              <a:rPr sz="1800" spc="10" dirty="0">
                <a:latin typeface="Arial"/>
                <a:cs typeface="Arial"/>
              </a:rPr>
              <a:t>e</a:t>
            </a:r>
            <a:r>
              <a:rPr sz="1800" spc="60" dirty="0"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38133" y="3356228"/>
            <a:ext cx="3641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Arial"/>
                <a:cs typeface="Arial"/>
              </a:rPr>
              <a:t>Axial </a:t>
            </a:r>
            <a:r>
              <a:rPr sz="1800" spc="235" dirty="0">
                <a:latin typeface="Arial"/>
                <a:cs typeface="Arial"/>
              </a:rPr>
              <a:t>&amp; </a:t>
            </a:r>
            <a:r>
              <a:rPr sz="1800" spc="-10" dirty="0">
                <a:latin typeface="Arial"/>
                <a:cs typeface="Arial"/>
              </a:rPr>
              <a:t>curvatural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hypermetropia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036052" y="2589276"/>
            <a:ext cx="696595" cy="1557655"/>
          </a:xfrm>
          <a:custGeom>
            <a:avLst/>
            <a:gdLst/>
            <a:ahLst/>
            <a:cxnLst/>
            <a:rect l="l" t="t" r="r" b="b"/>
            <a:pathLst>
              <a:path w="696595" h="1557654">
                <a:moveTo>
                  <a:pt x="0" y="0"/>
                </a:moveTo>
                <a:lnTo>
                  <a:pt x="70167" y="1181"/>
                </a:lnTo>
                <a:lnTo>
                  <a:pt x="135528" y="4568"/>
                </a:lnTo>
                <a:lnTo>
                  <a:pt x="194680" y="9925"/>
                </a:lnTo>
                <a:lnTo>
                  <a:pt x="246221" y="17018"/>
                </a:lnTo>
                <a:lnTo>
                  <a:pt x="288748" y="25610"/>
                </a:lnTo>
                <a:lnTo>
                  <a:pt x="341157" y="46356"/>
                </a:lnTo>
                <a:lnTo>
                  <a:pt x="348233" y="58038"/>
                </a:lnTo>
                <a:lnTo>
                  <a:pt x="348233" y="720725"/>
                </a:lnTo>
                <a:lnTo>
                  <a:pt x="355310" y="732407"/>
                </a:lnTo>
                <a:lnTo>
                  <a:pt x="407719" y="753153"/>
                </a:lnTo>
                <a:lnTo>
                  <a:pt x="450246" y="761746"/>
                </a:lnTo>
                <a:lnTo>
                  <a:pt x="501787" y="768838"/>
                </a:lnTo>
                <a:lnTo>
                  <a:pt x="560939" y="774195"/>
                </a:lnTo>
                <a:lnTo>
                  <a:pt x="626300" y="777582"/>
                </a:lnTo>
                <a:lnTo>
                  <a:pt x="696468" y="778763"/>
                </a:lnTo>
                <a:lnTo>
                  <a:pt x="626300" y="779945"/>
                </a:lnTo>
                <a:lnTo>
                  <a:pt x="560939" y="783332"/>
                </a:lnTo>
                <a:lnTo>
                  <a:pt x="501787" y="788689"/>
                </a:lnTo>
                <a:lnTo>
                  <a:pt x="450246" y="795782"/>
                </a:lnTo>
                <a:lnTo>
                  <a:pt x="407719" y="804374"/>
                </a:lnTo>
                <a:lnTo>
                  <a:pt x="355310" y="825120"/>
                </a:lnTo>
                <a:lnTo>
                  <a:pt x="348233" y="836802"/>
                </a:lnTo>
                <a:lnTo>
                  <a:pt x="348233" y="1499489"/>
                </a:lnTo>
                <a:lnTo>
                  <a:pt x="341157" y="1511171"/>
                </a:lnTo>
                <a:lnTo>
                  <a:pt x="288748" y="1531917"/>
                </a:lnTo>
                <a:lnTo>
                  <a:pt x="246221" y="1540509"/>
                </a:lnTo>
                <a:lnTo>
                  <a:pt x="194680" y="1547602"/>
                </a:lnTo>
                <a:lnTo>
                  <a:pt x="135528" y="1552959"/>
                </a:lnTo>
                <a:lnTo>
                  <a:pt x="70167" y="1556346"/>
                </a:lnTo>
                <a:lnTo>
                  <a:pt x="0" y="155752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613664"/>
            <a:ext cx="4573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Simple/developmental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6101715" cy="123253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Commonest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Biological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variation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development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Char char="•"/>
              <a:tabLst>
                <a:tab pos="299085" algn="l"/>
                <a:tab pos="299720" algn="l"/>
                <a:tab pos="2759075" algn="l"/>
              </a:tabLst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Simple/developmental	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Axial </a:t>
            </a:r>
            <a:r>
              <a:rPr sz="1800" spc="235" dirty="0">
                <a:solidFill>
                  <a:srgbClr val="404040"/>
                </a:solidFill>
                <a:latin typeface="Arial"/>
                <a:cs typeface="Arial"/>
              </a:rPr>
              <a:t>&amp;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curvatural</a:t>
            </a:r>
            <a:r>
              <a:rPr sz="1800" spc="-2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hypermetropia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6888" y="3464052"/>
            <a:ext cx="128270" cy="425450"/>
          </a:xfrm>
          <a:custGeom>
            <a:avLst/>
            <a:gdLst/>
            <a:ahLst/>
            <a:cxnLst/>
            <a:rect l="l" t="t" r="r" b="b"/>
            <a:pathLst>
              <a:path w="128270" h="425450">
                <a:moveTo>
                  <a:pt x="0" y="0"/>
                </a:moveTo>
                <a:lnTo>
                  <a:pt x="24895" y="845"/>
                </a:lnTo>
                <a:lnTo>
                  <a:pt x="45243" y="3143"/>
                </a:lnTo>
                <a:lnTo>
                  <a:pt x="58971" y="6536"/>
                </a:lnTo>
                <a:lnTo>
                  <a:pt x="64008" y="10668"/>
                </a:lnTo>
                <a:lnTo>
                  <a:pt x="64008" y="201930"/>
                </a:lnTo>
                <a:lnTo>
                  <a:pt x="69044" y="206061"/>
                </a:lnTo>
                <a:lnTo>
                  <a:pt x="82772" y="209454"/>
                </a:lnTo>
                <a:lnTo>
                  <a:pt x="103120" y="211752"/>
                </a:lnTo>
                <a:lnTo>
                  <a:pt x="128015" y="212598"/>
                </a:lnTo>
                <a:lnTo>
                  <a:pt x="103120" y="213443"/>
                </a:lnTo>
                <a:lnTo>
                  <a:pt x="82772" y="215741"/>
                </a:lnTo>
                <a:lnTo>
                  <a:pt x="69044" y="219134"/>
                </a:lnTo>
                <a:lnTo>
                  <a:pt x="64008" y="223266"/>
                </a:lnTo>
                <a:lnTo>
                  <a:pt x="64008" y="414528"/>
                </a:lnTo>
                <a:lnTo>
                  <a:pt x="58971" y="418659"/>
                </a:lnTo>
                <a:lnTo>
                  <a:pt x="45243" y="422052"/>
                </a:lnTo>
                <a:lnTo>
                  <a:pt x="24895" y="424350"/>
                </a:lnTo>
                <a:lnTo>
                  <a:pt x="0" y="4251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5612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Pathological</a:t>
            </a:r>
            <a:r>
              <a:rPr sz="3600" spc="10" dirty="0"/>
              <a:t> </a:t>
            </a:r>
            <a:r>
              <a:rPr sz="3600" spc="25" dirty="0"/>
              <a:t>hypermetropia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60396"/>
            <a:ext cx="6860540" cy="110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Congenital/acquired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31166"/>
              </a:buClr>
              <a:buFont typeface="Wingdings"/>
              <a:buChar char=""/>
            </a:pPr>
            <a:endParaRPr sz="3600">
              <a:latin typeface="Arial"/>
              <a:cs typeface="Arial"/>
            </a:endParaRPr>
          </a:p>
          <a:p>
            <a:pPr marL="2981960" lvl="1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81960" algn="l"/>
                <a:tab pos="2982595" algn="l"/>
              </a:tabLst>
            </a:pPr>
            <a:r>
              <a:rPr sz="1800" spc="-25" dirty="0">
                <a:latin typeface="Arial"/>
                <a:cs typeface="Arial"/>
              </a:rPr>
              <a:t>Index </a:t>
            </a:r>
            <a:r>
              <a:rPr sz="1800" spc="5" dirty="0">
                <a:latin typeface="Arial"/>
                <a:cs typeface="Arial"/>
              </a:rPr>
              <a:t>hypermetropia(cortical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sclerosis)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7060" y="3637279"/>
            <a:ext cx="5071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Arial"/>
                <a:cs typeface="Arial"/>
              </a:rPr>
              <a:t>Positional </a:t>
            </a:r>
            <a:r>
              <a:rPr sz="1800" spc="10" dirty="0">
                <a:latin typeface="Arial"/>
                <a:cs typeface="Arial"/>
              </a:rPr>
              <a:t>hypermetropia(postr </a:t>
            </a:r>
            <a:r>
              <a:rPr sz="1800" spc="-15" dirty="0">
                <a:latin typeface="Arial"/>
                <a:cs typeface="Arial"/>
              </a:rPr>
              <a:t>subluxn </a:t>
            </a:r>
            <a:r>
              <a:rPr sz="1800" spc="55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lens)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7060" y="391160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Arial"/>
                <a:cs typeface="Arial"/>
              </a:rPr>
              <a:t>Aphakia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7060" y="4185615"/>
            <a:ext cx="42627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35" dirty="0">
                <a:latin typeface="Arial"/>
                <a:cs typeface="Arial"/>
              </a:rPr>
              <a:t>Consecutive </a:t>
            </a:r>
            <a:r>
              <a:rPr sz="1800" dirty="0">
                <a:latin typeface="Arial"/>
                <a:cs typeface="Arial"/>
              </a:rPr>
              <a:t>(overcorrection </a:t>
            </a:r>
            <a:r>
              <a:rPr sz="1800" spc="5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myopia)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0044" y="3258311"/>
            <a:ext cx="283845" cy="1803400"/>
          </a:xfrm>
          <a:custGeom>
            <a:avLst/>
            <a:gdLst/>
            <a:ahLst/>
            <a:cxnLst/>
            <a:rect l="l" t="t" r="r" b="b"/>
            <a:pathLst>
              <a:path w="283845" h="1803400">
                <a:moveTo>
                  <a:pt x="283463" y="1802892"/>
                </a:moveTo>
                <a:lnTo>
                  <a:pt x="228314" y="1801040"/>
                </a:lnTo>
                <a:lnTo>
                  <a:pt x="183260" y="1795986"/>
                </a:lnTo>
                <a:lnTo>
                  <a:pt x="152876" y="1788479"/>
                </a:lnTo>
                <a:lnTo>
                  <a:pt x="141731" y="1779270"/>
                </a:lnTo>
                <a:lnTo>
                  <a:pt x="141731" y="925068"/>
                </a:lnTo>
                <a:lnTo>
                  <a:pt x="130587" y="915858"/>
                </a:lnTo>
                <a:lnTo>
                  <a:pt x="100202" y="908351"/>
                </a:lnTo>
                <a:lnTo>
                  <a:pt x="55149" y="903297"/>
                </a:lnTo>
                <a:lnTo>
                  <a:pt x="0" y="901445"/>
                </a:lnTo>
                <a:lnTo>
                  <a:pt x="55149" y="899594"/>
                </a:lnTo>
                <a:lnTo>
                  <a:pt x="100202" y="894540"/>
                </a:lnTo>
                <a:lnTo>
                  <a:pt x="130587" y="887033"/>
                </a:lnTo>
                <a:lnTo>
                  <a:pt x="141731" y="877824"/>
                </a:lnTo>
                <a:lnTo>
                  <a:pt x="141731" y="23622"/>
                </a:lnTo>
                <a:lnTo>
                  <a:pt x="152876" y="14412"/>
                </a:lnTo>
                <a:lnTo>
                  <a:pt x="183260" y="6905"/>
                </a:lnTo>
                <a:lnTo>
                  <a:pt x="228314" y="1851"/>
                </a:lnTo>
                <a:lnTo>
                  <a:pt x="2834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9539" y="3732403"/>
            <a:ext cx="1271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25" dirty="0">
                <a:latin typeface="Arial"/>
                <a:cs typeface="Arial"/>
              </a:rPr>
              <a:t>a</a:t>
            </a:r>
            <a:r>
              <a:rPr sz="1800" spc="55" dirty="0">
                <a:latin typeface="Arial"/>
                <a:cs typeface="Arial"/>
              </a:rPr>
              <a:t>tholog</a:t>
            </a:r>
            <a:r>
              <a:rPr sz="1800" spc="15" dirty="0">
                <a:latin typeface="Arial"/>
                <a:cs typeface="Arial"/>
              </a:rPr>
              <a:t>i</a:t>
            </a:r>
            <a:r>
              <a:rPr sz="1800" spc="-75" dirty="0">
                <a:latin typeface="Arial"/>
                <a:cs typeface="Arial"/>
              </a:rPr>
              <a:t>c</a:t>
            </a:r>
            <a:r>
              <a:rPr sz="1800" spc="-95" dirty="0">
                <a:latin typeface="Arial"/>
                <a:cs typeface="Arial"/>
              </a:rPr>
              <a:t>a</a:t>
            </a:r>
            <a:r>
              <a:rPr sz="1800" spc="35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5212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Functional</a:t>
            </a:r>
            <a:r>
              <a:rPr sz="3600" spc="-65" dirty="0"/>
              <a:t> </a:t>
            </a:r>
            <a:r>
              <a:rPr sz="3600" spc="25" dirty="0"/>
              <a:t>hypermetropia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5825490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Paralysis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accommodation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pts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with3rd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nerve</a:t>
            </a:r>
            <a:r>
              <a:rPr sz="18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palsy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235" dirty="0">
                <a:solidFill>
                  <a:srgbClr val="404040"/>
                </a:solidFill>
                <a:latin typeface="Arial"/>
                <a:cs typeface="Arial"/>
              </a:rPr>
              <a:t>&amp;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internal</a:t>
            </a:r>
            <a:r>
              <a:rPr sz="1800" spc="-2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ophthalmoplegia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811128"/>
            <a:ext cx="5410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/>
              <a:t>REFRACTION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6222" y="2247265"/>
            <a:ext cx="7907655" cy="115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Refraction of </a:t>
            </a:r>
            <a:r>
              <a:rPr sz="2400" spc="-10" dirty="0">
                <a:latin typeface="Arial"/>
                <a:cs typeface="Arial"/>
              </a:rPr>
              <a:t>light </a:t>
            </a:r>
            <a:r>
              <a:rPr sz="2400" spc="-5" dirty="0">
                <a:latin typeface="Arial"/>
                <a:cs typeface="Arial"/>
              </a:rPr>
              <a:t>occurs when </a:t>
            </a:r>
            <a:r>
              <a:rPr sz="2400" spc="-10" dirty="0">
                <a:latin typeface="Arial"/>
                <a:cs typeface="Arial"/>
              </a:rPr>
              <a:t>light  </a:t>
            </a:r>
            <a:r>
              <a:rPr sz="2400" spc="-5" dirty="0">
                <a:latin typeface="Arial"/>
                <a:cs typeface="Arial"/>
              </a:rPr>
              <a:t>passes from one medium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another </a:t>
            </a:r>
            <a:r>
              <a:rPr sz="2400" spc="-5" dirty="0">
                <a:latin typeface="Arial"/>
                <a:cs typeface="Arial"/>
              </a:rPr>
              <a:t>of  different refractive index (ie.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density)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6222" y="3810000"/>
            <a:ext cx="3505200" cy="2566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4251" y="3419618"/>
            <a:ext cx="26670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8727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7000"/>
            <a:ext cx="419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9076" y="5867400"/>
            <a:ext cx="9906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60248" y="9144"/>
            <a:ext cx="11330305" cy="6391910"/>
            <a:chOff x="460248" y="9144"/>
            <a:chExt cx="11330305" cy="6391910"/>
          </a:xfrm>
        </p:grpSpPr>
        <p:sp>
          <p:nvSpPr>
            <p:cNvPr id="7" name="object 7"/>
            <p:cNvSpPr/>
            <p:nvPr/>
          </p:nvSpPr>
          <p:spPr>
            <a:xfrm>
              <a:off x="7999476" y="9144"/>
              <a:ext cx="1600200" cy="1600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02141" y="1519046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248" y="1866899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2190" y="0"/>
              <a:ext cx="8841740" cy="3829050"/>
            </a:xfrm>
            <a:custGeom>
              <a:avLst/>
              <a:gdLst/>
              <a:ahLst/>
              <a:cxnLst/>
              <a:rect l="l" t="t" r="r" b="b"/>
              <a:pathLst>
                <a:path w="8841740" h="3829050">
                  <a:moveTo>
                    <a:pt x="1458468" y="3099816"/>
                  </a:moveTo>
                  <a:lnTo>
                    <a:pt x="1456905" y="3051873"/>
                  </a:lnTo>
                  <a:lnTo>
                    <a:pt x="1452321" y="3004756"/>
                  </a:lnTo>
                  <a:lnTo>
                    <a:pt x="1444790" y="2958566"/>
                  </a:lnTo>
                  <a:lnTo>
                    <a:pt x="1434414" y="2913392"/>
                  </a:lnTo>
                  <a:lnTo>
                    <a:pt x="1421282" y="2869336"/>
                  </a:lnTo>
                  <a:lnTo>
                    <a:pt x="1405496" y="2826499"/>
                  </a:lnTo>
                  <a:lnTo>
                    <a:pt x="1387157" y="2784957"/>
                  </a:lnTo>
                  <a:lnTo>
                    <a:pt x="1366354" y="2744825"/>
                  </a:lnTo>
                  <a:lnTo>
                    <a:pt x="1343190" y="2706192"/>
                  </a:lnTo>
                  <a:lnTo>
                    <a:pt x="1317752" y="2669159"/>
                  </a:lnTo>
                  <a:lnTo>
                    <a:pt x="1290142" y="2633815"/>
                  </a:lnTo>
                  <a:lnTo>
                    <a:pt x="1260462" y="2600261"/>
                  </a:lnTo>
                  <a:lnTo>
                    <a:pt x="1228788" y="2568587"/>
                  </a:lnTo>
                  <a:lnTo>
                    <a:pt x="1195235" y="2538907"/>
                  </a:lnTo>
                  <a:lnTo>
                    <a:pt x="1159891" y="2511298"/>
                  </a:lnTo>
                  <a:lnTo>
                    <a:pt x="1122857" y="2485860"/>
                  </a:lnTo>
                  <a:lnTo>
                    <a:pt x="1084224" y="2462695"/>
                  </a:lnTo>
                  <a:lnTo>
                    <a:pt x="1044092" y="2441892"/>
                  </a:lnTo>
                  <a:lnTo>
                    <a:pt x="1002550" y="2423553"/>
                  </a:lnTo>
                  <a:lnTo>
                    <a:pt x="959713" y="2407767"/>
                  </a:lnTo>
                  <a:lnTo>
                    <a:pt x="915657" y="2394635"/>
                  </a:lnTo>
                  <a:lnTo>
                    <a:pt x="870483" y="2384260"/>
                  </a:lnTo>
                  <a:lnTo>
                    <a:pt x="824293" y="2376728"/>
                  </a:lnTo>
                  <a:lnTo>
                    <a:pt x="777176" y="2372144"/>
                  </a:lnTo>
                  <a:lnTo>
                    <a:pt x="729234" y="2370582"/>
                  </a:lnTo>
                  <a:lnTo>
                    <a:pt x="681278" y="2372144"/>
                  </a:lnTo>
                  <a:lnTo>
                    <a:pt x="634161" y="2376728"/>
                  </a:lnTo>
                  <a:lnTo>
                    <a:pt x="587971" y="2384260"/>
                  </a:lnTo>
                  <a:lnTo>
                    <a:pt x="542798" y="2394635"/>
                  </a:lnTo>
                  <a:lnTo>
                    <a:pt x="498741" y="2407767"/>
                  </a:lnTo>
                  <a:lnTo>
                    <a:pt x="455904" y="2423553"/>
                  </a:lnTo>
                  <a:lnTo>
                    <a:pt x="414362" y="2441892"/>
                  </a:lnTo>
                  <a:lnTo>
                    <a:pt x="374230" y="2462695"/>
                  </a:lnTo>
                  <a:lnTo>
                    <a:pt x="335597" y="2485860"/>
                  </a:lnTo>
                  <a:lnTo>
                    <a:pt x="298564" y="2511298"/>
                  </a:lnTo>
                  <a:lnTo>
                    <a:pt x="263220" y="2538907"/>
                  </a:lnTo>
                  <a:lnTo>
                    <a:pt x="229666" y="2568587"/>
                  </a:lnTo>
                  <a:lnTo>
                    <a:pt x="197993" y="2600261"/>
                  </a:lnTo>
                  <a:lnTo>
                    <a:pt x="168313" y="2633815"/>
                  </a:lnTo>
                  <a:lnTo>
                    <a:pt x="140703" y="2669159"/>
                  </a:lnTo>
                  <a:lnTo>
                    <a:pt x="115265" y="2706192"/>
                  </a:lnTo>
                  <a:lnTo>
                    <a:pt x="92100" y="2744825"/>
                  </a:lnTo>
                  <a:lnTo>
                    <a:pt x="71297" y="2784957"/>
                  </a:lnTo>
                  <a:lnTo>
                    <a:pt x="52959" y="2826499"/>
                  </a:lnTo>
                  <a:lnTo>
                    <a:pt x="37172" y="2869336"/>
                  </a:lnTo>
                  <a:lnTo>
                    <a:pt x="24041" y="2913392"/>
                  </a:lnTo>
                  <a:lnTo>
                    <a:pt x="13665" y="2958566"/>
                  </a:lnTo>
                  <a:lnTo>
                    <a:pt x="6134" y="3004756"/>
                  </a:lnTo>
                  <a:lnTo>
                    <a:pt x="1549" y="3051873"/>
                  </a:lnTo>
                  <a:lnTo>
                    <a:pt x="0" y="3099816"/>
                  </a:lnTo>
                  <a:lnTo>
                    <a:pt x="1549" y="3147771"/>
                  </a:lnTo>
                  <a:lnTo>
                    <a:pt x="6134" y="3194888"/>
                  </a:lnTo>
                  <a:lnTo>
                    <a:pt x="13665" y="3241078"/>
                  </a:lnTo>
                  <a:lnTo>
                    <a:pt x="24041" y="3286252"/>
                  </a:lnTo>
                  <a:lnTo>
                    <a:pt x="37172" y="3330308"/>
                  </a:lnTo>
                  <a:lnTo>
                    <a:pt x="52959" y="3373145"/>
                  </a:lnTo>
                  <a:lnTo>
                    <a:pt x="71297" y="3414687"/>
                  </a:lnTo>
                  <a:lnTo>
                    <a:pt x="92100" y="3454819"/>
                  </a:lnTo>
                  <a:lnTo>
                    <a:pt x="115265" y="3493452"/>
                  </a:lnTo>
                  <a:lnTo>
                    <a:pt x="140703" y="3530485"/>
                  </a:lnTo>
                  <a:lnTo>
                    <a:pt x="168313" y="3565829"/>
                  </a:lnTo>
                  <a:lnTo>
                    <a:pt x="197993" y="3599383"/>
                  </a:lnTo>
                  <a:lnTo>
                    <a:pt x="229666" y="3631057"/>
                  </a:lnTo>
                  <a:lnTo>
                    <a:pt x="263220" y="3660737"/>
                  </a:lnTo>
                  <a:lnTo>
                    <a:pt x="298564" y="3688346"/>
                  </a:lnTo>
                  <a:lnTo>
                    <a:pt x="335597" y="3713784"/>
                  </a:lnTo>
                  <a:lnTo>
                    <a:pt x="374230" y="3736949"/>
                  </a:lnTo>
                  <a:lnTo>
                    <a:pt x="414362" y="3757752"/>
                  </a:lnTo>
                  <a:lnTo>
                    <a:pt x="455904" y="3776091"/>
                  </a:lnTo>
                  <a:lnTo>
                    <a:pt x="498741" y="3791877"/>
                  </a:lnTo>
                  <a:lnTo>
                    <a:pt x="542798" y="3805009"/>
                  </a:lnTo>
                  <a:lnTo>
                    <a:pt x="587971" y="3815384"/>
                  </a:lnTo>
                  <a:lnTo>
                    <a:pt x="634161" y="3822916"/>
                  </a:lnTo>
                  <a:lnTo>
                    <a:pt x="681278" y="3827500"/>
                  </a:lnTo>
                  <a:lnTo>
                    <a:pt x="729234" y="3829050"/>
                  </a:lnTo>
                  <a:lnTo>
                    <a:pt x="777176" y="3827500"/>
                  </a:lnTo>
                  <a:lnTo>
                    <a:pt x="824293" y="3822916"/>
                  </a:lnTo>
                  <a:lnTo>
                    <a:pt x="870483" y="3815384"/>
                  </a:lnTo>
                  <a:lnTo>
                    <a:pt x="915657" y="3805009"/>
                  </a:lnTo>
                  <a:lnTo>
                    <a:pt x="959713" y="3791877"/>
                  </a:lnTo>
                  <a:lnTo>
                    <a:pt x="1002550" y="3776091"/>
                  </a:lnTo>
                  <a:lnTo>
                    <a:pt x="1044092" y="3757752"/>
                  </a:lnTo>
                  <a:lnTo>
                    <a:pt x="1084224" y="3736949"/>
                  </a:lnTo>
                  <a:lnTo>
                    <a:pt x="1122857" y="3713784"/>
                  </a:lnTo>
                  <a:lnTo>
                    <a:pt x="1159891" y="3688346"/>
                  </a:lnTo>
                  <a:lnTo>
                    <a:pt x="1195235" y="3660737"/>
                  </a:lnTo>
                  <a:lnTo>
                    <a:pt x="1228788" y="3631057"/>
                  </a:lnTo>
                  <a:lnTo>
                    <a:pt x="1260462" y="3599383"/>
                  </a:lnTo>
                  <a:lnTo>
                    <a:pt x="1290142" y="3565829"/>
                  </a:lnTo>
                  <a:lnTo>
                    <a:pt x="1317752" y="3530485"/>
                  </a:lnTo>
                  <a:lnTo>
                    <a:pt x="1343190" y="3493452"/>
                  </a:lnTo>
                  <a:lnTo>
                    <a:pt x="1366354" y="3454819"/>
                  </a:lnTo>
                  <a:lnTo>
                    <a:pt x="1387157" y="3414687"/>
                  </a:lnTo>
                  <a:lnTo>
                    <a:pt x="1405496" y="3373145"/>
                  </a:lnTo>
                  <a:lnTo>
                    <a:pt x="1421282" y="3330308"/>
                  </a:lnTo>
                  <a:lnTo>
                    <a:pt x="1434414" y="3286252"/>
                  </a:lnTo>
                  <a:lnTo>
                    <a:pt x="1444790" y="3241078"/>
                  </a:lnTo>
                  <a:lnTo>
                    <a:pt x="1452321" y="3194888"/>
                  </a:lnTo>
                  <a:lnTo>
                    <a:pt x="1456905" y="3147771"/>
                  </a:lnTo>
                  <a:lnTo>
                    <a:pt x="1458468" y="3099816"/>
                  </a:lnTo>
                  <a:close/>
                </a:path>
                <a:path w="8841740" h="3829050">
                  <a:moveTo>
                    <a:pt x="8841486" y="0"/>
                  </a:moveTo>
                  <a:lnTo>
                    <a:pt x="8155686" y="0"/>
                  </a:lnTo>
                  <a:lnTo>
                    <a:pt x="8155686" y="1143000"/>
                  </a:lnTo>
                  <a:lnTo>
                    <a:pt x="8841486" y="1143000"/>
                  </a:lnTo>
                  <a:lnTo>
                    <a:pt x="8841486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2189" y="2370582"/>
              <a:ext cx="1458595" cy="1458595"/>
            </a:xfrm>
            <a:custGeom>
              <a:avLst/>
              <a:gdLst/>
              <a:ahLst/>
              <a:cxnLst/>
              <a:rect l="l" t="t" r="r" b="b"/>
              <a:pathLst>
                <a:path w="1458595" h="1458595">
                  <a:moveTo>
                    <a:pt x="0" y="729233"/>
                  </a:moveTo>
                  <a:lnTo>
                    <a:pt x="1551" y="681289"/>
                  </a:lnTo>
                  <a:lnTo>
                    <a:pt x="6140" y="634173"/>
                  </a:lnTo>
                  <a:lnTo>
                    <a:pt x="13672" y="587980"/>
                  </a:lnTo>
                  <a:lnTo>
                    <a:pt x="24051" y="542807"/>
                  </a:lnTo>
                  <a:lnTo>
                    <a:pt x="37179" y="498750"/>
                  </a:lnTo>
                  <a:lnTo>
                    <a:pt x="52961" y="455905"/>
                  </a:lnTo>
                  <a:lnTo>
                    <a:pt x="71301" y="414368"/>
                  </a:lnTo>
                  <a:lnTo>
                    <a:pt x="92103" y="374236"/>
                  </a:lnTo>
                  <a:lnTo>
                    <a:pt x="115271" y="335604"/>
                  </a:lnTo>
                  <a:lnTo>
                    <a:pt x="140707" y="298569"/>
                  </a:lnTo>
                  <a:lnTo>
                    <a:pt x="168318" y="263227"/>
                  </a:lnTo>
                  <a:lnTo>
                    <a:pt x="198005" y="229674"/>
                  </a:lnTo>
                  <a:lnTo>
                    <a:pt x="229674" y="198005"/>
                  </a:lnTo>
                  <a:lnTo>
                    <a:pt x="263227" y="168318"/>
                  </a:lnTo>
                  <a:lnTo>
                    <a:pt x="298569" y="140707"/>
                  </a:lnTo>
                  <a:lnTo>
                    <a:pt x="335604" y="115271"/>
                  </a:lnTo>
                  <a:lnTo>
                    <a:pt x="374236" y="92103"/>
                  </a:lnTo>
                  <a:lnTo>
                    <a:pt x="414368" y="71301"/>
                  </a:lnTo>
                  <a:lnTo>
                    <a:pt x="455905" y="52961"/>
                  </a:lnTo>
                  <a:lnTo>
                    <a:pt x="498750" y="37179"/>
                  </a:lnTo>
                  <a:lnTo>
                    <a:pt x="542807" y="24051"/>
                  </a:lnTo>
                  <a:lnTo>
                    <a:pt x="587980" y="13672"/>
                  </a:lnTo>
                  <a:lnTo>
                    <a:pt x="634173" y="6140"/>
                  </a:lnTo>
                  <a:lnTo>
                    <a:pt x="681289" y="1551"/>
                  </a:lnTo>
                  <a:lnTo>
                    <a:pt x="729234" y="0"/>
                  </a:lnTo>
                  <a:lnTo>
                    <a:pt x="777178" y="1551"/>
                  </a:lnTo>
                  <a:lnTo>
                    <a:pt x="824294" y="6140"/>
                  </a:lnTo>
                  <a:lnTo>
                    <a:pt x="870487" y="13672"/>
                  </a:lnTo>
                  <a:lnTo>
                    <a:pt x="915660" y="24051"/>
                  </a:lnTo>
                  <a:lnTo>
                    <a:pt x="959717" y="37179"/>
                  </a:lnTo>
                  <a:lnTo>
                    <a:pt x="1002562" y="52961"/>
                  </a:lnTo>
                  <a:lnTo>
                    <a:pt x="1044099" y="71301"/>
                  </a:lnTo>
                  <a:lnTo>
                    <a:pt x="1084231" y="92103"/>
                  </a:lnTo>
                  <a:lnTo>
                    <a:pt x="1122863" y="115271"/>
                  </a:lnTo>
                  <a:lnTo>
                    <a:pt x="1159898" y="140707"/>
                  </a:lnTo>
                  <a:lnTo>
                    <a:pt x="1195240" y="168318"/>
                  </a:lnTo>
                  <a:lnTo>
                    <a:pt x="1228793" y="198005"/>
                  </a:lnTo>
                  <a:lnTo>
                    <a:pt x="1260462" y="229674"/>
                  </a:lnTo>
                  <a:lnTo>
                    <a:pt x="1290149" y="263227"/>
                  </a:lnTo>
                  <a:lnTo>
                    <a:pt x="1317760" y="298569"/>
                  </a:lnTo>
                  <a:lnTo>
                    <a:pt x="1343196" y="335604"/>
                  </a:lnTo>
                  <a:lnTo>
                    <a:pt x="1366364" y="374236"/>
                  </a:lnTo>
                  <a:lnTo>
                    <a:pt x="1387166" y="414368"/>
                  </a:lnTo>
                  <a:lnTo>
                    <a:pt x="1405506" y="455905"/>
                  </a:lnTo>
                  <a:lnTo>
                    <a:pt x="1421288" y="498750"/>
                  </a:lnTo>
                  <a:lnTo>
                    <a:pt x="1434416" y="542807"/>
                  </a:lnTo>
                  <a:lnTo>
                    <a:pt x="1444795" y="587980"/>
                  </a:lnTo>
                  <a:lnTo>
                    <a:pt x="1452327" y="634173"/>
                  </a:lnTo>
                  <a:lnTo>
                    <a:pt x="1456916" y="681289"/>
                  </a:lnTo>
                  <a:lnTo>
                    <a:pt x="1458468" y="729233"/>
                  </a:lnTo>
                  <a:lnTo>
                    <a:pt x="1456916" y="777178"/>
                  </a:lnTo>
                  <a:lnTo>
                    <a:pt x="1452327" y="824294"/>
                  </a:lnTo>
                  <a:lnTo>
                    <a:pt x="1444795" y="870487"/>
                  </a:lnTo>
                  <a:lnTo>
                    <a:pt x="1434416" y="915660"/>
                  </a:lnTo>
                  <a:lnTo>
                    <a:pt x="1421288" y="959717"/>
                  </a:lnTo>
                  <a:lnTo>
                    <a:pt x="1405506" y="1002562"/>
                  </a:lnTo>
                  <a:lnTo>
                    <a:pt x="1387166" y="1044099"/>
                  </a:lnTo>
                  <a:lnTo>
                    <a:pt x="1366364" y="1084231"/>
                  </a:lnTo>
                  <a:lnTo>
                    <a:pt x="1343196" y="1122863"/>
                  </a:lnTo>
                  <a:lnTo>
                    <a:pt x="1317760" y="1159898"/>
                  </a:lnTo>
                  <a:lnTo>
                    <a:pt x="1290149" y="1195240"/>
                  </a:lnTo>
                  <a:lnTo>
                    <a:pt x="1260462" y="1228793"/>
                  </a:lnTo>
                  <a:lnTo>
                    <a:pt x="1228793" y="1260462"/>
                  </a:lnTo>
                  <a:lnTo>
                    <a:pt x="1195240" y="1290149"/>
                  </a:lnTo>
                  <a:lnTo>
                    <a:pt x="1159898" y="1317760"/>
                  </a:lnTo>
                  <a:lnTo>
                    <a:pt x="1122863" y="1343196"/>
                  </a:lnTo>
                  <a:lnTo>
                    <a:pt x="1084231" y="1366364"/>
                  </a:lnTo>
                  <a:lnTo>
                    <a:pt x="1044099" y="1387166"/>
                  </a:lnTo>
                  <a:lnTo>
                    <a:pt x="1002562" y="1405506"/>
                  </a:lnTo>
                  <a:lnTo>
                    <a:pt x="959717" y="1421288"/>
                  </a:lnTo>
                  <a:lnTo>
                    <a:pt x="915660" y="1434416"/>
                  </a:lnTo>
                  <a:lnTo>
                    <a:pt x="870487" y="1444795"/>
                  </a:lnTo>
                  <a:lnTo>
                    <a:pt x="824294" y="1452327"/>
                  </a:lnTo>
                  <a:lnTo>
                    <a:pt x="777178" y="1456916"/>
                  </a:lnTo>
                  <a:lnTo>
                    <a:pt x="729234" y="1458467"/>
                  </a:lnTo>
                  <a:lnTo>
                    <a:pt x="681289" y="1456916"/>
                  </a:lnTo>
                  <a:lnTo>
                    <a:pt x="634173" y="1452327"/>
                  </a:lnTo>
                  <a:lnTo>
                    <a:pt x="587980" y="1444795"/>
                  </a:lnTo>
                  <a:lnTo>
                    <a:pt x="542807" y="1434416"/>
                  </a:lnTo>
                  <a:lnTo>
                    <a:pt x="498750" y="1421288"/>
                  </a:lnTo>
                  <a:lnTo>
                    <a:pt x="455905" y="1405506"/>
                  </a:lnTo>
                  <a:lnTo>
                    <a:pt x="414368" y="1387166"/>
                  </a:lnTo>
                  <a:lnTo>
                    <a:pt x="374236" y="1366364"/>
                  </a:lnTo>
                  <a:lnTo>
                    <a:pt x="335604" y="1343196"/>
                  </a:lnTo>
                  <a:lnTo>
                    <a:pt x="298569" y="1317760"/>
                  </a:lnTo>
                  <a:lnTo>
                    <a:pt x="263227" y="1290149"/>
                  </a:lnTo>
                  <a:lnTo>
                    <a:pt x="229674" y="1260462"/>
                  </a:lnTo>
                  <a:lnTo>
                    <a:pt x="198005" y="1228793"/>
                  </a:lnTo>
                  <a:lnTo>
                    <a:pt x="168318" y="1195240"/>
                  </a:lnTo>
                  <a:lnTo>
                    <a:pt x="140707" y="1159898"/>
                  </a:lnTo>
                  <a:lnTo>
                    <a:pt x="115271" y="1122863"/>
                  </a:lnTo>
                  <a:lnTo>
                    <a:pt x="92103" y="1084231"/>
                  </a:lnTo>
                  <a:lnTo>
                    <a:pt x="71301" y="1044099"/>
                  </a:lnTo>
                  <a:lnTo>
                    <a:pt x="52961" y="1002562"/>
                  </a:lnTo>
                  <a:lnTo>
                    <a:pt x="37179" y="959717"/>
                  </a:lnTo>
                  <a:lnTo>
                    <a:pt x="24051" y="915660"/>
                  </a:lnTo>
                  <a:lnTo>
                    <a:pt x="13672" y="870487"/>
                  </a:lnTo>
                  <a:lnTo>
                    <a:pt x="6140" y="824294"/>
                  </a:lnTo>
                  <a:lnTo>
                    <a:pt x="1551" y="777178"/>
                  </a:lnTo>
                  <a:lnTo>
                    <a:pt x="0" y="72923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6247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Components </a:t>
            </a:r>
            <a:r>
              <a:rPr sz="3600" spc="114" dirty="0"/>
              <a:t>of</a:t>
            </a:r>
            <a:r>
              <a:rPr sz="3600" spc="-90" dirty="0"/>
              <a:t> </a:t>
            </a:r>
            <a:r>
              <a:rPr sz="3600" spc="30" dirty="0"/>
              <a:t>hypermetropia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2501900" y="2745486"/>
            <a:ext cx="1017269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6385">
              <a:lnSpc>
                <a:spcPct val="1392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Latent 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perm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pia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72029" y="4058920"/>
            <a:ext cx="1478915" cy="2320925"/>
            <a:chOff x="2272029" y="4058920"/>
            <a:chExt cx="1478915" cy="2320925"/>
          </a:xfrm>
        </p:grpSpPr>
        <p:sp>
          <p:nvSpPr>
            <p:cNvPr id="19" name="object 19"/>
            <p:cNvSpPr/>
            <p:nvPr/>
          </p:nvSpPr>
          <p:spPr>
            <a:xfrm>
              <a:off x="2699893" y="4058919"/>
              <a:ext cx="621665" cy="622300"/>
            </a:xfrm>
            <a:custGeom>
              <a:avLst/>
              <a:gdLst/>
              <a:ahLst/>
              <a:cxnLst/>
              <a:rect l="l" t="t" r="r" b="b"/>
              <a:pathLst>
                <a:path w="621664" h="622300">
                  <a:moveTo>
                    <a:pt x="621525" y="212090"/>
                  </a:moveTo>
                  <a:lnTo>
                    <a:pt x="410210" y="212090"/>
                  </a:lnTo>
                  <a:lnTo>
                    <a:pt x="410210" y="0"/>
                  </a:lnTo>
                  <a:lnTo>
                    <a:pt x="211328" y="0"/>
                  </a:lnTo>
                  <a:lnTo>
                    <a:pt x="211328" y="212090"/>
                  </a:lnTo>
                  <a:lnTo>
                    <a:pt x="0" y="212090"/>
                  </a:lnTo>
                  <a:lnTo>
                    <a:pt x="0" y="410210"/>
                  </a:lnTo>
                  <a:lnTo>
                    <a:pt x="211328" y="410210"/>
                  </a:lnTo>
                  <a:lnTo>
                    <a:pt x="211328" y="622300"/>
                  </a:lnTo>
                  <a:lnTo>
                    <a:pt x="410210" y="622300"/>
                  </a:lnTo>
                  <a:lnTo>
                    <a:pt x="410210" y="410210"/>
                  </a:lnTo>
                  <a:lnTo>
                    <a:pt x="621525" y="410210"/>
                  </a:lnTo>
                  <a:lnTo>
                    <a:pt x="621525" y="212090"/>
                  </a:lnTo>
                  <a:close/>
                </a:path>
              </a:pathLst>
            </a:custGeom>
            <a:solidFill>
              <a:srgbClr val="D5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2189" y="4912614"/>
              <a:ext cx="1458595" cy="1457325"/>
            </a:xfrm>
            <a:custGeom>
              <a:avLst/>
              <a:gdLst/>
              <a:ahLst/>
              <a:cxnLst/>
              <a:rect l="l" t="t" r="r" b="b"/>
              <a:pathLst>
                <a:path w="1458595" h="1457325">
                  <a:moveTo>
                    <a:pt x="729234" y="0"/>
                  </a:moveTo>
                  <a:lnTo>
                    <a:pt x="681289" y="1549"/>
                  </a:lnTo>
                  <a:lnTo>
                    <a:pt x="634173" y="6133"/>
                  </a:lnTo>
                  <a:lnTo>
                    <a:pt x="587980" y="13657"/>
                  </a:lnTo>
                  <a:lnTo>
                    <a:pt x="542807" y="24023"/>
                  </a:lnTo>
                  <a:lnTo>
                    <a:pt x="498750" y="37136"/>
                  </a:lnTo>
                  <a:lnTo>
                    <a:pt x="455905" y="52901"/>
                  </a:lnTo>
                  <a:lnTo>
                    <a:pt x="414368" y="71220"/>
                  </a:lnTo>
                  <a:lnTo>
                    <a:pt x="374236" y="91999"/>
                  </a:lnTo>
                  <a:lnTo>
                    <a:pt x="335604" y="115140"/>
                  </a:lnTo>
                  <a:lnTo>
                    <a:pt x="298569" y="140549"/>
                  </a:lnTo>
                  <a:lnTo>
                    <a:pt x="263227" y="168129"/>
                  </a:lnTo>
                  <a:lnTo>
                    <a:pt x="229674" y="197784"/>
                  </a:lnTo>
                  <a:lnTo>
                    <a:pt x="198005" y="229418"/>
                  </a:lnTo>
                  <a:lnTo>
                    <a:pt x="168318" y="262935"/>
                  </a:lnTo>
                  <a:lnTo>
                    <a:pt x="140707" y="298240"/>
                  </a:lnTo>
                  <a:lnTo>
                    <a:pt x="115271" y="335236"/>
                  </a:lnTo>
                  <a:lnTo>
                    <a:pt x="92103" y="373827"/>
                  </a:lnTo>
                  <a:lnTo>
                    <a:pt x="71301" y="413918"/>
                  </a:lnTo>
                  <a:lnTo>
                    <a:pt x="52961" y="455412"/>
                  </a:lnTo>
                  <a:lnTo>
                    <a:pt x="37179" y="498213"/>
                  </a:lnTo>
                  <a:lnTo>
                    <a:pt x="24051" y="542226"/>
                  </a:lnTo>
                  <a:lnTo>
                    <a:pt x="13672" y="587354"/>
                  </a:lnTo>
                  <a:lnTo>
                    <a:pt x="6140" y="633502"/>
                  </a:lnTo>
                  <a:lnTo>
                    <a:pt x="1551" y="680573"/>
                  </a:lnTo>
                  <a:lnTo>
                    <a:pt x="0" y="728472"/>
                  </a:lnTo>
                  <a:lnTo>
                    <a:pt x="1551" y="776369"/>
                  </a:lnTo>
                  <a:lnTo>
                    <a:pt x="6140" y="823439"/>
                  </a:lnTo>
                  <a:lnTo>
                    <a:pt x="13672" y="869585"/>
                  </a:lnTo>
                  <a:lnTo>
                    <a:pt x="24051" y="914713"/>
                  </a:lnTo>
                  <a:lnTo>
                    <a:pt x="37179" y="958725"/>
                  </a:lnTo>
                  <a:lnTo>
                    <a:pt x="52961" y="1001526"/>
                  </a:lnTo>
                  <a:lnTo>
                    <a:pt x="71301" y="1043019"/>
                  </a:lnTo>
                  <a:lnTo>
                    <a:pt x="92103" y="1083110"/>
                  </a:lnTo>
                  <a:lnTo>
                    <a:pt x="115271" y="1121701"/>
                  </a:lnTo>
                  <a:lnTo>
                    <a:pt x="140707" y="1158697"/>
                  </a:lnTo>
                  <a:lnTo>
                    <a:pt x="168318" y="1194002"/>
                  </a:lnTo>
                  <a:lnTo>
                    <a:pt x="198005" y="1227520"/>
                  </a:lnTo>
                  <a:lnTo>
                    <a:pt x="229674" y="1259155"/>
                  </a:lnTo>
                  <a:lnTo>
                    <a:pt x="263227" y="1288810"/>
                  </a:lnTo>
                  <a:lnTo>
                    <a:pt x="298569" y="1316390"/>
                  </a:lnTo>
                  <a:lnTo>
                    <a:pt x="335604" y="1341800"/>
                  </a:lnTo>
                  <a:lnTo>
                    <a:pt x="374236" y="1364942"/>
                  </a:lnTo>
                  <a:lnTo>
                    <a:pt x="414368" y="1385721"/>
                  </a:lnTo>
                  <a:lnTo>
                    <a:pt x="455905" y="1404041"/>
                  </a:lnTo>
                  <a:lnTo>
                    <a:pt x="498750" y="1419805"/>
                  </a:lnTo>
                  <a:lnTo>
                    <a:pt x="542807" y="1432919"/>
                  </a:lnTo>
                  <a:lnTo>
                    <a:pt x="587980" y="1443286"/>
                  </a:lnTo>
                  <a:lnTo>
                    <a:pt x="634173" y="1450809"/>
                  </a:lnTo>
                  <a:lnTo>
                    <a:pt x="681289" y="1455394"/>
                  </a:lnTo>
                  <a:lnTo>
                    <a:pt x="729234" y="1456944"/>
                  </a:lnTo>
                  <a:lnTo>
                    <a:pt x="777178" y="1455394"/>
                  </a:lnTo>
                  <a:lnTo>
                    <a:pt x="824294" y="1450809"/>
                  </a:lnTo>
                  <a:lnTo>
                    <a:pt x="870487" y="1443286"/>
                  </a:lnTo>
                  <a:lnTo>
                    <a:pt x="915660" y="1432919"/>
                  </a:lnTo>
                  <a:lnTo>
                    <a:pt x="959717" y="1419805"/>
                  </a:lnTo>
                  <a:lnTo>
                    <a:pt x="1002562" y="1404041"/>
                  </a:lnTo>
                  <a:lnTo>
                    <a:pt x="1044099" y="1385721"/>
                  </a:lnTo>
                  <a:lnTo>
                    <a:pt x="1084231" y="1364942"/>
                  </a:lnTo>
                  <a:lnTo>
                    <a:pt x="1122863" y="1341800"/>
                  </a:lnTo>
                  <a:lnTo>
                    <a:pt x="1159898" y="1316390"/>
                  </a:lnTo>
                  <a:lnTo>
                    <a:pt x="1195240" y="1288810"/>
                  </a:lnTo>
                  <a:lnTo>
                    <a:pt x="1228793" y="1259155"/>
                  </a:lnTo>
                  <a:lnTo>
                    <a:pt x="1260462" y="1227520"/>
                  </a:lnTo>
                  <a:lnTo>
                    <a:pt x="1290149" y="1194002"/>
                  </a:lnTo>
                  <a:lnTo>
                    <a:pt x="1317760" y="1158697"/>
                  </a:lnTo>
                  <a:lnTo>
                    <a:pt x="1343196" y="1121701"/>
                  </a:lnTo>
                  <a:lnTo>
                    <a:pt x="1366364" y="1083110"/>
                  </a:lnTo>
                  <a:lnTo>
                    <a:pt x="1387166" y="1043019"/>
                  </a:lnTo>
                  <a:lnTo>
                    <a:pt x="1405506" y="1001526"/>
                  </a:lnTo>
                  <a:lnTo>
                    <a:pt x="1421288" y="958725"/>
                  </a:lnTo>
                  <a:lnTo>
                    <a:pt x="1434416" y="914713"/>
                  </a:lnTo>
                  <a:lnTo>
                    <a:pt x="1444795" y="869585"/>
                  </a:lnTo>
                  <a:lnTo>
                    <a:pt x="1452327" y="823439"/>
                  </a:lnTo>
                  <a:lnTo>
                    <a:pt x="1456916" y="776369"/>
                  </a:lnTo>
                  <a:lnTo>
                    <a:pt x="1458468" y="728472"/>
                  </a:lnTo>
                  <a:lnTo>
                    <a:pt x="1456916" y="680573"/>
                  </a:lnTo>
                  <a:lnTo>
                    <a:pt x="1452327" y="633502"/>
                  </a:lnTo>
                  <a:lnTo>
                    <a:pt x="1444795" y="587354"/>
                  </a:lnTo>
                  <a:lnTo>
                    <a:pt x="1434416" y="542226"/>
                  </a:lnTo>
                  <a:lnTo>
                    <a:pt x="1421288" y="498213"/>
                  </a:lnTo>
                  <a:lnTo>
                    <a:pt x="1405506" y="455412"/>
                  </a:lnTo>
                  <a:lnTo>
                    <a:pt x="1387166" y="413918"/>
                  </a:lnTo>
                  <a:lnTo>
                    <a:pt x="1366364" y="373827"/>
                  </a:lnTo>
                  <a:lnTo>
                    <a:pt x="1343196" y="335236"/>
                  </a:lnTo>
                  <a:lnTo>
                    <a:pt x="1317760" y="298240"/>
                  </a:lnTo>
                  <a:lnTo>
                    <a:pt x="1290149" y="262935"/>
                  </a:lnTo>
                  <a:lnTo>
                    <a:pt x="1260462" y="229418"/>
                  </a:lnTo>
                  <a:lnTo>
                    <a:pt x="1228793" y="197784"/>
                  </a:lnTo>
                  <a:lnTo>
                    <a:pt x="1195240" y="168129"/>
                  </a:lnTo>
                  <a:lnTo>
                    <a:pt x="1159898" y="140549"/>
                  </a:lnTo>
                  <a:lnTo>
                    <a:pt x="1122863" y="115140"/>
                  </a:lnTo>
                  <a:lnTo>
                    <a:pt x="1084231" y="91999"/>
                  </a:lnTo>
                  <a:lnTo>
                    <a:pt x="1044099" y="71220"/>
                  </a:lnTo>
                  <a:lnTo>
                    <a:pt x="1002562" y="52901"/>
                  </a:lnTo>
                  <a:lnTo>
                    <a:pt x="959717" y="37136"/>
                  </a:lnTo>
                  <a:lnTo>
                    <a:pt x="915660" y="24023"/>
                  </a:lnTo>
                  <a:lnTo>
                    <a:pt x="870487" y="13657"/>
                  </a:lnTo>
                  <a:lnTo>
                    <a:pt x="824294" y="6133"/>
                  </a:lnTo>
                  <a:lnTo>
                    <a:pt x="777178" y="1549"/>
                  </a:lnTo>
                  <a:lnTo>
                    <a:pt x="729234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2189" y="4912614"/>
              <a:ext cx="1458595" cy="1457325"/>
            </a:xfrm>
            <a:custGeom>
              <a:avLst/>
              <a:gdLst/>
              <a:ahLst/>
              <a:cxnLst/>
              <a:rect l="l" t="t" r="r" b="b"/>
              <a:pathLst>
                <a:path w="1458595" h="1457325">
                  <a:moveTo>
                    <a:pt x="0" y="728472"/>
                  </a:moveTo>
                  <a:lnTo>
                    <a:pt x="1551" y="680573"/>
                  </a:lnTo>
                  <a:lnTo>
                    <a:pt x="6140" y="633502"/>
                  </a:lnTo>
                  <a:lnTo>
                    <a:pt x="13672" y="587354"/>
                  </a:lnTo>
                  <a:lnTo>
                    <a:pt x="24051" y="542226"/>
                  </a:lnTo>
                  <a:lnTo>
                    <a:pt x="37179" y="498213"/>
                  </a:lnTo>
                  <a:lnTo>
                    <a:pt x="52961" y="455412"/>
                  </a:lnTo>
                  <a:lnTo>
                    <a:pt x="71301" y="413918"/>
                  </a:lnTo>
                  <a:lnTo>
                    <a:pt x="92103" y="373827"/>
                  </a:lnTo>
                  <a:lnTo>
                    <a:pt x="115271" y="335236"/>
                  </a:lnTo>
                  <a:lnTo>
                    <a:pt x="140707" y="298240"/>
                  </a:lnTo>
                  <a:lnTo>
                    <a:pt x="168318" y="262935"/>
                  </a:lnTo>
                  <a:lnTo>
                    <a:pt x="198005" y="229418"/>
                  </a:lnTo>
                  <a:lnTo>
                    <a:pt x="229674" y="197784"/>
                  </a:lnTo>
                  <a:lnTo>
                    <a:pt x="263227" y="168129"/>
                  </a:lnTo>
                  <a:lnTo>
                    <a:pt x="298569" y="140549"/>
                  </a:lnTo>
                  <a:lnTo>
                    <a:pt x="335604" y="115140"/>
                  </a:lnTo>
                  <a:lnTo>
                    <a:pt x="374236" y="91999"/>
                  </a:lnTo>
                  <a:lnTo>
                    <a:pt x="414368" y="71220"/>
                  </a:lnTo>
                  <a:lnTo>
                    <a:pt x="455905" y="52901"/>
                  </a:lnTo>
                  <a:lnTo>
                    <a:pt x="498750" y="37136"/>
                  </a:lnTo>
                  <a:lnTo>
                    <a:pt x="542807" y="24023"/>
                  </a:lnTo>
                  <a:lnTo>
                    <a:pt x="587980" y="13657"/>
                  </a:lnTo>
                  <a:lnTo>
                    <a:pt x="634173" y="6133"/>
                  </a:lnTo>
                  <a:lnTo>
                    <a:pt x="681289" y="1549"/>
                  </a:lnTo>
                  <a:lnTo>
                    <a:pt x="729234" y="0"/>
                  </a:lnTo>
                  <a:lnTo>
                    <a:pt x="777178" y="1549"/>
                  </a:lnTo>
                  <a:lnTo>
                    <a:pt x="824294" y="6133"/>
                  </a:lnTo>
                  <a:lnTo>
                    <a:pt x="870487" y="13657"/>
                  </a:lnTo>
                  <a:lnTo>
                    <a:pt x="915660" y="24023"/>
                  </a:lnTo>
                  <a:lnTo>
                    <a:pt x="959717" y="37136"/>
                  </a:lnTo>
                  <a:lnTo>
                    <a:pt x="1002562" y="52901"/>
                  </a:lnTo>
                  <a:lnTo>
                    <a:pt x="1044099" y="71220"/>
                  </a:lnTo>
                  <a:lnTo>
                    <a:pt x="1084231" y="91999"/>
                  </a:lnTo>
                  <a:lnTo>
                    <a:pt x="1122863" y="115140"/>
                  </a:lnTo>
                  <a:lnTo>
                    <a:pt x="1159898" y="140549"/>
                  </a:lnTo>
                  <a:lnTo>
                    <a:pt x="1195240" y="168129"/>
                  </a:lnTo>
                  <a:lnTo>
                    <a:pt x="1228793" y="197784"/>
                  </a:lnTo>
                  <a:lnTo>
                    <a:pt x="1260462" y="229418"/>
                  </a:lnTo>
                  <a:lnTo>
                    <a:pt x="1290149" y="262935"/>
                  </a:lnTo>
                  <a:lnTo>
                    <a:pt x="1317760" y="298240"/>
                  </a:lnTo>
                  <a:lnTo>
                    <a:pt x="1343196" y="335236"/>
                  </a:lnTo>
                  <a:lnTo>
                    <a:pt x="1366364" y="373827"/>
                  </a:lnTo>
                  <a:lnTo>
                    <a:pt x="1387166" y="413918"/>
                  </a:lnTo>
                  <a:lnTo>
                    <a:pt x="1405506" y="455412"/>
                  </a:lnTo>
                  <a:lnTo>
                    <a:pt x="1421288" y="498213"/>
                  </a:lnTo>
                  <a:lnTo>
                    <a:pt x="1434416" y="542226"/>
                  </a:lnTo>
                  <a:lnTo>
                    <a:pt x="1444795" y="587354"/>
                  </a:lnTo>
                  <a:lnTo>
                    <a:pt x="1452327" y="633502"/>
                  </a:lnTo>
                  <a:lnTo>
                    <a:pt x="1456916" y="680573"/>
                  </a:lnTo>
                  <a:lnTo>
                    <a:pt x="1458468" y="728472"/>
                  </a:lnTo>
                  <a:lnTo>
                    <a:pt x="1456916" y="776369"/>
                  </a:lnTo>
                  <a:lnTo>
                    <a:pt x="1452327" y="823439"/>
                  </a:lnTo>
                  <a:lnTo>
                    <a:pt x="1444795" y="869585"/>
                  </a:lnTo>
                  <a:lnTo>
                    <a:pt x="1434416" y="914713"/>
                  </a:lnTo>
                  <a:lnTo>
                    <a:pt x="1421288" y="958725"/>
                  </a:lnTo>
                  <a:lnTo>
                    <a:pt x="1405506" y="1001526"/>
                  </a:lnTo>
                  <a:lnTo>
                    <a:pt x="1387166" y="1043019"/>
                  </a:lnTo>
                  <a:lnTo>
                    <a:pt x="1366364" y="1083110"/>
                  </a:lnTo>
                  <a:lnTo>
                    <a:pt x="1343196" y="1121701"/>
                  </a:lnTo>
                  <a:lnTo>
                    <a:pt x="1317760" y="1158697"/>
                  </a:lnTo>
                  <a:lnTo>
                    <a:pt x="1290149" y="1194002"/>
                  </a:lnTo>
                  <a:lnTo>
                    <a:pt x="1260462" y="1227520"/>
                  </a:lnTo>
                  <a:lnTo>
                    <a:pt x="1228793" y="1259155"/>
                  </a:lnTo>
                  <a:lnTo>
                    <a:pt x="1195240" y="1288810"/>
                  </a:lnTo>
                  <a:lnTo>
                    <a:pt x="1159898" y="1316390"/>
                  </a:lnTo>
                  <a:lnTo>
                    <a:pt x="1122863" y="1341800"/>
                  </a:lnTo>
                  <a:lnTo>
                    <a:pt x="1084231" y="1364942"/>
                  </a:lnTo>
                  <a:lnTo>
                    <a:pt x="1044099" y="1385721"/>
                  </a:lnTo>
                  <a:lnTo>
                    <a:pt x="1002562" y="1404041"/>
                  </a:lnTo>
                  <a:lnTo>
                    <a:pt x="959717" y="1419805"/>
                  </a:lnTo>
                  <a:lnTo>
                    <a:pt x="915660" y="1432919"/>
                  </a:lnTo>
                  <a:lnTo>
                    <a:pt x="870487" y="1443286"/>
                  </a:lnTo>
                  <a:lnTo>
                    <a:pt x="824294" y="1450809"/>
                  </a:lnTo>
                  <a:lnTo>
                    <a:pt x="777178" y="1455394"/>
                  </a:lnTo>
                  <a:lnTo>
                    <a:pt x="729234" y="1456944"/>
                  </a:lnTo>
                  <a:lnTo>
                    <a:pt x="681289" y="1455394"/>
                  </a:lnTo>
                  <a:lnTo>
                    <a:pt x="634173" y="1450809"/>
                  </a:lnTo>
                  <a:lnTo>
                    <a:pt x="587980" y="1443286"/>
                  </a:lnTo>
                  <a:lnTo>
                    <a:pt x="542807" y="1432919"/>
                  </a:lnTo>
                  <a:lnTo>
                    <a:pt x="498750" y="1419805"/>
                  </a:lnTo>
                  <a:lnTo>
                    <a:pt x="455905" y="1404041"/>
                  </a:lnTo>
                  <a:lnTo>
                    <a:pt x="414368" y="1385721"/>
                  </a:lnTo>
                  <a:lnTo>
                    <a:pt x="374236" y="1364942"/>
                  </a:lnTo>
                  <a:lnTo>
                    <a:pt x="335604" y="1341800"/>
                  </a:lnTo>
                  <a:lnTo>
                    <a:pt x="298569" y="1316390"/>
                  </a:lnTo>
                  <a:lnTo>
                    <a:pt x="263227" y="1288810"/>
                  </a:lnTo>
                  <a:lnTo>
                    <a:pt x="229674" y="1259155"/>
                  </a:lnTo>
                  <a:lnTo>
                    <a:pt x="198005" y="1227520"/>
                  </a:lnTo>
                  <a:lnTo>
                    <a:pt x="168318" y="1194002"/>
                  </a:lnTo>
                  <a:lnTo>
                    <a:pt x="140707" y="1158697"/>
                  </a:lnTo>
                  <a:lnTo>
                    <a:pt x="115271" y="1121701"/>
                  </a:lnTo>
                  <a:lnTo>
                    <a:pt x="92103" y="1083110"/>
                  </a:lnTo>
                  <a:lnTo>
                    <a:pt x="71301" y="1043019"/>
                  </a:lnTo>
                  <a:lnTo>
                    <a:pt x="52961" y="1001526"/>
                  </a:lnTo>
                  <a:lnTo>
                    <a:pt x="37179" y="958725"/>
                  </a:lnTo>
                  <a:lnTo>
                    <a:pt x="24051" y="914713"/>
                  </a:lnTo>
                  <a:lnTo>
                    <a:pt x="13672" y="869585"/>
                  </a:lnTo>
                  <a:lnTo>
                    <a:pt x="6140" y="823439"/>
                  </a:lnTo>
                  <a:lnTo>
                    <a:pt x="1551" y="776369"/>
                  </a:lnTo>
                  <a:lnTo>
                    <a:pt x="0" y="7284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01900" y="5285758"/>
            <a:ext cx="1017269" cy="53594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Manifest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hypermetropia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57828" y="2903220"/>
            <a:ext cx="3583304" cy="2935605"/>
            <a:chOff x="3957828" y="2903220"/>
            <a:chExt cx="3583304" cy="2935605"/>
          </a:xfrm>
        </p:grpSpPr>
        <p:sp>
          <p:nvSpPr>
            <p:cNvPr id="24" name="object 24"/>
            <p:cNvSpPr/>
            <p:nvPr/>
          </p:nvSpPr>
          <p:spPr>
            <a:xfrm>
              <a:off x="3957828" y="4098036"/>
              <a:ext cx="463550" cy="542925"/>
            </a:xfrm>
            <a:custGeom>
              <a:avLst/>
              <a:gdLst/>
              <a:ahLst/>
              <a:cxnLst/>
              <a:rect l="l" t="t" r="r" b="b"/>
              <a:pathLst>
                <a:path w="463550" h="542925">
                  <a:moveTo>
                    <a:pt x="231648" y="0"/>
                  </a:moveTo>
                  <a:lnTo>
                    <a:pt x="231648" y="108457"/>
                  </a:lnTo>
                  <a:lnTo>
                    <a:pt x="0" y="108457"/>
                  </a:lnTo>
                  <a:lnTo>
                    <a:pt x="0" y="434086"/>
                  </a:lnTo>
                  <a:lnTo>
                    <a:pt x="231648" y="434086"/>
                  </a:lnTo>
                  <a:lnTo>
                    <a:pt x="231648" y="542544"/>
                  </a:lnTo>
                  <a:lnTo>
                    <a:pt x="463296" y="271271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D5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15434" y="2913126"/>
              <a:ext cx="2915920" cy="2915920"/>
            </a:xfrm>
            <a:custGeom>
              <a:avLst/>
              <a:gdLst/>
              <a:ahLst/>
              <a:cxnLst/>
              <a:rect l="l" t="t" r="r" b="b"/>
              <a:pathLst>
                <a:path w="2915920" h="2915920">
                  <a:moveTo>
                    <a:pt x="1457705" y="0"/>
                  </a:moveTo>
                  <a:lnTo>
                    <a:pt x="1409589" y="779"/>
                  </a:lnTo>
                  <a:lnTo>
                    <a:pt x="1361863" y="3100"/>
                  </a:lnTo>
                  <a:lnTo>
                    <a:pt x="1314550" y="6940"/>
                  </a:lnTo>
                  <a:lnTo>
                    <a:pt x="1267675" y="12274"/>
                  </a:lnTo>
                  <a:lnTo>
                    <a:pt x="1221262" y="19079"/>
                  </a:lnTo>
                  <a:lnTo>
                    <a:pt x="1175335" y="27330"/>
                  </a:lnTo>
                  <a:lnTo>
                    <a:pt x="1129917" y="37003"/>
                  </a:lnTo>
                  <a:lnTo>
                    <a:pt x="1085033" y="48074"/>
                  </a:lnTo>
                  <a:lnTo>
                    <a:pt x="1040708" y="60520"/>
                  </a:lnTo>
                  <a:lnTo>
                    <a:pt x="996964" y="74316"/>
                  </a:lnTo>
                  <a:lnTo>
                    <a:pt x="953826" y="89438"/>
                  </a:lnTo>
                  <a:lnTo>
                    <a:pt x="911318" y="105862"/>
                  </a:lnTo>
                  <a:lnTo>
                    <a:pt x="869463" y="123565"/>
                  </a:lnTo>
                  <a:lnTo>
                    <a:pt x="828287" y="142522"/>
                  </a:lnTo>
                  <a:lnTo>
                    <a:pt x="787813" y="162709"/>
                  </a:lnTo>
                  <a:lnTo>
                    <a:pt x="748064" y="184102"/>
                  </a:lnTo>
                  <a:lnTo>
                    <a:pt x="709066" y="206678"/>
                  </a:lnTo>
                  <a:lnTo>
                    <a:pt x="670841" y="230411"/>
                  </a:lnTo>
                  <a:lnTo>
                    <a:pt x="633415" y="255279"/>
                  </a:lnTo>
                  <a:lnTo>
                    <a:pt x="596810" y="281257"/>
                  </a:lnTo>
                  <a:lnTo>
                    <a:pt x="561052" y="308321"/>
                  </a:lnTo>
                  <a:lnTo>
                    <a:pt x="526163" y="336447"/>
                  </a:lnTo>
                  <a:lnTo>
                    <a:pt x="492169" y="365611"/>
                  </a:lnTo>
                  <a:lnTo>
                    <a:pt x="459092" y="395789"/>
                  </a:lnTo>
                  <a:lnTo>
                    <a:pt x="426958" y="426958"/>
                  </a:lnTo>
                  <a:lnTo>
                    <a:pt x="395789" y="459092"/>
                  </a:lnTo>
                  <a:lnTo>
                    <a:pt x="365611" y="492169"/>
                  </a:lnTo>
                  <a:lnTo>
                    <a:pt x="336447" y="526163"/>
                  </a:lnTo>
                  <a:lnTo>
                    <a:pt x="308321" y="561052"/>
                  </a:lnTo>
                  <a:lnTo>
                    <a:pt x="281257" y="596810"/>
                  </a:lnTo>
                  <a:lnTo>
                    <a:pt x="255279" y="633415"/>
                  </a:lnTo>
                  <a:lnTo>
                    <a:pt x="230411" y="670841"/>
                  </a:lnTo>
                  <a:lnTo>
                    <a:pt x="206678" y="709066"/>
                  </a:lnTo>
                  <a:lnTo>
                    <a:pt x="184102" y="748064"/>
                  </a:lnTo>
                  <a:lnTo>
                    <a:pt x="162709" y="787813"/>
                  </a:lnTo>
                  <a:lnTo>
                    <a:pt x="142522" y="828287"/>
                  </a:lnTo>
                  <a:lnTo>
                    <a:pt x="123565" y="869463"/>
                  </a:lnTo>
                  <a:lnTo>
                    <a:pt x="105862" y="911318"/>
                  </a:lnTo>
                  <a:lnTo>
                    <a:pt x="89438" y="953826"/>
                  </a:lnTo>
                  <a:lnTo>
                    <a:pt x="74316" y="996964"/>
                  </a:lnTo>
                  <a:lnTo>
                    <a:pt x="60520" y="1040708"/>
                  </a:lnTo>
                  <a:lnTo>
                    <a:pt x="48074" y="1085033"/>
                  </a:lnTo>
                  <a:lnTo>
                    <a:pt x="37003" y="1129917"/>
                  </a:lnTo>
                  <a:lnTo>
                    <a:pt x="27330" y="1175335"/>
                  </a:lnTo>
                  <a:lnTo>
                    <a:pt x="19079" y="1221262"/>
                  </a:lnTo>
                  <a:lnTo>
                    <a:pt x="12274" y="1267675"/>
                  </a:lnTo>
                  <a:lnTo>
                    <a:pt x="6940" y="1314550"/>
                  </a:lnTo>
                  <a:lnTo>
                    <a:pt x="3100" y="1361863"/>
                  </a:lnTo>
                  <a:lnTo>
                    <a:pt x="779" y="1409589"/>
                  </a:lnTo>
                  <a:lnTo>
                    <a:pt x="0" y="1457706"/>
                  </a:lnTo>
                  <a:lnTo>
                    <a:pt x="779" y="1505822"/>
                  </a:lnTo>
                  <a:lnTo>
                    <a:pt x="3100" y="1553548"/>
                  </a:lnTo>
                  <a:lnTo>
                    <a:pt x="6940" y="1600861"/>
                  </a:lnTo>
                  <a:lnTo>
                    <a:pt x="12274" y="1647736"/>
                  </a:lnTo>
                  <a:lnTo>
                    <a:pt x="19079" y="1694149"/>
                  </a:lnTo>
                  <a:lnTo>
                    <a:pt x="27330" y="1740076"/>
                  </a:lnTo>
                  <a:lnTo>
                    <a:pt x="37003" y="1785494"/>
                  </a:lnTo>
                  <a:lnTo>
                    <a:pt x="48074" y="1830378"/>
                  </a:lnTo>
                  <a:lnTo>
                    <a:pt x="60520" y="1874703"/>
                  </a:lnTo>
                  <a:lnTo>
                    <a:pt x="74316" y="1918447"/>
                  </a:lnTo>
                  <a:lnTo>
                    <a:pt x="89438" y="1961585"/>
                  </a:lnTo>
                  <a:lnTo>
                    <a:pt x="105862" y="2004093"/>
                  </a:lnTo>
                  <a:lnTo>
                    <a:pt x="123565" y="2045948"/>
                  </a:lnTo>
                  <a:lnTo>
                    <a:pt x="142522" y="2087124"/>
                  </a:lnTo>
                  <a:lnTo>
                    <a:pt x="162709" y="2127598"/>
                  </a:lnTo>
                  <a:lnTo>
                    <a:pt x="184102" y="2167347"/>
                  </a:lnTo>
                  <a:lnTo>
                    <a:pt x="206678" y="2206345"/>
                  </a:lnTo>
                  <a:lnTo>
                    <a:pt x="230411" y="2244570"/>
                  </a:lnTo>
                  <a:lnTo>
                    <a:pt x="255279" y="2281996"/>
                  </a:lnTo>
                  <a:lnTo>
                    <a:pt x="281257" y="2318601"/>
                  </a:lnTo>
                  <a:lnTo>
                    <a:pt x="308321" y="2354359"/>
                  </a:lnTo>
                  <a:lnTo>
                    <a:pt x="336447" y="2389248"/>
                  </a:lnTo>
                  <a:lnTo>
                    <a:pt x="365611" y="2423242"/>
                  </a:lnTo>
                  <a:lnTo>
                    <a:pt x="395789" y="2456319"/>
                  </a:lnTo>
                  <a:lnTo>
                    <a:pt x="426958" y="2488453"/>
                  </a:lnTo>
                  <a:lnTo>
                    <a:pt x="459092" y="2519622"/>
                  </a:lnTo>
                  <a:lnTo>
                    <a:pt x="492169" y="2549800"/>
                  </a:lnTo>
                  <a:lnTo>
                    <a:pt x="526163" y="2578964"/>
                  </a:lnTo>
                  <a:lnTo>
                    <a:pt x="561052" y="2607090"/>
                  </a:lnTo>
                  <a:lnTo>
                    <a:pt x="596810" y="2634154"/>
                  </a:lnTo>
                  <a:lnTo>
                    <a:pt x="633415" y="2660132"/>
                  </a:lnTo>
                  <a:lnTo>
                    <a:pt x="670841" y="2685000"/>
                  </a:lnTo>
                  <a:lnTo>
                    <a:pt x="709066" y="2708733"/>
                  </a:lnTo>
                  <a:lnTo>
                    <a:pt x="748064" y="2731309"/>
                  </a:lnTo>
                  <a:lnTo>
                    <a:pt x="787813" y="2752702"/>
                  </a:lnTo>
                  <a:lnTo>
                    <a:pt x="828287" y="2772889"/>
                  </a:lnTo>
                  <a:lnTo>
                    <a:pt x="869463" y="2791846"/>
                  </a:lnTo>
                  <a:lnTo>
                    <a:pt x="911318" y="2809549"/>
                  </a:lnTo>
                  <a:lnTo>
                    <a:pt x="953826" y="2825973"/>
                  </a:lnTo>
                  <a:lnTo>
                    <a:pt x="996964" y="2841095"/>
                  </a:lnTo>
                  <a:lnTo>
                    <a:pt x="1040708" y="2854891"/>
                  </a:lnTo>
                  <a:lnTo>
                    <a:pt x="1085033" y="2867337"/>
                  </a:lnTo>
                  <a:lnTo>
                    <a:pt x="1129917" y="2878408"/>
                  </a:lnTo>
                  <a:lnTo>
                    <a:pt x="1175335" y="2888081"/>
                  </a:lnTo>
                  <a:lnTo>
                    <a:pt x="1221262" y="2896332"/>
                  </a:lnTo>
                  <a:lnTo>
                    <a:pt x="1267675" y="2903137"/>
                  </a:lnTo>
                  <a:lnTo>
                    <a:pt x="1314550" y="2908471"/>
                  </a:lnTo>
                  <a:lnTo>
                    <a:pt x="1361863" y="2912311"/>
                  </a:lnTo>
                  <a:lnTo>
                    <a:pt x="1409589" y="2914632"/>
                  </a:lnTo>
                  <a:lnTo>
                    <a:pt x="1457705" y="2915412"/>
                  </a:lnTo>
                  <a:lnTo>
                    <a:pt x="1505822" y="2914632"/>
                  </a:lnTo>
                  <a:lnTo>
                    <a:pt x="1553548" y="2912311"/>
                  </a:lnTo>
                  <a:lnTo>
                    <a:pt x="1600861" y="2908471"/>
                  </a:lnTo>
                  <a:lnTo>
                    <a:pt x="1647736" y="2903137"/>
                  </a:lnTo>
                  <a:lnTo>
                    <a:pt x="1694149" y="2896332"/>
                  </a:lnTo>
                  <a:lnTo>
                    <a:pt x="1740076" y="2888081"/>
                  </a:lnTo>
                  <a:lnTo>
                    <a:pt x="1785494" y="2878408"/>
                  </a:lnTo>
                  <a:lnTo>
                    <a:pt x="1830378" y="2867337"/>
                  </a:lnTo>
                  <a:lnTo>
                    <a:pt x="1874703" y="2854891"/>
                  </a:lnTo>
                  <a:lnTo>
                    <a:pt x="1918447" y="2841095"/>
                  </a:lnTo>
                  <a:lnTo>
                    <a:pt x="1961585" y="2825973"/>
                  </a:lnTo>
                  <a:lnTo>
                    <a:pt x="2004093" y="2809549"/>
                  </a:lnTo>
                  <a:lnTo>
                    <a:pt x="2045948" y="2791846"/>
                  </a:lnTo>
                  <a:lnTo>
                    <a:pt x="2087124" y="2772889"/>
                  </a:lnTo>
                  <a:lnTo>
                    <a:pt x="2127598" y="2752702"/>
                  </a:lnTo>
                  <a:lnTo>
                    <a:pt x="2167347" y="2731309"/>
                  </a:lnTo>
                  <a:lnTo>
                    <a:pt x="2206345" y="2708733"/>
                  </a:lnTo>
                  <a:lnTo>
                    <a:pt x="2244570" y="2685000"/>
                  </a:lnTo>
                  <a:lnTo>
                    <a:pt x="2281996" y="2660132"/>
                  </a:lnTo>
                  <a:lnTo>
                    <a:pt x="2318601" y="2634154"/>
                  </a:lnTo>
                  <a:lnTo>
                    <a:pt x="2354359" y="2607090"/>
                  </a:lnTo>
                  <a:lnTo>
                    <a:pt x="2389248" y="2578964"/>
                  </a:lnTo>
                  <a:lnTo>
                    <a:pt x="2423242" y="2549800"/>
                  </a:lnTo>
                  <a:lnTo>
                    <a:pt x="2456319" y="2519622"/>
                  </a:lnTo>
                  <a:lnTo>
                    <a:pt x="2488453" y="2488453"/>
                  </a:lnTo>
                  <a:lnTo>
                    <a:pt x="2519622" y="2456319"/>
                  </a:lnTo>
                  <a:lnTo>
                    <a:pt x="2549800" y="2423242"/>
                  </a:lnTo>
                  <a:lnTo>
                    <a:pt x="2578964" y="2389248"/>
                  </a:lnTo>
                  <a:lnTo>
                    <a:pt x="2607090" y="2354359"/>
                  </a:lnTo>
                  <a:lnTo>
                    <a:pt x="2634154" y="2318601"/>
                  </a:lnTo>
                  <a:lnTo>
                    <a:pt x="2660132" y="2281996"/>
                  </a:lnTo>
                  <a:lnTo>
                    <a:pt x="2685000" y="2244570"/>
                  </a:lnTo>
                  <a:lnTo>
                    <a:pt x="2708733" y="2206345"/>
                  </a:lnTo>
                  <a:lnTo>
                    <a:pt x="2731309" y="2167347"/>
                  </a:lnTo>
                  <a:lnTo>
                    <a:pt x="2752702" y="2127598"/>
                  </a:lnTo>
                  <a:lnTo>
                    <a:pt x="2772889" y="2087124"/>
                  </a:lnTo>
                  <a:lnTo>
                    <a:pt x="2791846" y="2045948"/>
                  </a:lnTo>
                  <a:lnTo>
                    <a:pt x="2809549" y="2004093"/>
                  </a:lnTo>
                  <a:lnTo>
                    <a:pt x="2825973" y="1961585"/>
                  </a:lnTo>
                  <a:lnTo>
                    <a:pt x="2841095" y="1918447"/>
                  </a:lnTo>
                  <a:lnTo>
                    <a:pt x="2854891" y="1874703"/>
                  </a:lnTo>
                  <a:lnTo>
                    <a:pt x="2867337" y="1830378"/>
                  </a:lnTo>
                  <a:lnTo>
                    <a:pt x="2878408" y="1785494"/>
                  </a:lnTo>
                  <a:lnTo>
                    <a:pt x="2888081" y="1740076"/>
                  </a:lnTo>
                  <a:lnTo>
                    <a:pt x="2896332" y="1694149"/>
                  </a:lnTo>
                  <a:lnTo>
                    <a:pt x="2903137" y="1647736"/>
                  </a:lnTo>
                  <a:lnTo>
                    <a:pt x="2908471" y="1600861"/>
                  </a:lnTo>
                  <a:lnTo>
                    <a:pt x="2912311" y="1553548"/>
                  </a:lnTo>
                  <a:lnTo>
                    <a:pt x="2914632" y="1505822"/>
                  </a:lnTo>
                  <a:lnTo>
                    <a:pt x="2915412" y="1457706"/>
                  </a:lnTo>
                  <a:lnTo>
                    <a:pt x="2914632" y="1409589"/>
                  </a:lnTo>
                  <a:lnTo>
                    <a:pt x="2912311" y="1361863"/>
                  </a:lnTo>
                  <a:lnTo>
                    <a:pt x="2908471" y="1314550"/>
                  </a:lnTo>
                  <a:lnTo>
                    <a:pt x="2903137" y="1267675"/>
                  </a:lnTo>
                  <a:lnTo>
                    <a:pt x="2896332" y="1221262"/>
                  </a:lnTo>
                  <a:lnTo>
                    <a:pt x="2888081" y="1175335"/>
                  </a:lnTo>
                  <a:lnTo>
                    <a:pt x="2878408" y="1129917"/>
                  </a:lnTo>
                  <a:lnTo>
                    <a:pt x="2867337" y="1085033"/>
                  </a:lnTo>
                  <a:lnTo>
                    <a:pt x="2854891" y="1040708"/>
                  </a:lnTo>
                  <a:lnTo>
                    <a:pt x="2841095" y="996964"/>
                  </a:lnTo>
                  <a:lnTo>
                    <a:pt x="2825973" y="953826"/>
                  </a:lnTo>
                  <a:lnTo>
                    <a:pt x="2809549" y="911318"/>
                  </a:lnTo>
                  <a:lnTo>
                    <a:pt x="2791846" y="869463"/>
                  </a:lnTo>
                  <a:lnTo>
                    <a:pt x="2772889" y="828287"/>
                  </a:lnTo>
                  <a:lnTo>
                    <a:pt x="2752702" y="787813"/>
                  </a:lnTo>
                  <a:lnTo>
                    <a:pt x="2731309" y="748064"/>
                  </a:lnTo>
                  <a:lnTo>
                    <a:pt x="2708733" y="709066"/>
                  </a:lnTo>
                  <a:lnTo>
                    <a:pt x="2685000" y="670841"/>
                  </a:lnTo>
                  <a:lnTo>
                    <a:pt x="2660132" y="633415"/>
                  </a:lnTo>
                  <a:lnTo>
                    <a:pt x="2634154" y="596810"/>
                  </a:lnTo>
                  <a:lnTo>
                    <a:pt x="2607090" y="561052"/>
                  </a:lnTo>
                  <a:lnTo>
                    <a:pt x="2578964" y="526163"/>
                  </a:lnTo>
                  <a:lnTo>
                    <a:pt x="2549800" y="492169"/>
                  </a:lnTo>
                  <a:lnTo>
                    <a:pt x="2519622" y="459092"/>
                  </a:lnTo>
                  <a:lnTo>
                    <a:pt x="2488453" y="426958"/>
                  </a:lnTo>
                  <a:lnTo>
                    <a:pt x="2456319" y="395789"/>
                  </a:lnTo>
                  <a:lnTo>
                    <a:pt x="2423242" y="365611"/>
                  </a:lnTo>
                  <a:lnTo>
                    <a:pt x="2389248" y="336447"/>
                  </a:lnTo>
                  <a:lnTo>
                    <a:pt x="2354359" y="308321"/>
                  </a:lnTo>
                  <a:lnTo>
                    <a:pt x="2318601" y="281257"/>
                  </a:lnTo>
                  <a:lnTo>
                    <a:pt x="2281996" y="255279"/>
                  </a:lnTo>
                  <a:lnTo>
                    <a:pt x="2244570" y="230411"/>
                  </a:lnTo>
                  <a:lnTo>
                    <a:pt x="2206345" y="206678"/>
                  </a:lnTo>
                  <a:lnTo>
                    <a:pt x="2167347" y="184102"/>
                  </a:lnTo>
                  <a:lnTo>
                    <a:pt x="2127598" y="162709"/>
                  </a:lnTo>
                  <a:lnTo>
                    <a:pt x="2087124" y="142522"/>
                  </a:lnTo>
                  <a:lnTo>
                    <a:pt x="2045948" y="123565"/>
                  </a:lnTo>
                  <a:lnTo>
                    <a:pt x="2004093" y="105862"/>
                  </a:lnTo>
                  <a:lnTo>
                    <a:pt x="1961585" y="89438"/>
                  </a:lnTo>
                  <a:lnTo>
                    <a:pt x="1918447" y="74316"/>
                  </a:lnTo>
                  <a:lnTo>
                    <a:pt x="1874703" y="60520"/>
                  </a:lnTo>
                  <a:lnTo>
                    <a:pt x="1830378" y="48074"/>
                  </a:lnTo>
                  <a:lnTo>
                    <a:pt x="1785494" y="37003"/>
                  </a:lnTo>
                  <a:lnTo>
                    <a:pt x="1740076" y="27330"/>
                  </a:lnTo>
                  <a:lnTo>
                    <a:pt x="1694149" y="19079"/>
                  </a:lnTo>
                  <a:lnTo>
                    <a:pt x="1647736" y="12274"/>
                  </a:lnTo>
                  <a:lnTo>
                    <a:pt x="1600861" y="6940"/>
                  </a:lnTo>
                  <a:lnTo>
                    <a:pt x="1553548" y="3100"/>
                  </a:lnTo>
                  <a:lnTo>
                    <a:pt x="1505822" y="779"/>
                  </a:lnTo>
                  <a:lnTo>
                    <a:pt x="1457705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15434" y="2913126"/>
              <a:ext cx="2915920" cy="2915920"/>
            </a:xfrm>
            <a:custGeom>
              <a:avLst/>
              <a:gdLst/>
              <a:ahLst/>
              <a:cxnLst/>
              <a:rect l="l" t="t" r="r" b="b"/>
              <a:pathLst>
                <a:path w="2915920" h="2915920">
                  <a:moveTo>
                    <a:pt x="0" y="1457706"/>
                  </a:moveTo>
                  <a:lnTo>
                    <a:pt x="779" y="1409589"/>
                  </a:lnTo>
                  <a:lnTo>
                    <a:pt x="3100" y="1361863"/>
                  </a:lnTo>
                  <a:lnTo>
                    <a:pt x="6940" y="1314550"/>
                  </a:lnTo>
                  <a:lnTo>
                    <a:pt x="12274" y="1267675"/>
                  </a:lnTo>
                  <a:lnTo>
                    <a:pt x="19079" y="1221262"/>
                  </a:lnTo>
                  <a:lnTo>
                    <a:pt x="27330" y="1175335"/>
                  </a:lnTo>
                  <a:lnTo>
                    <a:pt x="37003" y="1129917"/>
                  </a:lnTo>
                  <a:lnTo>
                    <a:pt x="48074" y="1085033"/>
                  </a:lnTo>
                  <a:lnTo>
                    <a:pt x="60520" y="1040708"/>
                  </a:lnTo>
                  <a:lnTo>
                    <a:pt x="74316" y="996964"/>
                  </a:lnTo>
                  <a:lnTo>
                    <a:pt x="89438" y="953826"/>
                  </a:lnTo>
                  <a:lnTo>
                    <a:pt x="105862" y="911318"/>
                  </a:lnTo>
                  <a:lnTo>
                    <a:pt x="123565" y="869463"/>
                  </a:lnTo>
                  <a:lnTo>
                    <a:pt x="142522" y="828287"/>
                  </a:lnTo>
                  <a:lnTo>
                    <a:pt x="162709" y="787813"/>
                  </a:lnTo>
                  <a:lnTo>
                    <a:pt x="184102" y="748064"/>
                  </a:lnTo>
                  <a:lnTo>
                    <a:pt x="206678" y="709066"/>
                  </a:lnTo>
                  <a:lnTo>
                    <a:pt x="230411" y="670841"/>
                  </a:lnTo>
                  <a:lnTo>
                    <a:pt x="255279" y="633415"/>
                  </a:lnTo>
                  <a:lnTo>
                    <a:pt x="281257" y="596810"/>
                  </a:lnTo>
                  <a:lnTo>
                    <a:pt x="308321" y="561052"/>
                  </a:lnTo>
                  <a:lnTo>
                    <a:pt x="336447" y="526163"/>
                  </a:lnTo>
                  <a:lnTo>
                    <a:pt x="365611" y="492169"/>
                  </a:lnTo>
                  <a:lnTo>
                    <a:pt x="395789" y="459092"/>
                  </a:lnTo>
                  <a:lnTo>
                    <a:pt x="426958" y="426958"/>
                  </a:lnTo>
                  <a:lnTo>
                    <a:pt x="459092" y="395789"/>
                  </a:lnTo>
                  <a:lnTo>
                    <a:pt x="492169" y="365611"/>
                  </a:lnTo>
                  <a:lnTo>
                    <a:pt x="526163" y="336447"/>
                  </a:lnTo>
                  <a:lnTo>
                    <a:pt x="561052" y="308321"/>
                  </a:lnTo>
                  <a:lnTo>
                    <a:pt x="596810" y="281257"/>
                  </a:lnTo>
                  <a:lnTo>
                    <a:pt x="633415" y="255279"/>
                  </a:lnTo>
                  <a:lnTo>
                    <a:pt x="670841" y="230411"/>
                  </a:lnTo>
                  <a:lnTo>
                    <a:pt x="709066" y="206678"/>
                  </a:lnTo>
                  <a:lnTo>
                    <a:pt x="748064" y="184102"/>
                  </a:lnTo>
                  <a:lnTo>
                    <a:pt x="787813" y="162709"/>
                  </a:lnTo>
                  <a:lnTo>
                    <a:pt x="828287" y="142522"/>
                  </a:lnTo>
                  <a:lnTo>
                    <a:pt x="869463" y="123565"/>
                  </a:lnTo>
                  <a:lnTo>
                    <a:pt x="911318" y="105862"/>
                  </a:lnTo>
                  <a:lnTo>
                    <a:pt x="953826" y="89438"/>
                  </a:lnTo>
                  <a:lnTo>
                    <a:pt x="996964" y="74316"/>
                  </a:lnTo>
                  <a:lnTo>
                    <a:pt x="1040708" y="60520"/>
                  </a:lnTo>
                  <a:lnTo>
                    <a:pt x="1085033" y="48074"/>
                  </a:lnTo>
                  <a:lnTo>
                    <a:pt x="1129917" y="37003"/>
                  </a:lnTo>
                  <a:lnTo>
                    <a:pt x="1175335" y="27330"/>
                  </a:lnTo>
                  <a:lnTo>
                    <a:pt x="1221262" y="19079"/>
                  </a:lnTo>
                  <a:lnTo>
                    <a:pt x="1267675" y="12274"/>
                  </a:lnTo>
                  <a:lnTo>
                    <a:pt x="1314550" y="6940"/>
                  </a:lnTo>
                  <a:lnTo>
                    <a:pt x="1361863" y="3100"/>
                  </a:lnTo>
                  <a:lnTo>
                    <a:pt x="1409589" y="779"/>
                  </a:lnTo>
                  <a:lnTo>
                    <a:pt x="1457705" y="0"/>
                  </a:lnTo>
                  <a:lnTo>
                    <a:pt x="1505822" y="779"/>
                  </a:lnTo>
                  <a:lnTo>
                    <a:pt x="1553548" y="3100"/>
                  </a:lnTo>
                  <a:lnTo>
                    <a:pt x="1600861" y="6940"/>
                  </a:lnTo>
                  <a:lnTo>
                    <a:pt x="1647736" y="12274"/>
                  </a:lnTo>
                  <a:lnTo>
                    <a:pt x="1694149" y="19079"/>
                  </a:lnTo>
                  <a:lnTo>
                    <a:pt x="1740076" y="27330"/>
                  </a:lnTo>
                  <a:lnTo>
                    <a:pt x="1785494" y="37003"/>
                  </a:lnTo>
                  <a:lnTo>
                    <a:pt x="1830378" y="48074"/>
                  </a:lnTo>
                  <a:lnTo>
                    <a:pt x="1874703" y="60520"/>
                  </a:lnTo>
                  <a:lnTo>
                    <a:pt x="1918447" y="74316"/>
                  </a:lnTo>
                  <a:lnTo>
                    <a:pt x="1961585" y="89438"/>
                  </a:lnTo>
                  <a:lnTo>
                    <a:pt x="2004093" y="105862"/>
                  </a:lnTo>
                  <a:lnTo>
                    <a:pt x="2045948" y="123565"/>
                  </a:lnTo>
                  <a:lnTo>
                    <a:pt x="2087124" y="142522"/>
                  </a:lnTo>
                  <a:lnTo>
                    <a:pt x="2127598" y="162709"/>
                  </a:lnTo>
                  <a:lnTo>
                    <a:pt x="2167347" y="184102"/>
                  </a:lnTo>
                  <a:lnTo>
                    <a:pt x="2206345" y="206678"/>
                  </a:lnTo>
                  <a:lnTo>
                    <a:pt x="2244570" y="230411"/>
                  </a:lnTo>
                  <a:lnTo>
                    <a:pt x="2281996" y="255279"/>
                  </a:lnTo>
                  <a:lnTo>
                    <a:pt x="2318601" y="281257"/>
                  </a:lnTo>
                  <a:lnTo>
                    <a:pt x="2354359" y="308321"/>
                  </a:lnTo>
                  <a:lnTo>
                    <a:pt x="2389248" y="336447"/>
                  </a:lnTo>
                  <a:lnTo>
                    <a:pt x="2423242" y="365611"/>
                  </a:lnTo>
                  <a:lnTo>
                    <a:pt x="2456319" y="395789"/>
                  </a:lnTo>
                  <a:lnTo>
                    <a:pt x="2488453" y="426958"/>
                  </a:lnTo>
                  <a:lnTo>
                    <a:pt x="2519622" y="459092"/>
                  </a:lnTo>
                  <a:lnTo>
                    <a:pt x="2549800" y="492169"/>
                  </a:lnTo>
                  <a:lnTo>
                    <a:pt x="2578964" y="526163"/>
                  </a:lnTo>
                  <a:lnTo>
                    <a:pt x="2607090" y="561052"/>
                  </a:lnTo>
                  <a:lnTo>
                    <a:pt x="2634154" y="596810"/>
                  </a:lnTo>
                  <a:lnTo>
                    <a:pt x="2660132" y="633415"/>
                  </a:lnTo>
                  <a:lnTo>
                    <a:pt x="2685000" y="670841"/>
                  </a:lnTo>
                  <a:lnTo>
                    <a:pt x="2708733" y="709066"/>
                  </a:lnTo>
                  <a:lnTo>
                    <a:pt x="2731309" y="748064"/>
                  </a:lnTo>
                  <a:lnTo>
                    <a:pt x="2752702" y="787813"/>
                  </a:lnTo>
                  <a:lnTo>
                    <a:pt x="2772889" y="828287"/>
                  </a:lnTo>
                  <a:lnTo>
                    <a:pt x="2791846" y="869463"/>
                  </a:lnTo>
                  <a:lnTo>
                    <a:pt x="2809549" y="911318"/>
                  </a:lnTo>
                  <a:lnTo>
                    <a:pt x="2825973" y="953826"/>
                  </a:lnTo>
                  <a:lnTo>
                    <a:pt x="2841095" y="996964"/>
                  </a:lnTo>
                  <a:lnTo>
                    <a:pt x="2854891" y="1040708"/>
                  </a:lnTo>
                  <a:lnTo>
                    <a:pt x="2867337" y="1085033"/>
                  </a:lnTo>
                  <a:lnTo>
                    <a:pt x="2878408" y="1129917"/>
                  </a:lnTo>
                  <a:lnTo>
                    <a:pt x="2888081" y="1175335"/>
                  </a:lnTo>
                  <a:lnTo>
                    <a:pt x="2896332" y="1221262"/>
                  </a:lnTo>
                  <a:lnTo>
                    <a:pt x="2903137" y="1267675"/>
                  </a:lnTo>
                  <a:lnTo>
                    <a:pt x="2908471" y="1314550"/>
                  </a:lnTo>
                  <a:lnTo>
                    <a:pt x="2912311" y="1361863"/>
                  </a:lnTo>
                  <a:lnTo>
                    <a:pt x="2914632" y="1409589"/>
                  </a:lnTo>
                  <a:lnTo>
                    <a:pt x="2915412" y="1457706"/>
                  </a:lnTo>
                  <a:lnTo>
                    <a:pt x="2914632" y="1505822"/>
                  </a:lnTo>
                  <a:lnTo>
                    <a:pt x="2912311" y="1553548"/>
                  </a:lnTo>
                  <a:lnTo>
                    <a:pt x="2908471" y="1600861"/>
                  </a:lnTo>
                  <a:lnTo>
                    <a:pt x="2903137" y="1647736"/>
                  </a:lnTo>
                  <a:lnTo>
                    <a:pt x="2896332" y="1694149"/>
                  </a:lnTo>
                  <a:lnTo>
                    <a:pt x="2888081" y="1740076"/>
                  </a:lnTo>
                  <a:lnTo>
                    <a:pt x="2878408" y="1785494"/>
                  </a:lnTo>
                  <a:lnTo>
                    <a:pt x="2867337" y="1830378"/>
                  </a:lnTo>
                  <a:lnTo>
                    <a:pt x="2854891" y="1874703"/>
                  </a:lnTo>
                  <a:lnTo>
                    <a:pt x="2841095" y="1918447"/>
                  </a:lnTo>
                  <a:lnTo>
                    <a:pt x="2825973" y="1961585"/>
                  </a:lnTo>
                  <a:lnTo>
                    <a:pt x="2809549" y="2004093"/>
                  </a:lnTo>
                  <a:lnTo>
                    <a:pt x="2791846" y="2045948"/>
                  </a:lnTo>
                  <a:lnTo>
                    <a:pt x="2772889" y="2087124"/>
                  </a:lnTo>
                  <a:lnTo>
                    <a:pt x="2752702" y="2127598"/>
                  </a:lnTo>
                  <a:lnTo>
                    <a:pt x="2731309" y="2167347"/>
                  </a:lnTo>
                  <a:lnTo>
                    <a:pt x="2708733" y="2206345"/>
                  </a:lnTo>
                  <a:lnTo>
                    <a:pt x="2685000" y="2244570"/>
                  </a:lnTo>
                  <a:lnTo>
                    <a:pt x="2660132" y="2281996"/>
                  </a:lnTo>
                  <a:lnTo>
                    <a:pt x="2634154" y="2318601"/>
                  </a:lnTo>
                  <a:lnTo>
                    <a:pt x="2607090" y="2354359"/>
                  </a:lnTo>
                  <a:lnTo>
                    <a:pt x="2578964" y="2389248"/>
                  </a:lnTo>
                  <a:lnTo>
                    <a:pt x="2549800" y="2423242"/>
                  </a:lnTo>
                  <a:lnTo>
                    <a:pt x="2519622" y="2456319"/>
                  </a:lnTo>
                  <a:lnTo>
                    <a:pt x="2488453" y="2488453"/>
                  </a:lnTo>
                  <a:lnTo>
                    <a:pt x="2456319" y="2519622"/>
                  </a:lnTo>
                  <a:lnTo>
                    <a:pt x="2423242" y="2549800"/>
                  </a:lnTo>
                  <a:lnTo>
                    <a:pt x="2389248" y="2578964"/>
                  </a:lnTo>
                  <a:lnTo>
                    <a:pt x="2354359" y="2607090"/>
                  </a:lnTo>
                  <a:lnTo>
                    <a:pt x="2318601" y="2634154"/>
                  </a:lnTo>
                  <a:lnTo>
                    <a:pt x="2281996" y="2660132"/>
                  </a:lnTo>
                  <a:lnTo>
                    <a:pt x="2244570" y="2685000"/>
                  </a:lnTo>
                  <a:lnTo>
                    <a:pt x="2206345" y="2708733"/>
                  </a:lnTo>
                  <a:lnTo>
                    <a:pt x="2167347" y="2731309"/>
                  </a:lnTo>
                  <a:lnTo>
                    <a:pt x="2127598" y="2752702"/>
                  </a:lnTo>
                  <a:lnTo>
                    <a:pt x="2087124" y="2772889"/>
                  </a:lnTo>
                  <a:lnTo>
                    <a:pt x="2045948" y="2791846"/>
                  </a:lnTo>
                  <a:lnTo>
                    <a:pt x="2004093" y="2809549"/>
                  </a:lnTo>
                  <a:lnTo>
                    <a:pt x="1961585" y="2825973"/>
                  </a:lnTo>
                  <a:lnTo>
                    <a:pt x="1918447" y="2841095"/>
                  </a:lnTo>
                  <a:lnTo>
                    <a:pt x="1874703" y="2854891"/>
                  </a:lnTo>
                  <a:lnTo>
                    <a:pt x="1830378" y="2867337"/>
                  </a:lnTo>
                  <a:lnTo>
                    <a:pt x="1785494" y="2878408"/>
                  </a:lnTo>
                  <a:lnTo>
                    <a:pt x="1740076" y="2888081"/>
                  </a:lnTo>
                  <a:lnTo>
                    <a:pt x="1694149" y="2896332"/>
                  </a:lnTo>
                  <a:lnTo>
                    <a:pt x="1647736" y="2903137"/>
                  </a:lnTo>
                  <a:lnTo>
                    <a:pt x="1600861" y="2908471"/>
                  </a:lnTo>
                  <a:lnTo>
                    <a:pt x="1553548" y="2912311"/>
                  </a:lnTo>
                  <a:lnTo>
                    <a:pt x="1505822" y="2914632"/>
                  </a:lnTo>
                  <a:lnTo>
                    <a:pt x="1457705" y="2915412"/>
                  </a:lnTo>
                  <a:lnTo>
                    <a:pt x="1409589" y="2914632"/>
                  </a:lnTo>
                  <a:lnTo>
                    <a:pt x="1361863" y="2912311"/>
                  </a:lnTo>
                  <a:lnTo>
                    <a:pt x="1314550" y="2908471"/>
                  </a:lnTo>
                  <a:lnTo>
                    <a:pt x="1267675" y="2903137"/>
                  </a:lnTo>
                  <a:lnTo>
                    <a:pt x="1221262" y="2896332"/>
                  </a:lnTo>
                  <a:lnTo>
                    <a:pt x="1175335" y="2888081"/>
                  </a:lnTo>
                  <a:lnTo>
                    <a:pt x="1129917" y="2878408"/>
                  </a:lnTo>
                  <a:lnTo>
                    <a:pt x="1085033" y="2867337"/>
                  </a:lnTo>
                  <a:lnTo>
                    <a:pt x="1040708" y="2854891"/>
                  </a:lnTo>
                  <a:lnTo>
                    <a:pt x="996964" y="2841095"/>
                  </a:lnTo>
                  <a:lnTo>
                    <a:pt x="953826" y="2825973"/>
                  </a:lnTo>
                  <a:lnTo>
                    <a:pt x="911318" y="2809549"/>
                  </a:lnTo>
                  <a:lnTo>
                    <a:pt x="869463" y="2791846"/>
                  </a:lnTo>
                  <a:lnTo>
                    <a:pt x="828287" y="2772889"/>
                  </a:lnTo>
                  <a:lnTo>
                    <a:pt x="787813" y="2752702"/>
                  </a:lnTo>
                  <a:lnTo>
                    <a:pt x="748064" y="2731309"/>
                  </a:lnTo>
                  <a:lnTo>
                    <a:pt x="709066" y="2708733"/>
                  </a:lnTo>
                  <a:lnTo>
                    <a:pt x="670841" y="2685000"/>
                  </a:lnTo>
                  <a:lnTo>
                    <a:pt x="633415" y="2660132"/>
                  </a:lnTo>
                  <a:lnTo>
                    <a:pt x="596810" y="2634154"/>
                  </a:lnTo>
                  <a:lnTo>
                    <a:pt x="561052" y="2607090"/>
                  </a:lnTo>
                  <a:lnTo>
                    <a:pt x="526163" y="2578964"/>
                  </a:lnTo>
                  <a:lnTo>
                    <a:pt x="492169" y="2549800"/>
                  </a:lnTo>
                  <a:lnTo>
                    <a:pt x="459092" y="2519622"/>
                  </a:lnTo>
                  <a:lnTo>
                    <a:pt x="426958" y="2488453"/>
                  </a:lnTo>
                  <a:lnTo>
                    <a:pt x="395789" y="2456319"/>
                  </a:lnTo>
                  <a:lnTo>
                    <a:pt x="365611" y="2423242"/>
                  </a:lnTo>
                  <a:lnTo>
                    <a:pt x="336447" y="2389248"/>
                  </a:lnTo>
                  <a:lnTo>
                    <a:pt x="308321" y="2354359"/>
                  </a:lnTo>
                  <a:lnTo>
                    <a:pt x="281257" y="2318601"/>
                  </a:lnTo>
                  <a:lnTo>
                    <a:pt x="255279" y="2281996"/>
                  </a:lnTo>
                  <a:lnTo>
                    <a:pt x="230411" y="2244570"/>
                  </a:lnTo>
                  <a:lnTo>
                    <a:pt x="206678" y="2206345"/>
                  </a:lnTo>
                  <a:lnTo>
                    <a:pt x="184102" y="2167347"/>
                  </a:lnTo>
                  <a:lnTo>
                    <a:pt x="162709" y="2127598"/>
                  </a:lnTo>
                  <a:lnTo>
                    <a:pt x="142522" y="2087124"/>
                  </a:lnTo>
                  <a:lnTo>
                    <a:pt x="123565" y="2045948"/>
                  </a:lnTo>
                  <a:lnTo>
                    <a:pt x="105862" y="2004093"/>
                  </a:lnTo>
                  <a:lnTo>
                    <a:pt x="89438" y="1961585"/>
                  </a:lnTo>
                  <a:lnTo>
                    <a:pt x="74316" y="1918447"/>
                  </a:lnTo>
                  <a:lnTo>
                    <a:pt x="60520" y="1874703"/>
                  </a:lnTo>
                  <a:lnTo>
                    <a:pt x="48074" y="1830378"/>
                  </a:lnTo>
                  <a:lnTo>
                    <a:pt x="37003" y="1785494"/>
                  </a:lnTo>
                  <a:lnTo>
                    <a:pt x="27330" y="1740076"/>
                  </a:lnTo>
                  <a:lnTo>
                    <a:pt x="19079" y="1694149"/>
                  </a:lnTo>
                  <a:lnTo>
                    <a:pt x="12274" y="1647736"/>
                  </a:lnTo>
                  <a:lnTo>
                    <a:pt x="6940" y="1600861"/>
                  </a:lnTo>
                  <a:lnTo>
                    <a:pt x="3100" y="1553548"/>
                  </a:lnTo>
                  <a:lnTo>
                    <a:pt x="779" y="1505822"/>
                  </a:lnTo>
                  <a:lnTo>
                    <a:pt x="0" y="145770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067427" y="3670808"/>
            <a:ext cx="201104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6590">
              <a:lnSpc>
                <a:spcPct val="1396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Total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hyp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rme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ropia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560396"/>
            <a:ext cx="85655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Total 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hypermetropia </a:t>
            </a:r>
            <a:r>
              <a:rPr sz="1800" b="1" spc="-15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b="1" spc="-40" dirty="0">
                <a:solidFill>
                  <a:srgbClr val="404040"/>
                </a:solidFill>
                <a:latin typeface="Arial"/>
                <a:cs typeface="Arial"/>
              </a:rPr>
              <a:t>total 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amount </a:t>
            </a:r>
            <a:r>
              <a:rPr sz="1800" b="1" spc="-4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refractive </a:t>
            </a: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error </a:t>
            </a:r>
            <a:r>
              <a:rPr sz="1800" b="1" spc="-110" dirty="0">
                <a:solidFill>
                  <a:srgbClr val="404040"/>
                </a:solidFill>
                <a:latin typeface="Arial"/>
                <a:cs typeface="Arial"/>
              </a:rPr>
              <a:t>,which </a:t>
            </a:r>
            <a:r>
              <a:rPr sz="1800" b="1" spc="-15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estimated</a:t>
            </a:r>
            <a:r>
              <a:rPr sz="1800" b="1" spc="2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404040"/>
                </a:solidFill>
                <a:latin typeface="Arial"/>
                <a:cs typeface="Arial"/>
              </a:rPr>
              <a:t>after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complete </a:t>
            </a:r>
            <a:r>
              <a:rPr sz="1800" b="1" spc="-105" dirty="0">
                <a:solidFill>
                  <a:srgbClr val="404040"/>
                </a:solidFill>
                <a:latin typeface="Arial"/>
                <a:cs typeface="Arial"/>
              </a:rPr>
              <a:t>cyclopegia </a:t>
            </a:r>
            <a:r>
              <a:rPr sz="1800" b="1" spc="-65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atropine.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7000"/>
            <a:ext cx="419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9076" y="5867400"/>
            <a:ext cx="9906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60248" y="9144"/>
            <a:ext cx="11330305" cy="6391910"/>
            <a:chOff x="460248" y="9144"/>
            <a:chExt cx="11330305" cy="6391910"/>
          </a:xfrm>
        </p:grpSpPr>
        <p:sp>
          <p:nvSpPr>
            <p:cNvPr id="7" name="object 7"/>
            <p:cNvSpPr/>
            <p:nvPr/>
          </p:nvSpPr>
          <p:spPr>
            <a:xfrm>
              <a:off x="7999476" y="9144"/>
              <a:ext cx="1600200" cy="1600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02141" y="1519046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248" y="1866899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3946" y="0"/>
              <a:ext cx="9269730" cy="4682490"/>
            </a:xfrm>
            <a:custGeom>
              <a:avLst/>
              <a:gdLst/>
              <a:ahLst/>
              <a:cxnLst/>
              <a:rect l="l" t="t" r="r" b="b"/>
              <a:pathLst>
                <a:path w="9269730" h="4682490">
                  <a:moveTo>
                    <a:pt x="1965960" y="3699510"/>
                  </a:moveTo>
                  <a:lnTo>
                    <a:pt x="1964817" y="3651885"/>
                  </a:lnTo>
                  <a:lnTo>
                    <a:pt x="1961451" y="3604844"/>
                  </a:lnTo>
                  <a:lnTo>
                    <a:pt x="1955901" y="3558438"/>
                  </a:lnTo>
                  <a:lnTo>
                    <a:pt x="1948230" y="3512718"/>
                  </a:lnTo>
                  <a:lnTo>
                    <a:pt x="1938477" y="3467735"/>
                  </a:lnTo>
                  <a:lnTo>
                    <a:pt x="1926691" y="3423551"/>
                  </a:lnTo>
                  <a:lnTo>
                    <a:pt x="1912937" y="3380206"/>
                  </a:lnTo>
                  <a:lnTo>
                    <a:pt x="1897253" y="3337750"/>
                  </a:lnTo>
                  <a:lnTo>
                    <a:pt x="1879701" y="3296247"/>
                  </a:lnTo>
                  <a:lnTo>
                    <a:pt x="1860334" y="3255734"/>
                  </a:lnTo>
                  <a:lnTo>
                    <a:pt x="1839188" y="3216275"/>
                  </a:lnTo>
                  <a:lnTo>
                    <a:pt x="1816328" y="3177921"/>
                  </a:lnTo>
                  <a:lnTo>
                    <a:pt x="1791804" y="3140710"/>
                  </a:lnTo>
                  <a:lnTo>
                    <a:pt x="1765655" y="3104705"/>
                  </a:lnTo>
                  <a:lnTo>
                    <a:pt x="1737956" y="3069958"/>
                  </a:lnTo>
                  <a:lnTo>
                    <a:pt x="1708734" y="3036519"/>
                  </a:lnTo>
                  <a:lnTo>
                    <a:pt x="1678063" y="3004426"/>
                  </a:lnTo>
                  <a:lnTo>
                    <a:pt x="1645970" y="2973755"/>
                  </a:lnTo>
                  <a:lnTo>
                    <a:pt x="1612531" y="2944533"/>
                  </a:lnTo>
                  <a:lnTo>
                    <a:pt x="1577784" y="2916834"/>
                  </a:lnTo>
                  <a:lnTo>
                    <a:pt x="1541780" y="2890685"/>
                  </a:lnTo>
                  <a:lnTo>
                    <a:pt x="1504569" y="2866161"/>
                  </a:lnTo>
                  <a:lnTo>
                    <a:pt x="1466215" y="2843301"/>
                  </a:lnTo>
                  <a:lnTo>
                    <a:pt x="1426756" y="2822156"/>
                  </a:lnTo>
                  <a:lnTo>
                    <a:pt x="1386243" y="2802788"/>
                  </a:lnTo>
                  <a:lnTo>
                    <a:pt x="1344739" y="2785237"/>
                  </a:lnTo>
                  <a:lnTo>
                    <a:pt x="1302283" y="2769552"/>
                  </a:lnTo>
                  <a:lnTo>
                    <a:pt x="1258938" y="2755798"/>
                  </a:lnTo>
                  <a:lnTo>
                    <a:pt x="1214755" y="2744012"/>
                  </a:lnTo>
                  <a:lnTo>
                    <a:pt x="1169771" y="2734259"/>
                  </a:lnTo>
                  <a:lnTo>
                    <a:pt x="1124051" y="2726588"/>
                  </a:lnTo>
                  <a:lnTo>
                    <a:pt x="1077645" y="2721038"/>
                  </a:lnTo>
                  <a:lnTo>
                    <a:pt x="1030605" y="2717673"/>
                  </a:lnTo>
                  <a:lnTo>
                    <a:pt x="982980" y="2716530"/>
                  </a:lnTo>
                  <a:lnTo>
                    <a:pt x="935342" y="2717673"/>
                  </a:lnTo>
                  <a:lnTo>
                    <a:pt x="888301" y="2721038"/>
                  </a:lnTo>
                  <a:lnTo>
                    <a:pt x="841895" y="2726588"/>
                  </a:lnTo>
                  <a:lnTo>
                    <a:pt x="796175" y="2734259"/>
                  </a:lnTo>
                  <a:lnTo>
                    <a:pt x="751192" y="2744012"/>
                  </a:lnTo>
                  <a:lnTo>
                    <a:pt x="707009" y="2755798"/>
                  </a:lnTo>
                  <a:lnTo>
                    <a:pt x="663663" y="2769552"/>
                  </a:lnTo>
                  <a:lnTo>
                    <a:pt x="621207" y="2785237"/>
                  </a:lnTo>
                  <a:lnTo>
                    <a:pt x="579704" y="2802788"/>
                  </a:lnTo>
                  <a:lnTo>
                    <a:pt x="539191" y="2822156"/>
                  </a:lnTo>
                  <a:lnTo>
                    <a:pt x="499732" y="2843301"/>
                  </a:lnTo>
                  <a:lnTo>
                    <a:pt x="461378" y="2866161"/>
                  </a:lnTo>
                  <a:lnTo>
                    <a:pt x="424167" y="2890685"/>
                  </a:lnTo>
                  <a:lnTo>
                    <a:pt x="388162" y="2916834"/>
                  </a:lnTo>
                  <a:lnTo>
                    <a:pt x="353415" y="2944533"/>
                  </a:lnTo>
                  <a:lnTo>
                    <a:pt x="319976" y="2973755"/>
                  </a:lnTo>
                  <a:lnTo>
                    <a:pt x="287883" y="3004426"/>
                  </a:lnTo>
                  <a:lnTo>
                    <a:pt x="257213" y="3036519"/>
                  </a:lnTo>
                  <a:lnTo>
                    <a:pt x="227990" y="3069958"/>
                  </a:lnTo>
                  <a:lnTo>
                    <a:pt x="200291" y="3104705"/>
                  </a:lnTo>
                  <a:lnTo>
                    <a:pt x="174142" y="3140710"/>
                  </a:lnTo>
                  <a:lnTo>
                    <a:pt x="149618" y="3177921"/>
                  </a:lnTo>
                  <a:lnTo>
                    <a:pt x="126758" y="3216275"/>
                  </a:lnTo>
                  <a:lnTo>
                    <a:pt x="105613" y="3255734"/>
                  </a:lnTo>
                  <a:lnTo>
                    <a:pt x="86245" y="3296247"/>
                  </a:lnTo>
                  <a:lnTo>
                    <a:pt x="68694" y="3337750"/>
                  </a:lnTo>
                  <a:lnTo>
                    <a:pt x="53009" y="3380206"/>
                  </a:lnTo>
                  <a:lnTo>
                    <a:pt x="39255" y="3423551"/>
                  </a:lnTo>
                  <a:lnTo>
                    <a:pt x="27470" y="3467735"/>
                  </a:lnTo>
                  <a:lnTo>
                    <a:pt x="17716" y="3512718"/>
                  </a:lnTo>
                  <a:lnTo>
                    <a:pt x="10045" y="3558438"/>
                  </a:lnTo>
                  <a:lnTo>
                    <a:pt x="4495" y="3604844"/>
                  </a:lnTo>
                  <a:lnTo>
                    <a:pt x="1130" y="3651885"/>
                  </a:lnTo>
                  <a:lnTo>
                    <a:pt x="0" y="3699510"/>
                  </a:lnTo>
                  <a:lnTo>
                    <a:pt x="1130" y="3747147"/>
                  </a:lnTo>
                  <a:lnTo>
                    <a:pt x="4495" y="3794188"/>
                  </a:lnTo>
                  <a:lnTo>
                    <a:pt x="10045" y="3840594"/>
                  </a:lnTo>
                  <a:lnTo>
                    <a:pt x="17716" y="3886314"/>
                  </a:lnTo>
                  <a:lnTo>
                    <a:pt x="27470" y="3931297"/>
                  </a:lnTo>
                  <a:lnTo>
                    <a:pt x="39255" y="3975481"/>
                  </a:lnTo>
                  <a:lnTo>
                    <a:pt x="53009" y="4018826"/>
                  </a:lnTo>
                  <a:lnTo>
                    <a:pt x="68694" y="4061282"/>
                  </a:lnTo>
                  <a:lnTo>
                    <a:pt x="86245" y="4102785"/>
                  </a:lnTo>
                  <a:lnTo>
                    <a:pt x="105613" y="4143298"/>
                  </a:lnTo>
                  <a:lnTo>
                    <a:pt x="126758" y="4182757"/>
                  </a:lnTo>
                  <a:lnTo>
                    <a:pt x="149618" y="4221111"/>
                  </a:lnTo>
                  <a:lnTo>
                    <a:pt x="174142" y="4258322"/>
                  </a:lnTo>
                  <a:lnTo>
                    <a:pt x="200291" y="4294327"/>
                  </a:lnTo>
                  <a:lnTo>
                    <a:pt x="227990" y="4329074"/>
                  </a:lnTo>
                  <a:lnTo>
                    <a:pt x="257213" y="4362513"/>
                  </a:lnTo>
                  <a:lnTo>
                    <a:pt x="287883" y="4394606"/>
                  </a:lnTo>
                  <a:lnTo>
                    <a:pt x="319976" y="4425277"/>
                  </a:lnTo>
                  <a:lnTo>
                    <a:pt x="353415" y="4454499"/>
                  </a:lnTo>
                  <a:lnTo>
                    <a:pt x="388162" y="4482198"/>
                  </a:lnTo>
                  <a:lnTo>
                    <a:pt x="424167" y="4508347"/>
                  </a:lnTo>
                  <a:lnTo>
                    <a:pt x="461378" y="4532871"/>
                  </a:lnTo>
                  <a:lnTo>
                    <a:pt x="499732" y="4555731"/>
                  </a:lnTo>
                  <a:lnTo>
                    <a:pt x="539191" y="4576877"/>
                  </a:lnTo>
                  <a:lnTo>
                    <a:pt x="579704" y="4596244"/>
                  </a:lnTo>
                  <a:lnTo>
                    <a:pt x="621207" y="4613795"/>
                  </a:lnTo>
                  <a:lnTo>
                    <a:pt x="663663" y="4629480"/>
                  </a:lnTo>
                  <a:lnTo>
                    <a:pt x="707009" y="4643234"/>
                  </a:lnTo>
                  <a:lnTo>
                    <a:pt x="751192" y="4655020"/>
                  </a:lnTo>
                  <a:lnTo>
                    <a:pt x="796175" y="4664773"/>
                  </a:lnTo>
                  <a:lnTo>
                    <a:pt x="841895" y="4672444"/>
                  </a:lnTo>
                  <a:lnTo>
                    <a:pt x="888301" y="4677994"/>
                  </a:lnTo>
                  <a:lnTo>
                    <a:pt x="935342" y="4681359"/>
                  </a:lnTo>
                  <a:lnTo>
                    <a:pt x="982980" y="4682490"/>
                  </a:lnTo>
                  <a:lnTo>
                    <a:pt x="1030605" y="4681359"/>
                  </a:lnTo>
                  <a:lnTo>
                    <a:pt x="1077645" y="4677994"/>
                  </a:lnTo>
                  <a:lnTo>
                    <a:pt x="1124051" y="4672444"/>
                  </a:lnTo>
                  <a:lnTo>
                    <a:pt x="1169771" y="4664773"/>
                  </a:lnTo>
                  <a:lnTo>
                    <a:pt x="1214755" y="4655020"/>
                  </a:lnTo>
                  <a:lnTo>
                    <a:pt x="1258938" y="4643234"/>
                  </a:lnTo>
                  <a:lnTo>
                    <a:pt x="1302283" y="4629480"/>
                  </a:lnTo>
                  <a:lnTo>
                    <a:pt x="1344739" y="4613795"/>
                  </a:lnTo>
                  <a:lnTo>
                    <a:pt x="1386243" y="4596244"/>
                  </a:lnTo>
                  <a:lnTo>
                    <a:pt x="1426756" y="4576877"/>
                  </a:lnTo>
                  <a:lnTo>
                    <a:pt x="1466215" y="4555731"/>
                  </a:lnTo>
                  <a:lnTo>
                    <a:pt x="1504569" y="4532871"/>
                  </a:lnTo>
                  <a:lnTo>
                    <a:pt x="1541780" y="4508347"/>
                  </a:lnTo>
                  <a:lnTo>
                    <a:pt x="1577784" y="4482198"/>
                  </a:lnTo>
                  <a:lnTo>
                    <a:pt x="1612531" y="4454499"/>
                  </a:lnTo>
                  <a:lnTo>
                    <a:pt x="1645970" y="4425277"/>
                  </a:lnTo>
                  <a:lnTo>
                    <a:pt x="1678063" y="4394606"/>
                  </a:lnTo>
                  <a:lnTo>
                    <a:pt x="1708734" y="4362513"/>
                  </a:lnTo>
                  <a:lnTo>
                    <a:pt x="1737956" y="4329074"/>
                  </a:lnTo>
                  <a:lnTo>
                    <a:pt x="1765655" y="4294327"/>
                  </a:lnTo>
                  <a:lnTo>
                    <a:pt x="1791804" y="4258322"/>
                  </a:lnTo>
                  <a:lnTo>
                    <a:pt x="1816328" y="4221111"/>
                  </a:lnTo>
                  <a:lnTo>
                    <a:pt x="1839188" y="4182757"/>
                  </a:lnTo>
                  <a:lnTo>
                    <a:pt x="1860334" y="4143298"/>
                  </a:lnTo>
                  <a:lnTo>
                    <a:pt x="1879701" y="4102785"/>
                  </a:lnTo>
                  <a:lnTo>
                    <a:pt x="1897253" y="4061282"/>
                  </a:lnTo>
                  <a:lnTo>
                    <a:pt x="1912937" y="4018826"/>
                  </a:lnTo>
                  <a:lnTo>
                    <a:pt x="1926691" y="3975481"/>
                  </a:lnTo>
                  <a:lnTo>
                    <a:pt x="1938477" y="3931297"/>
                  </a:lnTo>
                  <a:lnTo>
                    <a:pt x="1948230" y="3886314"/>
                  </a:lnTo>
                  <a:lnTo>
                    <a:pt x="1955901" y="3840594"/>
                  </a:lnTo>
                  <a:lnTo>
                    <a:pt x="1961451" y="3794188"/>
                  </a:lnTo>
                  <a:lnTo>
                    <a:pt x="1964817" y="3747147"/>
                  </a:lnTo>
                  <a:lnTo>
                    <a:pt x="1965960" y="3699510"/>
                  </a:lnTo>
                  <a:close/>
                </a:path>
                <a:path w="9269730" h="4682490">
                  <a:moveTo>
                    <a:pt x="9269730" y="0"/>
                  </a:moveTo>
                  <a:lnTo>
                    <a:pt x="8583930" y="0"/>
                  </a:lnTo>
                  <a:lnTo>
                    <a:pt x="8583930" y="1143000"/>
                  </a:lnTo>
                  <a:lnTo>
                    <a:pt x="9269730" y="1143000"/>
                  </a:lnTo>
                  <a:lnTo>
                    <a:pt x="926973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53945" y="2716529"/>
              <a:ext cx="1965960" cy="1965960"/>
            </a:xfrm>
            <a:custGeom>
              <a:avLst/>
              <a:gdLst/>
              <a:ahLst/>
              <a:cxnLst/>
              <a:rect l="l" t="t" r="r" b="b"/>
              <a:pathLst>
                <a:path w="1965960" h="1965960">
                  <a:moveTo>
                    <a:pt x="0" y="982980"/>
                  </a:moveTo>
                  <a:lnTo>
                    <a:pt x="1133" y="935350"/>
                  </a:lnTo>
                  <a:lnTo>
                    <a:pt x="4499" y="888306"/>
                  </a:lnTo>
                  <a:lnTo>
                    <a:pt x="10046" y="841898"/>
                  </a:lnTo>
                  <a:lnTo>
                    <a:pt x="17723" y="796179"/>
                  </a:lnTo>
                  <a:lnTo>
                    <a:pt x="27477" y="751200"/>
                  </a:lnTo>
                  <a:lnTo>
                    <a:pt x="39259" y="707012"/>
                  </a:lnTo>
                  <a:lnTo>
                    <a:pt x="53015" y="663667"/>
                  </a:lnTo>
                  <a:lnTo>
                    <a:pt x="68696" y="621216"/>
                  </a:lnTo>
                  <a:lnTo>
                    <a:pt x="86248" y="579711"/>
                  </a:lnTo>
                  <a:lnTo>
                    <a:pt x="105622" y="539203"/>
                  </a:lnTo>
                  <a:lnTo>
                    <a:pt x="126764" y="499744"/>
                  </a:lnTo>
                  <a:lnTo>
                    <a:pt x="149625" y="461385"/>
                  </a:lnTo>
                  <a:lnTo>
                    <a:pt x="174152" y="424177"/>
                  </a:lnTo>
                  <a:lnTo>
                    <a:pt x="200293" y="388173"/>
                  </a:lnTo>
                  <a:lnTo>
                    <a:pt x="227998" y="353423"/>
                  </a:lnTo>
                  <a:lnTo>
                    <a:pt x="257215" y="319979"/>
                  </a:lnTo>
                  <a:lnTo>
                    <a:pt x="287893" y="287893"/>
                  </a:lnTo>
                  <a:lnTo>
                    <a:pt x="319979" y="257215"/>
                  </a:lnTo>
                  <a:lnTo>
                    <a:pt x="353423" y="227998"/>
                  </a:lnTo>
                  <a:lnTo>
                    <a:pt x="388173" y="200293"/>
                  </a:lnTo>
                  <a:lnTo>
                    <a:pt x="424177" y="174152"/>
                  </a:lnTo>
                  <a:lnTo>
                    <a:pt x="461385" y="149625"/>
                  </a:lnTo>
                  <a:lnTo>
                    <a:pt x="499744" y="126764"/>
                  </a:lnTo>
                  <a:lnTo>
                    <a:pt x="539203" y="105622"/>
                  </a:lnTo>
                  <a:lnTo>
                    <a:pt x="579711" y="86248"/>
                  </a:lnTo>
                  <a:lnTo>
                    <a:pt x="621216" y="68696"/>
                  </a:lnTo>
                  <a:lnTo>
                    <a:pt x="663667" y="53015"/>
                  </a:lnTo>
                  <a:lnTo>
                    <a:pt x="707012" y="39259"/>
                  </a:lnTo>
                  <a:lnTo>
                    <a:pt x="751200" y="27477"/>
                  </a:lnTo>
                  <a:lnTo>
                    <a:pt x="796179" y="17723"/>
                  </a:lnTo>
                  <a:lnTo>
                    <a:pt x="841898" y="10046"/>
                  </a:lnTo>
                  <a:lnTo>
                    <a:pt x="888306" y="4499"/>
                  </a:lnTo>
                  <a:lnTo>
                    <a:pt x="935350" y="1133"/>
                  </a:lnTo>
                  <a:lnTo>
                    <a:pt x="982980" y="0"/>
                  </a:lnTo>
                  <a:lnTo>
                    <a:pt x="1030609" y="1133"/>
                  </a:lnTo>
                  <a:lnTo>
                    <a:pt x="1077653" y="4499"/>
                  </a:lnTo>
                  <a:lnTo>
                    <a:pt x="1124061" y="10046"/>
                  </a:lnTo>
                  <a:lnTo>
                    <a:pt x="1169780" y="17723"/>
                  </a:lnTo>
                  <a:lnTo>
                    <a:pt x="1214759" y="27477"/>
                  </a:lnTo>
                  <a:lnTo>
                    <a:pt x="1258947" y="39259"/>
                  </a:lnTo>
                  <a:lnTo>
                    <a:pt x="1302292" y="53015"/>
                  </a:lnTo>
                  <a:lnTo>
                    <a:pt x="1344743" y="68696"/>
                  </a:lnTo>
                  <a:lnTo>
                    <a:pt x="1386248" y="86248"/>
                  </a:lnTo>
                  <a:lnTo>
                    <a:pt x="1426756" y="105622"/>
                  </a:lnTo>
                  <a:lnTo>
                    <a:pt x="1466215" y="126764"/>
                  </a:lnTo>
                  <a:lnTo>
                    <a:pt x="1504574" y="149625"/>
                  </a:lnTo>
                  <a:lnTo>
                    <a:pt x="1541782" y="174152"/>
                  </a:lnTo>
                  <a:lnTo>
                    <a:pt x="1577786" y="200293"/>
                  </a:lnTo>
                  <a:lnTo>
                    <a:pt x="1612536" y="227998"/>
                  </a:lnTo>
                  <a:lnTo>
                    <a:pt x="1645980" y="257215"/>
                  </a:lnTo>
                  <a:lnTo>
                    <a:pt x="1678066" y="287893"/>
                  </a:lnTo>
                  <a:lnTo>
                    <a:pt x="1708744" y="319979"/>
                  </a:lnTo>
                  <a:lnTo>
                    <a:pt x="1737961" y="353423"/>
                  </a:lnTo>
                  <a:lnTo>
                    <a:pt x="1765666" y="388173"/>
                  </a:lnTo>
                  <a:lnTo>
                    <a:pt x="1791807" y="424177"/>
                  </a:lnTo>
                  <a:lnTo>
                    <a:pt x="1816334" y="461385"/>
                  </a:lnTo>
                  <a:lnTo>
                    <a:pt x="1839195" y="499744"/>
                  </a:lnTo>
                  <a:lnTo>
                    <a:pt x="1860337" y="539203"/>
                  </a:lnTo>
                  <a:lnTo>
                    <a:pt x="1879711" y="579711"/>
                  </a:lnTo>
                  <a:lnTo>
                    <a:pt x="1897263" y="621216"/>
                  </a:lnTo>
                  <a:lnTo>
                    <a:pt x="1912944" y="663667"/>
                  </a:lnTo>
                  <a:lnTo>
                    <a:pt x="1926700" y="707012"/>
                  </a:lnTo>
                  <a:lnTo>
                    <a:pt x="1938482" y="751200"/>
                  </a:lnTo>
                  <a:lnTo>
                    <a:pt x="1948236" y="796179"/>
                  </a:lnTo>
                  <a:lnTo>
                    <a:pt x="1955913" y="841898"/>
                  </a:lnTo>
                  <a:lnTo>
                    <a:pt x="1961460" y="888306"/>
                  </a:lnTo>
                  <a:lnTo>
                    <a:pt x="1964826" y="935350"/>
                  </a:lnTo>
                  <a:lnTo>
                    <a:pt x="1965959" y="982980"/>
                  </a:lnTo>
                  <a:lnTo>
                    <a:pt x="1964826" y="1030609"/>
                  </a:lnTo>
                  <a:lnTo>
                    <a:pt x="1961460" y="1077653"/>
                  </a:lnTo>
                  <a:lnTo>
                    <a:pt x="1955913" y="1124061"/>
                  </a:lnTo>
                  <a:lnTo>
                    <a:pt x="1948236" y="1169780"/>
                  </a:lnTo>
                  <a:lnTo>
                    <a:pt x="1938482" y="1214759"/>
                  </a:lnTo>
                  <a:lnTo>
                    <a:pt x="1926700" y="1258947"/>
                  </a:lnTo>
                  <a:lnTo>
                    <a:pt x="1912944" y="1302292"/>
                  </a:lnTo>
                  <a:lnTo>
                    <a:pt x="1897263" y="1344743"/>
                  </a:lnTo>
                  <a:lnTo>
                    <a:pt x="1879711" y="1386248"/>
                  </a:lnTo>
                  <a:lnTo>
                    <a:pt x="1860337" y="1426756"/>
                  </a:lnTo>
                  <a:lnTo>
                    <a:pt x="1839195" y="1466215"/>
                  </a:lnTo>
                  <a:lnTo>
                    <a:pt x="1816334" y="1504574"/>
                  </a:lnTo>
                  <a:lnTo>
                    <a:pt x="1791807" y="1541782"/>
                  </a:lnTo>
                  <a:lnTo>
                    <a:pt x="1765666" y="1577786"/>
                  </a:lnTo>
                  <a:lnTo>
                    <a:pt x="1737961" y="1612536"/>
                  </a:lnTo>
                  <a:lnTo>
                    <a:pt x="1708744" y="1645980"/>
                  </a:lnTo>
                  <a:lnTo>
                    <a:pt x="1678066" y="1678066"/>
                  </a:lnTo>
                  <a:lnTo>
                    <a:pt x="1645980" y="1708744"/>
                  </a:lnTo>
                  <a:lnTo>
                    <a:pt x="1612536" y="1737961"/>
                  </a:lnTo>
                  <a:lnTo>
                    <a:pt x="1577786" y="1765666"/>
                  </a:lnTo>
                  <a:lnTo>
                    <a:pt x="1541782" y="1791807"/>
                  </a:lnTo>
                  <a:lnTo>
                    <a:pt x="1504574" y="1816334"/>
                  </a:lnTo>
                  <a:lnTo>
                    <a:pt x="1466215" y="1839195"/>
                  </a:lnTo>
                  <a:lnTo>
                    <a:pt x="1426756" y="1860337"/>
                  </a:lnTo>
                  <a:lnTo>
                    <a:pt x="1386248" y="1879711"/>
                  </a:lnTo>
                  <a:lnTo>
                    <a:pt x="1344743" y="1897263"/>
                  </a:lnTo>
                  <a:lnTo>
                    <a:pt x="1302292" y="1912944"/>
                  </a:lnTo>
                  <a:lnTo>
                    <a:pt x="1258947" y="1926700"/>
                  </a:lnTo>
                  <a:lnTo>
                    <a:pt x="1214759" y="1938482"/>
                  </a:lnTo>
                  <a:lnTo>
                    <a:pt x="1169780" y="1948236"/>
                  </a:lnTo>
                  <a:lnTo>
                    <a:pt x="1124061" y="1955913"/>
                  </a:lnTo>
                  <a:lnTo>
                    <a:pt x="1077653" y="1961460"/>
                  </a:lnTo>
                  <a:lnTo>
                    <a:pt x="1030609" y="1964826"/>
                  </a:lnTo>
                  <a:lnTo>
                    <a:pt x="982980" y="1965960"/>
                  </a:lnTo>
                  <a:lnTo>
                    <a:pt x="935350" y="1964826"/>
                  </a:lnTo>
                  <a:lnTo>
                    <a:pt x="888306" y="1961460"/>
                  </a:lnTo>
                  <a:lnTo>
                    <a:pt x="841898" y="1955913"/>
                  </a:lnTo>
                  <a:lnTo>
                    <a:pt x="796179" y="1948236"/>
                  </a:lnTo>
                  <a:lnTo>
                    <a:pt x="751200" y="1938482"/>
                  </a:lnTo>
                  <a:lnTo>
                    <a:pt x="707012" y="1926700"/>
                  </a:lnTo>
                  <a:lnTo>
                    <a:pt x="663667" y="1912944"/>
                  </a:lnTo>
                  <a:lnTo>
                    <a:pt x="621216" y="1897263"/>
                  </a:lnTo>
                  <a:lnTo>
                    <a:pt x="579711" y="1879711"/>
                  </a:lnTo>
                  <a:lnTo>
                    <a:pt x="539203" y="1860337"/>
                  </a:lnTo>
                  <a:lnTo>
                    <a:pt x="499744" y="1839195"/>
                  </a:lnTo>
                  <a:lnTo>
                    <a:pt x="461385" y="1816334"/>
                  </a:lnTo>
                  <a:lnTo>
                    <a:pt x="424177" y="1791807"/>
                  </a:lnTo>
                  <a:lnTo>
                    <a:pt x="388173" y="1765666"/>
                  </a:lnTo>
                  <a:lnTo>
                    <a:pt x="353423" y="1737961"/>
                  </a:lnTo>
                  <a:lnTo>
                    <a:pt x="319979" y="1708744"/>
                  </a:lnTo>
                  <a:lnTo>
                    <a:pt x="287893" y="1678066"/>
                  </a:lnTo>
                  <a:lnTo>
                    <a:pt x="257215" y="1645980"/>
                  </a:lnTo>
                  <a:lnTo>
                    <a:pt x="227998" y="1612536"/>
                  </a:lnTo>
                  <a:lnTo>
                    <a:pt x="200293" y="1577786"/>
                  </a:lnTo>
                  <a:lnTo>
                    <a:pt x="174152" y="1541782"/>
                  </a:lnTo>
                  <a:lnTo>
                    <a:pt x="149625" y="1504574"/>
                  </a:lnTo>
                  <a:lnTo>
                    <a:pt x="126764" y="1466215"/>
                  </a:lnTo>
                  <a:lnTo>
                    <a:pt x="105622" y="1426756"/>
                  </a:lnTo>
                  <a:lnTo>
                    <a:pt x="86248" y="1386248"/>
                  </a:lnTo>
                  <a:lnTo>
                    <a:pt x="68696" y="1344743"/>
                  </a:lnTo>
                  <a:lnTo>
                    <a:pt x="53015" y="1302292"/>
                  </a:lnTo>
                  <a:lnTo>
                    <a:pt x="39259" y="1258947"/>
                  </a:lnTo>
                  <a:lnTo>
                    <a:pt x="27477" y="1214759"/>
                  </a:lnTo>
                  <a:lnTo>
                    <a:pt x="17723" y="1169780"/>
                  </a:lnTo>
                  <a:lnTo>
                    <a:pt x="10046" y="1124061"/>
                  </a:lnTo>
                  <a:lnTo>
                    <a:pt x="4499" y="1077653"/>
                  </a:lnTo>
                  <a:lnTo>
                    <a:pt x="1133" y="1030609"/>
                  </a:lnTo>
                  <a:lnTo>
                    <a:pt x="0" y="98298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63826" y="3230465"/>
            <a:ext cx="1344295" cy="7048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50"/>
              </a:spcBef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Latent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permetro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30421" y="2706370"/>
            <a:ext cx="3127375" cy="1986280"/>
            <a:chOff x="4130421" y="2706370"/>
            <a:chExt cx="3127375" cy="1986280"/>
          </a:xfrm>
        </p:grpSpPr>
        <p:sp>
          <p:nvSpPr>
            <p:cNvPr id="18" name="object 18"/>
            <p:cNvSpPr/>
            <p:nvPr/>
          </p:nvSpPr>
          <p:spPr>
            <a:xfrm>
              <a:off x="4130421" y="3280409"/>
              <a:ext cx="839469" cy="836930"/>
            </a:xfrm>
            <a:custGeom>
              <a:avLst/>
              <a:gdLst/>
              <a:ahLst/>
              <a:cxnLst/>
              <a:rect l="l" t="t" r="r" b="b"/>
              <a:pathLst>
                <a:path w="839470" h="836929">
                  <a:moveTo>
                    <a:pt x="838962" y="284480"/>
                  </a:moveTo>
                  <a:lnTo>
                    <a:pt x="553593" y="284480"/>
                  </a:lnTo>
                  <a:lnTo>
                    <a:pt x="553593" y="0"/>
                  </a:lnTo>
                  <a:lnTo>
                    <a:pt x="285369" y="0"/>
                  </a:lnTo>
                  <a:lnTo>
                    <a:pt x="285369" y="284480"/>
                  </a:lnTo>
                  <a:lnTo>
                    <a:pt x="0" y="284480"/>
                  </a:lnTo>
                  <a:lnTo>
                    <a:pt x="0" y="552450"/>
                  </a:lnTo>
                  <a:lnTo>
                    <a:pt x="285369" y="552450"/>
                  </a:lnTo>
                  <a:lnTo>
                    <a:pt x="285369" y="836930"/>
                  </a:lnTo>
                  <a:lnTo>
                    <a:pt x="553593" y="836930"/>
                  </a:lnTo>
                  <a:lnTo>
                    <a:pt x="553593" y="552450"/>
                  </a:lnTo>
                  <a:lnTo>
                    <a:pt x="838962" y="552450"/>
                  </a:lnTo>
                  <a:lnTo>
                    <a:pt x="838962" y="284480"/>
                  </a:lnTo>
                  <a:close/>
                </a:path>
              </a:pathLst>
            </a:custGeom>
            <a:solidFill>
              <a:srgbClr val="D5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81422" y="2716530"/>
              <a:ext cx="1965960" cy="1965960"/>
            </a:xfrm>
            <a:custGeom>
              <a:avLst/>
              <a:gdLst/>
              <a:ahLst/>
              <a:cxnLst/>
              <a:rect l="l" t="t" r="r" b="b"/>
              <a:pathLst>
                <a:path w="1965959" h="1965960">
                  <a:moveTo>
                    <a:pt x="982979" y="0"/>
                  </a:moveTo>
                  <a:lnTo>
                    <a:pt x="935350" y="1133"/>
                  </a:lnTo>
                  <a:lnTo>
                    <a:pt x="888306" y="4499"/>
                  </a:lnTo>
                  <a:lnTo>
                    <a:pt x="841898" y="10046"/>
                  </a:lnTo>
                  <a:lnTo>
                    <a:pt x="796179" y="17723"/>
                  </a:lnTo>
                  <a:lnTo>
                    <a:pt x="751200" y="27477"/>
                  </a:lnTo>
                  <a:lnTo>
                    <a:pt x="707012" y="39259"/>
                  </a:lnTo>
                  <a:lnTo>
                    <a:pt x="663667" y="53015"/>
                  </a:lnTo>
                  <a:lnTo>
                    <a:pt x="621216" y="68696"/>
                  </a:lnTo>
                  <a:lnTo>
                    <a:pt x="579711" y="86248"/>
                  </a:lnTo>
                  <a:lnTo>
                    <a:pt x="539203" y="105622"/>
                  </a:lnTo>
                  <a:lnTo>
                    <a:pt x="499744" y="126764"/>
                  </a:lnTo>
                  <a:lnTo>
                    <a:pt x="461385" y="149625"/>
                  </a:lnTo>
                  <a:lnTo>
                    <a:pt x="424177" y="174152"/>
                  </a:lnTo>
                  <a:lnTo>
                    <a:pt x="388173" y="200293"/>
                  </a:lnTo>
                  <a:lnTo>
                    <a:pt x="353423" y="227998"/>
                  </a:lnTo>
                  <a:lnTo>
                    <a:pt x="319979" y="257215"/>
                  </a:lnTo>
                  <a:lnTo>
                    <a:pt x="287893" y="287893"/>
                  </a:lnTo>
                  <a:lnTo>
                    <a:pt x="257215" y="319979"/>
                  </a:lnTo>
                  <a:lnTo>
                    <a:pt x="227998" y="353423"/>
                  </a:lnTo>
                  <a:lnTo>
                    <a:pt x="200293" y="388173"/>
                  </a:lnTo>
                  <a:lnTo>
                    <a:pt x="174152" y="424177"/>
                  </a:lnTo>
                  <a:lnTo>
                    <a:pt x="149625" y="461385"/>
                  </a:lnTo>
                  <a:lnTo>
                    <a:pt x="126764" y="499744"/>
                  </a:lnTo>
                  <a:lnTo>
                    <a:pt x="105622" y="539203"/>
                  </a:lnTo>
                  <a:lnTo>
                    <a:pt x="86248" y="579711"/>
                  </a:lnTo>
                  <a:lnTo>
                    <a:pt x="68696" y="621216"/>
                  </a:lnTo>
                  <a:lnTo>
                    <a:pt x="53015" y="663667"/>
                  </a:lnTo>
                  <a:lnTo>
                    <a:pt x="39259" y="707012"/>
                  </a:lnTo>
                  <a:lnTo>
                    <a:pt x="27477" y="751200"/>
                  </a:lnTo>
                  <a:lnTo>
                    <a:pt x="17723" y="796179"/>
                  </a:lnTo>
                  <a:lnTo>
                    <a:pt x="10046" y="841898"/>
                  </a:lnTo>
                  <a:lnTo>
                    <a:pt x="4499" y="888306"/>
                  </a:lnTo>
                  <a:lnTo>
                    <a:pt x="1133" y="935350"/>
                  </a:lnTo>
                  <a:lnTo>
                    <a:pt x="0" y="982980"/>
                  </a:lnTo>
                  <a:lnTo>
                    <a:pt x="1133" y="1030609"/>
                  </a:lnTo>
                  <a:lnTo>
                    <a:pt x="4499" y="1077653"/>
                  </a:lnTo>
                  <a:lnTo>
                    <a:pt x="10046" y="1124061"/>
                  </a:lnTo>
                  <a:lnTo>
                    <a:pt x="17723" y="1169780"/>
                  </a:lnTo>
                  <a:lnTo>
                    <a:pt x="27477" y="1214759"/>
                  </a:lnTo>
                  <a:lnTo>
                    <a:pt x="39259" y="1258947"/>
                  </a:lnTo>
                  <a:lnTo>
                    <a:pt x="53015" y="1302292"/>
                  </a:lnTo>
                  <a:lnTo>
                    <a:pt x="68696" y="1344743"/>
                  </a:lnTo>
                  <a:lnTo>
                    <a:pt x="86248" y="1386248"/>
                  </a:lnTo>
                  <a:lnTo>
                    <a:pt x="105622" y="1426756"/>
                  </a:lnTo>
                  <a:lnTo>
                    <a:pt x="126764" y="1466215"/>
                  </a:lnTo>
                  <a:lnTo>
                    <a:pt x="149625" y="1504574"/>
                  </a:lnTo>
                  <a:lnTo>
                    <a:pt x="174152" y="1541782"/>
                  </a:lnTo>
                  <a:lnTo>
                    <a:pt x="200293" y="1577786"/>
                  </a:lnTo>
                  <a:lnTo>
                    <a:pt x="227998" y="1612536"/>
                  </a:lnTo>
                  <a:lnTo>
                    <a:pt x="257215" y="1645980"/>
                  </a:lnTo>
                  <a:lnTo>
                    <a:pt x="287893" y="1678066"/>
                  </a:lnTo>
                  <a:lnTo>
                    <a:pt x="319979" y="1708744"/>
                  </a:lnTo>
                  <a:lnTo>
                    <a:pt x="353423" y="1737961"/>
                  </a:lnTo>
                  <a:lnTo>
                    <a:pt x="388173" y="1765666"/>
                  </a:lnTo>
                  <a:lnTo>
                    <a:pt x="424177" y="1791807"/>
                  </a:lnTo>
                  <a:lnTo>
                    <a:pt x="461385" y="1816334"/>
                  </a:lnTo>
                  <a:lnTo>
                    <a:pt x="499744" y="1839195"/>
                  </a:lnTo>
                  <a:lnTo>
                    <a:pt x="539203" y="1860337"/>
                  </a:lnTo>
                  <a:lnTo>
                    <a:pt x="579711" y="1879711"/>
                  </a:lnTo>
                  <a:lnTo>
                    <a:pt x="621216" y="1897263"/>
                  </a:lnTo>
                  <a:lnTo>
                    <a:pt x="663667" y="1912944"/>
                  </a:lnTo>
                  <a:lnTo>
                    <a:pt x="707012" y="1926700"/>
                  </a:lnTo>
                  <a:lnTo>
                    <a:pt x="751200" y="1938482"/>
                  </a:lnTo>
                  <a:lnTo>
                    <a:pt x="796179" y="1948236"/>
                  </a:lnTo>
                  <a:lnTo>
                    <a:pt x="841898" y="1955913"/>
                  </a:lnTo>
                  <a:lnTo>
                    <a:pt x="888306" y="1961460"/>
                  </a:lnTo>
                  <a:lnTo>
                    <a:pt x="935350" y="1964826"/>
                  </a:lnTo>
                  <a:lnTo>
                    <a:pt x="982979" y="1965960"/>
                  </a:lnTo>
                  <a:lnTo>
                    <a:pt x="1030609" y="1964826"/>
                  </a:lnTo>
                  <a:lnTo>
                    <a:pt x="1077653" y="1961460"/>
                  </a:lnTo>
                  <a:lnTo>
                    <a:pt x="1124061" y="1955913"/>
                  </a:lnTo>
                  <a:lnTo>
                    <a:pt x="1169780" y="1948236"/>
                  </a:lnTo>
                  <a:lnTo>
                    <a:pt x="1214759" y="1938482"/>
                  </a:lnTo>
                  <a:lnTo>
                    <a:pt x="1258947" y="1926700"/>
                  </a:lnTo>
                  <a:lnTo>
                    <a:pt x="1302292" y="1912944"/>
                  </a:lnTo>
                  <a:lnTo>
                    <a:pt x="1344743" y="1897263"/>
                  </a:lnTo>
                  <a:lnTo>
                    <a:pt x="1386248" y="1879711"/>
                  </a:lnTo>
                  <a:lnTo>
                    <a:pt x="1426756" y="1860337"/>
                  </a:lnTo>
                  <a:lnTo>
                    <a:pt x="1466215" y="1839195"/>
                  </a:lnTo>
                  <a:lnTo>
                    <a:pt x="1504574" y="1816334"/>
                  </a:lnTo>
                  <a:lnTo>
                    <a:pt x="1541782" y="1791807"/>
                  </a:lnTo>
                  <a:lnTo>
                    <a:pt x="1577786" y="1765666"/>
                  </a:lnTo>
                  <a:lnTo>
                    <a:pt x="1612536" y="1737961"/>
                  </a:lnTo>
                  <a:lnTo>
                    <a:pt x="1645980" y="1708744"/>
                  </a:lnTo>
                  <a:lnTo>
                    <a:pt x="1678066" y="1678066"/>
                  </a:lnTo>
                  <a:lnTo>
                    <a:pt x="1708744" y="1645980"/>
                  </a:lnTo>
                  <a:lnTo>
                    <a:pt x="1737961" y="1612536"/>
                  </a:lnTo>
                  <a:lnTo>
                    <a:pt x="1765666" y="1577786"/>
                  </a:lnTo>
                  <a:lnTo>
                    <a:pt x="1791807" y="1541782"/>
                  </a:lnTo>
                  <a:lnTo>
                    <a:pt x="1816334" y="1504574"/>
                  </a:lnTo>
                  <a:lnTo>
                    <a:pt x="1839195" y="1466215"/>
                  </a:lnTo>
                  <a:lnTo>
                    <a:pt x="1860337" y="1426756"/>
                  </a:lnTo>
                  <a:lnTo>
                    <a:pt x="1879711" y="1386248"/>
                  </a:lnTo>
                  <a:lnTo>
                    <a:pt x="1897263" y="1344743"/>
                  </a:lnTo>
                  <a:lnTo>
                    <a:pt x="1912944" y="1302292"/>
                  </a:lnTo>
                  <a:lnTo>
                    <a:pt x="1926700" y="1258947"/>
                  </a:lnTo>
                  <a:lnTo>
                    <a:pt x="1938482" y="1214759"/>
                  </a:lnTo>
                  <a:lnTo>
                    <a:pt x="1948236" y="1169780"/>
                  </a:lnTo>
                  <a:lnTo>
                    <a:pt x="1955913" y="1124061"/>
                  </a:lnTo>
                  <a:lnTo>
                    <a:pt x="1961460" y="1077653"/>
                  </a:lnTo>
                  <a:lnTo>
                    <a:pt x="1964826" y="1030609"/>
                  </a:lnTo>
                  <a:lnTo>
                    <a:pt x="1965959" y="982980"/>
                  </a:lnTo>
                  <a:lnTo>
                    <a:pt x="1964826" y="935350"/>
                  </a:lnTo>
                  <a:lnTo>
                    <a:pt x="1961460" y="888306"/>
                  </a:lnTo>
                  <a:lnTo>
                    <a:pt x="1955913" y="841898"/>
                  </a:lnTo>
                  <a:lnTo>
                    <a:pt x="1948236" y="796179"/>
                  </a:lnTo>
                  <a:lnTo>
                    <a:pt x="1938482" y="751200"/>
                  </a:lnTo>
                  <a:lnTo>
                    <a:pt x="1926700" y="707012"/>
                  </a:lnTo>
                  <a:lnTo>
                    <a:pt x="1912944" y="663667"/>
                  </a:lnTo>
                  <a:lnTo>
                    <a:pt x="1897263" y="621216"/>
                  </a:lnTo>
                  <a:lnTo>
                    <a:pt x="1879711" y="579711"/>
                  </a:lnTo>
                  <a:lnTo>
                    <a:pt x="1860337" y="539203"/>
                  </a:lnTo>
                  <a:lnTo>
                    <a:pt x="1839195" y="499744"/>
                  </a:lnTo>
                  <a:lnTo>
                    <a:pt x="1816334" y="461385"/>
                  </a:lnTo>
                  <a:lnTo>
                    <a:pt x="1791807" y="424177"/>
                  </a:lnTo>
                  <a:lnTo>
                    <a:pt x="1765666" y="388173"/>
                  </a:lnTo>
                  <a:lnTo>
                    <a:pt x="1737961" y="353423"/>
                  </a:lnTo>
                  <a:lnTo>
                    <a:pt x="1708744" y="319979"/>
                  </a:lnTo>
                  <a:lnTo>
                    <a:pt x="1678066" y="287893"/>
                  </a:lnTo>
                  <a:lnTo>
                    <a:pt x="1645980" y="257215"/>
                  </a:lnTo>
                  <a:lnTo>
                    <a:pt x="1612536" y="227998"/>
                  </a:lnTo>
                  <a:lnTo>
                    <a:pt x="1577786" y="200293"/>
                  </a:lnTo>
                  <a:lnTo>
                    <a:pt x="1541782" y="174152"/>
                  </a:lnTo>
                  <a:lnTo>
                    <a:pt x="1504574" y="149625"/>
                  </a:lnTo>
                  <a:lnTo>
                    <a:pt x="1466215" y="126764"/>
                  </a:lnTo>
                  <a:lnTo>
                    <a:pt x="1426756" y="105622"/>
                  </a:lnTo>
                  <a:lnTo>
                    <a:pt x="1386248" y="86248"/>
                  </a:lnTo>
                  <a:lnTo>
                    <a:pt x="1344743" y="68696"/>
                  </a:lnTo>
                  <a:lnTo>
                    <a:pt x="1302292" y="53015"/>
                  </a:lnTo>
                  <a:lnTo>
                    <a:pt x="1258947" y="39259"/>
                  </a:lnTo>
                  <a:lnTo>
                    <a:pt x="1214759" y="27477"/>
                  </a:lnTo>
                  <a:lnTo>
                    <a:pt x="1169780" y="17723"/>
                  </a:lnTo>
                  <a:lnTo>
                    <a:pt x="1124061" y="10046"/>
                  </a:lnTo>
                  <a:lnTo>
                    <a:pt x="1077653" y="4499"/>
                  </a:lnTo>
                  <a:lnTo>
                    <a:pt x="1030609" y="1133"/>
                  </a:lnTo>
                  <a:lnTo>
                    <a:pt x="98297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81422" y="2716530"/>
              <a:ext cx="1965960" cy="1965960"/>
            </a:xfrm>
            <a:custGeom>
              <a:avLst/>
              <a:gdLst/>
              <a:ahLst/>
              <a:cxnLst/>
              <a:rect l="l" t="t" r="r" b="b"/>
              <a:pathLst>
                <a:path w="1965959" h="1965960">
                  <a:moveTo>
                    <a:pt x="0" y="982980"/>
                  </a:moveTo>
                  <a:lnTo>
                    <a:pt x="1133" y="935350"/>
                  </a:lnTo>
                  <a:lnTo>
                    <a:pt x="4499" y="888306"/>
                  </a:lnTo>
                  <a:lnTo>
                    <a:pt x="10046" y="841898"/>
                  </a:lnTo>
                  <a:lnTo>
                    <a:pt x="17723" y="796179"/>
                  </a:lnTo>
                  <a:lnTo>
                    <a:pt x="27477" y="751200"/>
                  </a:lnTo>
                  <a:lnTo>
                    <a:pt x="39259" y="707012"/>
                  </a:lnTo>
                  <a:lnTo>
                    <a:pt x="53015" y="663667"/>
                  </a:lnTo>
                  <a:lnTo>
                    <a:pt x="68696" y="621216"/>
                  </a:lnTo>
                  <a:lnTo>
                    <a:pt x="86248" y="579711"/>
                  </a:lnTo>
                  <a:lnTo>
                    <a:pt x="105622" y="539203"/>
                  </a:lnTo>
                  <a:lnTo>
                    <a:pt x="126764" y="499744"/>
                  </a:lnTo>
                  <a:lnTo>
                    <a:pt x="149625" y="461385"/>
                  </a:lnTo>
                  <a:lnTo>
                    <a:pt x="174152" y="424177"/>
                  </a:lnTo>
                  <a:lnTo>
                    <a:pt x="200293" y="388173"/>
                  </a:lnTo>
                  <a:lnTo>
                    <a:pt x="227998" y="353423"/>
                  </a:lnTo>
                  <a:lnTo>
                    <a:pt x="257215" y="319979"/>
                  </a:lnTo>
                  <a:lnTo>
                    <a:pt x="287893" y="287893"/>
                  </a:lnTo>
                  <a:lnTo>
                    <a:pt x="319979" y="257215"/>
                  </a:lnTo>
                  <a:lnTo>
                    <a:pt x="353423" y="227998"/>
                  </a:lnTo>
                  <a:lnTo>
                    <a:pt x="388173" y="200293"/>
                  </a:lnTo>
                  <a:lnTo>
                    <a:pt x="424177" y="174152"/>
                  </a:lnTo>
                  <a:lnTo>
                    <a:pt x="461385" y="149625"/>
                  </a:lnTo>
                  <a:lnTo>
                    <a:pt x="499744" y="126764"/>
                  </a:lnTo>
                  <a:lnTo>
                    <a:pt x="539203" y="105622"/>
                  </a:lnTo>
                  <a:lnTo>
                    <a:pt x="579711" y="86248"/>
                  </a:lnTo>
                  <a:lnTo>
                    <a:pt x="621216" y="68696"/>
                  </a:lnTo>
                  <a:lnTo>
                    <a:pt x="663667" y="53015"/>
                  </a:lnTo>
                  <a:lnTo>
                    <a:pt x="707012" y="39259"/>
                  </a:lnTo>
                  <a:lnTo>
                    <a:pt x="751200" y="27477"/>
                  </a:lnTo>
                  <a:lnTo>
                    <a:pt x="796179" y="17723"/>
                  </a:lnTo>
                  <a:lnTo>
                    <a:pt x="841898" y="10046"/>
                  </a:lnTo>
                  <a:lnTo>
                    <a:pt x="888306" y="4499"/>
                  </a:lnTo>
                  <a:lnTo>
                    <a:pt x="935350" y="1133"/>
                  </a:lnTo>
                  <a:lnTo>
                    <a:pt x="982979" y="0"/>
                  </a:lnTo>
                  <a:lnTo>
                    <a:pt x="1030609" y="1133"/>
                  </a:lnTo>
                  <a:lnTo>
                    <a:pt x="1077653" y="4499"/>
                  </a:lnTo>
                  <a:lnTo>
                    <a:pt x="1124061" y="10046"/>
                  </a:lnTo>
                  <a:lnTo>
                    <a:pt x="1169780" y="17723"/>
                  </a:lnTo>
                  <a:lnTo>
                    <a:pt x="1214759" y="27477"/>
                  </a:lnTo>
                  <a:lnTo>
                    <a:pt x="1258947" y="39259"/>
                  </a:lnTo>
                  <a:lnTo>
                    <a:pt x="1302292" y="53015"/>
                  </a:lnTo>
                  <a:lnTo>
                    <a:pt x="1344743" y="68696"/>
                  </a:lnTo>
                  <a:lnTo>
                    <a:pt x="1386248" y="86248"/>
                  </a:lnTo>
                  <a:lnTo>
                    <a:pt x="1426756" y="105622"/>
                  </a:lnTo>
                  <a:lnTo>
                    <a:pt x="1466215" y="126764"/>
                  </a:lnTo>
                  <a:lnTo>
                    <a:pt x="1504574" y="149625"/>
                  </a:lnTo>
                  <a:lnTo>
                    <a:pt x="1541782" y="174152"/>
                  </a:lnTo>
                  <a:lnTo>
                    <a:pt x="1577786" y="200293"/>
                  </a:lnTo>
                  <a:lnTo>
                    <a:pt x="1612536" y="227998"/>
                  </a:lnTo>
                  <a:lnTo>
                    <a:pt x="1645980" y="257215"/>
                  </a:lnTo>
                  <a:lnTo>
                    <a:pt x="1678066" y="287893"/>
                  </a:lnTo>
                  <a:lnTo>
                    <a:pt x="1708744" y="319979"/>
                  </a:lnTo>
                  <a:lnTo>
                    <a:pt x="1737961" y="353423"/>
                  </a:lnTo>
                  <a:lnTo>
                    <a:pt x="1765666" y="388173"/>
                  </a:lnTo>
                  <a:lnTo>
                    <a:pt x="1791807" y="424177"/>
                  </a:lnTo>
                  <a:lnTo>
                    <a:pt x="1816334" y="461385"/>
                  </a:lnTo>
                  <a:lnTo>
                    <a:pt x="1839195" y="499744"/>
                  </a:lnTo>
                  <a:lnTo>
                    <a:pt x="1860337" y="539203"/>
                  </a:lnTo>
                  <a:lnTo>
                    <a:pt x="1879711" y="579711"/>
                  </a:lnTo>
                  <a:lnTo>
                    <a:pt x="1897263" y="621216"/>
                  </a:lnTo>
                  <a:lnTo>
                    <a:pt x="1912944" y="663667"/>
                  </a:lnTo>
                  <a:lnTo>
                    <a:pt x="1926700" y="707012"/>
                  </a:lnTo>
                  <a:lnTo>
                    <a:pt x="1938482" y="751200"/>
                  </a:lnTo>
                  <a:lnTo>
                    <a:pt x="1948236" y="796179"/>
                  </a:lnTo>
                  <a:lnTo>
                    <a:pt x="1955913" y="841898"/>
                  </a:lnTo>
                  <a:lnTo>
                    <a:pt x="1961460" y="888306"/>
                  </a:lnTo>
                  <a:lnTo>
                    <a:pt x="1964826" y="935350"/>
                  </a:lnTo>
                  <a:lnTo>
                    <a:pt x="1965959" y="982980"/>
                  </a:lnTo>
                  <a:lnTo>
                    <a:pt x="1964826" y="1030609"/>
                  </a:lnTo>
                  <a:lnTo>
                    <a:pt x="1961460" y="1077653"/>
                  </a:lnTo>
                  <a:lnTo>
                    <a:pt x="1955913" y="1124061"/>
                  </a:lnTo>
                  <a:lnTo>
                    <a:pt x="1948236" y="1169780"/>
                  </a:lnTo>
                  <a:lnTo>
                    <a:pt x="1938482" y="1214759"/>
                  </a:lnTo>
                  <a:lnTo>
                    <a:pt x="1926700" y="1258947"/>
                  </a:lnTo>
                  <a:lnTo>
                    <a:pt x="1912944" y="1302292"/>
                  </a:lnTo>
                  <a:lnTo>
                    <a:pt x="1897263" y="1344743"/>
                  </a:lnTo>
                  <a:lnTo>
                    <a:pt x="1879711" y="1386248"/>
                  </a:lnTo>
                  <a:lnTo>
                    <a:pt x="1860337" y="1426756"/>
                  </a:lnTo>
                  <a:lnTo>
                    <a:pt x="1839195" y="1466215"/>
                  </a:lnTo>
                  <a:lnTo>
                    <a:pt x="1816334" y="1504574"/>
                  </a:lnTo>
                  <a:lnTo>
                    <a:pt x="1791807" y="1541782"/>
                  </a:lnTo>
                  <a:lnTo>
                    <a:pt x="1765666" y="1577786"/>
                  </a:lnTo>
                  <a:lnTo>
                    <a:pt x="1737961" y="1612536"/>
                  </a:lnTo>
                  <a:lnTo>
                    <a:pt x="1708744" y="1645980"/>
                  </a:lnTo>
                  <a:lnTo>
                    <a:pt x="1678066" y="1678066"/>
                  </a:lnTo>
                  <a:lnTo>
                    <a:pt x="1645980" y="1708744"/>
                  </a:lnTo>
                  <a:lnTo>
                    <a:pt x="1612536" y="1737961"/>
                  </a:lnTo>
                  <a:lnTo>
                    <a:pt x="1577786" y="1765666"/>
                  </a:lnTo>
                  <a:lnTo>
                    <a:pt x="1541782" y="1791807"/>
                  </a:lnTo>
                  <a:lnTo>
                    <a:pt x="1504574" y="1816334"/>
                  </a:lnTo>
                  <a:lnTo>
                    <a:pt x="1466215" y="1839195"/>
                  </a:lnTo>
                  <a:lnTo>
                    <a:pt x="1426756" y="1860337"/>
                  </a:lnTo>
                  <a:lnTo>
                    <a:pt x="1386248" y="1879711"/>
                  </a:lnTo>
                  <a:lnTo>
                    <a:pt x="1344743" y="1897263"/>
                  </a:lnTo>
                  <a:lnTo>
                    <a:pt x="1302292" y="1912944"/>
                  </a:lnTo>
                  <a:lnTo>
                    <a:pt x="1258947" y="1926700"/>
                  </a:lnTo>
                  <a:lnTo>
                    <a:pt x="1214759" y="1938482"/>
                  </a:lnTo>
                  <a:lnTo>
                    <a:pt x="1169780" y="1948236"/>
                  </a:lnTo>
                  <a:lnTo>
                    <a:pt x="1124061" y="1955913"/>
                  </a:lnTo>
                  <a:lnTo>
                    <a:pt x="1077653" y="1961460"/>
                  </a:lnTo>
                  <a:lnTo>
                    <a:pt x="1030609" y="1964826"/>
                  </a:lnTo>
                  <a:lnTo>
                    <a:pt x="982979" y="1965960"/>
                  </a:lnTo>
                  <a:lnTo>
                    <a:pt x="935350" y="1964826"/>
                  </a:lnTo>
                  <a:lnTo>
                    <a:pt x="888306" y="1961460"/>
                  </a:lnTo>
                  <a:lnTo>
                    <a:pt x="841898" y="1955913"/>
                  </a:lnTo>
                  <a:lnTo>
                    <a:pt x="796179" y="1948236"/>
                  </a:lnTo>
                  <a:lnTo>
                    <a:pt x="751200" y="1938482"/>
                  </a:lnTo>
                  <a:lnTo>
                    <a:pt x="707012" y="1926700"/>
                  </a:lnTo>
                  <a:lnTo>
                    <a:pt x="663667" y="1912944"/>
                  </a:lnTo>
                  <a:lnTo>
                    <a:pt x="621216" y="1897263"/>
                  </a:lnTo>
                  <a:lnTo>
                    <a:pt x="579711" y="1879711"/>
                  </a:lnTo>
                  <a:lnTo>
                    <a:pt x="539203" y="1860337"/>
                  </a:lnTo>
                  <a:lnTo>
                    <a:pt x="499744" y="1839195"/>
                  </a:lnTo>
                  <a:lnTo>
                    <a:pt x="461385" y="1816334"/>
                  </a:lnTo>
                  <a:lnTo>
                    <a:pt x="424177" y="1791807"/>
                  </a:lnTo>
                  <a:lnTo>
                    <a:pt x="388173" y="1765666"/>
                  </a:lnTo>
                  <a:lnTo>
                    <a:pt x="353423" y="1737961"/>
                  </a:lnTo>
                  <a:lnTo>
                    <a:pt x="319979" y="1708744"/>
                  </a:lnTo>
                  <a:lnTo>
                    <a:pt x="287893" y="1678066"/>
                  </a:lnTo>
                  <a:lnTo>
                    <a:pt x="257215" y="1645980"/>
                  </a:lnTo>
                  <a:lnTo>
                    <a:pt x="227998" y="1612536"/>
                  </a:lnTo>
                  <a:lnTo>
                    <a:pt x="200293" y="1577786"/>
                  </a:lnTo>
                  <a:lnTo>
                    <a:pt x="174152" y="1541782"/>
                  </a:lnTo>
                  <a:lnTo>
                    <a:pt x="149625" y="1504574"/>
                  </a:lnTo>
                  <a:lnTo>
                    <a:pt x="126764" y="1466215"/>
                  </a:lnTo>
                  <a:lnTo>
                    <a:pt x="105622" y="1426756"/>
                  </a:lnTo>
                  <a:lnTo>
                    <a:pt x="86248" y="1386248"/>
                  </a:lnTo>
                  <a:lnTo>
                    <a:pt x="68696" y="1344743"/>
                  </a:lnTo>
                  <a:lnTo>
                    <a:pt x="53015" y="1302292"/>
                  </a:lnTo>
                  <a:lnTo>
                    <a:pt x="39259" y="1258947"/>
                  </a:lnTo>
                  <a:lnTo>
                    <a:pt x="27477" y="1214759"/>
                  </a:lnTo>
                  <a:lnTo>
                    <a:pt x="17723" y="1169780"/>
                  </a:lnTo>
                  <a:lnTo>
                    <a:pt x="10046" y="1124061"/>
                  </a:lnTo>
                  <a:lnTo>
                    <a:pt x="4499" y="1077653"/>
                  </a:lnTo>
                  <a:lnTo>
                    <a:pt x="1133" y="1030609"/>
                  </a:lnTo>
                  <a:lnTo>
                    <a:pt x="0" y="98298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91683" y="3230465"/>
            <a:ext cx="1344295" cy="7048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5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Manifest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permetro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557896" y="2706623"/>
            <a:ext cx="3127375" cy="1986280"/>
            <a:chOff x="7557896" y="2706623"/>
            <a:chExt cx="3127375" cy="1986280"/>
          </a:xfrm>
        </p:grpSpPr>
        <p:sp>
          <p:nvSpPr>
            <p:cNvPr id="23" name="object 23"/>
            <p:cNvSpPr/>
            <p:nvPr/>
          </p:nvSpPr>
          <p:spPr>
            <a:xfrm>
              <a:off x="7557897" y="3363594"/>
              <a:ext cx="839469" cy="670560"/>
            </a:xfrm>
            <a:custGeom>
              <a:avLst/>
              <a:gdLst/>
              <a:ahLst/>
              <a:cxnLst/>
              <a:rect l="l" t="t" r="r" b="b"/>
              <a:pathLst>
                <a:path w="839470" h="670560">
                  <a:moveTo>
                    <a:pt x="838962" y="402209"/>
                  </a:moveTo>
                  <a:lnTo>
                    <a:pt x="0" y="402209"/>
                  </a:lnTo>
                  <a:lnTo>
                    <a:pt x="0" y="670306"/>
                  </a:lnTo>
                  <a:lnTo>
                    <a:pt x="838962" y="670306"/>
                  </a:lnTo>
                  <a:lnTo>
                    <a:pt x="838962" y="402209"/>
                  </a:lnTo>
                  <a:close/>
                </a:path>
                <a:path w="839470" h="670560">
                  <a:moveTo>
                    <a:pt x="838962" y="0"/>
                  </a:moveTo>
                  <a:lnTo>
                    <a:pt x="0" y="0"/>
                  </a:lnTo>
                  <a:lnTo>
                    <a:pt x="0" y="268097"/>
                  </a:lnTo>
                  <a:lnTo>
                    <a:pt x="838962" y="268097"/>
                  </a:lnTo>
                  <a:lnTo>
                    <a:pt x="838962" y="0"/>
                  </a:lnTo>
                  <a:close/>
                </a:path>
              </a:pathLst>
            </a:custGeom>
            <a:solidFill>
              <a:srgbClr val="D5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08897" y="2716529"/>
              <a:ext cx="1965960" cy="1965960"/>
            </a:xfrm>
            <a:custGeom>
              <a:avLst/>
              <a:gdLst/>
              <a:ahLst/>
              <a:cxnLst/>
              <a:rect l="l" t="t" r="r" b="b"/>
              <a:pathLst>
                <a:path w="1965959" h="1965960">
                  <a:moveTo>
                    <a:pt x="982979" y="0"/>
                  </a:moveTo>
                  <a:lnTo>
                    <a:pt x="935350" y="1133"/>
                  </a:lnTo>
                  <a:lnTo>
                    <a:pt x="888306" y="4499"/>
                  </a:lnTo>
                  <a:lnTo>
                    <a:pt x="841898" y="10046"/>
                  </a:lnTo>
                  <a:lnTo>
                    <a:pt x="796179" y="17723"/>
                  </a:lnTo>
                  <a:lnTo>
                    <a:pt x="751200" y="27477"/>
                  </a:lnTo>
                  <a:lnTo>
                    <a:pt x="707012" y="39259"/>
                  </a:lnTo>
                  <a:lnTo>
                    <a:pt x="663667" y="53015"/>
                  </a:lnTo>
                  <a:lnTo>
                    <a:pt x="621216" y="68696"/>
                  </a:lnTo>
                  <a:lnTo>
                    <a:pt x="579711" y="86248"/>
                  </a:lnTo>
                  <a:lnTo>
                    <a:pt x="539203" y="105622"/>
                  </a:lnTo>
                  <a:lnTo>
                    <a:pt x="499744" y="126764"/>
                  </a:lnTo>
                  <a:lnTo>
                    <a:pt x="461385" y="149625"/>
                  </a:lnTo>
                  <a:lnTo>
                    <a:pt x="424177" y="174152"/>
                  </a:lnTo>
                  <a:lnTo>
                    <a:pt x="388173" y="200293"/>
                  </a:lnTo>
                  <a:lnTo>
                    <a:pt x="353423" y="227998"/>
                  </a:lnTo>
                  <a:lnTo>
                    <a:pt x="319979" y="257215"/>
                  </a:lnTo>
                  <a:lnTo>
                    <a:pt x="287893" y="287893"/>
                  </a:lnTo>
                  <a:lnTo>
                    <a:pt x="257215" y="319979"/>
                  </a:lnTo>
                  <a:lnTo>
                    <a:pt x="227998" y="353423"/>
                  </a:lnTo>
                  <a:lnTo>
                    <a:pt x="200293" y="388173"/>
                  </a:lnTo>
                  <a:lnTo>
                    <a:pt x="174152" y="424177"/>
                  </a:lnTo>
                  <a:lnTo>
                    <a:pt x="149625" y="461385"/>
                  </a:lnTo>
                  <a:lnTo>
                    <a:pt x="126764" y="499744"/>
                  </a:lnTo>
                  <a:lnTo>
                    <a:pt x="105622" y="539203"/>
                  </a:lnTo>
                  <a:lnTo>
                    <a:pt x="86248" y="579711"/>
                  </a:lnTo>
                  <a:lnTo>
                    <a:pt x="68696" y="621216"/>
                  </a:lnTo>
                  <a:lnTo>
                    <a:pt x="53015" y="663667"/>
                  </a:lnTo>
                  <a:lnTo>
                    <a:pt x="39259" y="707012"/>
                  </a:lnTo>
                  <a:lnTo>
                    <a:pt x="27477" y="751200"/>
                  </a:lnTo>
                  <a:lnTo>
                    <a:pt x="17723" y="796179"/>
                  </a:lnTo>
                  <a:lnTo>
                    <a:pt x="10046" y="841898"/>
                  </a:lnTo>
                  <a:lnTo>
                    <a:pt x="4499" y="888306"/>
                  </a:lnTo>
                  <a:lnTo>
                    <a:pt x="1133" y="935350"/>
                  </a:lnTo>
                  <a:lnTo>
                    <a:pt x="0" y="982980"/>
                  </a:lnTo>
                  <a:lnTo>
                    <a:pt x="1133" y="1030609"/>
                  </a:lnTo>
                  <a:lnTo>
                    <a:pt x="4499" y="1077653"/>
                  </a:lnTo>
                  <a:lnTo>
                    <a:pt x="10046" y="1124061"/>
                  </a:lnTo>
                  <a:lnTo>
                    <a:pt x="17723" y="1169780"/>
                  </a:lnTo>
                  <a:lnTo>
                    <a:pt x="27477" y="1214759"/>
                  </a:lnTo>
                  <a:lnTo>
                    <a:pt x="39259" y="1258947"/>
                  </a:lnTo>
                  <a:lnTo>
                    <a:pt x="53015" y="1302292"/>
                  </a:lnTo>
                  <a:lnTo>
                    <a:pt x="68696" y="1344743"/>
                  </a:lnTo>
                  <a:lnTo>
                    <a:pt x="86248" y="1386248"/>
                  </a:lnTo>
                  <a:lnTo>
                    <a:pt x="105622" y="1426756"/>
                  </a:lnTo>
                  <a:lnTo>
                    <a:pt x="126764" y="1466215"/>
                  </a:lnTo>
                  <a:lnTo>
                    <a:pt x="149625" y="1504574"/>
                  </a:lnTo>
                  <a:lnTo>
                    <a:pt x="174152" y="1541782"/>
                  </a:lnTo>
                  <a:lnTo>
                    <a:pt x="200293" y="1577786"/>
                  </a:lnTo>
                  <a:lnTo>
                    <a:pt x="227998" y="1612536"/>
                  </a:lnTo>
                  <a:lnTo>
                    <a:pt x="257215" y="1645980"/>
                  </a:lnTo>
                  <a:lnTo>
                    <a:pt x="287893" y="1678066"/>
                  </a:lnTo>
                  <a:lnTo>
                    <a:pt x="319979" y="1708744"/>
                  </a:lnTo>
                  <a:lnTo>
                    <a:pt x="353423" y="1737961"/>
                  </a:lnTo>
                  <a:lnTo>
                    <a:pt x="388173" y="1765666"/>
                  </a:lnTo>
                  <a:lnTo>
                    <a:pt x="424177" y="1791807"/>
                  </a:lnTo>
                  <a:lnTo>
                    <a:pt x="461385" y="1816334"/>
                  </a:lnTo>
                  <a:lnTo>
                    <a:pt x="499744" y="1839195"/>
                  </a:lnTo>
                  <a:lnTo>
                    <a:pt x="539203" y="1860337"/>
                  </a:lnTo>
                  <a:lnTo>
                    <a:pt x="579711" y="1879711"/>
                  </a:lnTo>
                  <a:lnTo>
                    <a:pt x="621216" y="1897263"/>
                  </a:lnTo>
                  <a:lnTo>
                    <a:pt x="663667" y="1912944"/>
                  </a:lnTo>
                  <a:lnTo>
                    <a:pt x="707012" y="1926700"/>
                  </a:lnTo>
                  <a:lnTo>
                    <a:pt x="751200" y="1938482"/>
                  </a:lnTo>
                  <a:lnTo>
                    <a:pt x="796179" y="1948236"/>
                  </a:lnTo>
                  <a:lnTo>
                    <a:pt x="841898" y="1955913"/>
                  </a:lnTo>
                  <a:lnTo>
                    <a:pt x="888306" y="1961460"/>
                  </a:lnTo>
                  <a:lnTo>
                    <a:pt x="935350" y="1964826"/>
                  </a:lnTo>
                  <a:lnTo>
                    <a:pt x="982979" y="1965960"/>
                  </a:lnTo>
                  <a:lnTo>
                    <a:pt x="1030609" y="1964826"/>
                  </a:lnTo>
                  <a:lnTo>
                    <a:pt x="1077653" y="1961460"/>
                  </a:lnTo>
                  <a:lnTo>
                    <a:pt x="1124061" y="1955913"/>
                  </a:lnTo>
                  <a:lnTo>
                    <a:pt x="1169780" y="1948236"/>
                  </a:lnTo>
                  <a:lnTo>
                    <a:pt x="1214759" y="1938482"/>
                  </a:lnTo>
                  <a:lnTo>
                    <a:pt x="1258947" y="1926700"/>
                  </a:lnTo>
                  <a:lnTo>
                    <a:pt x="1302292" y="1912944"/>
                  </a:lnTo>
                  <a:lnTo>
                    <a:pt x="1344743" y="1897263"/>
                  </a:lnTo>
                  <a:lnTo>
                    <a:pt x="1386248" y="1879711"/>
                  </a:lnTo>
                  <a:lnTo>
                    <a:pt x="1426756" y="1860337"/>
                  </a:lnTo>
                  <a:lnTo>
                    <a:pt x="1466215" y="1839195"/>
                  </a:lnTo>
                  <a:lnTo>
                    <a:pt x="1504574" y="1816334"/>
                  </a:lnTo>
                  <a:lnTo>
                    <a:pt x="1541782" y="1791807"/>
                  </a:lnTo>
                  <a:lnTo>
                    <a:pt x="1577786" y="1765666"/>
                  </a:lnTo>
                  <a:lnTo>
                    <a:pt x="1612536" y="1737961"/>
                  </a:lnTo>
                  <a:lnTo>
                    <a:pt x="1645980" y="1708744"/>
                  </a:lnTo>
                  <a:lnTo>
                    <a:pt x="1678066" y="1678066"/>
                  </a:lnTo>
                  <a:lnTo>
                    <a:pt x="1708744" y="1645980"/>
                  </a:lnTo>
                  <a:lnTo>
                    <a:pt x="1737961" y="1612536"/>
                  </a:lnTo>
                  <a:lnTo>
                    <a:pt x="1765666" y="1577786"/>
                  </a:lnTo>
                  <a:lnTo>
                    <a:pt x="1791807" y="1541782"/>
                  </a:lnTo>
                  <a:lnTo>
                    <a:pt x="1816334" y="1504574"/>
                  </a:lnTo>
                  <a:lnTo>
                    <a:pt x="1839195" y="1466215"/>
                  </a:lnTo>
                  <a:lnTo>
                    <a:pt x="1860337" y="1426756"/>
                  </a:lnTo>
                  <a:lnTo>
                    <a:pt x="1879711" y="1386248"/>
                  </a:lnTo>
                  <a:lnTo>
                    <a:pt x="1897263" y="1344743"/>
                  </a:lnTo>
                  <a:lnTo>
                    <a:pt x="1912944" y="1302292"/>
                  </a:lnTo>
                  <a:lnTo>
                    <a:pt x="1926700" y="1258947"/>
                  </a:lnTo>
                  <a:lnTo>
                    <a:pt x="1938482" y="1214759"/>
                  </a:lnTo>
                  <a:lnTo>
                    <a:pt x="1948236" y="1169780"/>
                  </a:lnTo>
                  <a:lnTo>
                    <a:pt x="1955913" y="1124061"/>
                  </a:lnTo>
                  <a:lnTo>
                    <a:pt x="1961460" y="1077653"/>
                  </a:lnTo>
                  <a:lnTo>
                    <a:pt x="1964826" y="1030609"/>
                  </a:lnTo>
                  <a:lnTo>
                    <a:pt x="1965959" y="982980"/>
                  </a:lnTo>
                  <a:lnTo>
                    <a:pt x="1964826" y="935350"/>
                  </a:lnTo>
                  <a:lnTo>
                    <a:pt x="1961460" y="888306"/>
                  </a:lnTo>
                  <a:lnTo>
                    <a:pt x="1955913" y="841898"/>
                  </a:lnTo>
                  <a:lnTo>
                    <a:pt x="1948236" y="796179"/>
                  </a:lnTo>
                  <a:lnTo>
                    <a:pt x="1938482" y="751200"/>
                  </a:lnTo>
                  <a:lnTo>
                    <a:pt x="1926700" y="707012"/>
                  </a:lnTo>
                  <a:lnTo>
                    <a:pt x="1912944" y="663667"/>
                  </a:lnTo>
                  <a:lnTo>
                    <a:pt x="1897263" y="621216"/>
                  </a:lnTo>
                  <a:lnTo>
                    <a:pt x="1879711" y="579711"/>
                  </a:lnTo>
                  <a:lnTo>
                    <a:pt x="1860337" y="539203"/>
                  </a:lnTo>
                  <a:lnTo>
                    <a:pt x="1839195" y="499744"/>
                  </a:lnTo>
                  <a:lnTo>
                    <a:pt x="1816334" y="461385"/>
                  </a:lnTo>
                  <a:lnTo>
                    <a:pt x="1791807" y="424177"/>
                  </a:lnTo>
                  <a:lnTo>
                    <a:pt x="1765666" y="388173"/>
                  </a:lnTo>
                  <a:lnTo>
                    <a:pt x="1737961" y="353423"/>
                  </a:lnTo>
                  <a:lnTo>
                    <a:pt x="1708744" y="319979"/>
                  </a:lnTo>
                  <a:lnTo>
                    <a:pt x="1678066" y="287893"/>
                  </a:lnTo>
                  <a:lnTo>
                    <a:pt x="1645980" y="257215"/>
                  </a:lnTo>
                  <a:lnTo>
                    <a:pt x="1612536" y="227998"/>
                  </a:lnTo>
                  <a:lnTo>
                    <a:pt x="1577786" y="200293"/>
                  </a:lnTo>
                  <a:lnTo>
                    <a:pt x="1541782" y="174152"/>
                  </a:lnTo>
                  <a:lnTo>
                    <a:pt x="1504574" y="149625"/>
                  </a:lnTo>
                  <a:lnTo>
                    <a:pt x="1466215" y="126764"/>
                  </a:lnTo>
                  <a:lnTo>
                    <a:pt x="1426756" y="105622"/>
                  </a:lnTo>
                  <a:lnTo>
                    <a:pt x="1386248" y="86248"/>
                  </a:lnTo>
                  <a:lnTo>
                    <a:pt x="1344743" y="68696"/>
                  </a:lnTo>
                  <a:lnTo>
                    <a:pt x="1302292" y="53015"/>
                  </a:lnTo>
                  <a:lnTo>
                    <a:pt x="1258947" y="39259"/>
                  </a:lnTo>
                  <a:lnTo>
                    <a:pt x="1214759" y="27477"/>
                  </a:lnTo>
                  <a:lnTo>
                    <a:pt x="1169780" y="17723"/>
                  </a:lnTo>
                  <a:lnTo>
                    <a:pt x="1124061" y="10046"/>
                  </a:lnTo>
                  <a:lnTo>
                    <a:pt x="1077653" y="4499"/>
                  </a:lnTo>
                  <a:lnTo>
                    <a:pt x="1030609" y="1133"/>
                  </a:lnTo>
                  <a:lnTo>
                    <a:pt x="98297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08897" y="2716529"/>
              <a:ext cx="1965960" cy="1965960"/>
            </a:xfrm>
            <a:custGeom>
              <a:avLst/>
              <a:gdLst/>
              <a:ahLst/>
              <a:cxnLst/>
              <a:rect l="l" t="t" r="r" b="b"/>
              <a:pathLst>
                <a:path w="1965959" h="1965960">
                  <a:moveTo>
                    <a:pt x="0" y="982980"/>
                  </a:moveTo>
                  <a:lnTo>
                    <a:pt x="1133" y="935350"/>
                  </a:lnTo>
                  <a:lnTo>
                    <a:pt x="4499" y="888306"/>
                  </a:lnTo>
                  <a:lnTo>
                    <a:pt x="10046" y="841898"/>
                  </a:lnTo>
                  <a:lnTo>
                    <a:pt x="17723" y="796179"/>
                  </a:lnTo>
                  <a:lnTo>
                    <a:pt x="27477" y="751200"/>
                  </a:lnTo>
                  <a:lnTo>
                    <a:pt x="39259" y="707012"/>
                  </a:lnTo>
                  <a:lnTo>
                    <a:pt x="53015" y="663667"/>
                  </a:lnTo>
                  <a:lnTo>
                    <a:pt x="68696" y="621216"/>
                  </a:lnTo>
                  <a:lnTo>
                    <a:pt x="86248" y="579711"/>
                  </a:lnTo>
                  <a:lnTo>
                    <a:pt x="105622" y="539203"/>
                  </a:lnTo>
                  <a:lnTo>
                    <a:pt x="126764" y="499744"/>
                  </a:lnTo>
                  <a:lnTo>
                    <a:pt x="149625" y="461385"/>
                  </a:lnTo>
                  <a:lnTo>
                    <a:pt x="174152" y="424177"/>
                  </a:lnTo>
                  <a:lnTo>
                    <a:pt x="200293" y="388173"/>
                  </a:lnTo>
                  <a:lnTo>
                    <a:pt x="227998" y="353423"/>
                  </a:lnTo>
                  <a:lnTo>
                    <a:pt x="257215" y="319979"/>
                  </a:lnTo>
                  <a:lnTo>
                    <a:pt x="287893" y="287893"/>
                  </a:lnTo>
                  <a:lnTo>
                    <a:pt x="319979" y="257215"/>
                  </a:lnTo>
                  <a:lnTo>
                    <a:pt x="353423" y="227998"/>
                  </a:lnTo>
                  <a:lnTo>
                    <a:pt x="388173" y="200293"/>
                  </a:lnTo>
                  <a:lnTo>
                    <a:pt x="424177" y="174152"/>
                  </a:lnTo>
                  <a:lnTo>
                    <a:pt x="461385" y="149625"/>
                  </a:lnTo>
                  <a:lnTo>
                    <a:pt x="499744" y="126764"/>
                  </a:lnTo>
                  <a:lnTo>
                    <a:pt x="539203" y="105622"/>
                  </a:lnTo>
                  <a:lnTo>
                    <a:pt x="579711" y="86248"/>
                  </a:lnTo>
                  <a:lnTo>
                    <a:pt x="621216" y="68696"/>
                  </a:lnTo>
                  <a:lnTo>
                    <a:pt x="663667" y="53015"/>
                  </a:lnTo>
                  <a:lnTo>
                    <a:pt x="707012" y="39259"/>
                  </a:lnTo>
                  <a:lnTo>
                    <a:pt x="751200" y="27477"/>
                  </a:lnTo>
                  <a:lnTo>
                    <a:pt x="796179" y="17723"/>
                  </a:lnTo>
                  <a:lnTo>
                    <a:pt x="841898" y="10046"/>
                  </a:lnTo>
                  <a:lnTo>
                    <a:pt x="888306" y="4499"/>
                  </a:lnTo>
                  <a:lnTo>
                    <a:pt x="935350" y="1133"/>
                  </a:lnTo>
                  <a:lnTo>
                    <a:pt x="982979" y="0"/>
                  </a:lnTo>
                  <a:lnTo>
                    <a:pt x="1030609" y="1133"/>
                  </a:lnTo>
                  <a:lnTo>
                    <a:pt x="1077653" y="4499"/>
                  </a:lnTo>
                  <a:lnTo>
                    <a:pt x="1124061" y="10046"/>
                  </a:lnTo>
                  <a:lnTo>
                    <a:pt x="1169780" y="17723"/>
                  </a:lnTo>
                  <a:lnTo>
                    <a:pt x="1214759" y="27477"/>
                  </a:lnTo>
                  <a:lnTo>
                    <a:pt x="1258947" y="39259"/>
                  </a:lnTo>
                  <a:lnTo>
                    <a:pt x="1302292" y="53015"/>
                  </a:lnTo>
                  <a:lnTo>
                    <a:pt x="1344743" y="68696"/>
                  </a:lnTo>
                  <a:lnTo>
                    <a:pt x="1386248" y="86248"/>
                  </a:lnTo>
                  <a:lnTo>
                    <a:pt x="1426756" y="105622"/>
                  </a:lnTo>
                  <a:lnTo>
                    <a:pt x="1466215" y="126764"/>
                  </a:lnTo>
                  <a:lnTo>
                    <a:pt x="1504574" y="149625"/>
                  </a:lnTo>
                  <a:lnTo>
                    <a:pt x="1541782" y="174152"/>
                  </a:lnTo>
                  <a:lnTo>
                    <a:pt x="1577786" y="200293"/>
                  </a:lnTo>
                  <a:lnTo>
                    <a:pt x="1612536" y="227998"/>
                  </a:lnTo>
                  <a:lnTo>
                    <a:pt x="1645980" y="257215"/>
                  </a:lnTo>
                  <a:lnTo>
                    <a:pt x="1678066" y="287893"/>
                  </a:lnTo>
                  <a:lnTo>
                    <a:pt x="1708744" y="319979"/>
                  </a:lnTo>
                  <a:lnTo>
                    <a:pt x="1737961" y="353423"/>
                  </a:lnTo>
                  <a:lnTo>
                    <a:pt x="1765666" y="388173"/>
                  </a:lnTo>
                  <a:lnTo>
                    <a:pt x="1791807" y="424177"/>
                  </a:lnTo>
                  <a:lnTo>
                    <a:pt x="1816334" y="461385"/>
                  </a:lnTo>
                  <a:lnTo>
                    <a:pt x="1839195" y="499744"/>
                  </a:lnTo>
                  <a:lnTo>
                    <a:pt x="1860337" y="539203"/>
                  </a:lnTo>
                  <a:lnTo>
                    <a:pt x="1879711" y="579711"/>
                  </a:lnTo>
                  <a:lnTo>
                    <a:pt x="1897263" y="621216"/>
                  </a:lnTo>
                  <a:lnTo>
                    <a:pt x="1912944" y="663667"/>
                  </a:lnTo>
                  <a:lnTo>
                    <a:pt x="1926700" y="707012"/>
                  </a:lnTo>
                  <a:lnTo>
                    <a:pt x="1938482" y="751200"/>
                  </a:lnTo>
                  <a:lnTo>
                    <a:pt x="1948236" y="796179"/>
                  </a:lnTo>
                  <a:lnTo>
                    <a:pt x="1955913" y="841898"/>
                  </a:lnTo>
                  <a:lnTo>
                    <a:pt x="1961460" y="888306"/>
                  </a:lnTo>
                  <a:lnTo>
                    <a:pt x="1964826" y="935350"/>
                  </a:lnTo>
                  <a:lnTo>
                    <a:pt x="1965959" y="982980"/>
                  </a:lnTo>
                  <a:lnTo>
                    <a:pt x="1964826" y="1030609"/>
                  </a:lnTo>
                  <a:lnTo>
                    <a:pt x="1961460" y="1077653"/>
                  </a:lnTo>
                  <a:lnTo>
                    <a:pt x="1955913" y="1124061"/>
                  </a:lnTo>
                  <a:lnTo>
                    <a:pt x="1948236" y="1169780"/>
                  </a:lnTo>
                  <a:lnTo>
                    <a:pt x="1938482" y="1214759"/>
                  </a:lnTo>
                  <a:lnTo>
                    <a:pt x="1926700" y="1258947"/>
                  </a:lnTo>
                  <a:lnTo>
                    <a:pt x="1912944" y="1302292"/>
                  </a:lnTo>
                  <a:lnTo>
                    <a:pt x="1897263" y="1344743"/>
                  </a:lnTo>
                  <a:lnTo>
                    <a:pt x="1879711" y="1386248"/>
                  </a:lnTo>
                  <a:lnTo>
                    <a:pt x="1860337" y="1426756"/>
                  </a:lnTo>
                  <a:lnTo>
                    <a:pt x="1839195" y="1466215"/>
                  </a:lnTo>
                  <a:lnTo>
                    <a:pt x="1816334" y="1504574"/>
                  </a:lnTo>
                  <a:lnTo>
                    <a:pt x="1791807" y="1541782"/>
                  </a:lnTo>
                  <a:lnTo>
                    <a:pt x="1765666" y="1577786"/>
                  </a:lnTo>
                  <a:lnTo>
                    <a:pt x="1737961" y="1612536"/>
                  </a:lnTo>
                  <a:lnTo>
                    <a:pt x="1708744" y="1645980"/>
                  </a:lnTo>
                  <a:lnTo>
                    <a:pt x="1678066" y="1678066"/>
                  </a:lnTo>
                  <a:lnTo>
                    <a:pt x="1645980" y="1708744"/>
                  </a:lnTo>
                  <a:lnTo>
                    <a:pt x="1612536" y="1737961"/>
                  </a:lnTo>
                  <a:lnTo>
                    <a:pt x="1577786" y="1765666"/>
                  </a:lnTo>
                  <a:lnTo>
                    <a:pt x="1541782" y="1791807"/>
                  </a:lnTo>
                  <a:lnTo>
                    <a:pt x="1504574" y="1816334"/>
                  </a:lnTo>
                  <a:lnTo>
                    <a:pt x="1466215" y="1839195"/>
                  </a:lnTo>
                  <a:lnTo>
                    <a:pt x="1426756" y="1860337"/>
                  </a:lnTo>
                  <a:lnTo>
                    <a:pt x="1386248" y="1879711"/>
                  </a:lnTo>
                  <a:lnTo>
                    <a:pt x="1344743" y="1897263"/>
                  </a:lnTo>
                  <a:lnTo>
                    <a:pt x="1302292" y="1912944"/>
                  </a:lnTo>
                  <a:lnTo>
                    <a:pt x="1258947" y="1926700"/>
                  </a:lnTo>
                  <a:lnTo>
                    <a:pt x="1214759" y="1938482"/>
                  </a:lnTo>
                  <a:lnTo>
                    <a:pt x="1169780" y="1948236"/>
                  </a:lnTo>
                  <a:lnTo>
                    <a:pt x="1124061" y="1955913"/>
                  </a:lnTo>
                  <a:lnTo>
                    <a:pt x="1077653" y="1961460"/>
                  </a:lnTo>
                  <a:lnTo>
                    <a:pt x="1030609" y="1964826"/>
                  </a:lnTo>
                  <a:lnTo>
                    <a:pt x="982979" y="1965960"/>
                  </a:lnTo>
                  <a:lnTo>
                    <a:pt x="935350" y="1964826"/>
                  </a:lnTo>
                  <a:lnTo>
                    <a:pt x="888306" y="1961460"/>
                  </a:lnTo>
                  <a:lnTo>
                    <a:pt x="841898" y="1955913"/>
                  </a:lnTo>
                  <a:lnTo>
                    <a:pt x="796179" y="1948236"/>
                  </a:lnTo>
                  <a:lnTo>
                    <a:pt x="751200" y="1938482"/>
                  </a:lnTo>
                  <a:lnTo>
                    <a:pt x="707012" y="1926700"/>
                  </a:lnTo>
                  <a:lnTo>
                    <a:pt x="663667" y="1912944"/>
                  </a:lnTo>
                  <a:lnTo>
                    <a:pt x="621216" y="1897263"/>
                  </a:lnTo>
                  <a:lnTo>
                    <a:pt x="579711" y="1879711"/>
                  </a:lnTo>
                  <a:lnTo>
                    <a:pt x="539203" y="1860337"/>
                  </a:lnTo>
                  <a:lnTo>
                    <a:pt x="499744" y="1839195"/>
                  </a:lnTo>
                  <a:lnTo>
                    <a:pt x="461385" y="1816334"/>
                  </a:lnTo>
                  <a:lnTo>
                    <a:pt x="424177" y="1791807"/>
                  </a:lnTo>
                  <a:lnTo>
                    <a:pt x="388173" y="1765666"/>
                  </a:lnTo>
                  <a:lnTo>
                    <a:pt x="353423" y="1737961"/>
                  </a:lnTo>
                  <a:lnTo>
                    <a:pt x="319979" y="1708744"/>
                  </a:lnTo>
                  <a:lnTo>
                    <a:pt x="287893" y="1678066"/>
                  </a:lnTo>
                  <a:lnTo>
                    <a:pt x="257215" y="1645980"/>
                  </a:lnTo>
                  <a:lnTo>
                    <a:pt x="227998" y="1612536"/>
                  </a:lnTo>
                  <a:lnTo>
                    <a:pt x="200293" y="1577786"/>
                  </a:lnTo>
                  <a:lnTo>
                    <a:pt x="174152" y="1541782"/>
                  </a:lnTo>
                  <a:lnTo>
                    <a:pt x="149625" y="1504574"/>
                  </a:lnTo>
                  <a:lnTo>
                    <a:pt x="126764" y="1466215"/>
                  </a:lnTo>
                  <a:lnTo>
                    <a:pt x="105622" y="1426756"/>
                  </a:lnTo>
                  <a:lnTo>
                    <a:pt x="86248" y="1386248"/>
                  </a:lnTo>
                  <a:lnTo>
                    <a:pt x="68696" y="1344743"/>
                  </a:lnTo>
                  <a:lnTo>
                    <a:pt x="53015" y="1302292"/>
                  </a:lnTo>
                  <a:lnTo>
                    <a:pt x="39259" y="1258947"/>
                  </a:lnTo>
                  <a:lnTo>
                    <a:pt x="27477" y="1214759"/>
                  </a:lnTo>
                  <a:lnTo>
                    <a:pt x="17723" y="1169780"/>
                  </a:lnTo>
                  <a:lnTo>
                    <a:pt x="10046" y="1124061"/>
                  </a:lnTo>
                  <a:lnTo>
                    <a:pt x="4499" y="1077653"/>
                  </a:lnTo>
                  <a:lnTo>
                    <a:pt x="1133" y="1030609"/>
                  </a:lnTo>
                  <a:lnTo>
                    <a:pt x="0" y="98298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19793" y="3230465"/>
            <a:ext cx="1344295" cy="7048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permetro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33932" y="4800345"/>
            <a:ext cx="3218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latin typeface="Arial"/>
                <a:cs typeface="Arial"/>
              </a:rPr>
              <a:t>amount </a:t>
            </a:r>
            <a:r>
              <a:rPr sz="1800" b="1" spc="-45" dirty="0">
                <a:latin typeface="Arial"/>
                <a:cs typeface="Arial"/>
              </a:rPr>
              <a:t>of </a:t>
            </a:r>
            <a:r>
              <a:rPr sz="1800" b="1" spc="-80" dirty="0">
                <a:latin typeface="Arial"/>
                <a:cs typeface="Arial"/>
              </a:rPr>
              <a:t>hypermetropia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which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33932" y="5074666"/>
            <a:ext cx="2785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latin typeface="Arial"/>
                <a:cs typeface="Arial"/>
              </a:rPr>
              <a:t>is </a:t>
            </a:r>
            <a:r>
              <a:rPr sz="1800" b="1" spc="-90" dirty="0">
                <a:latin typeface="Arial"/>
                <a:cs typeface="Arial"/>
              </a:rPr>
              <a:t>normally corrected by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33932" y="5349036"/>
            <a:ext cx="2263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Arial"/>
                <a:cs typeface="Arial"/>
              </a:rPr>
              <a:t>inherent </a:t>
            </a:r>
            <a:r>
              <a:rPr sz="1800" b="1" spc="-50" dirty="0">
                <a:latin typeface="Arial"/>
                <a:cs typeface="Arial"/>
              </a:rPr>
              <a:t>tone </a:t>
            </a:r>
            <a:r>
              <a:rPr sz="1800" b="1" spc="-45" dirty="0">
                <a:latin typeface="Arial"/>
                <a:cs typeface="Arial"/>
              </a:rPr>
              <a:t>of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ciliary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33932" y="5623356"/>
            <a:ext cx="2881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latin typeface="Arial"/>
                <a:cs typeface="Arial"/>
              </a:rPr>
              <a:t>muscle. </a:t>
            </a:r>
            <a:r>
              <a:rPr sz="1800" b="1" spc="-10" dirty="0">
                <a:latin typeface="Arial"/>
                <a:cs typeface="Arial"/>
              </a:rPr>
              <a:t>It </a:t>
            </a:r>
            <a:r>
              <a:rPr sz="1800" b="1" spc="-90" dirty="0">
                <a:latin typeface="Arial"/>
                <a:cs typeface="Arial"/>
              </a:rPr>
              <a:t>gradually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decrease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33932" y="5897676"/>
            <a:ext cx="1306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Arial"/>
                <a:cs typeface="Arial"/>
              </a:rPr>
              <a:t>with </a:t>
            </a:r>
            <a:r>
              <a:rPr sz="1800" b="1" spc="-45" dirty="0">
                <a:latin typeface="Arial"/>
                <a:cs typeface="Arial"/>
              </a:rPr>
              <a:t>the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b="1" spc="-85" dirty="0">
                <a:latin typeface="Arial"/>
                <a:cs typeface="Arial"/>
              </a:rPr>
              <a:t>age.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14696" y="4800345"/>
            <a:ext cx="2947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sz="1800" b="1" spc="-85" dirty="0">
                <a:latin typeface="Arial"/>
                <a:cs typeface="Arial"/>
              </a:rPr>
              <a:t>remaining </a:t>
            </a:r>
            <a:r>
              <a:rPr sz="1800" b="1" spc="-60" dirty="0">
                <a:latin typeface="Arial"/>
                <a:cs typeface="Arial"/>
              </a:rPr>
              <a:t>portion </a:t>
            </a:r>
            <a:r>
              <a:rPr sz="1800" b="1" spc="-45" dirty="0">
                <a:latin typeface="Arial"/>
                <a:cs typeface="Arial"/>
              </a:rPr>
              <a:t>of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total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1209" y="5074666"/>
            <a:ext cx="153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Arial"/>
                <a:cs typeface="Arial"/>
              </a:rPr>
              <a:t>hypermetropia.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14696" y="5349036"/>
            <a:ext cx="1825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35" dirty="0">
                <a:latin typeface="Arial"/>
                <a:cs typeface="Arial"/>
              </a:rPr>
              <a:t>2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components-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63692" y="5623356"/>
            <a:ext cx="1482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Arial"/>
                <a:cs typeface="Arial"/>
              </a:rPr>
              <a:t>facultative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70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01209" y="5897676"/>
            <a:ext cx="2782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Arial"/>
                <a:cs typeface="Arial"/>
              </a:rPr>
              <a:t>the </a:t>
            </a:r>
            <a:r>
              <a:rPr sz="1800" b="1" spc="-90" dirty="0">
                <a:latin typeface="Arial"/>
                <a:cs typeface="Arial"/>
              </a:rPr>
              <a:t>absolute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hypermetropia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560396"/>
            <a:ext cx="8637270" cy="125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417830" algn="l"/>
                <a:tab pos="418465" algn="l"/>
              </a:tabLst>
            </a:pP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Facultative 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Hypermetropia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: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It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part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hypermetropia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corrected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effort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accommodation.</a:t>
            </a:r>
            <a:endParaRPr sz="1800">
              <a:latin typeface="Arial"/>
              <a:cs typeface="Arial"/>
            </a:endParaRPr>
          </a:p>
          <a:p>
            <a:pPr marL="355600" marR="1393825" indent="-342900">
              <a:lnSpc>
                <a:spcPct val="100000"/>
              </a:lnSpc>
              <a:spcBef>
                <a:spcPts val="10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95" dirty="0">
                <a:solidFill>
                  <a:srgbClr val="404040"/>
                </a:solidFill>
                <a:latin typeface="Arial"/>
                <a:cs typeface="Arial"/>
              </a:rPr>
              <a:t>Absolute 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Hypermetropia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: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cannot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overcome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effort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accommodation.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560396"/>
            <a:ext cx="74676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42265" algn="r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42265" algn="l"/>
                <a:tab pos="342900" algn="l"/>
              </a:tabLst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Total </a:t>
            </a:r>
            <a:r>
              <a:rPr sz="1800" b="1" spc="-60" dirty="0">
                <a:solidFill>
                  <a:srgbClr val="404040"/>
                </a:solidFill>
                <a:latin typeface="Arial"/>
                <a:cs typeface="Arial"/>
              </a:rPr>
              <a:t>hypermetropia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= </a:t>
            </a:r>
            <a:r>
              <a:rPr sz="1800" b="1" spc="-85" dirty="0">
                <a:solidFill>
                  <a:srgbClr val="404040"/>
                </a:solidFill>
                <a:latin typeface="Arial"/>
                <a:cs typeface="Arial"/>
              </a:rPr>
              <a:t>Latent 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hypermetropia </a:t>
            </a:r>
            <a:r>
              <a:rPr sz="1800" spc="180" dirty="0">
                <a:solidFill>
                  <a:srgbClr val="404040"/>
                </a:solidFill>
                <a:latin typeface="Arial"/>
                <a:cs typeface="Arial"/>
              </a:rPr>
              <a:t>+ 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Manifest</a:t>
            </a:r>
            <a:r>
              <a:rPr sz="1800" b="1" spc="-3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hypermetropia</a:t>
            </a:r>
            <a:endParaRPr sz="1800">
              <a:latin typeface="Arial"/>
              <a:cs typeface="Arial"/>
            </a:endParaRPr>
          </a:p>
          <a:p>
            <a:pPr marR="107314" algn="r">
              <a:lnSpc>
                <a:spcPct val="100000"/>
              </a:lnSpc>
              <a:spcBef>
                <a:spcPts val="5"/>
              </a:spcBef>
            </a:pP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1800" spc="-17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1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cu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tativ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6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bsolut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2846" y="3065526"/>
            <a:ext cx="6993890" cy="1478280"/>
          </a:xfrm>
          <a:custGeom>
            <a:avLst/>
            <a:gdLst/>
            <a:ahLst/>
            <a:cxnLst/>
            <a:rect l="l" t="t" r="r" b="b"/>
            <a:pathLst>
              <a:path w="6993890" h="1478279">
                <a:moveTo>
                  <a:pt x="0" y="1478280"/>
                </a:moveTo>
                <a:lnTo>
                  <a:pt x="6993635" y="1478280"/>
                </a:lnTo>
                <a:lnTo>
                  <a:pt x="6993635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11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sym</a:t>
            </a:r>
            <a:r>
              <a:rPr sz="3600" spc="-50" dirty="0"/>
              <a:t>p</a:t>
            </a:r>
            <a:r>
              <a:rPr sz="3600" spc="35" dirty="0"/>
              <a:t>toms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33932" y="3067177"/>
            <a:ext cx="2801620" cy="82804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1.</a:t>
            </a:r>
            <a:r>
              <a:rPr sz="18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Asymptomatic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2. </a:t>
            </a:r>
            <a:r>
              <a:rPr sz="1800" b="1" spc="-110" dirty="0">
                <a:solidFill>
                  <a:srgbClr val="404040"/>
                </a:solidFill>
                <a:latin typeface="Arial"/>
                <a:cs typeface="Arial"/>
              </a:rPr>
              <a:t>Asthenopic</a:t>
            </a:r>
            <a:r>
              <a:rPr sz="18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404040"/>
                </a:solidFill>
                <a:latin typeface="Arial"/>
                <a:cs typeface="Arial"/>
              </a:rPr>
              <a:t>symptoms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932" y="4672457"/>
            <a:ext cx="4866640" cy="82804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3. </a:t>
            </a:r>
            <a:r>
              <a:rPr sz="1800" b="1" spc="-85" dirty="0">
                <a:solidFill>
                  <a:srgbClr val="404040"/>
                </a:solidFill>
                <a:latin typeface="Arial"/>
                <a:cs typeface="Arial"/>
              </a:rPr>
              <a:t>Defective </a:t>
            </a:r>
            <a:r>
              <a:rPr sz="1800" b="1" spc="-114" dirty="0">
                <a:solidFill>
                  <a:srgbClr val="404040"/>
                </a:solidFill>
                <a:latin typeface="Arial"/>
                <a:cs typeface="Arial"/>
              </a:rPr>
              <a:t>vision </a:t>
            </a:r>
            <a:r>
              <a:rPr sz="1800" b="1" spc="-65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asthenopic</a:t>
            </a:r>
            <a:r>
              <a:rPr sz="1800" b="1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404040"/>
                </a:solidFill>
                <a:latin typeface="Arial"/>
                <a:cs typeface="Arial"/>
              </a:rPr>
              <a:t>symptoms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4. </a:t>
            </a:r>
            <a:r>
              <a:rPr sz="1800" b="1" spc="-85" dirty="0">
                <a:solidFill>
                  <a:srgbClr val="404040"/>
                </a:solidFill>
                <a:latin typeface="Arial"/>
                <a:cs typeface="Arial"/>
              </a:rPr>
              <a:t>Defective </a:t>
            </a:r>
            <a:r>
              <a:rPr sz="1800" b="1" spc="-114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only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1078" y="3022168"/>
            <a:ext cx="4890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Associated </a:t>
            </a:r>
            <a:r>
              <a:rPr sz="1800" spc="35" dirty="0">
                <a:latin typeface="Arial"/>
                <a:cs typeface="Arial"/>
              </a:rPr>
              <a:t>with </a:t>
            </a:r>
            <a:r>
              <a:rPr sz="1800" spc="-30" dirty="0">
                <a:latin typeface="Arial"/>
                <a:cs typeface="Arial"/>
              </a:rPr>
              <a:t>near </a:t>
            </a:r>
            <a:r>
              <a:rPr sz="1800" spc="15" dirty="0">
                <a:latin typeface="Arial"/>
                <a:cs typeface="Arial"/>
              </a:rPr>
              <a:t>work </a:t>
            </a:r>
            <a:r>
              <a:rPr sz="1800" spc="240" dirty="0">
                <a:latin typeface="Arial"/>
                <a:cs typeface="Arial"/>
              </a:rPr>
              <a:t>&amp; </a:t>
            </a:r>
            <a:r>
              <a:rPr sz="1800" spc="-50" dirty="0">
                <a:latin typeface="Arial"/>
                <a:cs typeface="Arial"/>
              </a:rPr>
              <a:t>increase </a:t>
            </a:r>
            <a:r>
              <a:rPr sz="1800" spc="20" dirty="0">
                <a:latin typeface="Arial"/>
                <a:cs typeface="Arial"/>
              </a:rPr>
              <a:t>in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evening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1078" y="3297173"/>
            <a:ext cx="203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latin typeface="Arial"/>
                <a:cs typeface="Arial"/>
              </a:rPr>
              <a:t>Tiredness </a:t>
            </a:r>
            <a:r>
              <a:rPr sz="1800" spc="55" dirty="0">
                <a:latin typeface="Arial"/>
                <a:cs typeface="Arial"/>
              </a:rPr>
              <a:t>of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eyes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1078" y="3571494"/>
            <a:ext cx="385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Arial"/>
                <a:cs typeface="Arial"/>
              </a:rPr>
              <a:t>Frontal </a:t>
            </a:r>
            <a:r>
              <a:rPr sz="1800" spc="200" dirty="0">
                <a:latin typeface="Arial"/>
                <a:cs typeface="Arial"/>
              </a:rPr>
              <a:t>/ </a:t>
            </a:r>
            <a:r>
              <a:rPr sz="1800" spc="35" dirty="0">
                <a:latin typeface="Arial"/>
                <a:cs typeface="Arial"/>
              </a:rPr>
              <a:t>frontotemporal </a:t>
            </a:r>
            <a:r>
              <a:rPr sz="1800" spc="-20" dirty="0">
                <a:latin typeface="Arial"/>
                <a:cs typeface="Arial"/>
              </a:rPr>
              <a:t>head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ache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1078" y="3845814"/>
            <a:ext cx="1625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5" dirty="0">
                <a:latin typeface="Arial"/>
                <a:cs typeface="Arial"/>
              </a:rPr>
              <a:t>Watering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35" dirty="0">
                <a:latin typeface="Arial"/>
                <a:cs typeface="Arial"/>
              </a:rPr>
              <a:t>photophobia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13042" y="4650485"/>
            <a:ext cx="4663440" cy="646430"/>
          </a:xfrm>
          <a:custGeom>
            <a:avLst/>
            <a:gdLst/>
            <a:ahLst/>
            <a:cxnLst/>
            <a:rect l="l" t="t" r="r" b="b"/>
            <a:pathLst>
              <a:path w="4663440" h="646429">
                <a:moveTo>
                  <a:pt x="0" y="646176"/>
                </a:moveTo>
                <a:lnTo>
                  <a:pt x="4663440" y="646176"/>
                </a:lnTo>
                <a:lnTo>
                  <a:pt x="466344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92543" y="4607179"/>
            <a:ext cx="34023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Arial"/>
                <a:cs typeface="Arial"/>
              </a:rPr>
              <a:t>Not </a:t>
            </a:r>
            <a:r>
              <a:rPr sz="1800" spc="20" dirty="0">
                <a:latin typeface="Arial"/>
                <a:cs typeface="Arial"/>
              </a:rPr>
              <a:t>fully </a:t>
            </a:r>
            <a:r>
              <a:rPr sz="1800" spc="-5" dirty="0">
                <a:latin typeface="Arial"/>
                <a:cs typeface="Arial"/>
              </a:rPr>
              <a:t>corrected </a:t>
            </a:r>
            <a:r>
              <a:rPr sz="1800" spc="35" dirty="0">
                <a:latin typeface="Arial"/>
                <a:cs typeface="Arial"/>
              </a:rPr>
              <a:t>with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voluntary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2543" y="4881498"/>
            <a:ext cx="146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Arial"/>
                <a:cs typeface="Arial"/>
              </a:rPr>
              <a:t>accomodation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00506"/>
            <a:ext cx="1052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/>
              <a:t>signs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58593"/>
            <a:ext cx="4754245" cy="203453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120" dirty="0">
                <a:solidFill>
                  <a:srgbClr val="404040"/>
                </a:solidFill>
                <a:latin typeface="Arial"/>
                <a:cs typeface="Arial"/>
              </a:rPr>
              <a:t>Size </a:t>
            </a: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eye 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ball </a:t>
            </a:r>
            <a:r>
              <a:rPr sz="1800" b="1" spc="-95" dirty="0">
                <a:solidFill>
                  <a:srgbClr val="404040"/>
                </a:solidFill>
                <a:latin typeface="Arial"/>
                <a:cs typeface="Arial"/>
              </a:rPr>
              <a:t>may 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appear </a:t>
            </a:r>
            <a:r>
              <a:rPr sz="1800" b="1" spc="-110" dirty="0">
                <a:solidFill>
                  <a:srgbClr val="404040"/>
                </a:solidFill>
                <a:latin typeface="Arial"/>
                <a:cs typeface="Arial"/>
              </a:rPr>
              <a:t>small </a:t>
            </a:r>
            <a:r>
              <a:rPr sz="1800" b="1" spc="-165" dirty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 whole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Cornea </a:t>
            </a:r>
            <a:r>
              <a:rPr sz="1800" b="1" spc="-95" dirty="0">
                <a:solidFill>
                  <a:srgbClr val="404040"/>
                </a:solidFill>
                <a:latin typeface="Arial"/>
                <a:cs typeface="Arial"/>
              </a:rPr>
              <a:t>may </a:t>
            </a:r>
            <a:r>
              <a:rPr sz="1800" b="1" spc="-5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slightly </a:t>
            </a:r>
            <a:r>
              <a:rPr sz="1800" b="1" spc="-105" dirty="0">
                <a:solidFill>
                  <a:srgbClr val="404040"/>
                </a:solidFill>
                <a:latin typeface="Arial"/>
                <a:cs typeface="Arial"/>
              </a:rPr>
              <a:t>smaller </a:t>
            </a:r>
            <a:r>
              <a:rPr sz="1800" b="1" spc="-65" dirty="0">
                <a:solidFill>
                  <a:srgbClr val="404040"/>
                </a:solidFill>
                <a:latin typeface="Arial"/>
                <a:cs typeface="Arial"/>
              </a:rPr>
              <a:t>than</a:t>
            </a:r>
            <a:r>
              <a:rPr sz="1800" b="1" spc="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normal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Anterior </a:t>
            </a:r>
            <a:r>
              <a:rPr sz="1800" b="1" spc="-95" dirty="0">
                <a:solidFill>
                  <a:srgbClr val="404040"/>
                </a:solidFill>
                <a:latin typeface="Arial"/>
                <a:cs typeface="Arial"/>
              </a:rPr>
              <a:t>chamber </a:t>
            </a:r>
            <a:r>
              <a:rPr sz="1800" b="1" spc="-15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800" b="1" spc="-95" dirty="0">
                <a:solidFill>
                  <a:srgbClr val="404040"/>
                </a:solidFill>
                <a:latin typeface="Arial"/>
                <a:cs typeface="Arial"/>
              </a:rPr>
              <a:t>comparatively</a:t>
            </a:r>
            <a:r>
              <a:rPr sz="1800" b="1" spc="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404040"/>
                </a:solidFill>
                <a:latin typeface="Arial"/>
                <a:cs typeface="Arial"/>
              </a:rPr>
              <a:t>shallow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8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140" dirty="0">
                <a:solidFill>
                  <a:srgbClr val="404040"/>
                </a:solidFill>
                <a:latin typeface="Arial"/>
                <a:cs typeface="Arial"/>
              </a:rPr>
              <a:t>Fundus 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examination</a:t>
            </a:r>
            <a:r>
              <a:rPr sz="1800" b="1" spc="-9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small 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optic</a:t>
            </a:r>
            <a:r>
              <a:rPr sz="1800" b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404040"/>
                </a:solidFill>
                <a:latin typeface="Arial"/>
                <a:cs typeface="Arial"/>
              </a:rPr>
              <a:t>disc</a:t>
            </a:r>
            <a:endParaRPr sz="1800">
              <a:latin typeface="Arial"/>
              <a:cs typeface="Arial"/>
            </a:endParaRPr>
          </a:p>
          <a:p>
            <a:pPr marL="2755900">
              <a:lnSpc>
                <a:spcPct val="100000"/>
              </a:lnSpc>
              <a:spcBef>
                <a:spcPts val="815"/>
              </a:spcBef>
            </a:pP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pseudopapilliris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4639817"/>
            <a:ext cx="20637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B31166"/>
                </a:solidFill>
                <a:latin typeface="Wingdings"/>
                <a:cs typeface="Wingdings"/>
              </a:rPr>
              <a:t>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7385" y="4594097"/>
            <a:ext cx="5264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retina 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whole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may shine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due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greater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brilliance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0185" y="4868113"/>
            <a:ext cx="414845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light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reflections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(shot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silk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appearance).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9645" y="4277105"/>
            <a:ext cx="7469505" cy="1754505"/>
          </a:xfrm>
          <a:custGeom>
            <a:avLst/>
            <a:gdLst/>
            <a:ahLst/>
            <a:cxnLst/>
            <a:rect l="l" t="t" r="r" b="b"/>
            <a:pathLst>
              <a:path w="7469505" h="1754504">
                <a:moveTo>
                  <a:pt x="0" y="1754124"/>
                </a:moveTo>
                <a:lnTo>
                  <a:pt x="7469124" y="1754124"/>
                </a:lnTo>
                <a:lnTo>
                  <a:pt x="7469124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82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/>
              <a:t>compli</a:t>
            </a:r>
            <a:r>
              <a:rPr sz="3600" spc="35" dirty="0"/>
              <a:t>c</a:t>
            </a:r>
            <a:r>
              <a:rPr sz="3600" spc="45" dirty="0"/>
              <a:t>at</a:t>
            </a:r>
            <a:r>
              <a:rPr sz="3600" spc="30" dirty="0"/>
              <a:t>i</a:t>
            </a:r>
            <a:r>
              <a:rPr sz="3600" spc="-45" dirty="0"/>
              <a:t>ons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33932" y="2407472"/>
            <a:ext cx="6976109" cy="165735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1. </a:t>
            </a:r>
            <a:r>
              <a:rPr sz="1800" b="1" spc="-105" dirty="0">
                <a:solidFill>
                  <a:srgbClr val="404040"/>
                </a:solidFill>
                <a:latin typeface="Arial"/>
                <a:cs typeface="Arial"/>
              </a:rPr>
              <a:t>Recurrent styes,blepharitis </a:t>
            </a:r>
            <a:r>
              <a:rPr sz="1800" b="1" spc="-60" dirty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chalazia </a:t>
            </a:r>
            <a:r>
              <a:rPr sz="1800" b="1" spc="-65" dirty="0">
                <a:solidFill>
                  <a:srgbClr val="404040"/>
                </a:solidFill>
                <a:latin typeface="Arial"/>
                <a:cs typeface="Arial"/>
              </a:rPr>
              <a:t>(due 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constant 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rubbing</a:t>
            </a:r>
            <a:r>
              <a:rPr sz="18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2. </a:t>
            </a: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Accomodative 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convergent </a:t>
            </a:r>
            <a:r>
              <a:rPr sz="1800" b="1" spc="-95" dirty="0">
                <a:solidFill>
                  <a:srgbClr val="404040"/>
                </a:solidFill>
                <a:latin typeface="Arial"/>
                <a:cs typeface="Arial"/>
              </a:rPr>
              <a:t>squint 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(↑use </a:t>
            </a: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b="1" spc="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404040"/>
                </a:solidFill>
                <a:latin typeface="Arial"/>
                <a:cs typeface="Arial"/>
              </a:rPr>
              <a:t>accommodation)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3.</a:t>
            </a: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Amblyopia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4 </a:t>
            </a:r>
            <a:r>
              <a:rPr sz="1800" b="1" spc="-105" dirty="0">
                <a:solidFill>
                  <a:srgbClr val="404040"/>
                </a:solidFill>
                <a:latin typeface="Arial"/>
                <a:cs typeface="Arial"/>
              </a:rPr>
              <a:t>Predisposition 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develop </a:t>
            </a:r>
            <a:r>
              <a:rPr sz="1800" b="1" spc="-85" dirty="0">
                <a:solidFill>
                  <a:srgbClr val="404040"/>
                </a:solidFill>
                <a:latin typeface="Arial"/>
                <a:cs typeface="Arial"/>
              </a:rPr>
              <a:t>primary narrow </a:t>
            </a: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angle</a:t>
            </a:r>
            <a:r>
              <a:rPr sz="1800" b="1" spc="-3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404040"/>
                </a:solidFill>
                <a:latin typeface="Arial"/>
                <a:cs typeface="Arial"/>
              </a:rPr>
              <a:t>glaucoma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932" y="4213352"/>
            <a:ext cx="20637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B31166"/>
                </a:solidFill>
                <a:latin typeface="Wingdings"/>
                <a:cs typeface="Wingdings"/>
              </a:rPr>
              <a:t>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7623" y="4233417"/>
            <a:ext cx="2795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hypermetropes </a:t>
            </a:r>
            <a:r>
              <a:rPr sz="1800" spc="-25" dirty="0">
                <a:latin typeface="Arial"/>
                <a:cs typeface="Arial"/>
              </a:rPr>
              <a:t>small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eye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7623" y="4507738"/>
            <a:ext cx="58350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Arial"/>
                <a:cs typeface="Arial"/>
              </a:rPr>
              <a:t>with </a:t>
            </a:r>
            <a:r>
              <a:rPr sz="1800" spc="-90" dirty="0">
                <a:latin typeface="Arial"/>
                <a:cs typeface="Arial"/>
              </a:rPr>
              <a:t>a </a:t>
            </a:r>
            <a:r>
              <a:rPr sz="1800" spc="-15" dirty="0">
                <a:latin typeface="Arial"/>
                <a:cs typeface="Arial"/>
              </a:rPr>
              <a:t>shallow </a:t>
            </a:r>
            <a:r>
              <a:rPr sz="1800" spc="10" dirty="0">
                <a:latin typeface="Arial"/>
                <a:cs typeface="Arial"/>
              </a:rPr>
              <a:t>anterior</a:t>
            </a:r>
            <a:r>
              <a:rPr sz="1800" spc="-3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chamber.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Arial"/>
                <a:cs typeface="Arial"/>
              </a:rPr>
              <a:t>Due </a:t>
            </a:r>
            <a:r>
              <a:rPr sz="1800" spc="8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regular </a:t>
            </a:r>
            <a:r>
              <a:rPr sz="1800" spc="-50" dirty="0">
                <a:latin typeface="Arial"/>
                <a:cs typeface="Arial"/>
              </a:rPr>
              <a:t>increase </a:t>
            </a:r>
            <a:r>
              <a:rPr sz="1800" spc="20" dirty="0">
                <a:latin typeface="Arial"/>
                <a:cs typeface="Arial"/>
              </a:rPr>
              <a:t>in the </a:t>
            </a:r>
            <a:r>
              <a:rPr sz="1800" spc="-65" dirty="0">
                <a:latin typeface="Arial"/>
                <a:cs typeface="Arial"/>
              </a:rPr>
              <a:t>size </a:t>
            </a:r>
            <a:r>
              <a:rPr sz="1800" spc="55" dirty="0">
                <a:latin typeface="Arial"/>
                <a:cs typeface="Arial"/>
              </a:rPr>
              <a:t>of </a:t>
            </a:r>
            <a:r>
              <a:rPr sz="1800" spc="20" dirty="0">
                <a:latin typeface="Arial"/>
                <a:cs typeface="Arial"/>
              </a:rPr>
              <a:t>the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lens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970"/>
              </a:lnSpc>
              <a:spcBef>
                <a:spcPts val="415"/>
              </a:spcBef>
            </a:pPr>
            <a:r>
              <a:rPr sz="1800" spc="35" dirty="0">
                <a:latin typeface="Arial"/>
                <a:cs typeface="Arial"/>
              </a:rPr>
              <a:t>with </a:t>
            </a:r>
            <a:r>
              <a:rPr sz="1800" spc="-20" dirty="0">
                <a:latin typeface="Arial"/>
                <a:cs typeface="Arial"/>
              </a:rPr>
              <a:t>increasing </a:t>
            </a:r>
            <a:r>
              <a:rPr sz="1800" spc="-55" dirty="0">
                <a:latin typeface="Arial"/>
                <a:cs typeface="Arial"/>
              </a:rPr>
              <a:t>age,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narrow </a:t>
            </a:r>
            <a:r>
              <a:rPr sz="1800" spc="-10" dirty="0">
                <a:latin typeface="Arial"/>
                <a:cs typeface="Arial"/>
              </a:rPr>
              <a:t>angle </a:t>
            </a:r>
            <a:r>
              <a:rPr sz="1800" spc="-20" dirty="0">
                <a:latin typeface="Arial"/>
                <a:cs typeface="Arial"/>
              </a:rPr>
              <a:t>glaucoma. </a:t>
            </a:r>
            <a:r>
              <a:rPr sz="1800" spc="-65" dirty="0">
                <a:latin typeface="Arial"/>
                <a:cs typeface="Arial"/>
              </a:rPr>
              <a:t>This </a:t>
            </a:r>
            <a:r>
              <a:rPr sz="1800" spc="50" dirty="0">
                <a:latin typeface="Arial"/>
                <a:cs typeface="Arial"/>
              </a:rPr>
              <a:t>point  </a:t>
            </a:r>
            <a:r>
              <a:rPr sz="1800" spc="5" dirty="0">
                <a:latin typeface="Arial"/>
                <a:cs typeface="Arial"/>
              </a:rPr>
              <a:t>should </a:t>
            </a:r>
            <a:r>
              <a:rPr sz="1800" spc="-5" dirty="0">
                <a:latin typeface="Arial"/>
                <a:cs typeface="Arial"/>
              </a:rPr>
              <a:t>be </a:t>
            </a:r>
            <a:r>
              <a:rPr sz="1800" spc="20" dirty="0">
                <a:latin typeface="Arial"/>
                <a:cs typeface="Arial"/>
              </a:rPr>
              <a:t>kept in </a:t>
            </a:r>
            <a:r>
              <a:rPr sz="1800" spc="35" dirty="0">
                <a:latin typeface="Arial"/>
                <a:cs typeface="Arial"/>
              </a:rPr>
              <a:t>mind </a:t>
            </a:r>
            <a:r>
              <a:rPr sz="1800" dirty="0">
                <a:latin typeface="Arial"/>
                <a:cs typeface="Arial"/>
              </a:rPr>
              <a:t>while </a:t>
            </a:r>
            <a:r>
              <a:rPr sz="1800" spc="15" dirty="0">
                <a:latin typeface="Arial"/>
                <a:cs typeface="Arial"/>
              </a:rPr>
              <a:t>instilling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mydriatics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z="1800" spc="2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elderly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hypermetropes.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7776" y="1866900"/>
            <a:ext cx="2391155" cy="191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013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/>
              <a:t>treatment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33932" y="2457449"/>
            <a:ext cx="3234690" cy="8305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Spectacles</a:t>
            </a:r>
            <a:r>
              <a:rPr sz="1800" spc="-4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convex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Contact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1800" spc="-1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unilateral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cases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26720"/>
            <a:ext cx="622046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Refractive </a:t>
            </a:r>
            <a:r>
              <a:rPr dirty="0"/>
              <a:t>Components of </a:t>
            </a:r>
            <a:r>
              <a:rPr spc="-5" dirty="0"/>
              <a:t>the</a:t>
            </a:r>
            <a:r>
              <a:rPr spc="-25" dirty="0"/>
              <a:t> </a:t>
            </a:r>
            <a:r>
              <a:rPr spc="-5" dirty="0"/>
              <a:t>Eye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2000" y="2948123"/>
            <a:ext cx="100584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Cornea: responsible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majority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 refractive power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eye (40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95275">
              <a:spcBef>
                <a:spcPts val="600"/>
              </a:spcBef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Lens: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refractive power, changes  with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</a:t>
            </a:r>
          </a:p>
          <a:p>
            <a:pPr marL="440690">
              <a:spcBef>
                <a:spcPts val="600"/>
              </a:spcBef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2400" y="4222831"/>
            <a:ext cx="3365500" cy="279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8340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571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surgical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1232" y="2466057"/>
            <a:ext cx="7773034" cy="124396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10"/>
              </a:spcBef>
              <a:buClr>
                <a:srgbClr val="B31166"/>
              </a:buClr>
              <a:buSzPct val="79411"/>
              <a:buFont typeface="Wingdings"/>
              <a:buChar char=""/>
              <a:tabLst>
                <a:tab pos="367665" algn="l"/>
                <a:tab pos="368300" algn="l"/>
              </a:tabLst>
            </a:pPr>
            <a:r>
              <a:rPr sz="1700" spc="25" dirty="0">
                <a:solidFill>
                  <a:srgbClr val="404040"/>
                </a:solidFill>
                <a:latin typeface="Arial"/>
                <a:cs typeface="Arial"/>
              </a:rPr>
              <a:t>Holmium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laser 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thermoplasty</a:t>
            </a:r>
            <a:r>
              <a:rPr sz="1700" spc="1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low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degree </a:t>
            </a:r>
            <a:r>
              <a:rPr sz="17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hyperopia</a:t>
            </a:r>
            <a:endParaRPr sz="1700">
              <a:latin typeface="Arial"/>
              <a:cs typeface="Arial"/>
            </a:endParaRPr>
          </a:p>
          <a:p>
            <a:pPr marL="3683000">
              <a:lnSpc>
                <a:spcPct val="100000"/>
              </a:lnSpc>
              <a:spcBef>
                <a:spcPts val="705"/>
              </a:spcBef>
            </a:pP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this 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technique, </a:t>
            </a:r>
            <a:r>
              <a:rPr sz="1500" spc="-45" dirty="0">
                <a:solidFill>
                  <a:srgbClr val="404040"/>
                </a:solidFill>
                <a:latin typeface="Arial"/>
                <a:cs typeface="Arial"/>
              </a:rPr>
              <a:t>laser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spots</a:t>
            </a:r>
            <a:endParaRPr sz="1500">
              <a:latin typeface="Arial"/>
              <a:cs typeface="Arial"/>
            </a:endParaRPr>
          </a:p>
          <a:p>
            <a:pPr marL="3535045" marR="17780" indent="-767080">
              <a:lnSpc>
                <a:spcPts val="1620"/>
              </a:lnSpc>
              <a:spcBef>
                <a:spcPts val="1019"/>
              </a:spcBef>
              <a:tabLst>
                <a:tab pos="3683000" algn="l"/>
              </a:tabLst>
            </a:pPr>
            <a:r>
              <a:rPr sz="2250" spc="-7" baseline="-59259" dirty="0">
                <a:solidFill>
                  <a:srgbClr val="404040"/>
                </a:solidFill>
                <a:latin typeface="Arial"/>
                <a:cs typeface="Arial"/>
              </a:rPr>
              <a:t>central</a:t>
            </a:r>
            <a:r>
              <a:rPr sz="2250" spc="7" baseline="-5925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50" spc="-22" baseline="-59259" dirty="0">
                <a:solidFill>
                  <a:srgbClr val="404040"/>
                </a:solidFill>
                <a:latin typeface="Arial"/>
                <a:cs typeface="Arial"/>
              </a:rPr>
              <a:t>st	</a:t>
            </a:r>
            <a:r>
              <a:rPr sz="1500" spc="-40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1500" spc="5" dirty="0">
                <a:solidFill>
                  <a:srgbClr val="404040"/>
                </a:solidFill>
                <a:latin typeface="Arial"/>
                <a:cs typeface="Arial"/>
              </a:rPr>
              <a:t>applied 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500" spc="-7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500" spc="20" dirty="0">
                <a:solidFill>
                  <a:srgbClr val="404040"/>
                </a:solidFill>
                <a:latin typeface="Arial"/>
                <a:cs typeface="Arial"/>
              </a:rPr>
              <a:t>ring </a:t>
            </a:r>
            <a:r>
              <a:rPr sz="1500" spc="1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periphery </a:t>
            </a:r>
            <a:r>
              <a:rPr sz="1500" spc="6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500" spc="5" dirty="0">
                <a:solidFill>
                  <a:srgbClr val="404040"/>
                </a:solidFill>
                <a:latin typeface="Arial"/>
                <a:cs typeface="Arial"/>
              </a:rPr>
              <a:t>produce  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eepening.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1785" y="5016500"/>
            <a:ext cx="1885314" cy="89598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915"/>
              </a:spcBef>
            </a:pPr>
            <a:r>
              <a:rPr sz="1500" spc="-95" dirty="0">
                <a:solidFill>
                  <a:srgbClr val="404040"/>
                </a:solidFill>
                <a:latin typeface="Arial"/>
                <a:cs typeface="Arial"/>
              </a:rPr>
              <a:t>DISADVANTAGES</a:t>
            </a:r>
            <a:endParaRPr sz="1500">
              <a:latin typeface="Arial"/>
              <a:cs typeface="Arial"/>
            </a:endParaRPr>
          </a:p>
          <a:p>
            <a:pPr marL="56515">
              <a:lnSpc>
                <a:spcPts val="1710"/>
              </a:lnSpc>
              <a:spcBef>
                <a:spcPts val="815"/>
              </a:spcBef>
            </a:pPr>
            <a:r>
              <a:rPr sz="1500" spc="-45" dirty="0">
                <a:solidFill>
                  <a:srgbClr val="404040"/>
                </a:solidFill>
                <a:latin typeface="Arial"/>
                <a:cs typeface="Arial"/>
              </a:rPr>
              <a:t>Regression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effect</a:t>
            </a:r>
            <a:r>
              <a:rPr sz="1500" spc="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10"/>
              </a:lnSpc>
            </a:pP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induced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astigmatism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6508" y="3412235"/>
            <a:ext cx="2950464" cy="1967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015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/>
              <a:t>Hyperopic</a:t>
            </a:r>
            <a:r>
              <a:rPr sz="3600" spc="-60" dirty="0"/>
              <a:t> </a:t>
            </a:r>
            <a:r>
              <a:rPr sz="3600" spc="-390" dirty="0"/>
              <a:t>PRK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3264535" cy="123253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DISADVANTAGES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Regression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effect</a:t>
            </a:r>
            <a:endParaRPr sz="1800">
              <a:latin typeface="Arial"/>
              <a:cs typeface="Arial"/>
            </a:endParaRPr>
          </a:p>
          <a:p>
            <a:pPr marL="417830" indent="-405765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417830" algn="l"/>
                <a:tab pos="418465" algn="l"/>
              </a:tabLst>
            </a:pP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prolonged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epithelial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healing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634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10" dirty="0"/>
              <a:t>HYPEROPIC</a:t>
            </a:r>
            <a:r>
              <a:rPr sz="3600" spc="-65" dirty="0"/>
              <a:t> </a:t>
            </a:r>
            <a:r>
              <a:rPr sz="3600" spc="-250" dirty="0"/>
              <a:t>LASIK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60396"/>
            <a:ext cx="1510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30" dirty="0">
                <a:solidFill>
                  <a:srgbClr val="404040"/>
                </a:solidFill>
                <a:latin typeface="Arial"/>
                <a:cs typeface="Arial"/>
              </a:rPr>
              <a:t>UP 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+4D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9895" y="2817876"/>
            <a:ext cx="3706367" cy="2471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6063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/>
              <a:t>CONDUCTIVE</a:t>
            </a:r>
            <a:r>
              <a:rPr sz="3600" spc="-55" dirty="0"/>
              <a:t> </a:t>
            </a:r>
            <a:r>
              <a:rPr sz="3600" spc="-325" dirty="0"/>
              <a:t>KERATOPLASTY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33932" y="2431889"/>
            <a:ext cx="5407660" cy="20358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nonablative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6300"/>
              </a:lnSpc>
              <a:spcBef>
                <a:spcPts val="10"/>
              </a:spcBef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nonincisional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procedure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cornea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steepened 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collagen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shrinkage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through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radiofrequency 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energy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applied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through 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fine </a:t>
            </a:r>
            <a:r>
              <a:rPr sz="1800" spc="65" dirty="0">
                <a:solidFill>
                  <a:srgbClr val="404040"/>
                </a:solidFill>
                <a:latin typeface="Arial"/>
                <a:cs typeface="Arial"/>
              </a:rPr>
              <a:t>tip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inserted 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into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peripheral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corneal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stroma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ring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pattern.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5289" y="9144"/>
            <a:ext cx="5773420" cy="6446520"/>
            <a:chOff x="5995289" y="9144"/>
            <a:chExt cx="5773420" cy="6446520"/>
          </a:xfrm>
        </p:grpSpPr>
        <p:sp>
          <p:nvSpPr>
            <p:cNvPr id="3" name="object 3"/>
            <p:cNvSpPr/>
            <p:nvPr/>
          </p:nvSpPr>
          <p:spPr>
            <a:xfrm>
              <a:off x="6187440" y="402335"/>
              <a:ext cx="5581015" cy="6053455"/>
            </a:xfrm>
            <a:custGeom>
              <a:avLst/>
              <a:gdLst/>
              <a:ahLst/>
              <a:cxnLst/>
              <a:rect l="l" t="t" r="r" b="b"/>
              <a:pathLst>
                <a:path w="5581015" h="6053455">
                  <a:moveTo>
                    <a:pt x="5580888" y="0"/>
                  </a:moveTo>
                  <a:lnTo>
                    <a:pt x="1254252" y="0"/>
                  </a:lnTo>
                  <a:lnTo>
                    <a:pt x="1101852" y="0"/>
                  </a:lnTo>
                  <a:lnTo>
                    <a:pt x="1143" y="0"/>
                  </a:lnTo>
                  <a:lnTo>
                    <a:pt x="24511" y="137414"/>
                  </a:lnTo>
                  <a:lnTo>
                    <a:pt x="46736" y="274193"/>
                  </a:lnTo>
                  <a:lnTo>
                    <a:pt x="68453" y="411607"/>
                  </a:lnTo>
                  <a:lnTo>
                    <a:pt x="87122" y="549656"/>
                  </a:lnTo>
                  <a:lnTo>
                    <a:pt x="106045" y="687070"/>
                  </a:lnTo>
                  <a:lnTo>
                    <a:pt x="123571" y="825119"/>
                  </a:lnTo>
                  <a:lnTo>
                    <a:pt x="138557" y="961263"/>
                  </a:lnTo>
                  <a:lnTo>
                    <a:pt x="152908" y="1099312"/>
                  </a:lnTo>
                  <a:lnTo>
                    <a:pt x="165862" y="1236726"/>
                  </a:lnTo>
                  <a:lnTo>
                    <a:pt x="177165" y="1371727"/>
                  </a:lnTo>
                  <a:lnTo>
                    <a:pt x="188468" y="1508506"/>
                  </a:lnTo>
                  <a:lnTo>
                    <a:pt x="197866" y="1643507"/>
                  </a:lnTo>
                  <a:lnTo>
                    <a:pt x="205232" y="1778508"/>
                  </a:lnTo>
                  <a:lnTo>
                    <a:pt x="212852" y="1912874"/>
                  </a:lnTo>
                  <a:lnTo>
                    <a:pt x="219329" y="2045970"/>
                  </a:lnTo>
                  <a:lnTo>
                    <a:pt x="223901" y="2178050"/>
                  </a:lnTo>
                  <a:lnTo>
                    <a:pt x="227838" y="2310003"/>
                  </a:lnTo>
                  <a:lnTo>
                    <a:pt x="231521" y="2440686"/>
                  </a:lnTo>
                  <a:lnTo>
                    <a:pt x="233299" y="2569591"/>
                  </a:lnTo>
                  <a:lnTo>
                    <a:pt x="235204" y="2698623"/>
                  </a:lnTo>
                  <a:lnTo>
                    <a:pt x="236093" y="2825750"/>
                  </a:lnTo>
                  <a:lnTo>
                    <a:pt x="235204" y="2951607"/>
                  </a:lnTo>
                  <a:lnTo>
                    <a:pt x="235204" y="3076321"/>
                  </a:lnTo>
                  <a:lnTo>
                    <a:pt x="233299" y="3199765"/>
                  </a:lnTo>
                  <a:lnTo>
                    <a:pt x="230505" y="3320796"/>
                  </a:lnTo>
                  <a:lnTo>
                    <a:pt x="227838" y="3440684"/>
                  </a:lnTo>
                  <a:lnTo>
                    <a:pt x="224790" y="3558159"/>
                  </a:lnTo>
                  <a:lnTo>
                    <a:pt x="220218" y="3674999"/>
                  </a:lnTo>
                  <a:lnTo>
                    <a:pt x="215392" y="3789934"/>
                  </a:lnTo>
                  <a:lnTo>
                    <a:pt x="211074" y="3902583"/>
                  </a:lnTo>
                  <a:lnTo>
                    <a:pt x="198628" y="4122293"/>
                  </a:lnTo>
                  <a:lnTo>
                    <a:pt x="185420" y="4332986"/>
                  </a:lnTo>
                  <a:lnTo>
                    <a:pt x="171704" y="4535170"/>
                  </a:lnTo>
                  <a:lnTo>
                    <a:pt x="156464" y="4726432"/>
                  </a:lnTo>
                  <a:lnTo>
                    <a:pt x="140589" y="4909312"/>
                  </a:lnTo>
                  <a:lnTo>
                    <a:pt x="123571" y="5078730"/>
                  </a:lnTo>
                  <a:lnTo>
                    <a:pt x="106807" y="5237950"/>
                  </a:lnTo>
                  <a:lnTo>
                    <a:pt x="90043" y="5384431"/>
                  </a:lnTo>
                  <a:lnTo>
                    <a:pt x="74168" y="5518823"/>
                  </a:lnTo>
                  <a:lnTo>
                    <a:pt x="59055" y="5638063"/>
                  </a:lnTo>
                  <a:lnTo>
                    <a:pt x="44831" y="5745823"/>
                  </a:lnTo>
                  <a:lnTo>
                    <a:pt x="32893" y="5836615"/>
                  </a:lnTo>
                  <a:lnTo>
                    <a:pt x="21590" y="5912891"/>
                  </a:lnTo>
                  <a:lnTo>
                    <a:pt x="5461" y="6017615"/>
                  </a:lnTo>
                  <a:lnTo>
                    <a:pt x="0" y="6053328"/>
                  </a:lnTo>
                  <a:lnTo>
                    <a:pt x="1101852" y="6053328"/>
                  </a:lnTo>
                  <a:lnTo>
                    <a:pt x="1249553" y="6053328"/>
                  </a:lnTo>
                  <a:lnTo>
                    <a:pt x="5580888" y="605332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95289" y="398271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63611" y="2948939"/>
              <a:ext cx="3089148" cy="3090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33932" y="3030473"/>
            <a:ext cx="3281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0" dirty="0"/>
              <a:t>ASTIGMATISM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9517380" y="2305811"/>
              <a:ext cx="824865" cy="1635760"/>
            </a:xfrm>
            <a:custGeom>
              <a:avLst/>
              <a:gdLst/>
              <a:ahLst/>
              <a:cxnLst/>
              <a:rect l="l" t="t" r="r" b="b"/>
              <a:pathLst>
                <a:path w="824865" h="1635760">
                  <a:moveTo>
                    <a:pt x="0" y="0"/>
                  </a:moveTo>
                  <a:lnTo>
                    <a:pt x="74110" y="1106"/>
                  </a:lnTo>
                  <a:lnTo>
                    <a:pt x="143859" y="4295"/>
                  </a:lnTo>
                  <a:lnTo>
                    <a:pt x="208082" y="9374"/>
                  </a:lnTo>
                  <a:lnTo>
                    <a:pt x="265617" y="16150"/>
                  </a:lnTo>
                  <a:lnTo>
                    <a:pt x="315299" y="24428"/>
                  </a:lnTo>
                  <a:lnTo>
                    <a:pt x="355966" y="34017"/>
                  </a:lnTo>
                  <a:lnTo>
                    <a:pt x="405601" y="56349"/>
                  </a:lnTo>
                  <a:lnTo>
                    <a:pt x="412242" y="68707"/>
                  </a:lnTo>
                  <a:lnTo>
                    <a:pt x="412242" y="748918"/>
                  </a:lnTo>
                  <a:lnTo>
                    <a:pt x="418882" y="761276"/>
                  </a:lnTo>
                  <a:lnTo>
                    <a:pt x="468517" y="783608"/>
                  </a:lnTo>
                  <a:lnTo>
                    <a:pt x="509184" y="793197"/>
                  </a:lnTo>
                  <a:lnTo>
                    <a:pt x="558866" y="801475"/>
                  </a:lnTo>
                  <a:lnTo>
                    <a:pt x="616401" y="808251"/>
                  </a:lnTo>
                  <a:lnTo>
                    <a:pt x="680624" y="813330"/>
                  </a:lnTo>
                  <a:lnTo>
                    <a:pt x="750373" y="816519"/>
                  </a:lnTo>
                  <a:lnTo>
                    <a:pt x="824484" y="817626"/>
                  </a:lnTo>
                  <a:lnTo>
                    <a:pt x="750373" y="818732"/>
                  </a:lnTo>
                  <a:lnTo>
                    <a:pt x="680624" y="821921"/>
                  </a:lnTo>
                  <a:lnTo>
                    <a:pt x="616401" y="827000"/>
                  </a:lnTo>
                  <a:lnTo>
                    <a:pt x="558866" y="833776"/>
                  </a:lnTo>
                  <a:lnTo>
                    <a:pt x="509184" y="842054"/>
                  </a:lnTo>
                  <a:lnTo>
                    <a:pt x="468517" y="851643"/>
                  </a:lnTo>
                  <a:lnTo>
                    <a:pt x="418882" y="873975"/>
                  </a:lnTo>
                  <a:lnTo>
                    <a:pt x="412242" y="886333"/>
                  </a:lnTo>
                  <a:lnTo>
                    <a:pt x="412242" y="1566545"/>
                  </a:lnTo>
                  <a:lnTo>
                    <a:pt x="405601" y="1578902"/>
                  </a:lnTo>
                  <a:lnTo>
                    <a:pt x="355966" y="1601234"/>
                  </a:lnTo>
                  <a:lnTo>
                    <a:pt x="315299" y="1610823"/>
                  </a:lnTo>
                  <a:lnTo>
                    <a:pt x="265617" y="1619101"/>
                  </a:lnTo>
                  <a:lnTo>
                    <a:pt x="208082" y="1625877"/>
                  </a:lnTo>
                  <a:lnTo>
                    <a:pt x="143859" y="1630956"/>
                  </a:lnTo>
                  <a:lnTo>
                    <a:pt x="74110" y="1634145"/>
                  </a:lnTo>
                  <a:lnTo>
                    <a:pt x="0" y="1635252"/>
                  </a:lnTo>
                </a:path>
              </a:pathLst>
            </a:custGeom>
            <a:ln w="9144">
              <a:solidFill>
                <a:srgbClr val="B31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8366" y="2861310"/>
              <a:ext cx="1469390" cy="646430"/>
            </a:xfrm>
            <a:custGeom>
              <a:avLst/>
              <a:gdLst/>
              <a:ahLst/>
              <a:cxnLst/>
              <a:rect l="l" t="t" r="r" b="b"/>
              <a:pathLst>
                <a:path w="1469390" h="646429">
                  <a:moveTo>
                    <a:pt x="0" y="646176"/>
                  </a:moveTo>
                  <a:lnTo>
                    <a:pt x="1469135" y="646176"/>
                  </a:lnTo>
                  <a:lnTo>
                    <a:pt x="1469135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3932" y="613664"/>
            <a:ext cx="2958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65" dirty="0"/>
              <a:t>ASTIGMATISM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233932" y="2560396"/>
            <a:ext cx="76841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417830" algn="l"/>
                <a:tab pos="418465" algn="l"/>
              </a:tabLst>
            </a:pP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light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fails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come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single focus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20" dirty="0">
                <a:solidFill>
                  <a:srgbClr val="8F8F8F"/>
                </a:solidFill>
                <a:latin typeface="Arial"/>
                <a:cs typeface="Arial"/>
              </a:rPr>
              <a:t> </a:t>
            </a:r>
            <a:r>
              <a:rPr sz="1800" u="heavy" spc="5" dirty="0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Arial"/>
                <a:cs typeface="Arial"/>
                <a:hlinkClick r:id="rId2"/>
              </a:rPr>
              <a:t>retina</a:t>
            </a:r>
            <a:r>
              <a:rPr sz="1800" spc="5" dirty="0">
                <a:solidFill>
                  <a:srgbClr val="8F8F8F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-3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produce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clear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vision.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932" y="2963417"/>
            <a:ext cx="8166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417830" algn="l"/>
                <a:tab pos="418465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Instead,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multiple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focus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points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occur,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either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front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behind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retina</a:t>
            </a:r>
            <a:r>
              <a:rPr sz="1800" spc="-3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(or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6832" y="3237738"/>
            <a:ext cx="619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both).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27868" y="2818638"/>
            <a:ext cx="752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Blurr</a:t>
            </a:r>
            <a:r>
              <a:rPr sz="1800" spc="-70" dirty="0">
                <a:latin typeface="Arial"/>
                <a:cs typeface="Arial"/>
              </a:rPr>
              <a:t>e</a:t>
            </a:r>
            <a:r>
              <a:rPr sz="1800" spc="5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7868" y="3092958"/>
            <a:ext cx="606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66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/>
              <a:t>etiology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5433695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Unequal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curvature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cornea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different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meridians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Decentering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lens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7000"/>
            <a:ext cx="419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9076" y="5867400"/>
            <a:ext cx="9906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60248" y="9144"/>
            <a:ext cx="11330305" cy="6391910"/>
            <a:chOff x="460248" y="9144"/>
            <a:chExt cx="11330305" cy="6391910"/>
          </a:xfrm>
        </p:grpSpPr>
        <p:sp>
          <p:nvSpPr>
            <p:cNvPr id="7" name="object 7"/>
            <p:cNvSpPr/>
            <p:nvPr/>
          </p:nvSpPr>
          <p:spPr>
            <a:xfrm>
              <a:off x="7999476" y="9144"/>
              <a:ext cx="1600200" cy="1600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02141" y="1519046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248" y="1866899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2050" y="0"/>
              <a:ext cx="9961880" cy="5073015"/>
            </a:xfrm>
            <a:custGeom>
              <a:avLst/>
              <a:gdLst/>
              <a:ahLst/>
              <a:cxnLst/>
              <a:rect l="l" t="t" r="r" b="b"/>
              <a:pathLst>
                <a:path w="9961880" h="5073015">
                  <a:moveTo>
                    <a:pt x="2461260" y="3964432"/>
                  </a:moveTo>
                  <a:lnTo>
                    <a:pt x="2451582" y="3916476"/>
                  </a:lnTo>
                  <a:lnTo>
                    <a:pt x="2425192" y="3877310"/>
                  </a:lnTo>
                  <a:lnTo>
                    <a:pt x="2386025" y="3850919"/>
                  </a:lnTo>
                  <a:lnTo>
                    <a:pt x="2338070" y="3841242"/>
                  </a:lnTo>
                  <a:lnTo>
                    <a:pt x="123190" y="3841242"/>
                  </a:lnTo>
                  <a:lnTo>
                    <a:pt x="75222" y="3850919"/>
                  </a:lnTo>
                  <a:lnTo>
                    <a:pt x="36068" y="3877310"/>
                  </a:lnTo>
                  <a:lnTo>
                    <a:pt x="9677" y="3916476"/>
                  </a:lnTo>
                  <a:lnTo>
                    <a:pt x="0" y="3964432"/>
                  </a:lnTo>
                  <a:lnTo>
                    <a:pt x="0" y="4949444"/>
                  </a:lnTo>
                  <a:lnTo>
                    <a:pt x="9677" y="4997412"/>
                  </a:lnTo>
                  <a:lnTo>
                    <a:pt x="36068" y="5036566"/>
                  </a:lnTo>
                  <a:lnTo>
                    <a:pt x="75222" y="5062969"/>
                  </a:lnTo>
                  <a:lnTo>
                    <a:pt x="123190" y="5072634"/>
                  </a:lnTo>
                  <a:lnTo>
                    <a:pt x="2338070" y="5072634"/>
                  </a:lnTo>
                  <a:lnTo>
                    <a:pt x="2386025" y="5062969"/>
                  </a:lnTo>
                  <a:lnTo>
                    <a:pt x="2425192" y="5036566"/>
                  </a:lnTo>
                  <a:lnTo>
                    <a:pt x="2451582" y="4997412"/>
                  </a:lnTo>
                  <a:lnTo>
                    <a:pt x="2461260" y="4949444"/>
                  </a:lnTo>
                  <a:lnTo>
                    <a:pt x="2461260" y="3964432"/>
                  </a:lnTo>
                  <a:close/>
                </a:path>
                <a:path w="9961880" h="5073015">
                  <a:moveTo>
                    <a:pt x="9961626" y="0"/>
                  </a:moveTo>
                  <a:lnTo>
                    <a:pt x="9275826" y="0"/>
                  </a:lnTo>
                  <a:lnTo>
                    <a:pt x="9275826" y="1143000"/>
                  </a:lnTo>
                  <a:lnTo>
                    <a:pt x="9961626" y="1143000"/>
                  </a:lnTo>
                  <a:lnTo>
                    <a:pt x="9961626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62050" y="3841241"/>
              <a:ext cx="2461260" cy="1231900"/>
            </a:xfrm>
            <a:custGeom>
              <a:avLst/>
              <a:gdLst/>
              <a:ahLst/>
              <a:cxnLst/>
              <a:rect l="l" t="t" r="r" b="b"/>
              <a:pathLst>
                <a:path w="2461260" h="1231900">
                  <a:moveTo>
                    <a:pt x="0" y="123189"/>
                  </a:moveTo>
                  <a:lnTo>
                    <a:pt x="9677" y="75223"/>
                  </a:lnTo>
                  <a:lnTo>
                    <a:pt x="36072" y="36067"/>
                  </a:lnTo>
                  <a:lnTo>
                    <a:pt x="75229" y="9675"/>
                  </a:lnTo>
                  <a:lnTo>
                    <a:pt x="123190" y="0"/>
                  </a:lnTo>
                  <a:lnTo>
                    <a:pt x="2338070" y="0"/>
                  </a:lnTo>
                  <a:lnTo>
                    <a:pt x="2386036" y="9675"/>
                  </a:lnTo>
                  <a:lnTo>
                    <a:pt x="2425191" y="36067"/>
                  </a:lnTo>
                  <a:lnTo>
                    <a:pt x="2451584" y="75223"/>
                  </a:lnTo>
                  <a:lnTo>
                    <a:pt x="2461260" y="123189"/>
                  </a:lnTo>
                  <a:lnTo>
                    <a:pt x="2461260" y="1108201"/>
                  </a:lnTo>
                  <a:lnTo>
                    <a:pt x="2451584" y="1156168"/>
                  </a:lnTo>
                  <a:lnTo>
                    <a:pt x="2425191" y="1195323"/>
                  </a:lnTo>
                  <a:lnTo>
                    <a:pt x="2386036" y="1221716"/>
                  </a:lnTo>
                  <a:lnTo>
                    <a:pt x="2338070" y="1231391"/>
                  </a:lnTo>
                  <a:lnTo>
                    <a:pt x="123190" y="1231391"/>
                  </a:lnTo>
                  <a:lnTo>
                    <a:pt x="75229" y="1221716"/>
                  </a:lnTo>
                  <a:lnTo>
                    <a:pt x="36072" y="1195323"/>
                  </a:lnTo>
                  <a:lnTo>
                    <a:pt x="9677" y="1156168"/>
                  </a:lnTo>
                  <a:lnTo>
                    <a:pt x="0" y="1108201"/>
                  </a:lnTo>
                  <a:lnTo>
                    <a:pt x="0" y="12318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95805" y="4132579"/>
            <a:ext cx="179323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astigmatism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13784" y="3123945"/>
            <a:ext cx="3467100" cy="1341755"/>
            <a:chOff x="3613784" y="3123945"/>
            <a:chExt cx="3467100" cy="1341755"/>
          </a:xfrm>
        </p:grpSpPr>
        <p:sp>
          <p:nvSpPr>
            <p:cNvPr id="18" name="object 18"/>
            <p:cNvSpPr/>
            <p:nvPr/>
          </p:nvSpPr>
          <p:spPr>
            <a:xfrm>
              <a:off x="3623309" y="3748023"/>
              <a:ext cx="984885" cy="708025"/>
            </a:xfrm>
            <a:custGeom>
              <a:avLst/>
              <a:gdLst/>
              <a:ahLst/>
              <a:cxnLst/>
              <a:rect l="l" t="t" r="r" b="b"/>
              <a:pathLst>
                <a:path w="984885" h="708025">
                  <a:moveTo>
                    <a:pt x="0" y="707770"/>
                  </a:moveTo>
                  <a:lnTo>
                    <a:pt x="984630" y="0"/>
                  </a:lnTo>
                </a:path>
              </a:pathLst>
            </a:custGeom>
            <a:ln w="19050">
              <a:solidFill>
                <a:srgbClr val="8E0A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9337" y="3134105"/>
              <a:ext cx="2461260" cy="1229995"/>
            </a:xfrm>
            <a:custGeom>
              <a:avLst/>
              <a:gdLst/>
              <a:ahLst/>
              <a:cxnLst/>
              <a:rect l="l" t="t" r="r" b="b"/>
              <a:pathLst>
                <a:path w="2461259" h="1229995">
                  <a:moveTo>
                    <a:pt x="2338323" y="0"/>
                  </a:moveTo>
                  <a:lnTo>
                    <a:pt x="122936" y="0"/>
                  </a:lnTo>
                  <a:lnTo>
                    <a:pt x="75116" y="9671"/>
                  </a:lnTo>
                  <a:lnTo>
                    <a:pt x="36036" y="36036"/>
                  </a:lnTo>
                  <a:lnTo>
                    <a:pt x="9671" y="75116"/>
                  </a:lnTo>
                  <a:lnTo>
                    <a:pt x="0" y="122936"/>
                  </a:lnTo>
                  <a:lnTo>
                    <a:pt x="0" y="1106932"/>
                  </a:lnTo>
                  <a:lnTo>
                    <a:pt x="9671" y="1154751"/>
                  </a:lnTo>
                  <a:lnTo>
                    <a:pt x="36036" y="1193831"/>
                  </a:lnTo>
                  <a:lnTo>
                    <a:pt x="75116" y="1220196"/>
                  </a:lnTo>
                  <a:lnTo>
                    <a:pt x="122936" y="1229868"/>
                  </a:lnTo>
                  <a:lnTo>
                    <a:pt x="2338323" y="1229868"/>
                  </a:lnTo>
                  <a:lnTo>
                    <a:pt x="2386143" y="1220196"/>
                  </a:lnTo>
                  <a:lnTo>
                    <a:pt x="2425223" y="1193831"/>
                  </a:lnTo>
                  <a:lnTo>
                    <a:pt x="2451588" y="1154751"/>
                  </a:lnTo>
                  <a:lnTo>
                    <a:pt x="2461260" y="1106932"/>
                  </a:lnTo>
                  <a:lnTo>
                    <a:pt x="2461260" y="122936"/>
                  </a:lnTo>
                  <a:lnTo>
                    <a:pt x="2451588" y="75116"/>
                  </a:lnTo>
                  <a:lnTo>
                    <a:pt x="2425223" y="36036"/>
                  </a:lnTo>
                  <a:lnTo>
                    <a:pt x="2386143" y="9671"/>
                  </a:lnTo>
                  <a:lnTo>
                    <a:pt x="2338323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09337" y="3134105"/>
              <a:ext cx="2461260" cy="1229995"/>
            </a:xfrm>
            <a:custGeom>
              <a:avLst/>
              <a:gdLst/>
              <a:ahLst/>
              <a:cxnLst/>
              <a:rect l="l" t="t" r="r" b="b"/>
              <a:pathLst>
                <a:path w="2461259" h="1229995">
                  <a:moveTo>
                    <a:pt x="0" y="122936"/>
                  </a:moveTo>
                  <a:lnTo>
                    <a:pt x="9671" y="75116"/>
                  </a:lnTo>
                  <a:lnTo>
                    <a:pt x="36036" y="36036"/>
                  </a:lnTo>
                  <a:lnTo>
                    <a:pt x="75116" y="9671"/>
                  </a:lnTo>
                  <a:lnTo>
                    <a:pt x="122936" y="0"/>
                  </a:lnTo>
                  <a:lnTo>
                    <a:pt x="2338323" y="0"/>
                  </a:lnTo>
                  <a:lnTo>
                    <a:pt x="2386143" y="9671"/>
                  </a:lnTo>
                  <a:lnTo>
                    <a:pt x="2425223" y="36036"/>
                  </a:lnTo>
                  <a:lnTo>
                    <a:pt x="2451588" y="75116"/>
                  </a:lnTo>
                  <a:lnTo>
                    <a:pt x="2461260" y="122936"/>
                  </a:lnTo>
                  <a:lnTo>
                    <a:pt x="2461260" y="1106932"/>
                  </a:lnTo>
                  <a:lnTo>
                    <a:pt x="2451588" y="1154751"/>
                  </a:lnTo>
                  <a:lnTo>
                    <a:pt x="2425223" y="1193831"/>
                  </a:lnTo>
                  <a:lnTo>
                    <a:pt x="2386143" y="1220196"/>
                  </a:lnTo>
                  <a:lnTo>
                    <a:pt x="2338323" y="1229868"/>
                  </a:lnTo>
                  <a:lnTo>
                    <a:pt x="122936" y="1229868"/>
                  </a:lnTo>
                  <a:lnTo>
                    <a:pt x="75116" y="1220196"/>
                  </a:lnTo>
                  <a:lnTo>
                    <a:pt x="36036" y="1193831"/>
                  </a:lnTo>
                  <a:lnTo>
                    <a:pt x="9671" y="1154751"/>
                  </a:lnTo>
                  <a:lnTo>
                    <a:pt x="0" y="1106932"/>
                  </a:lnTo>
                  <a:lnTo>
                    <a:pt x="0" y="12293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268848" y="3424554"/>
            <a:ext cx="11410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060183" y="2415285"/>
            <a:ext cx="3466465" cy="1342390"/>
            <a:chOff x="7060183" y="2415285"/>
            <a:chExt cx="3466465" cy="1342390"/>
          </a:xfrm>
        </p:grpSpPr>
        <p:sp>
          <p:nvSpPr>
            <p:cNvPr id="23" name="object 23"/>
            <p:cNvSpPr/>
            <p:nvPr/>
          </p:nvSpPr>
          <p:spPr>
            <a:xfrm>
              <a:off x="7069708" y="3040252"/>
              <a:ext cx="984885" cy="708025"/>
            </a:xfrm>
            <a:custGeom>
              <a:avLst/>
              <a:gdLst/>
              <a:ahLst/>
              <a:cxnLst/>
              <a:rect l="l" t="t" r="r" b="b"/>
              <a:pathLst>
                <a:path w="984884" h="708025">
                  <a:moveTo>
                    <a:pt x="0" y="707771"/>
                  </a:moveTo>
                  <a:lnTo>
                    <a:pt x="984758" y="0"/>
                  </a:lnTo>
                </a:path>
              </a:pathLst>
            </a:custGeom>
            <a:ln w="19050">
              <a:solidFill>
                <a:srgbClr val="A10D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55101" y="2425445"/>
              <a:ext cx="2461260" cy="1231900"/>
            </a:xfrm>
            <a:custGeom>
              <a:avLst/>
              <a:gdLst/>
              <a:ahLst/>
              <a:cxnLst/>
              <a:rect l="l" t="t" r="r" b="b"/>
              <a:pathLst>
                <a:path w="2461259" h="1231900">
                  <a:moveTo>
                    <a:pt x="2338070" y="0"/>
                  </a:moveTo>
                  <a:lnTo>
                    <a:pt x="123190" y="0"/>
                  </a:lnTo>
                  <a:lnTo>
                    <a:pt x="75223" y="9675"/>
                  </a:lnTo>
                  <a:lnTo>
                    <a:pt x="36068" y="36067"/>
                  </a:lnTo>
                  <a:lnTo>
                    <a:pt x="9675" y="75223"/>
                  </a:lnTo>
                  <a:lnTo>
                    <a:pt x="0" y="123189"/>
                  </a:lnTo>
                  <a:lnTo>
                    <a:pt x="0" y="1108202"/>
                  </a:lnTo>
                  <a:lnTo>
                    <a:pt x="9675" y="1156168"/>
                  </a:lnTo>
                  <a:lnTo>
                    <a:pt x="36068" y="1195323"/>
                  </a:lnTo>
                  <a:lnTo>
                    <a:pt x="75223" y="1221716"/>
                  </a:lnTo>
                  <a:lnTo>
                    <a:pt x="123190" y="1231391"/>
                  </a:lnTo>
                  <a:lnTo>
                    <a:pt x="2338070" y="1231391"/>
                  </a:lnTo>
                  <a:lnTo>
                    <a:pt x="2386036" y="1221716"/>
                  </a:lnTo>
                  <a:lnTo>
                    <a:pt x="2425191" y="1195324"/>
                  </a:lnTo>
                  <a:lnTo>
                    <a:pt x="2451584" y="1156168"/>
                  </a:lnTo>
                  <a:lnTo>
                    <a:pt x="2461259" y="1108202"/>
                  </a:lnTo>
                  <a:lnTo>
                    <a:pt x="2461259" y="123189"/>
                  </a:lnTo>
                  <a:lnTo>
                    <a:pt x="2451584" y="75223"/>
                  </a:lnTo>
                  <a:lnTo>
                    <a:pt x="2425192" y="36067"/>
                  </a:lnTo>
                  <a:lnTo>
                    <a:pt x="2386036" y="9675"/>
                  </a:lnTo>
                  <a:lnTo>
                    <a:pt x="233807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55101" y="2425445"/>
              <a:ext cx="2461260" cy="1231900"/>
            </a:xfrm>
            <a:custGeom>
              <a:avLst/>
              <a:gdLst/>
              <a:ahLst/>
              <a:cxnLst/>
              <a:rect l="l" t="t" r="r" b="b"/>
              <a:pathLst>
                <a:path w="2461259" h="1231900">
                  <a:moveTo>
                    <a:pt x="0" y="123189"/>
                  </a:moveTo>
                  <a:lnTo>
                    <a:pt x="9675" y="75223"/>
                  </a:lnTo>
                  <a:lnTo>
                    <a:pt x="36068" y="36067"/>
                  </a:lnTo>
                  <a:lnTo>
                    <a:pt x="75223" y="9675"/>
                  </a:lnTo>
                  <a:lnTo>
                    <a:pt x="123190" y="0"/>
                  </a:lnTo>
                  <a:lnTo>
                    <a:pt x="2338070" y="0"/>
                  </a:lnTo>
                  <a:lnTo>
                    <a:pt x="2386036" y="9675"/>
                  </a:lnTo>
                  <a:lnTo>
                    <a:pt x="2425192" y="36067"/>
                  </a:lnTo>
                  <a:lnTo>
                    <a:pt x="2451584" y="75223"/>
                  </a:lnTo>
                  <a:lnTo>
                    <a:pt x="2461259" y="123189"/>
                  </a:lnTo>
                  <a:lnTo>
                    <a:pt x="2461259" y="1108202"/>
                  </a:lnTo>
                  <a:lnTo>
                    <a:pt x="2451584" y="1156168"/>
                  </a:lnTo>
                  <a:lnTo>
                    <a:pt x="2425191" y="1195324"/>
                  </a:lnTo>
                  <a:lnTo>
                    <a:pt x="2386036" y="1221716"/>
                  </a:lnTo>
                  <a:lnTo>
                    <a:pt x="2338070" y="1231391"/>
                  </a:lnTo>
                  <a:lnTo>
                    <a:pt x="123190" y="1231391"/>
                  </a:lnTo>
                  <a:lnTo>
                    <a:pt x="75223" y="1221716"/>
                  </a:lnTo>
                  <a:lnTo>
                    <a:pt x="36068" y="1195323"/>
                  </a:lnTo>
                  <a:lnTo>
                    <a:pt x="9675" y="1156168"/>
                  </a:lnTo>
                  <a:lnTo>
                    <a:pt x="0" y="1108202"/>
                  </a:lnTo>
                  <a:lnTo>
                    <a:pt x="0" y="12318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8325357" y="2716783"/>
            <a:ext cx="19208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50" dirty="0">
                <a:solidFill>
                  <a:srgbClr val="FFFFFF"/>
                </a:solidFill>
              </a:rPr>
              <a:t>With </a:t>
            </a:r>
            <a:r>
              <a:rPr sz="2600" spc="30" dirty="0">
                <a:solidFill>
                  <a:srgbClr val="FFFFFF"/>
                </a:solidFill>
              </a:rPr>
              <a:t>the</a:t>
            </a:r>
            <a:r>
              <a:rPr sz="2600" spc="-145" dirty="0">
                <a:solidFill>
                  <a:srgbClr val="FFFFFF"/>
                </a:solidFill>
              </a:rPr>
              <a:t> </a:t>
            </a:r>
            <a:r>
              <a:rPr sz="2600" spc="5" dirty="0">
                <a:solidFill>
                  <a:srgbClr val="FFFFFF"/>
                </a:solidFill>
              </a:rPr>
              <a:t>rule</a:t>
            </a:r>
            <a:endParaRPr sz="2600"/>
          </a:p>
        </p:txBody>
      </p:sp>
      <p:grpSp>
        <p:nvGrpSpPr>
          <p:cNvPr id="27" name="object 27"/>
          <p:cNvGrpSpPr/>
          <p:nvPr/>
        </p:nvGrpSpPr>
        <p:grpSpPr>
          <a:xfrm>
            <a:off x="7060183" y="3738498"/>
            <a:ext cx="3466465" cy="1344295"/>
            <a:chOff x="7060183" y="3738498"/>
            <a:chExt cx="3466465" cy="1344295"/>
          </a:xfrm>
        </p:grpSpPr>
        <p:sp>
          <p:nvSpPr>
            <p:cNvPr id="28" name="object 28"/>
            <p:cNvSpPr/>
            <p:nvPr/>
          </p:nvSpPr>
          <p:spPr>
            <a:xfrm>
              <a:off x="7069708" y="3748023"/>
              <a:ext cx="984885" cy="708025"/>
            </a:xfrm>
            <a:custGeom>
              <a:avLst/>
              <a:gdLst/>
              <a:ahLst/>
              <a:cxnLst/>
              <a:rect l="l" t="t" r="r" b="b"/>
              <a:pathLst>
                <a:path w="984884" h="708025">
                  <a:moveTo>
                    <a:pt x="0" y="0"/>
                  </a:moveTo>
                  <a:lnTo>
                    <a:pt x="984758" y="707770"/>
                  </a:lnTo>
                </a:path>
              </a:pathLst>
            </a:custGeom>
            <a:ln w="19050">
              <a:solidFill>
                <a:srgbClr val="A10D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55101" y="3841241"/>
              <a:ext cx="2461260" cy="1231900"/>
            </a:xfrm>
            <a:custGeom>
              <a:avLst/>
              <a:gdLst/>
              <a:ahLst/>
              <a:cxnLst/>
              <a:rect l="l" t="t" r="r" b="b"/>
              <a:pathLst>
                <a:path w="2461259" h="1231900">
                  <a:moveTo>
                    <a:pt x="2338070" y="0"/>
                  </a:moveTo>
                  <a:lnTo>
                    <a:pt x="123190" y="0"/>
                  </a:lnTo>
                  <a:lnTo>
                    <a:pt x="75223" y="9675"/>
                  </a:lnTo>
                  <a:lnTo>
                    <a:pt x="36068" y="36067"/>
                  </a:lnTo>
                  <a:lnTo>
                    <a:pt x="9675" y="75223"/>
                  </a:lnTo>
                  <a:lnTo>
                    <a:pt x="0" y="123189"/>
                  </a:lnTo>
                  <a:lnTo>
                    <a:pt x="0" y="1108201"/>
                  </a:lnTo>
                  <a:lnTo>
                    <a:pt x="9675" y="1156168"/>
                  </a:lnTo>
                  <a:lnTo>
                    <a:pt x="36068" y="1195323"/>
                  </a:lnTo>
                  <a:lnTo>
                    <a:pt x="75223" y="1221716"/>
                  </a:lnTo>
                  <a:lnTo>
                    <a:pt x="123190" y="1231391"/>
                  </a:lnTo>
                  <a:lnTo>
                    <a:pt x="2338070" y="1231391"/>
                  </a:lnTo>
                  <a:lnTo>
                    <a:pt x="2386036" y="1221716"/>
                  </a:lnTo>
                  <a:lnTo>
                    <a:pt x="2425191" y="1195323"/>
                  </a:lnTo>
                  <a:lnTo>
                    <a:pt x="2451584" y="1156168"/>
                  </a:lnTo>
                  <a:lnTo>
                    <a:pt x="2461259" y="1108201"/>
                  </a:lnTo>
                  <a:lnTo>
                    <a:pt x="2461259" y="123189"/>
                  </a:lnTo>
                  <a:lnTo>
                    <a:pt x="2451584" y="75223"/>
                  </a:lnTo>
                  <a:lnTo>
                    <a:pt x="2425192" y="36067"/>
                  </a:lnTo>
                  <a:lnTo>
                    <a:pt x="2386036" y="9675"/>
                  </a:lnTo>
                  <a:lnTo>
                    <a:pt x="233807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55101" y="3841241"/>
              <a:ext cx="2461260" cy="1231900"/>
            </a:xfrm>
            <a:custGeom>
              <a:avLst/>
              <a:gdLst/>
              <a:ahLst/>
              <a:cxnLst/>
              <a:rect l="l" t="t" r="r" b="b"/>
              <a:pathLst>
                <a:path w="2461259" h="1231900">
                  <a:moveTo>
                    <a:pt x="0" y="123189"/>
                  </a:moveTo>
                  <a:lnTo>
                    <a:pt x="9675" y="75223"/>
                  </a:lnTo>
                  <a:lnTo>
                    <a:pt x="36068" y="36067"/>
                  </a:lnTo>
                  <a:lnTo>
                    <a:pt x="75223" y="9675"/>
                  </a:lnTo>
                  <a:lnTo>
                    <a:pt x="123190" y="0"/>
                  </a:lnTo>
                  <a:lnTo>
                    <a:pt x="2338070" y="0"/>
                  </a:lnTo>
                  <a:lnTo>
                    <a:pt x="2386036" y="9675"/>
                  </a:lnTo>
                  <a:lnTo>
                    <a:pt x="2425192" y="36067"/>
                  </a:lnTo>
                  <a:lnTo>
                    <a:pt x="2451584" y="75223"/>
                  </a:lnTo>
                  <a:lnTo>
                    <a:pt x="2461259" y="123189"/>
                  </a:lnTo>
                  <a:lnTo>
                    <a:pt x="2461259" y="1108201"/>
                  </a:lnTo>
                  <a:lnTo>
                    <a:pt x="2451584" y="1156168"/>
                  </a:lnTo>
                  <a:lnTo>
                    <a:pt x="2425191" y="1195323"/>
                  </a:lnTo>
                  <a:lnTo>
                    <a:pt x="2386036" y="1221716"/>
                  </a:lnTo>
                  <a:lnTo>
                    <a:pt x="2338070" y="1231391"/>
                  </a:lnTo>
                  <a:lnTo>
                    <a:pt x="123190" y="1231391"/>
                  </a:lnTo>
                  <a:lnTo>
                    <a:pt x="75223" y="1221716"/>
                  </a:lnTo>
                  <a:lnTo>
                    <a:pt x="36068" y="1195323"/>
                  </a:lnTo>
                  <a:lnTo>
                    <a:pt x="9675" y="1156168"/>
                  </a:lnTo>
                  <a:lnTo>
                    <a:pt x="0" y="1108201"/>
                  </a:lnTo>
                  <a:lnTo>
                    <a:pt x="0" y="12318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122666" y="4132579"/>
            <a:ext cx="23272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Against </a:t>
            </a:r>
            <a:r>
              <a:rPr sz="2600" spc="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13784" y="4446270"/>
            <a:ext cx="3467100" cy="1343660"/>
            <a:chOff x="3613784" y="4446270"/>
            <a:chExt cx="3467100" cy="1343660"/>
          </a:xfrm>
        </p:grpSpPr>
        <p:sp>
          <p:nvSpPr>
            <p:cNvPr id="33" name="object 33"/>
            <p:cNvSpPr/>
            <p:nvPr/>
          </p:nvSpPr>
          <p:spPr>
            <a:xfrm>
              <a:off x="3623309" y="4455795"/>
              <a:ext cx="984885" cy="708025"/>
            </a:xfrm>
            <a:custGeom>
              <a:avLst/>
              <a:gdLst/>
              <a:ahLst/>
              <a:cxnLst/>
              <a:rect l="l" t="t" r="r" b="b"/>
              <a:pathLst>
                <a:path w="984885" h="708025">
                  <a:moveTo>
                    <a:pt x="0" y="0"/>
                  </a:moveTo>
                  <a:lnTo>
                    <a:pt x="984630" y="707770"/>
                  </a:lnTo>
                </a:path>
              </a:pathLst>
            </a:custGeom>
            <a:ln w="19050">
              <a:solidFill>
                <a:srgbClr val="8E0A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09337" y="4548378"/>
              <a:ext cx="2461260" cy="1231900"/>
            </a:xfrm>
            <a:custGeom>
              <a:avLst/>
              <a:gdLst/>
              <a:ahLst/>
              <a:cxnLst/>
              <a:rect l="l" t="t" r="r" b="b"/>
              <a:pathLst>
                <a:path w="2461259" h="1231900">
                  <a:moveTo>
                    <a:pt x="2338069" y="0"/>
                  </a:moveTo>
                  <a:lnTo>
                    <a:pt x="123189" y="0"/>
                  </a:lnTo>
                  <a:lnTo>
                    <a:pt x="75223" y="9675"/>
                  </a:lnTo>
                  <a:lnTo>
                    <a:pt x="36067" y="36068"/>
                  </a:lnTo>
                  <a:lnTo>
                    <a:pt x="9675" y="75223"/>
                  </a:lnTo>
                  <a:lnTo>
                    <a:pt x="0" y="123190"/>
                  </a:lnTo>
                  <a:lnTo>
                    <a:pt x="0" y="1108252"/>
                  </a:lnTo>
                  <a:lnTo>
                    <a:pt x="9675" y="1156184"/>
                  </a:lnTo>
                  <a:lnTo>
                    <a:pt x="36067" y="1195325"/>
                  </a:lnTo>
                  <a:lnTo>
                    <a:pt x="75223" y="1221715"/>
                  </a:lnTo>
                  <a:lnTo>
                    <a:pt x="123189" y="1231392"/>
                  </a:lnTo>
                  <a:lnTo>
                    <a:pt x="2338069" y="1231392"/>
                  </a:lnTo>
                  <a:lnTo>
                    <a:pt x="2386036" y="1221715"/>
                  </a:lnTo>
                  <a:lnTo>
                    <a:pt x="2425191" y="1195325"/>
                  </a:lnTo>
                  <a:lnTo>
                    <a:pt x="2451584" y="1156184"/>
                  </a:lnTo>
                  <a:lnTo>
                    <a:pt x="2461260" y="1108252"/>
                  </a:lnTo>
                  <a:lnTo>
                    <a:pt x="2461260" y="123190"/>
                  </a:lnTo>
                  <a:lnTo>
                    <a:pt x="2451584" y="75223"/>
                  </a:lnTo>
                  <a:lnTo>
                    <a:pt x="2425191" y="36068"/>
                  </a:lnTo>
                  <a:lnTo>
                    <a:pt x="2386036" y="9675"/>
                  </a:lnTo>
                  <a:lnTo>
                    <a:pt x="233806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09337" y="4548378"/>
              <a:ext cx="2461260" cy="1231900"/>
            </a:xfrm>
            <a:custGeom>
              <a:avLst/>
              <a:gdLst/>
              <a:ahLst/>
              <a:cxnLst/>
              <a:rect l="l" t="t" r="r" b="b"/>
              <a:pathLst>
                <a:path w="2461259" h="1231900">
                  <a:moveTo>
                    <a:pt x="0" y="123190"/>
                  </a:moveTo>
                  <a:lnTo>
                    <a:pt x="9675" y="75223"/>
                  </a:lnTo>
                  <a:lnTo>
                    <a:pt x="36067" y="36068"/>
                  </a:lnTo>
                  <a:lnTo>
                    <a:pt x="75223" y="9675"/>
                  </a:lnTo>
                  <a:lnTo>
                    <a:pt x="123189" y="0"/>
                  </a:lnTo>
                  <a:lnTo>
                    <a:pt x="2338069" y="0"/>
                  </a:lnTo>
                  <a:lnTo>
                    <a:pt x="2386036" y="9675"/>
                  </a:lnTo>
                  <a:lnTo>
                    <a:pt x="2425191" y="36068"/>
                  </a:lnTo>
                  <a:lnTo>
                    <a:pt x="2451584" y="75223"/>
                  </a:lnTo>
                  <a:lnTo>
                    <a:pt x="2461260" y="123190"/>
                  </a:lnTo>
                  <a:lnTo>
                    <a:pt x="2461260" y="1108252"/>
                  </a:lnTo>
                  <a:lnTo>
                    <a:pt x="2451584" y="1156184"/>
                  </a:lnTo>
                  <a:lnTo>
                    <a:pt x="2425191" y="1195325"/>
                  </a:lnTo>
                  <a:lnTo>
                    <a:pt x="2386036" y="1221715"/>
                  </a:lnTo>
                  <a:lnTo>
                    <a:pt x="2338069" y="1231392"/>
                  </a:lnTo>
                  <a:lnTo>
                    <a:pt x="123189" y="1231392"/>
                  </a:lnTo>
                  <a:lnTo>
                    <a:pt x="75223" y="1221715"/>
                  </a:lnTo>
                  <a:lnTo>
                    <a:pt x="36067" y="1195325"/>
                  </a:lnTo>
                  <a:lnTo>
                    <a:pt x="9675" y="1156184"/>
                  </a:lnTo>
                  <a:lnTo>
                    <a:pt x="0" y="1108252"/>
                  </a:lnTo>
                  <a:lnTo>
                    <a:pt x="0" y="12319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212460" y="4840351"/>
            <a:ext cx="12534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irregular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2655570"/>
            <a:ext cx="3342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9" dirty="0">
                <a:solidFill>
                  <a:srgbClr val="B31166"/>
                </a:solidFill>
              </a:rPr>
              <a:t>REGULAR</a:t>
            </a:r>
            <a:r>
              <a:rPr sz="2400" spc="-40" dirty="0">
                <a:solidFill>
                  <a:srgbClr val="B31166"/>
                </a:solidFill>
              </a:rPr>
              <a:t> </a:t>
            </a:r>
            <a:r>
              <a:rPr sz="2400" spc="-105" dirty="0">
                <a:solidFill>
                  <a:srgbClr val="B31166"/>
                </a:solidFill>
              </a:rPr>
              <a:t>ASTIGMATISM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33932" y="3136849"/>
            <a:ext cx="4467860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Direction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greatest </a:t>
            </a:r>
            <a:r>
              <a:rPr sz="1800" spc="240" dirty="0">
                <a:solidFill>
                  <a:srgbClr val="404040"/>
                </a:solidFill>
                <a:latin typeface="Arial"/>
                <a:cs typeface="Arial"/>
              </a:rPr>
              <a:t>&amp;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least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curvature</a:t>
            </a:r>
            <a:r>
              <a:rPr sz="1800" spc="-3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right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angles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each</a:t>
            </a:r>
            <a:r>
              <a:rPr sz="18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be corrected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lenses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8151" y="2655570"/>
            <a:ext cx="3610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0" dirty="0">
                <a:solidFill>
                  <a:srgbClr val="B31166"/>
                </a:solidFill>
                <a:latin typeface="Arial"/>
                <a:cs typeface="Arial"/>
              </a:rPr>
              <a:t>IRREGULAR</a:t>
            </a:r>
            <a:r>
              <a:rPr sz="2400" spc="-60" dirty="0">
                <a:solidFill>
                  <a:srgbClr val="B31166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B31166"/>
                </a:solidFill>
                <a:latin typeface="Arial"/>
                <a:cs typeface="Arial"/>
              </a:rPr>
              <a:t>ASTIGMATISM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8151" y="3136849"/>
            <a:ext cx="4439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5600" algn="l"/>
                <a:tab pos="356235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Corneal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surface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irregular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(after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corneal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8151" y="3283711"/>
            <a:ext cx="3414395" cy="8305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05"/>
              </a:spcBef>
            </a:pP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ulcer)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5600" algn="l"/>
                <a:tab pos="356235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Cannot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be corrected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lenses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4565903" y="3869435"/>
              <a:ext cx="2828544" cy="1618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237" y="2487929"/>
              <a:ext cx="10586085" cy="646430"/>
            </a:xfrm>
            <a:custGeom>
              <a:avLst/>
              <a:gdLst/>
              <a:ahLst/>
              <a:cxnLst/>
              <a:rect l="l" t="t" r="r" b="b"/>
              <a:pathLst>
                <a:path w="10586085" h="646430">
                  <a:moveTo>
                    <a:pt x="0" y="646176"/>
                  </a:moveTo>
                  <a:lnTo>
                    <a:pt x="10585704" y="646176"/>
                  </a:lnTo>
                  <a:lnTo>
                    <a:pt x="1058570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5848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/>
              <a:t>Types </a:t>
            </a:r>
            <a:r>
              <a:rPr sz="3600" spc="114" dirty="0"/>
              <a:t>of </a:t>
            </a:r>
            <a:r>
              <a:rPr sz="3600" spc="5" dirty="0"/>
              <a:t>regular</a:t>
            </a:r>
            <a:r>
              <a:rPr sz="3600" spc="-60" dirty="0"/>
              <a:t> </a:t>
            </a:r>
            <a:r>
              <a:rPr sz="3600" spc="-5" dirty="0"/>
              <a:t>astigmatism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288151" y="3485133"/>
            <a:ext cx="320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5600" algn="l"/>
                <a:tab pos="356235" algn="l"/>
              </a:tabLst>
            </a:pPr>
            <a:r>
              <a:rPr sz="1800" b="1" u="heavy" spc="-10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Against </a:t>
            </a:r>
            <a:r>
              <a:rPr sz="1800" b="1" u="heavy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the </a:t>
            </a:r>
            <a:r>
              <a:rPr sz="1800" b="1" u="heavy" spc="-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rule</a:t>
            </a:r>
            <a:r>
              <a:rPr sz="1800" b="1" u="heavy" spc="-1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9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astigmatism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606" y="2444241"/>
            <a:ext cx="10201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Arial"/>
                <a:cs typeface="Arial"/>
              </a:rPr>
              <a:t>RULE: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NORMALLY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CORNEA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FLATTER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SIDE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SIDE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PERHAPS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BECAUSE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25" dirty="0">
                <a:latin typeface="Arial"/>
                <a:cs typeface="Arial"/>
              </a:rPr>
              <a:t>PRESSURE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BY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65" dirty="0">
                <a:latin typeface="Arial"/>
                <a:cs typeface="Arial"/>
              </a:rPr>
              <a:t>EYE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606" y="2718561"/>
            <a:ext cx="3320415" cy="146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LIDS </a:t>
            </a:r>
            <a:r>
              <a:rPr sz="1800" spc="-10" dirty="0">
                <a:latin typeface="Arial"/>
                <a:cs typeface="Arial"/>
              </a:rPr>
              <a:t>vertical </a:t>
            </a:r>
            <a:r>
              <a:rPr sz="1800" spc="-55" dirty="0">
                <a:latin typeface="Arial"/>
                <a:cs typeface="Arial"/>
              </a:rPr>
              <a:t>is </a:t>
            </a:r>
            <a:r>
              <a:rPr sz="1800" spc="10" dirty="0">
                <a:latin typeface="Arial"/>
                <a:cs typeface="Arial"/>
              </a:rPr>
              <a:t>more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curved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Arial"/>
              <a:cs typeface="Arial"/>
            </a:endParaRPr>
          </a:p>
          <a:p>
            <a:pPr marL="750570" indent="-343535">
              <a:lnSpc>
                <a:spcPct val="100000"/>
              </a:lnSpc>
              <a:buClr>
                <a:srgbClr val="B31166"/>
              </a:buClr>
              <a:buSzPct val="80555"/>
              <a:buFont typeface="Wingdings"/>
              <a:buChar char=""/>
              <a:tabLst>
                <a:tab pos="750570" algn="l"/>
                <a:tab pos="751205" algn="l"/>
              </a:tabLst>
            </a:pPr>
            <a:r>
              <a:rPr sz="1800" b="1" u="heavy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With the </a:t>
            </a:r>
            <a:r>
              <a:rPr sz="1800" b="1" u="heavy" spc="-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rule</a:t>
            </a:r>
            <a:r>
              <a:rPr sz="1800" b="1" u="heavy" spc="-19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9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astigmatism</a:t>
            </a:r>
            <a:endParaRPr sz="1800">
              <a:latin typeface="Arial"/>
              <a:cs typeface="Arial"/>
            </a:endParaRPr>
          </a:p>
          <a:p>
            <a:pPr marL="812800" indent="-405765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812800" algn="l"/>
                <a:tab pos="813435" algn="l"/>
              </a:tabLst>
            </a:pP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normal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cornea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959823"/>
            <a:ext cx="6324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>
                <a:latin typeface="Times New Roman" panose="02020603050405020304" pitchFamily="18" charset="0"/>
                <a:cs typeface="Times New Roman" panose="02020603050405020304" pitchFamily="18" charset="0"/>
              </a:rPr>
              <a:t>REFRACTIVE</a:t>
            </a:r>
            <a:r>
              <a:rPr sz="3200" spc="-35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spc="-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</a:t>
            </a:r>
            <a:endParaRPr sz="3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0" y="2286000"/>
            <a:ext cx="8763000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Light </a:t>
            </a:r>
            <a:r>
              <a:rPr sz="2400" spc="-5" dirty="0">
                <a:latin typeface="Arial"/>
                <a:cs typeface="Arial"/>
              </a:rPr>
              <a:t>rays are focused </a:t>
            </a:r>
            <a:r>
              <a:rPr sz="2400" dirty="0">
                <a:latin typeface="Arial"/>
                <a:cs typeface="Arial"/>
              </a:rPr>
              <a:t>on the </a:t>
            </a:r>
            <a:r>
              <a:rPr sz="2400" spc="-5" dirty="0">
                <a:latin typeface="Arial"/>
                <a:cs typeface="Arial"/>
              </a:rPr>
              <a:t>retina  because they are refracted by passing  through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cornea </a:t>
            </a:r>
            <a:r>
              <a:rPr sz="2400" spc="-10" dirty="0">
                <a:latin typeface="Arial"/>
                <a:cs typeface="Arial"/>
              </a:rPr>
              <a:t>and lens </a:t>
            </a:r>
            <a:r>
              <a:rPr sz="2400" dirty="0">
                <a:latin typeface="Arial"/>
                <a:cs typeface="Arial"/>
              </a:rPr>
              <a:t>(Snell’s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Law)</a:t>
            </a:r>
            <a:endParaRPr sz="2400" dirty="0">
              <a:latin typeface="Arial"/>
              <a:cs typeface="Arial"/>
            </a:endParaRPr>
          </a:p>
          <a:p>
            <a:pPr marL="6985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Corneal refractive power is constant</a:t>
            </a:r>
            <a:endParaRPr sz="2400" dirty="0">
              <a:latin typeface="Arial"/>
              <a:cs typeface="Arial"/>
            </a:endParaRPr>
          </a:p>
          <a:p>
            <a:pPr marL="698500" marR="3098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Arial"/>
                <a:cs typeface="Arial"/>
              </a:rPr>
              <a:t>Lens </a:t>
            </a:r>
            <a:r>
              <a:rPr sz="2400" spc="-5" dirty="0">
                <a:latin typeface="Arial"/>
                <a:cs typeface="Arial"/>
              </a:rPr>
              <a:t>refractive power is modifiable with  accommodation</a:t>
            </a:r>
            <a:endParaRPr sz="2400" dirty="0">
              <a:latin typeface="Arial"/>
              <a:cs typeface="Arial"/>
            </a:endParaRPr>
          </a:p>
          <a:p>
            <a:pPr marL="698500" marR="11303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Arial"/>
                <a:cs typeface="Arial"/>
              </a:rPr>
              <a:t>Axial </a:t>
            </a:r>
            <a:r>
              <a:rPr sz="2400" spc="-5" dirty="0">
                <a:latin typeface="Arial"/>
                <a:cs typeface="Arial"/>
              </a:rPr>
              <a:t>length of the eye is constant </a:t>
            </a:r>
            <a:r>
              <a:rPr sz="2400" spc="-10" dirty="0">
                <a:latin typeface="Arial"/>
                <a:cs typeface="Arial"/>
              </a:rPr>
              <a:t>except  under </a:t>
            </a:r>
            <a:r>
              <a:rPr sz="2400" spc="-5" dirty="0">
                <a:latin typeface="Arial"/>
                <a:cs typeface="Arial"/>
              </a:rPr>
              <a:t>certain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conditions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3463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7000"/>
            <a:ext cx="419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9076" y="5867400"/>
            <a:ext cx="9906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60248" y="9144"/>
            <a:ext cx="11330305" cy="6391910"/>
            <a:chOff x="460248" y="9144"/>
            <a:chExt cx="11330305" cy="6391910"/>
          </a:xfrm>
        </p:grpSpPr>
        <p:sp>
          <p:nvSpPr>
            <p:cNvPr id="7" name="object 7"/>
            <p:cNvSpPr/>
            <p:nvPr/>
          </p:nvSpPr>
          <p:spPr>
            <a:xfrm>
              <a:off x="7999476" y="9144"/>
              <a:ext cx="1600200" cy="1600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02141" y="1519046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248" y="1866899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38350" y="0"/>
              <a:ext cx="9085580" cy="4178300"/>
            </a:xfrm>
            <a:custGeom>
              <a:avLst/>
              <a:gdLst/>
              <a:ahLst/>
              <a:cxnLst/>
              <a:rect l="l" t="t" r="r" b="b"/>
              <a:pathLst>
                <a:path w="9085580" h="4178300">
                  <a:moveTo>
                    <a:pt x="2136648" y="3217926"/>
                  </a:moveTo>
                  <a:lnTo>
                    <a:pt x="2128266" y="3176409"/>
                  </a:lnTo>
                  <a:lnTo>
                    <a:pt x="2105406" y="3142500"/>
                  </a:lnTo>
                  <a:lnTo>
                    <a:pt x="2071497" y="3119640"/>
                  </a:lnTo>
                  <a:lnTo>
                    <a:pt x="2029968" y="3111246"/>
                  </a:lnTo>
                  <a:lnTo>
                    <a:pt x="106680" y="3111246"/>
                  </a:lnTo>
                  <a:lnTo>
                    <a:pt x="65151" y="3119628"/>
                  </a:lnTo>
                  <a:lnTo>
                    <a:pt x="31242" y="3142488"/>
                  </a:lnTo>
                  <a:lnTo>
                    <a:pt x="8382" y="3176397"/>
                  </a:lnTo>
                  <a:lnTo>
                    <a:pt x="0" y="3217926"/>
                  </a:lnTo>
                  <a:lnTo>
                    <a:pt x="0" y="4071366"/>
                  </a:lnTo>
                  <a:lnTo>
                    <a:pt x="8382" y="4112907"/>
                  </a:lnTo>
                  <a:lnTo>
                    <a:pt x="31242" y="4146804"/>
                  </a:lnTo>
                  <a:lnTo>
                    <a:pt x="65151" y="4169664"/>
                  </a:lnTo>
                  <a:lnTo>
                    <a:pt x="106680" y="4178046"/>
                  </a:lnTo>
                  <a:lnTo>
                    <a:pt x="2029968" y="4178046"/>
                  </a:lnTo>
                  <a:lnTo>
                    <a:pt x="2071484" y="4169664"/>
                  </a:lnTo>
                  <a:lnTo>
                    <a:pt x="2105406" y="4146804"/>
                  </a:lnTo>
                  <a:lnTo>
                    <a:pt x="2128266" y="4112895"/>
                  </a:lnTo>
                  <a:lnTo>
                    <a:pt x="2136648" y="4071366"/>
                  </a:lnTo>
                  <a:lnTo>
                    <a:pt x="2136648" y="3217926"/>
                  </a:lnTo>
                  <a:close/>
                </a:path>
                <a:path w="9085580" h="4178300">
                  <a:moveTo>
                    <a:pt x="9085326" y="0"/>
                  </a:moveTo>
                  <a:lnTo>
                    <a:pt x="8399526" y="0"/>
                  </a:lnTo>
                  <a:lnTo>
                    <a:pt x="8399526" y="1143000"/>
                  </a:lnTo>
                  <a:lnTo>
                    <a:pt x="9085326" y="1143000"/>
                  </a:lnTo>
                  <a:lnTo>
                    <a:pt x="9085326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38350" y="3111245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0" y="106679"/>
                  </a:moveTo>
                  <a:lnTo>
                    <a:pt x="8381" y="65150"/>
                  </a:lnTo>
                  <a:lnTo>
                    <a:pt x="31242" y="31241"/>
                  </a:lnTo>
                  <a:lnTo>
                    <a:pt x="65150" y="8381"/>
                  </a:lnTo>
                  <a:lnTo>
                    <a:pt x="106680" y="0"/>
                  </a:lnTo>
                  <a:lnTo>
                    <a:pt x="2029967" y="0"/>
                  </a:lnTo>
                  <a:lnTo>
                    <a:pt x="2071497" y="8382"/>
                  </a:lnTo>
                  <a:lnTo>
                    <a:pt x="2105406" y="31242"/>
                  </a:lnTo>
                  <a:lnTo>
                    <a:pt x="2128266" y="65151"/>
                  </a:lnTo>
                  <a:lnTo>
                    <a:pt x="2136648" y="106679"/>
                  </a:lnTo>
                  <a:lnTo>
                    <a:pt x="2136648" y="960119"/>
                  </a:lnTo>
                  <a:lnTo>
                    <a:pt x="2128266" y="1001648"/>
                  </a:lnTo>
                  <a:lnTo>
                    <a:pt x="2105405" y="1035557"/>
                  </a:lnTo>
                  <a:lnTo>
                    <a:pt x="2071496" y="1058417"/>
                  </a:lnTo>
                  <a:lnTo>
                    <a:pt x="2029967" y="1066799"/>
                  </a:lnTo>
                  <a:lnTo>
                    <a:pt x="106680" y="1066799"/>
                  </a:lnTo>
                  <a:lnTo>
                    <a:pt x="65150" y="1058417"/>
                  </a:lnTo>
                  <a:lnTo>
                    <a:pt x="31242" y="1035557"/>
                  </a:lnTo>
                  <a:lnTo>
                    <a:pt x="8381" y="1001649"/>
                  </a:lnTo>
                  <a:lnTo>
                    <a:pt x="0" y="960119"/>
                  </a:lnTo>
                  <a:lnTo>
                    <a:pt x="0" y="10667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66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/>
              <a:t>etiology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2347722" y="3369055"/>
            <a:ext cx="15163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astigmatism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163948" y="967486"/>
            <a:ext cx="2985770" cy="2686050"/>
            <a:chOff x="4163948" y="967486"/>
            <a:chExt cx="2985770" cy="2686050"/>
          </a:xfrm>
        </p:grpSpPr>
        <p:sp>
          <p:nvSpPr>
            <p:cNvPr id="19" name="object 19"/>
            <p:cNvSpPr/>
            <p:nvPr/>
          </p:nvSpPr>
          <p:spPr>
            <a:xfrm>
              <a:off x="4173473" y="1510919"/>
              <a:ext cx="828675" cy="2132965"/>
            </a:xfrm>
            <a:custGeom>
              <a:avLst/>
              <a:gdLst/>
              <a:ahLst/>
              <a:cxnLst/>
              <a:rect l="l" t="t" r="r" b="b"/>
              <a:pathLst>
                <a:path w="828675" h="2132965">
                  <a:moveTo>
                    <a:pt x="0" y="2132964"/>
                  </a:moveTo>
                  <a:lnTo>
                    <a:pt x="828675" y="0"/>
                  </a:lnTo>
                </a:path>
              </a:pathLst>
            </a:custGeom>
            <a:ln w="19050">
              <a:solidFill>
                <a:srgbClr val="8E0A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02529" y="977646"/>
              <a:ext cx="2136775" cy="1068705"/>
            </a:xfrm>
            <a:custGeom>
              <a:avLst/>
              <a:gdLst/>
              <a:ahLst/>
              <a:cxnLst/>
              <a:rect l="l" t="t" r="r" b="b"/>
              <a:pathLst>
                <a:path w="2136775" h="1068705">
                  <a:moveTo>
                    <a:pt x="2029841" y="0"/>
                  </a:moveTo>
                  <a:lnTo>
                    <a:pt x="106807" y="0"/>
                  </a:lnTo>
                  <a:lnTo>
                    <a:pt x="65258" y="8401"/>
                  </a:lnTo>
                  <a:lnTo>
                    <a:pt x="31305" y="31305"/>
                  </a:lnTo>
                  <a:lnTo>
                    <a:pt x="8401" y="65258"/>
                  </a:lnTo>
                  <a:lnTo>
                    <a:pt x="0" y="106806"/>
                  </a:lnTo>
                  <a:lnTo>
                    <a:pt x="0" y="961516"/>
                  </a:lnTo>
                  <a:lnTo>
                    <a:pt x="8401" y="1003065"/>
                  </a:lnTo>
                  <a:lnTo>
                    <a:pt x="31305" y="1037018"/>
                  </a:lnTo>
                  <a:lnTo>
                    <a:pt x="65258" y="1059922"/>
                  </a:lnTo>
                  <a:lnTo>
                    <a:pt x="106807" y="1068324"/>
                  </a:lnTo>
                  <a:lnTo>
                    <a:pt x="2029841" y="1068324"/>
                  </a:lnTo>
                  <a:lnTo>
                    <a:pt x="2071389" y="1059922"/>
                  </a:lnTo>
                  <a:lnTo>
                    <a:pt x="2105342" y="1037018"/>
                  </a:lnTo>
                  <a:lnTo>
                    <a:pt x="2128246" y="1003065"/>
                  </a:lnTo>
                  <a:lnTo>
                    <a:pt x="2136648" y="961516"/>
                  </a:lnTo>
                  <a:lnTo>
                    <a:pt x="2136648" y="106806"/>
                  </a:lnTo>
                  <a:lnTo>
                    <a:pt x="2128246" y="65258"/>
                  </a:lnTo>
                  <a:lnTo>
                    <a:pt x="2105342" y="31305"/>
                  </a:lnTo>
                  <a:lnTo>
                    <a:pt x="2071389" y="8401"/>
                  </a:lnTo>
                  <a:lnTo>
                    <a:pt x="2029841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02529" y="977646"/>
              <a:ext cx="2136775" cy="1068705"/>
            </a:xfrm>
            <a:custGeom>
              <a:avLst/>
              <a:gdLst/>
              <a:ahLst/>
              <a:cxnLst/>
              <a:rect l="l" t="t" r="r" b="b"/>
              <a:pathLst>
                <a:path w="2136775" h="1068705">
                  <a:moveTo>
                    <a:pt x="0" y="106806"/>
                  </a:moveTo>
                  <a:lnTo>
                    <a:pt x="8401" y="65258"/>
                  </a:lnTo>
                  <a:lnTo>
                    <a:pt x="31305" y="31305"/>
                  </a:lnTo>
                  <a:lnTo>
                    <a:pt x="65258" y="8401"/>
                  </a:lnTo>
                  <a:lnTo>
                    <a:pt x="106807" y="0"/>
                  </a:lnTo>
                  <a:lnTo>
                    <a:pt x="2029841" y="0"/>
                  </a:lnTo>
                  <a:lnTo>
                    <a:pt x="2071389" y="8401"/>
                  </a:lnTo>
                  <a:lnTo>
                    <a:pt x="2105342" y="31305"/>
                  </a:lnTo>
                  <a:lnTo>
                    <a:pt x="2128246" y="65258"/>
                  </a:lnTo>
                  <a:lnTo>
                    <a:pt x="2136648" y="106806"/>
                  </a:lnTo>
                  <a:lnTo>
                    <a:pt x="2136648" y="961516"/>
                  </a:lnTo>
                  <a:lnTo>
                    <a:pt x="2128246" y="1003065"/>
                  </a:lnTo>
                  <a:lnTo>
                    <a:pt x="2105342" y="1037018"/>
                  </a:lnTo>
                  <a:lnTo>
                    <a:pt x="2071389" y="1059922"/>
                  </a:lnTo>
                  <a:lnTo>
                    <a:pt x="2029841" y="1068324"/>
                  </a:lnTo>
                  <a:lnTo>
                    <a:pt x="106807" y="1068324"/>
                  </a:lnTo>
                  <a:lnTo>
                    <a:pt x="65258" y="1059922"/>
                  </a:lnTo>
                  <a:lnTo>
                    <a:pt x="31305" y="1037018"/>
                  </a:lnTo>
                  <a:lnTo>
                    <a:pt x="8401" y="1003065"/>
                  </a:lnTo>
                  <a:lnTo>
                    <a:pt x="0" y="961516"/>
                  </a:lnTo>
                  <a:lnTo>
                    <a:pt x="0" y="10680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25566" y="868450"/>
            <a:ext cx="1289685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>
              <a:lnSpc>
                <a:spcPct val="139500"/>
              </a:lnSpc>
              <a:spcBef>
                <a:spcPts val="100"/>
              </a:spcBef>
            </a:pP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Corneal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(com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on)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163948" y="3126994"/>
            <a:ext cx="2997835" cy="1087120"/>
            <a:chOff x="4163948" y="3126994"/>
            <a:chExt cx="2997835" cy="1087120"/>
          </a:xfrm>
        </p:grpSpPr>
        <p:sp>
          <p:nvSpPr>
            <p:cNvPr id="24" name="object 24"/>
            <p:cNvSpPr/>
            <p:nvPr/>
          </p:nvSpPr>
          <p:spPr>
            <a:xfrm>
              <a:off x="4173473" y="3643884"/>
              <a:ext cx="842010" cy="26034"/>
            </a:xfrm>
            <a:custGeom>
              <a:avLst/>
              <a:gdLst/>
              <a:ahLst/>
              <a:cxnLst/>
              <a:rect l="l" t="t" r="r" b="b"/>
              <a:pathLst>
                <a:path w="842010" h="26035">
                  <a:moveTo>
                    <a:pt x="0" y="0"/>
                  </a:moveTo>
                  <a:lnTo>
                    <a:pt x="841628" y="25781"/>
                  </a:lnTo>
                </a:path>
              </a:pathLst>
            </a:custGeom>
            <a:ln w="19050">
              <a:solidFill>
                <a:srgbClr val="8E0A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16245" y="3137154"/>
              <a:ext cx="2135505" cy="1066800"/>
            </a:xfrm>
            <a:custGeom>
              <a:avLst/>
              <a:gdLst/>
              <a:ahLst/>
              <a:cxnLst/>
              <a:rect l="l" t="t" r="r" b="b"/>
              <a:pathLst>
                <a:path w="2135504" h="1066800">
                  <a:moveTo>
                    <a:pt x="2028444" y="0"/>
                  </a:moveTo>
                  <a:lnTo>
                    <a:pt x="106679" y="0"/>
                  </a:lnTo>
                  <a:lnTo>
                    <a:pt x="65151" y="8381"/>
                  </a:lnTo>
                  <a:lnTo>
                    <a:pt x="31242" y="31241"/>
                  </a:lnTo>
                  <a:lnTo>
                    <a:pt x="8382" y="65150"/>
                  </a:lnTo>
                  <a:lnTo>
                    <a:pt x="0" y="106680"/>
                  </a:lnTo>
                  <a:lnTo>
                    <a:pt x="0" y="960120"/>
                  </a:lnTo>
                  <a:lnTo>
                    <a:pt x="8381" y="1001649"/>
                  </a:lnTo>
                  <a:lnTo>
                    <a:pt x="31241" y="1035558"/>
                  </a:lnTo>
                  <a:lnTo>
                    <a:pt x="65150" y="1058418"/>
                  </a:lnTo>
                  <a:lnTo>
                    <a:pt x="106679" y="1066800"/>
                  </a:lnTo>
                  <a:lnTo>
                    <a:pt x="2028444" y="1066800"/>
                  </a:lnTo>
                  <a:lnTo>
                    <a:pt x="2069973" y="1058418"/>
                  </a:lnTo>
                  <a:lnTo>
                    <a:pt x="2103882" y="1035558"/>
                  </a:lnTo>
                  <a:lnTo>
                    <a:pt x="2126742" y="1001649"/>
                  </a:lnTo>
                  <a:lnTo>
                    <a:pt x="2135124" y="960120"/>
                  </a:lnTo>
                  <a:lnTo>
                    <a:pt x="2135124" y="106680"/>
                  </a:lnTo>
                  <a:lnTo>
                    <a:pt x="2126741" y="65151"/>
                  </a:lnTo>
                  <a:lnTo>
                    <a:pt x="2103881" y="31242"/>
                  </a:lnTo>
                  <a:lnTo>
                    <a:pt x="2069973" y="8382"/>
                  </a:lnTo>
                  <a:lnTo>
                    <a:pt x="2028444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16245" y="3137154"/>
              <a:ext cx="2135505" cy="1066800"/>
            </a:xfrm>
            <a:custGeom>
              <a:avLst/>
              <a:gdLst/>
              <a:ahLst/>
              <a:cxnLst/>
              <a:rect l="l" t="t" r="r" b="b"/>
              <a:pathLst>
                <a:path w="2135504" h="1066800">
                  <a:moveTo>
                    <a:pt x="0" y="106680"/>
                  </a:moveTo>
                  <a:lnTo>
                    <a:pt x="8382" y="65150"/>
                  </a:lnTo>
                  <a:lnTo>
                    <a:pt x="31242" y="31241"/>
                  </a:lnTo>
                  <a:lnTo>
                    <a:pt x="65151" y="8381"/>
                  </a:lnTo>
                  <a:lnTo>
                    <a:pt x="106679" y="0"/>
                  </a:lnTo>
                  <a:lnTo>
                    <a:pt x="2028444" y="0"/>
                  </a:lnTo>
                  <a:lnTo>
                    <a:pt x="2069973" y="8382"/>
                  </a:lnTo>
                  <a:lnTo>
                    <a:pt x="2103881" y="31242"/>
                  </a:lnTo>
                  <a:lnTo>
                    <a:pt x="2126741" y="65151"/>
                  </a:lnTo>
                  <a:lnTo>
                    <a:pt x="2135124" y="106680"/>
                  </a:lnTo>
                  <a:lnTo>
                    <a:pt x="2135124" y="960120"/>
                  </a:lnTo>
                  <a:lnTo>
                    <a:pt x="2126742" y="1001649"/>
                  </a:lnTo>
                  <a:lnTo>
                    <a:pt x="2103882" y="1035558"/>
                  </a:lnTo>
                  <a:lnTo>
                    <a:pt x="2069973" y="1058418"/>
                  </a:lnTo>
                  <a:lnTo>
                    <a:pt x="2028444" y="1066800"/>
                  </a:lnTo>
                  <a:lnTo>
                    <a:pt x="106679" y="1066800"/>
                  </a:lnTo>
                  <a:lnTo>
                    <a:pt x="65150" y="1058418"/>
                  </a:lnTo>
                  <a:lnTo>
                    <a:pt x="31241" y="1035558"/>
                  </a:lnTo>
                  <a:lnTo>
                    <a:pt x="8381" y="1001649"/>
                  </a:lnTo>
                  <a:lnTo>
                    <a:pt x="0" y="960120"/>
                  </a:lnTo>
                  <a:lnTo>
                    <a:pt x="0" y="10668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475223" y="3394405"/>
            <a:ext cx="1217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Lenticular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141718" y="1872742"/>
            <a:ext cx="3023870" cy="1806575"/>
            <a:chOff x="7141718" y="1872742"/>
            <a:chExt cx="3023870" cy="1806575"/>
          </a:xfrm>
        </p:grpSpPr>
        <p:sp>
          <p:nvSpPr>
            <p:cNvPr id="29" name="object 29"/>
            <p:cNvSpPr/>
            <p:nvPr/>
          </p:nvSpPr>
          <p:spPr>
            <a:xfrm>
              <a:off x="7151243" y="2415667"/>
              <a:ext cx="867410" cy="1254125"/>
            </a:xfrm>
            <a:custGeom>
              <a:avLst/>
              <a:gdLst/>
              <a:ahLst/>
              <a:cxnLst/>
              <a:rect l="l" t="t" r="r" b="b"/>
              <a:pathLst>
                <a:path w="867409" h="1254125">
                  <a:moveTo>
                    <a:pt x="0" y="1253998"/>
                  </a:moveTo>
                  <a:lnTo>
                    <a:pt x="867282" y="0"/>
                  </a:lnTo>
                </a:path>
              </a:pathLst>
            </a:custGeom>
            <a:ln w="19050">
              <a:solidFill>
                <a:srgbClr val="A10D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18526" y="1882902"/>
              <a:ext cx="2136775" cy="1068705"/>
            </a:xfrm>
            <a:custGeom>
              <a:avLst/>
              <a:gdLst/>
              <a:ahLst/>
              <a:cxnLst/>
              <a:rect l="l" t="t" r="r" b="b"/>
              <a:pathLst>
                <a:path w="2136775" h="1068705">
                  <a:moveTo>
                    <a:pt x="2029841" y="0"/>
                  </a:moveTo>
                  <a:lnTo>
                    <a:pt x="106806" y="0"/>
                  </a:lnTo>
                  <a:lnTo>
                    <a:pt x="65258" y="8401"/>
                  </a:lnTo>
                  <a:lnTo>
                    <a:pt x="31305" y="31305"/>
                  </a:lnTo>
                  <a:lnTo>
                    <a:pt x="8401" y="65258"/>
                  </a:lnTo>
                  <a:lnTo>
                    <a:pt x="0" y="106807"/>
                  </a:lnTo>
                  <a:lnTo>
                    <a:pt x="0" y="961517"/>
                  </a:lnTo>
                  <a:lnTo>
                    <a:pt x="8401" y="1003065"/>
                  </a:lnTo>
                  <a:lnTo>
                    <a:pt x="31305" y="1037018"/>
                  </a:lnTo>
                  <a:lnTo>
                    <a:pt x="65258" y="1059922"/>
                  </a:lnTo>
                  <a:lnTo>
                    <a:pt x="106806" y="1068324"/>
                  </a:lnTo>
                  <a:lnTo>
                    <a:pt x="2029841" y="1068324"/>
                  </a:lnTo>
                  <a:lnTo>
                    <a:pt x="2071389" y="1059922"/>
                  </a:lnTo>
                  <a:lnTo>
                    <a:pt x="2105342" y="1037018"/>
                  </a:lnTo>
                  <a:lnTo>
                    <a:pt x="2128246" y="1003065"/>
                  </a:lnTo>
                  <a:lnTo>
                    <a:pt x="2136648" y="961517"/>
                  </a:lnTo>
                  <a:lnTo>
                    <a:pt x="2136648" y="106807"/>
                  </a:lnTo>
                  <a:lnTo>
                    <a:pt x="2128246" y="65258"/>
                  </a:lnTo>
                  <a:lnTo>
                    <a:pt x="2105342" y="31305"/>
                  </a:lnTo>
                  <a:lnTo>
                    <a:pt x="2071389" y="8401"/>
                  </a:lnTo>
                  <a:lnTo>
                    <a:pt x="2029841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18526" y="1882902"/>
              <a:ext cx="2136775" cy="1068705"/>
            </a:xfrm>
            <a:custGeom>
              <a:avLst/>
              <a:gdLst/>
              <a:ahLst/>
              <a:cxnLst/>
              <a:rect l="l" t="t" r="r" b="b"/>
              <a:pathLst>
                <a:path w="2136775" h="1068705">
                  <a:moveTo>
                    <a:pt x="0" y="106807"/>
                  </a:moveTo>
                  <a:lnTo>
                    <a:pt x="8401" y="65258"/>
                  </a:lnTo>
                  <a:lnTo>
                    <a:pt x="31305" y="31305"/>
                  </a:lnTo>
                  <a:lnTo>
                    <a:pt x="65258" y="8401"/>
                  </a:lnTo>
                  <a:lnTo>
                    <a:pt x="106806" y="0"/>
                  </a:lnTo>
                  <a:lnTo>
                    <a:pt x="2029841" y="0"/>
                  </a:lnTo>
                  <a:lnTo>
                    <a:pt x="2071389" y="8401"/>
                  </a:lnTo>
                  <a:lnTo>
                    <a:pt x="2105342" y="31305"/>
                  </a:lnTo>
                  <a:lnTo>
                    <a:pt x="2128246" y="65258"/>
                  </a:lnTo>
                  <a:lnTo>
                    <a:pt x="2136648" y="106807"/>
                  </a:lnTo>
                  <a:lnTo>
                    <a:pt x="2136648" y="961517"/>
                  </a:lnTo>
                  <a:lnTo>
                    <a:pt x="2128246" y="1003065"/>
                  </a:lnTo>
                  <a:lnTo>
                    <a:pt x="2105342" y="1037018"/>
                  </a:lnTo>
                  <a:lnTo>
                    <a:pt x="2071389" y="1059922"/>
                  </a:lnTo>
                  <a:lnTo>
                    <a:pt x="2029841" y="1068324"/>
                  </a:lnTo>
                  <a:lnTo>
                    <a:pt x="106806" y="1068324"/>
                  </a:lnTo>
                  <a:lnTo>
                    <a:pt x="65258" y="1059922"/>
                  </a:lnTo>
                  <a:lnTo>
                    <a:pt x="31305" y="1037018"/>
                  </a:lnTo>
                  <a:lnTo>
                    <a:pt x="8401" y="1003065"/>
                  </a:lnTo>
                  <a:lnTo>
                    <a:pt x="0" y="961517"/>
                  </a:lnTo>
                  <a:lnTo>
                    <a:pt x="0" y="10680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63788" y="2140153"/>
            <a:ext cx="12471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rvatur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141718" y="3101085"/>
            <a:ext cx="3023870" cy="1087120"/>
            <a:chOff x="7141718" y="3101085"/>
            <a:chExt cx="3023870" cy="1087120"/>
          </a:xfrm>
        </p:grpSpPr>
        <p:sp>
          <p:nvSpPr>
            <p:cNvPr id="34" name="object 34"/>
            <p:cNvSpPr/>
            <p:nvPr/>
          </p:nvSpPr>
          <p:spPr>
            <a:xfrm>
              <a:off x="7151243" y="3643883"/>
              <a:ext cx="867410" cy="26034"/>
            </a:xfrm>
            <a:custGeom>
              <a:avLst/>
              <a:gdLst/>
              <a:ahLst/>
              <a:cxnLst/>
              <a:rect l="l" t="t" r="r" b="b"/>
              <a:pathLst>
                <a:path w="867409" h="26035">
                  <a:moveTo>
                    <a:pt x="0" y="25781"/>
                  </a:moveTo>
                  <a:lnTo>
                    <a:pt x="867282" y="0"/>
                  </a:lnTo>
                </a:path>
              </a:pathLst>
            </a:custGeom>
            <a:ln w="19050">
              <a:solidFill>
                <a:srgbClr val="A10D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18526" y="3111245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2029968" y="0"/>
                  </a:moveTo>
                  <a:lnTo>
                    <a:pt x="106679" y="0"/>
                  </a:lnTo>
                  <a:lnTo>
                    <a:pt x="65150" y="8381"/>
                  </a:lnTo>
                  <a:lnTo>
                    <a:pt x="31241" y="31241"/>
                  </a:lnTo>
                  <a:lnTo>
                    <a:pt x="8381" y="65150"/>
                  </a:lnTo>
                  <a:lnTo>
                    <a:pt x="0" y="106679"/>
                  </a:lnTo>
                  <a:lnTo>
                    <a:pt x="0" y="960119"/>
                  </a:lnTo>
                  <a:lnTo>
                    <a:pt x="8382" y="1001649"/>
                  </a:lnTo>
                  <a:lnTo>
                    <a:pt x="31242" y="1035557"/>
                  </a:lnTo>
                  <a:lnTo>
                    <a:pt x="65150" y="1058417"/>
                  </a:lnTo>
                  <a:lnTo>
                    <a:pt x="106679" y="1066799"/>
                  </a:lnTo>
                  <a:lnTo>
                    <a:pt x="2029968" y="1066799"/>
                  </a:lnTo>
                  <a:lnTo>
                    <a:pt x="2071497" y="1058417"/>
                  </a:lnTo>
                  <a:lnTo>
                    <a:pt x="2105406" y="1035557"/>
                  </a:lnTo>
                  <a:lnTo>
                    <a:pt x="2128266" y="1001648"/>
                  </a:lnTo>
                  <a:lnTo>
                    <a:pt x="2136648" y="960119"/>
                  </a:lnTo>
                  <a:lnTo>
                    <a:pt x="2136648" y="106679"/>
                  </a:lnTo>
                  <a:lnTo>
                    <a:pt x="2128265" y="65151"/>
                  </a:lnTo>
                  <a:lnTo>
                    <a:pt x="2105405" y="31242"/>
                  </a:lnTo>
                  <a:lnTo>
                    <a:pt x="2071497" y="8382"/>
                  </a:lnTo>
                  <a:lnTo>
                    <a:pt x="2029968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18526" y="3111245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0" y="106679"/>
                  </a:moveTo>
                  <a:lnTo>
                    <a:pt x="8381" y="65150"/>
                  </a:lnTo>
                  <a:lnTo>
                    <a:pt x="31241" y="31241"/>
                  </a:lnTo>
                  <a:lnTo>
                    <a:pt x="65150" y="8381"/>
                  </a:lnTo>
                  <a:lnTo>
                    <a:pt x="106679" y="0"/>
                  </a:lnTo>
                  <a:lnTo>
                    <a:pt x="2029968" y="0"/>
                  </a:lnTo>
                  <a:lnTo>
                    <a:pt x="2071497" y="8382"/>
                  </a:lnTo>
                  <a:lnTo>
                    <a:pt x="2105405" y="31242"/>
                  </a:lnTo>
                  <a:lnTo>
                    <a:pt x="2128265" y="65151"/>
                  </a:lnTo>
                  <a:lnTo>
                    <a:pt x="2136648" y="106679"/>
                  </a:lnTo>
                  <a:lnTo>
                    <a:pt x="2136648" y="960119"/>
                  </a:lnTo>
                  <a:lnTo>
                    <a:pt x="2128266" y="1001648"/>
                  </a:lnTo>
                  <a:lnTo>
                    <a:pt x="2105406" y="1035557"/>
                  </a:lnTo>
                  <a:lnTo>
                    <a:pt x="2071497" y="1058417"/>
                  </a:lnTo>
                  <a:lnTo>
                    <a:pt x="2029968" y="1066799"/>
                  </a:lnTo>
                  <a:lnTo>
                    <a:pt x="106679" y="1066799"/>
                  </a:lnTo>
                  <a:lnTo>
                    <a:pt x="65150" y="1058417"/>
                  </a:lnTo>
                  <a:lnTo>
                    <a:pt x="31242" y="1035557"/>
                  </a:lnTo>
                  <a:lnTo>
                    <a:pt x="8382" y="1001649"/>
                  </a:lnTo>
                  <a:lnTo>
                    <a:pt x="0" y="960119"/>
                  </a:lnTo>
                  <a:lnTo>
                    <a:pt x="0" y="10667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471154" y="3369055"/>
            <a:ext cx="12325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positional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141718" y="3660140"/>
            <a:ext cx="3023870" cy="1756410"/>
            <a:chOff x="7141718" y="3660140"/>
            <a:chExt cx="3023870" cy="1756410"/>
          </a:xfrm>
        </p:grpSpPr>
        <p:sp>
          <p:nvSpPr>
            <p:cNvPr id="39" name="object 39"/>
            <p:cNvSpPr/>
            <p:nvPr/>
          </p:nvSpPr>
          <p:spPr>
            <a:xfrm>
              <a:off x="7151243" y="3669665"/>
              <a:ext cx="867410" cy="1202690"/>
            </a:xfrm>
            <a:custGeom>
              <a:avLst/>
              <a:gdLst/>
              <a:ahLst/>
              <a:cxnLst/>
              <a:rect l="l" t="t" r="r" b="b"/>
              <a:pathLst>
                <a:path w="867409" h="1202689">
                  <a:moveTo>
                    <a:pt x="0" y="0"/>
                  </a:moveTo>
                  <a:lnTo>
                    <a:pt x="867282" y="1202563"/>
                  </a:lnTo>
                </a:path>
              </a:pathLst>
            </a:custGeom>
            <a:ln w="19050">
              <a:solidFill>
                <a:srgbClr val="A10D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18526" y="4339590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2029968" y="0"/>
                  </a:moveTo>
                  <a:lnTo>
                    <a:pt x="106679" y="0"/>
                  </a:lnTo>
                  <a:lnTo>
                    <a:pt x="65150" y="8381"/>
                  </a:lnTo>
                  <a:lnTo>
                    <a:pt x="31241" y="31242"/>
                  </a:lnTo>
                  <a:lnTo>
                    <a:pt x="8381" y="65151"/>
                  </a:lnTo>
                  <a:lnTo>
                    <a:pt x="0" y="106680"/>
                  </a:lnTo>
                  <a:lnTo>
                    <a:pt x="0" y="960120"/>
                  </a:lnTo>
                  <a:lnTo>
                    <a:pt x="8382" y="1001649"/>
                  </a:lnTo>
                  <a:lnTo>
                    <a:pt x="31242" y="1035558"/>
                  </a:lnTo>
                  <a:lnTo>
                    <a:pt x="65150" y="1058418"/>
                  </a:lnTo>
                  <a:lnTo>
                    <a:pt x="106679" y="1066800"/>
                  </a:lnTo>
                  <a:lnTo>
                    <a:pt x="2029968" y="1066800"/>
                  </a:lnTo>
                  <a:lnTo>
                    <a:pt x="2071497" y="1058418"/>
                  </a:lnTo>
                  <a:lnTo>
                    <a:pt x="2105406" y="1035558"/>
                  </a:lnTo>
                  <a:lnTo>
                    <a:pt x="2128266" y="1001649"/>
                  </a:lnTo>
                  <a:lnTo>
                    <a:pt x="2136648" y="960120"/>
                  </a:lnTo>
                  <a:lnTo>
                    <a:pt x="2136648" y="106680"/>
                  </a:lnTo>
                  <a:lnTo>
                    <a:pt x="2128265" y="65151"/>
                  </a:lnTo>
                  <a:lnTo>
                    <a:pt x="2105405" y="31242"/>
                  </a:lnTo>
                  <a:lnTo>
                    <a:pt x="2071497" y="8381"/>
                  </a:lnTo>
                  <a:lnTo>
                    <a:pt x="2029968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018526" y="4339590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0" y="106680"/>
                  </a:moveTo>
                  <a:lnTo>
                    <a:pt x="8381" y="65151"/>
                  </a:lnTo>
                  <a:lnTo>
                    <a:pt x="31241" y="31242"/>
                  </a:lnTo>
                  <a:lnTo>
                    <a:pt x="65150" y="8381"/>
                  </a:lnTo>
                  <a:lnTo>
                    <a:pt x="106679" y="0"/>
                  </a:lnTo>
                  <a:lnTo>
                    <a:pt x="2029968" y="0"/>
                  </a:lnTo>
                  <a:lnTo>
                    <a:pt x="2071497" y="8381"/>
                  </a:lnTo>
                  <a:lnTo>
                    <a:pt x="2105405" y="31242"/>
                  </a:lnTo>
                  <a:lnTo>
                    <a:pt x="2128265" y="65151"/>
                  </a:lnTo>
                  <a:lnTo>
                    <a:pt x="2136648" y="106680"/>
                  </a:lnTo>
                  <a:lnTo>
                    <a:pt x="2136648" y="960120"/>
                  </a:lnTo>
                  <a:lnTo>
                    <a:pt x="2128266" y="1001649"/>
                  </a:lnTo>
                  <a:lnTo>
                    <a:pt x="2105406" y="1035558"/>
                  </a:lnTo>
                  <a:lnTo>
                    <a:pt x="2071497" y="1058418"/>
                  </a:lnTo>
                  <a:lnTo>
                    <a:pt x="2029968" y="1066800"/>
                  </a:lnTo>
                  <a:lnTo>
                    <a:pt x="106679" y="1066800"/>
                  </a:lnTo>
                  <a:lnTo>
                    <a:pt x="65150" y="1058418"/>
                  </a:lnTo>
                  <a:lnTo>
                    <a:pt x="31242" y="1035558"/>
                  </a:lnTo>
                  <a:lnTo>
                    <a:pt x="8382" y="1001649"/>
                  </a:lnTo>
                  <a:lnTo>
                    <a:pt x="0" y="960120"/>
                  </a:lnTo>
                  <a:lnTo>
                    <a:pt x="0" y="106680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742680" y="4597095"/>
            <a:ext cx="6896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63948" y="3634359"/>
            <a:ext cx="3075305" cy="2945130"/>
            <a:chOff x="4163948" y="3634359"/>
            <a:chExt cx="3075305" cy="2945130"/>
          </a:xfrm>
        </p:grpSpPr>
        <p:sp>
          <p:nvSpPr>
            <p:cNvPr id="44" name="object 44"/>
            <p:cNvSpPr/>
            <p:nvPr/>
          </p:nvSpPr>
          <p:spPr>
            <a:xfrm>
              <a:off x="4173473" y="3643884"/>
              <a:ext cx="918844" cy="2390775"/>
            </a:xfrm>
            <a:custGeom>
              <a:avLst/>
              <a:gdLst/>
              <a:ahLst/>
              <a:cxnLst/>
              <a:rect l="l" t="t" r="r" b="b"/>
              <a:pathLst>
                <a:path w="918845" h="2390775">
                  <a:moveTo>
                    <a:pt x="0" y="0"/>
                  </a:moveTo>
                  <a:lnTo>
                    <a:pt x="918845" y="2390317"/>
                  </a:lnTo>
                </a:path>
              </a:pathLst>
            </a:custGeom>
            <a:ln w="19050">
              <a:solidFill>
                <a:srgbClr val="8E0A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92445" y="5500878"/>
              <a:ext cx="2136775" cy="1068705"/>
            </a:xfrm>
            <a:custGeom>
              <a:avLst/>
              <a:gdLst/>
              <a:ahLst/>
              <a:cxnLst/>
              <a:rect l="l" t="t" r="r" b="b"/>
              <a:pathLst>
                <a:path w="2136775" h="1068704">
                  <a:moveTo>
                    <a:pt x="2029840" y="0"/>
                  </a:moveTo>
                  <a:lnTo>
                    <a:pt x="106806" y="0"/>
                  </a:lnTo>
                  <a:lnTo>
                    <a:pt x="65258" y="8402"/>
                  </a:lnTo>
                  <a:lnTo>
                    <a:pt x="31305" y="31308"/>
                  </a:lnTo>
                  <a:lnTo>
                    <a:pt x="8401" y="65268"/>
                  </a:lnTo>
                  <a:lnTo>
                    <a:pt x="0" y="106832"/>
                  </a:lnTo>
                  <a:lnTo>
                    <a:pt x="0" y="961491"/>
                  </a:lnTo>
                  <a:lnTo>
                    <a:pt x="8401" y="1003076"/>
                  </a:lnTo>
                  <a:lnTo>
                    <a:pt x="31305" y="1037034"/>
                  </a:lnTo>
                  <a:lnTo>
                    <a:pt x="65258" y="1059928"/>
                  </a:lnTo>
                  <a:lnTo>
                    <a:pt x="106806" y="1068324"/>
                  </a:lnTo>
                  <a:lnTo>
                    <a:pt x="2029840" y="1068324"/>
                  </a:lnTo>
                  <a:lnTo>
                    <a:pt x="2071389" y="1059928"/>
                  </a:lnTo>
                  <a:lnTo>
                    <a:pt x="2105342" y="1037034"/>
                  </a:lnTo>
                  <a:lnTo>
                    <a:pt x="2128246" y="1003076"/>
                  </a:lnTo>
                  <a:lnTo>
                    <a:pt x="2136648" y="961491"/>
                  </a:lnTo>
                  <a:lnTo>
                    <a:pt x="2136648" y="106832"/>
                  </a:lnTo>
                  <a:lnTo>
                    <a:pt x="2128246" y="65268"/>
                  </a:lnTo>
                  <a:lnTo>
                    <a:pt x="2105342" y="31308"/>
                  </a:lnTo>
                  <a:lnTo>
                    <a:pt x="2071389" y="8402"/>
                  </a:lnTo>
                  <a:lnTo>
                    <a:pt x="202984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92445" y="5500878"/>
              <a:ext cx="2136775" cy="1068705"/>
            </a:xfrm>
            <a:custGeom>
              <a:avLst/>
              <a:gdLst/>
              <a:ahLst/>
              <a:cxnLst/>
              <a:rect l="l" t="t" r="r" b="b"/>
              <a:pathLst>
                <a:path w="2136775" h="1068704">
                  <a:moveTo>
                    <a:pt x="0" y="106832"/>
                  </a:moveTo>
                  <a:lnTo>
                    <a:pt x="8401" y="65268"/>
                  </a:lnTo>
                  <a:lnTo>
                    <a:pt x="31305" y="31308"/>
                  </a:lnTo>
                  <a:lnTo>
                    <a:pt x="65258" y="8402"/>
                  </a:lnTo>
                  <a:lnTo>
                    <a:pt x="106806" y="0"/>
                  </a:lnTo>
                  <a:lnTo>
                    <a:pt x="2029840" y="0"/>
                  </a:lnTo>
                  <a:lnTo>
                    <a:pt x="2071389" y="8402"/>
                  </a:lnTo>
                  <a:lnTo>
                    <a:pt x="2105342" y="31308"/>
                  </a:lnTo>
                  <a:lnTo>
                    <a:pt x="2128246" y="65268"/>
                  </a:lnTo>
                  <a:lnTo>
                    <a:pt x="2136648" y="106832"/>
                  </a:lnTo>
                  <a:lnTo>
                    <a:pt x="2136648" y="961491"/>
                  </a:lnTo>
                  <a:lnTo>
                    <a:pt x="2128246" y="1003076"/>
                  </a:lnTo>
                  <a:lnTo>
                    <a:pt x="2105342" y="1037034"/>
                  </a:lnTo>
                  <a:lnTo>
                    <a:pt x="2071389" y="1059928"/>
                  </a:lnTo>
                  <a:lnTo>
                    <a:pt x="2029840" y="1068324"/>
                  </a:lnTo>
                  <a:lnTo>
                    <a:pt x="106806" y="1068324"/>
                  </a:lnTo>
                  <a:lnTo>
                    <a:pt x="65258" y="1059928"/>
                  </a:lnTo>
                  <a:lnTo>
                    <a:pt x="31305" y="1037034"/>
                  </a:lnTo>
                  <a:lnTo>
                    <a:pt x="8401" y="1003076"/>
                  </a:lnTo>
                  <a:lnTo>
                    <a:pt x="0" y="961491"/>
                  </a:lnTo>
                  <a:lnTo>
                    <a:pt x="0" y="1068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658992" y="5759907"/>
            <a:ext cx="100139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ular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383139" y="2932557"/>
            <a:ext cx="147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Arial"/>
                <a:cs typeface="Arial"/>
              </a:rPr>
              <a:t>Oblique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tilting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383139" y="3206877"/>
            <a:ext cx="692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Arial"/>
                <a:cs typeface="Arial"/>
              </a:rPr>
              <a:t>of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lens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383139" y="4207891"/>
            <a:ext cx="907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Arial"/>
                <a:cs typeface="Arial"/>
              </a:rPr>
              <a:t>Different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383139" y="4482210"/>
            <a:ext cx="120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index </a:t>
            </a:r>
            <a:r>
              <a:rPr sz="1800" spc="20" dirty="0">
                <a:latin typeface="Arial"/>
                <a:cs typeface="Arial"/>
              </a:rPr>
              <a:t>in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diff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383139" y="4756530"/>
            <a:ext cx="781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meridia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07656" y="5516067"/>
            <a:ext cx="1941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Arial"/>
                <a:cs typeface="Arial"/>
              </a:rPr>
              <a:t>Oblique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placement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07656" y="5790387"/>
            <a:ext cx="10109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macula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613" y="3812285"/>
            <a:ext cx="9427845" cy="370840"/>
          </a:xfrm>
          <a:custGeom>
            <a:avLst/>
            <a:gdLst/>
            <a:ahLst/>
            <a:cxnLst/>
            <a:rect l="l" t="t" r="r" b="b"/>
            <a:pathLst>
              <a:path w="9427845" h="370839">
                <a:moveTo>
                  <a:pt x="0" y="370331"/>
                </a:moveTo>
                <a:lnTo>
                  <a:pt x="9427464" y="370331"/>
                </a:lnTo>
                <a:lnTo>
                  <a:pt x="9427464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5972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Optics </a:t>
            </a:r>
            <a:r>
              <a:rPr sz="3600" spc="114" dirty="0"/>
              <a:t>of </a:t>
            </a:r>
            <a:r>
              <a:rPr sz="3600" spc="5" dirty="0"/>
              <a:t>regular</a:t>
            </a:r>
            <a:r>
              <a:rPr sz="3600" spc="-200" dirty="0"/>
              <a:t> </a:t>
            </a:r>
            <a:r>
              <a:rPr sz="3600" dirty="0"/>
              <a:t>astigmatism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00201" y="2431889"/>
            <a:ext cx="6780530" cy="163830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78867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788670" algn="l"/>
                <a:tab pos="789305" algn="l"/>
              </a:tabLst>
            </a:pPr>
            <a:r>
              <a:rPr sz="1800" b="1" u="heavy" spc="-4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sturm’s</a:t>
            </a:r>
            <a:r>
              <a:rPr sz="1800" b="1" u="heavy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conoid</a:t>
            </a:r>
            <a:endParaRPr sz="1800">
              <a:latin typeface="Arial"/>
              <a:cs typeface="Arial"/>
            </a:endParaRPr>
          </a:p>
          <a:p>
            <a:pPr marL="789305" indent="-343535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788670" algn="l"/>
                <a:tab pos="78994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Refraction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through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regular astigmatic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surface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(toric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surface)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The </a:t>
            </a:r>
            <a:r>
              <a:rPr sz="1800" spc="10" dirty="0">
                <a:latin typeface="Arial"/>
                <a:cs typeface="Arial"/>
              </a:rPr>
              <a:t>more </a:t>
            </a:r>
            <a:r>
              <a:rPr sz="1800" spc="-15" dirty="0">
                <a:latin typeface="Arial"/>
                <a:cs typeface="Arial"/>
              </a:rPr>
              <a:t>curved </a:t>
            </a:r>
            <a:r>
              <a:rPr sz="1800" spc="5" dirty="0">
                <a:latin typeface="Arial"/>
                <a:cs typeface="Arial"/>
              </a:rPr>
              <a:t>meridian </a:t>
            </a:r>
            <a:r>
              <a:rPr sz="1800" spc="20" dirty="0">
                <a:latin typeface="Arial"/>
                <a:cs typeface="Arial"/>
              </a:rPr>
              <a:t>will </a:t>
            </a:r>
            <a:r>
              <a:rPr sz="1800" spc="-45" dirty="0">
                <a:latin typeface="Arial"/>
                <a:cs typeface="Arial"/>
              </a:rPr>
              <a:t>have </a:t>
            </a:r>
            <a:r>
              <a:rPr sz="1800" spc="-5" dirty="0">
                <a:latin typeface="Arial"/>
                <a:cs typeface="Arial"/>
              </a:rPr>
              <a:t>greater </a:t>
            </a:r>
            <a:r>
              <a:rPr sz="1800" spc="10" dirty="0">
                <a:latin typeface="Arial"/>
                <a:cs typeface="Arial"/>
              </a:rPr>
              <a:t>power </a:t>
            </a:r>
            <a:r>
              <a:rPr sz="1800" spc="-85" dirty="0">
                <a:latin typeface="Arial"/>
                <a:cs typeface="Arial"/>
              </a:rPr>
              <a:t>less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curved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4028" y="3092195"/>
            <a:ext cx="3067812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737" y="2457449"/>
            <a:ext cx="9751695" cy="32143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vertical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rays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more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converging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than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horizontal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rays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(horizontal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oval)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800" spc="-170" dirty="0">
                <a:solidFill>
                  <a:srgbClr val="404040"/>
                </a:solidFill>
                <a:latin typeface="Arial"/>
                <a:cs typeface="Arial"/>
              </a:rPr>
              <a:t>B 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vertical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rays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focused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…..horizontal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converging….(horizontal 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Line)(</a:t>
            </a:r>
            <a:r>
              <a:rPr sz="1800" b="1" spc="-110" dirty="0">
                <a:solidFill>
                  <a:srgbClr val="404040"/>
                </a:solidFill>
                <a:latin typeface="Arial"/>
                <a:cs typeface="Arial"/>
              </a:rPr>
              <a:t>FIRST</a:t>
            </a:r>
            <a:r>
              <a:rPr sz="1800" b="1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55" dirty="0">
                <a:solidFill>
                  <a:srgbClr val="404040"/>
                </a:solidFill>
                <a:latin typeface="Arial"/>
                <a:cs typeface="Arial"/>
              </a:rPr>
              <a:t>FOCUS)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c 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vertical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rays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diverging 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….but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less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than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convergence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horizontal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(horizontal</a:t>
            </a:r>
            <a:r>
              <a:rPr sz="1800" spc="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oval)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D 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divergence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vertical ray=convergence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horizontal</a:t>
            </a:r>
            <a:r>
              <a:rPr sz="18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ray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800" spc="-290" dirty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divergence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vertical </a:t>
            </a:r>
            <a:r>
              <a:rPr sz="1800" spc="180" dirty="0">
                <a:solidFill>
                  <a:srgbClr val="404040"/>
                </a:solidFill>
                <a:latin typeface="Arial"/>
                <a:cs typeface="Arial"/>
              </a:rPr>
              <a:t>&gt;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convergence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horizontal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800" spc="-225" dirty="0">
                <a:solidFill>
                  <a:srgbClr val="404040"/>
                </a:solidFill>
                <a:latin typeface="Arial"/>
                <a:cs typeface="Arial"/>
              </a:rPr>
              <a:t>F 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horizontal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focused(vertical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line) 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1800" b="1" spc="-110" dirty="0">
                <a:solidFill>
                  <a:srgbClr val="404040"/>
                </a:solidFill>
                <a:latin typeface="Arial"/>
                <a:cs typeface="Arial"/>
              </a:rPr>
              <a:t>second</a:t>
            </a:r>
            <a:r>
              <a:rPr sz="1800" b="1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404040"/>
                </a:solidFill>
                <a:latin typeface="Arial"/>
                <a:cs typeface="Arial"/>
              </a:rPr>
              <a:t>focus)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75" dirty="0">
                <a:solidFill>
                  <a:srgbClr val="404040"/>
                </a:solidFill>
                <a:latin typeface="Arial"/>
                <a:cs typeface="Arial"/>
              </a:rPr>
              <a:t>Distanceb/w </a:t>
            </a:r>
            <a:r>
              <a:rPr sz="1800" b="1" spc="-270" dirty="0">
                <a:solidFill>
                  <a:srgbClr val="404040"/>
                </a:solidFill>
                <a:latin typeface="Arial"/>
                <a:cs typeface="Arial"/>
              </a:rPr>
              <a:t>B </a:t>
            </a:r>
            <a:r>
              <a:rPr sz="1800" b="1" spc="140" dirty="0">
                <a:solidFill>
                  <a:srgbClr val="404040"/>
                </a:solidFill>
                <a:latin typeface="Arial"/>
                <a:cs typeface="Arial"/>
              </a:rPr>
              <a:t>&amp; </a:t>
            </a:r>
            <a:r>
              <a:rPr sz="1800" b="1" spc="-225" dirty="0">
                <a:solidFill>
                  <a:srgbClr val="404040"/>
                </a:solidFill>
                <a:latin typeface="Arial"/>
                <a:cs typeface="Arial"/>
              </a:rPr>
              <a:t>F </a:t>
            </a:r>
            <a:r>
              <a:rPr sz="1800" b="1" spc="180" dirty="0">
                <a:solidFill>
                  <a:srgbClr val="404040"/>
                </a:solidFill>
                <a:latin typeface="Arial"/>
                <a:cs typeface="Arial"/>
              </a:rPr>
              <a:t>= 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focal </a:t>
            </a:r>
            <a:r>
              <a:rPr sz="1800" b="1" spc="-80" dirty="0">
                <a:solidFill>
                  <a:srgbClr val="404040"/>
                </a:solidFill>
                <a:latin typeface="Arial"/>
                <a:cs typeface="Arial"/>
              </a:rPr>
              <a:t>interval </a:t>
            </a: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b="1" spc="-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404040"/>
                </a:solidFill>
                <a:latin typeface="Arial"/>
                <a:cs typeface="Arial"/>
              </a:rPr>
              <a:t>sturm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b="1" spc="-65" dirty="0">
                <a:solidFill>
                  <a:srgbClr val="404040"/>
                </a:solidFill>
                <a:latin typeface="Arial"/>
                <a:cs typeface="Arial"/>
              </a:rPr>
              <a:t>Whole </a:t>
            </a:r>
            <a:r>
              <a:rPr sz="1800" b="1" spc="-100" dirty="0">
                <a:solidFill>
                  <a:srgbClr val="404040"/>
                </a:solidFill>
                <a:latin typeface="Arial"/>
                <a:cs typeface="Arial"/>
              </a:rPr>
              <a:t>shape=sturms</a:t>
            </a:r>
            <a:r>
              <a:rPr sz="1800" b="1" spc="-85" dirty="0">
                <a:solidFill>
                  <a:srgbClr val="404040"/>
                </a:solidFill>
                <a:latin typeface="Arial"/>
                <a:cs typeface="Arial"/>
              </a:rPr>
              <a:t> conoid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7208519" y="3112007"/>
              <a:ext cx="2951987" cy="1286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5953" y="1172717"/>
              <a:ext cx="8825865" cy="647700"/>
            </a:xfrm>
            <a:custGeom>
              <a:avLst/>
              <a:gdLst/>
              <a:ahLst/>
              <a:cxnLst/>
              <a:rect l="l" t="t" r="r" b="b"/>
              <a:pathLst>
                <a:path w="8825865" h="647700">
                  <a:moveTo>
                    <a:pt x="8825484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8825484" y="647700"/>
                  </a:lnTo>
                  <a:lnTo>
                    <a:pt x="8825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5953" y="1172717"/>
              <a:ext cx="8825865" cy="647700"/>
            </a:xfrm>
            <a:custGeom>
              <a:avLst/>
              <a:gdLst/>
              <a:ahLst/>
              <a:cxnLst/>
              <a:rect l="l" t="t" r="r" b="b"/>
              <a:pathLst>
                <a:path w="8825865" h="647700">
                  <a:moveTo>
                    <a:pt x="0" y="647700"/>
                  </a:moveTo>
                  <a:lnTo>
                    <a:pt x="8825484" y="647700"/>
                  </a:lnTo>
                  <a:lnTo>
                    <a:pt x="8825484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33932" y="1129665"/>
            <a:ext cx="8613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Arial"/>
                <a:cs typeface="Arial"/>
              </a:rPr>
              <a:t>If </a:t>
            </a:r>
            <a:r>
              <a:rPr sz="1800" spc="5" dirty="0">
                <a:latin typeface="Arial"/>
                <a:cs typeface="Arial"/>
              </a:rPr>
              <a:t>retina </a:t>
            </a:r>
            <a:r>
              <a:rPr sz="1800" spc="-55" dirty="0">
                <a:latin typeface="Arial"/>
                <a:cs typeface="Arial"/>
              </a:rPr>
              <a:t>is </a:t>
            </a:r>
            <a:r>
              <a:rPr sz="1800" spc="10" dirty="0">
                <a:latin typeface="Arial"/>
                <a:cs typeface="Arial"/>
              </a:rPr>
              <a:t>at </a:t>
            </a:r>
            <a:r>
              <a:rPr sz="1800" spc="-40" dirty="0">
                <a:latin typeface="Arial"/>
                <a:cs typeface="Arial"/>
              </a:rPr>
              <a:t>any </a:t>
            </a:r>
            <a:r>
              <a:rPr sz="1800" spc="50" dirty="0">
                <a:latin typeface="Arial"/>
                <a:cs typeface="Arial"/>
              </a:rPr>
              <a:t>point </a:t>
            </a:r>
            <a:r>
              <a:rPr sz="1800" spc="-40" dirty="0">
                <a:latin typeface="Arial"/>
                <a:cs typeface="Arial"/>
              </a:rPr>
              <a:t>A </a:t>
            </a:r>
            <a:r>
              <a:rPr sz="1800" spc="80" dirty="0">
                <a:latin typeface="Arial"/>
                <a:cs typeface="Arial"/>
              </a:rPr>
              <a:t>to </a:t>
            </a:r>
            <a:r>
              <a:rPr sz="1800" spc="-225" dirty="0">
                <a:latin typeface="Arial"/>
                <a:cs typeface="Arial"/>
              </a:rPr>
              <a:t>F </a:t>
            </a:r>
            <a:r>
              <a:rPr sz="1800" spc="-5" dirty="0">
                <a:latin typeface="Arial"/>
                <a:cs typeface="Arial"/>
              </a:rPr>
              <a:t>image </a:t>
            </a:r>
            <a:r>
              <a:rPr sz="1800" spc="20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be </a:t>
            </a:r>
            <a:r>
              <a:rPr sz="1800" spc="20" dirty="0">
                <a:latin typeface="Arial"/>
                <a:cs typeface="Arial"/>
              </a:rPr>
              <a:t>blurred </a:t>
            </a:r>
            <a:r>
              <a:rPr sz="1800" spc="-114" dirty="0">
                <a:latin typeface="Arial"/>
                <a:cs typeface="Arial"/>
              </a:rPr>
              <a:t>as </a:t>
            </a:r>
            <a:r>
              <a:rPr sz="1800" spc="-60" dirty="0">
                <a:latin typeface="Arial"/>
                <a:cs typeface="Arial"/>
              </a:rPr>
              <a:t>rays </a:t>
            </a:r>
            <a:r>
              <a:rPr sz="1800" spc="-45" dirty="0">
                <a:latin typeface="Arial"/>
                <a:cs typeface="Arial"/>
              </a:rPr>
              <a:t>are </a:t>
            </a:r>
            <a:r>
              <a:rPr sz="1800" spc="-25" dirty="0">
                <a:latin typeface="Arial"/>
                <a:cs typeface="Arial"/>
              </a:rPr>
              <a:t>never </a:t>
            </a:r>
            <a:r>
              <a:rPr sz="1800" spc="-15" dirty="0">
                <a:latin typeface="Arial"/>
                <a:cs typeface="Arial"/>
              </a:rPr>
              <a:t>focused </a:t>
            </a:r>
            <a:r>
              <a:rPr sz="1800" spc="10" dirty="0">
                <a:latin typeface="Arial"/>
                <a:cs typeface="Arial"/>
              </a:rPr>
              <a:t>at </a:t>
            </a:r>
            <a:r>
              <a:rPr sz="1800" spc="-15" dirty="0">
                <a:latin typeface="Arial"/>
                <a:cs typeface="Arial"/>
              </a:rPr>
              <a:t>single  </a:t>
            </a:r>
            <a:r>
              <a:rPr sz="1800" spc="50" dirty="0"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7517" y="3294126"/>
            <a:ext cx="4846320" cy="923925"/>
          </a:xfrm>
          <a:custGeom>
            <a:avLst/>
            <a:gdLst/>
            <a:ahLst/>
            <a:cxnLst/>
            <a:rect l="l" t="t" r="r" b="b"/>
            <a:pathLst>
              <a:path w="4846320" h="923925">
                <a:moveTo>
                  <a:pt x="0" y="923544"/>
                </a:moveTo>
                <a:lnTo>
                  <a:pt x="4846320" y="923544"/>
                </a:lnTo>
                <a:lnTo>
                  <a:pt x="4846320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5750" y="3251149"/>
            <a:ext cx="412877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Arial"/>
                <a:cs typeface="Arial"/>
              </a:rPr>
              <a:t>If </a:t>
            </a:r>
            <a:r>
              <a:rPr sz="1800" b="1" spc="-65" dirty="0">
                <a:latin typeface="Arial"/>
                <a:cs typeface="Arial"/>
              </a:rPr>
              <a:t>retina </a:t>
            </a:r>
            <a:r>
              <a:rPr sz="1800" b="1" spc="-150" dirty="0">
                <a:latin typeface="Arial"/>
                <a:cs typeface="Arial"/>
              </a:rPr>
              <a:t>is </a:t>
            </a:r>
            <a:r>
              <a:rPr sz="1800" b="1" spc="-40" dirty="0">
                <a:latin typeface="Arial"/>
                <a:cs typeface="Arial"/>
              </a:rPr>
              <a:t>at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Both </a:t>
            </a:r>
            <a:r>
              <a:rPr sz="1800" spc="20" dirty="0">
                <a:latin typeface="Arial"/>
                <a:cs typeface="Arial"/>
              </a:rPr>
              <a:t>foci </a:t>
            </a:r>
            <a:r>
              <a:rPr sz="1800" spc="15" dirty="0">
                <a:latin typeface="Arial"/>
                <a:cs typeface="Arial"/>
              </a:rPr>
              <a:t>behind </a:t>
            </a:r>
            <a:r>
              <a:rPr sz="1800" spc="20" dirty="0">
                <a:latin typeface="Arial"/>
                <a:cs typeface="Arial"/>
              </a:rPr>
              <a:t>the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retina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800" spc="-75" dirty="0">
                <a:latin typeface="Wingdings"/>
                <a:cs typeface="Wingdings"/>
              </a:rPr>
              <a:t></a:t>
            </a:r>
            <a:r>
              <a:rPr sz="1800" b="1" spc="-75" dirty="0">
                <a:latin typeface="Arial"/>
                <a:cs typeface="Arial"/>
              </a:rPr>
              <a:t>compound </a:t>
            </a:r>
            <a:r>
              <a:rPr sz="1800" b="1" spc="-85" dirty="0">
                <a:latin typeface="Arial"/>
                <a:cs typeface="Arial"/>
              </a:rPr>
              <a:t>hypermetropic</a:t>
            </a:r>
            <a:r>
              <a:rPr sz="1800" b="1" spc="-95" dirty="0">
                <a:latin typeface="Arial"/>
                <a:cs typeface="Arial"/>
              </a:rPr>
              <a:t> astigmatism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2197607" y="3675888"/>
              <a:ext cx="4913376" cy="1322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06283" y="3904488"/>
              <a:ext cx="2904744" cy="1315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1383791" y="3418332"/>
              <a:ext cx="4943856" cy="1322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82156" y="3398520"/>
              <a:ext cx="3334511" cy="13426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1155191" y="2522220"/>
              <a:ext cx="4919472" cy="15179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51676" y="2497835"/>
              <a:ext cx="2772155" cy="1542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1961388" y="3787140"/>
              <a:ext cx="4920996" cy="1048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11211" y="3511296"/>
              <a:ext cx="2676144" cy="1600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11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sym</a:t>
            </a:r>
            <a:r>
              <a:rPr sz="3600" spc="-50" dirty="0"/>
              <a:t>p</a:t>
            </a:r>
            <a:r>
              <a:rPr sz="3600" spc="35" dirty="0"/>
              <a:t>toms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2580640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Blurred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defective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visin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Asthenopic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features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7379" y="1785620"/>
            <a:ext cx="5791200" cy="2833370"/>
            <a:chOff x="1643379" y="1785620"/>
            <a:chExt cx="5791200" cy="2833370"/>
          </a:xfrm>
        </p:grpSpPr>
        <p:sp>
          <p:nvSpPr>
            <p:cNvPr id="3" name="object 3"/>
            <p:cNvSpPr/>
            <p:nvPr/>
          </p:nvSpPr>
          <p:spPr>
            <a:xfrm>
              <a:off x="1643379" y="1785620"/>
              <a:ext cx="4017010" cy="28333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85109" y="2786380"/>
              <a:ext cx="4644390" cy="715010"/>
            </a:xfrm>
            <a:custGeom>
              <a:avLst/>
              <a:gdLst/>
              <a:ahLst/>
              <a:cxnLst/>
              <a:rect l="l" t="t" r="r" b="b"/>
              <a:pathLst>
                <a:path w="4644390" h="715010">
                  <a:moveTo>
                    <a:pt x="2786379" y="0"/>
                  </a:moveTo>
                  <a:lnTo>
                    <a:pt x="4644390" y="1270"/>
                  </a:lnTo>
                </a:path>
                <a:path w="4644390" h="715010">
                  <a:moveTo>
                    <a:pt x="2786379" y="713740"/>
                  </a:moveTo>
                  <a:lnTo>
                    <a:pt x="4644390" y="715010"/>
                  </a:lnTo>
                </a:path>
                <a:path w="4644390" h="715010">
                  <a:moveTo>
                    <a:pt x="2786379" y="0"/>
                  </a:moveTo>
                  <a:lnTo>
                    <a:pt x="2286000" y="71120"/>
                  </a:lnTo>
                </a:path>
                <a:path w="4644390" h="715010">
                  <a:moveTo>
                    <a:pt x="2724150" y="713740"/>
                  </a:moveTo>
                  <a:lnTo>
                    <a:pt x="2286000" y="642620"/>
                  </a:lnTo>
                </a:path>
                <a:path w="4644390" h="715010">
                  <a:moveTo>
                    <a:pt x="1858010" y="641350"/>
                  </a:moveTo>
                  <a:lnTo>
                    <a:pt x="0" y="356870"/>
                  </a:lnTo>
                </a:path>
                <a:path w="4644390" h="715010">
                  <a:moveTo>
                    <a:pt x="1858010" y="69850"/>
                  </a:moveTo>
                  <a:lnTo>
                    <a:pt x="0" y="355600"/>
                  </a:lnTo>
                </a:path>
              </a:pathLst>
            </a:custGeom>
            <a:ln w="9344">
              <a:solidFill>
                <a:srgbClr val="B354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77279" y="2786380"/>
              <a:ext cx="751840" cy="1270"/>
            </a:xfrm>
            <a:custGeom>
              <a:avLst/>
              <a:gdLst/>
              <a:ahLst/>
              <a:cxnLst/>
              <a:rect l="l" t="t" r="r" b="b"/>
              <a:pathLst>
                <a:path w="751840" h="1269">
                  <a:moveTo>
                    <a:pt x="751840" y="1270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B354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71870" y="2729230"/>
              <a:ext cx="113029" cy="1130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77279" y="3500120"/>
              <a:ext cx="751840" cy="1270"/>
            </a:xfrm>
            <a:custGeom>
              <a:avLst/>
              <a:gdLst/>
              <a:ahLst/>
              <a:cxnLst/>
              <a:rect l="l" t="t" r="r" b="b"/>
              <a:pathLst>
                <a:path w="751840" h="1270">
                  <a:moveTo>
                    <a:pt x="751840" y="1269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B354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71870" y="3442970"/>
              <a:ext cx="113029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15970" y="2247900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Fov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a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87971" y="2462529"/>
            <a:ext cx="10109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Light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rays</a:t>
            </a:r>
            <a:endParaRPr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69996" y="2578736"/>
            <a:ext cx="539115" cy="564515"/>
            <a:chOff x="2245995" y="2578735"/>
            <a:chExt cx="539115" cy="564515"/>
          </a:xfrm>
        </p:grpSpPr>
        <p:sp>
          <p:nvSpPr>
            <p:cNvPr id="12" name="object 12"/>
            <p:cNvSpPr/>
            <p:nvPr/>
          </p:nvSpPr>
          <p:spPr>
            <a:xfrm>
              <a:off x="2250440" y="2583180"/>
              <a:ext cx="462280" cy="483870"/>
            </a:xfrm>
            <a:custGeom>
              <a:avLst/>
              <a:gdLst/>
              <a:ahLst/>
              <a:cxnLst/>
              <a:rect l="l" t="t" r="r" b="b"/>
              <a:pathLst>
                <a:path w="462280" h="483869">
                  <a:moveTo>
                    <a:pt x="0" y="0"/>
                  </a:moveTo>
                  <a:lnTo>
                    <a:pt x="462280" y="483870"/>
                  </a:lnTo>
                </a:path>
              </a:pathLst>
            </a:custGeom>
            <a:ln w="8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73350" y="3028950"/>
              <a:ext cx="111760" cy="114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4614738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051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/>
              <a:t>signs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81833"/>
            <a:ext cx="4761230" cy="78168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Head </a:t>
            </a:r>
            <a:r>
              <a:rPr sz="1800" spc="70" dirty="0">
                <a:solidFill>
                  <a:srgbClr val="404040"/>
                </a:solidFill>
                <a:latin typeface="Arial"/>
                <a:cs typeface="Arial"/>
              </a:rPr>
              <a:t>tilt </a:t>
            </a:r>
            <a:r>
              <a:rPr sz="1800" spc="2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torticollis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correct 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axes</a:t>
            </a:r>
            <a:r>
              <a:rPr sz="18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defects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Half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closure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lid 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myopia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804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investigations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81833"/>
            <a:ext cx="5151755" cy="15830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Retinoscopy </a:t>
            </a:r>
            <a:r>
              <a:rPr sz="18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different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power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two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meridian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Oval/tilted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optic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disc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4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ophthalmoscopy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Asigmatic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fan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Cross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cylinder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013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/>
              <a:t>treatment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3721100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Regular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spectaclescylindrical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Contact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lenses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3644" y="3733800"/>
            <a:ext cx="7498080" cy="275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571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surgical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33932" y="2560396"/>
            <a:ext cx="2655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Astigmatic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keratotomy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431889"/>
            <a:ext cx="3970020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Photo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astigmatic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keratotomy(PARK)</a:t>
            </a:r>
            <a:endParaRPr sz="1800">
              <a:latin typeface="Arial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1010"/>
              </a:spcBef>
            </a:pP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USING </a:t>
            </a:r>
            <a:r>
              <a:rPr sz="1800" spc="-150" dirty="0">
                <a:solidFill>
                  <a:srgbClr val="404040"/>
                </a:solidFill>
                <a:latin typeface="Arial"/>
                <a:cs typeface="Arial"/>
              </a:rPr>
              <a:t>EXCIMER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95" dirty="0">
                <a:solidFill>
                  <a:srgbClr val="404040"/>
                </a:solidFill>
                <a:latin typeface="Arial"/>
                <a:cs typeface="Arial"/>
              </a:rPr>
              <a:t>LASER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560396"/>
            <a:ext cx="1884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LASIK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up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5D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5289" y="9144"/>
            <a:ext cx="5773420" cy="6446520"/>
            <a:chOff x="5995289" y="9144"/>
            <a:chExt cx="5773420" cy="6446520"/>
          </a:xfrm>
        </p:grpSpPr>
        <p:sp>
          <p:nvSpPr>
            <p:cNvPr id="3" name="object 3"/>
            <p:cNvSpPr/>
            <p:nvPr/>
          </p:nvSpPr>
          <p:spPr>
            <a:xfrm>
              <a:off x="6187440" y="402335"/>
              <a:ext cx="5581015" cy="6053455"/>
            </a:xfrm>
            <a:custGeom>
              <a:avLst/>
              <a:gdLst/>
              <a:ahLst/>
              <a:cxnLst/>
              <a:rect l="l" t="t" r="r" b="b"/>
              <a:pathLst>
                <a:path w="5581015" h="6053455">
                  <a:moveTo>
                    <a:pt x="5580888" y="0"/>
                  </a:moveTo>
                  <a:lnTo>
                    <a:pt x="1254252" y="0"/>
                  </a:lnTo>
                  <a:lnTo>
                    <a:pt x="1101852" y="0"/>
                  </a:lnTo>
                  <a:lnTo>
                    <a:pt x="1143" y="0"/>
                  </a:lnTo>
                  <a:lnTo>
                    <a:pt x="24511" y="137414"/>
                  </a:lnTo>
                  <a:lnTo>
                    <a:pt x="46736" y="274193"/>
                  </a:lnTo>
                  <a:lnTo>
                    <a:pt x="68453" y="411607"/>
                  </a:lnTo>
                  <a:lnTo>
                    <a:pt x="87122" y="549656"/>
                  </a:lnTo>
                  <a:lnTo>
                    <a:pt x="106045" y="687070"/>
                  </a:lnTo>
                  <a:lnTo>
                    <a:pt x="123571" y="825119"/>
                  </a:lnTo>
                  <a:lnTo>
                    <a:pt x="138557" y="961263"/>
                  </a:lnTo>
                  <a:lnTo>
                    <a:pt x="152908" y="1099312"/>
                  </a:lnTo>
                  <a:lnTo>
                    <a:pt x="165862" y="1236726"/>
                  </a:lnTo>
                  <a:lnTo>
                    <a:pt x="177165" y="1371727"/>
                  </a:lnTo>
                  <a:lnTo>
                    <a:pt x="188468" y="1508506"/>
                  </a:lnTo>
                  <a:lnTo>
                    <a:pt x="197866" y="1643507"/>
                  </a:lnTo>
                  <a:lnTo>
                    <a:pt x="205232" y="1778508"/>
                  </a:lnTo>
                  <a:lnTo>
                    <a:pt x="212852" y="1912874"/>
                  </a:lnTo>
                  <a:lnTo>
                    <a:pt x="219329" y="2045970"/>
                  </a:lnTo>
                  <a:lnTo>
                    <a:pt x="223901" y="2178050"/>
                  </a:lnTo>
                  <a:lnTo>
                    <a:pt x="227838" y="2310003"/>
                  </a:lnTo>
                  <a:lnTo>
                    <a:pt x="231521" y="2440686"/>
                  </a:lnTo>
                  <a:lnTo>
                    <a:pt x="233299" y="2569591"/>
                  </a:lnTo>
                  <a:lnTo>
                    <a:pt x="235204" y="2698623"/>
                  </a:lnTo>
                  <a:lnTo>
                    <a:pt x="236093" y="2825750"/>
                  </a:lnTo>
                  <a:lnTo>
                    <a:pt x="235204" y="2951607"/>
                  </a:lnTo>
                  <a:lnTo>
                    <a:pt x="235204" y="3076321"/>
                  </a:lnTo>
                  <a:lnTo>
                    <a:pt x="233299" y="3199765"/>
                  </a:lnTo>
                  <a:lnTo>
                    <a:pt x="230505" y="3320796"/>
                  </a:lnTo>
                  <a:lnTo>
                    <a:pt x="227838" y="3440684"/>
                  </a:lnTo>
                  <a:lnTo>
                    <a:pt x="224790" y="3558159"/>
                  </a:lnTo>
                  <a:lnTo>
                    <a:pt x="220218" y="3674999"/>
                  </a:lnTo>
                  <a:lnTo>
                    <a:pt x="215392" y="3789934"/>
                  </a:lnTo>
                  <a:lnTo>
                    <a:pt x="211074" y="3902583"/>
                  </a:lnTo>
                  <a:lnTo>
                    <a:pt x="198628" y="4122293"/>
                  </a:lnTo>
                  <a:lnTo>
                    <a:pt x="185420" y="4332986"/>
                  </a:lnTo>
                  <a:lnTo>
                    <a:pt x="171704" y="4535170"/>
                  </a:lnTo>
                  <a:lnTo>
                    <a:pt x="156464" y="4726432"/>
                  </a:lnTo>
                  <a:lnTo>
                    <a:pt x="140589" y="4909312"/>
                  </a:lnTo>
                  <a:lnTo>
                    <a:pt x="123571" y="5078730"/>
                  </a:lnTo>
                  <a:lnTo>
                    <a:pt x="106807" y="5237950"/>
                  </a:lnTo>
                  <a:lnTo>
                    <a:pt x="90043" y="5384431"/>
                  </a:lnTo>
                  <a:lnTo>
                    <a:pt x="74168" y="5518823"/>
                  </a:lnTo>
                  <a:lnTo>
                    <a:pt x="59055" y="5638063"/>
                  </a:lnTo>
                  <a:lnTo>
                    <a:pt x="44831" y="5745823"/>
                  </a:lnTo>
                  <a:lnTo>
                    <a:pt x="32893" y="5836615"/>
                  </a:lnTo>
                  <a:lnTo>
                    <a:pt x="21590" y="5912891"/>
                  </a:lnTo>
                  <a:lnTo>
                    <a:pt x="5461" y="6017615"/>
                  </a:lnTo>
                  <a:lnTo>
                    <a:pt x="0" y="6053328"/>
                  </a:lnTo>
                  <a:lnTo>
                    <a:pt x="1101852" y="6053328"/>
                  </a:lnTo>
                  <a:lnTo>
                    <a:pt x="1249553" y="6053328"/>
                  </a:lnTo>
                  <a:lnTo>
                    <a:pt x="5580888" y="6053328"/>
                  </a:lnTo>
                  <a:lnTo>
                    <a:pt x="558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95289" y="398271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33932" y="3335273"/>
            <a:ext cx="2081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APHAKIA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8789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/>
              <a:t>APH</a:t>
            </a:r>
            <a:r>
              <a:rPr sz="3600" spc="-140" dirty="0"/>
              <a:t>A</a:t>
            </a:r>
            <a:r>
              <a:rPr sz="3600" spc="-150" dirty="0"/>
              <a:t>KIA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60396"/>
            <a:ext cx="3013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Absence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crystalline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lens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66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/>
              <a:t>etiology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57449"/>
            <a:ext cx="6075680" cy="201041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Congenital</a:t>
            </a:r>
            <a:r>
              <a:rPr sz="1800" spc="-1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rare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Surgical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aphakia</a:t>
            </a:r>
            <a:r>
              <a:rPr sz="1800" spc="-1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commonest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Traumatic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extrusion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4m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eye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Due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absorption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lens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matter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after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trauma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-2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children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Postr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dislocation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lens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vitreous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431889"/>
            <a:ext cx="4117975" cy="125666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Loss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accommodation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Highly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hypermetropic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8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Total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power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reduced </a:t>
            </a:r>
            <a:r>
              <a:rPr sz="1800" spc="60" dirty="0">
                <a:solidFill>
                  <a:srgbClr val="404040"/>
                </a:solidFill>
                <a:latin typeface="Arial"/>
                <a:cs typeface="Arial"/>
              </a:rPr>
              <a:t>(+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60D</a:t>
            </a:r>
            <a:r>
              <a:rPr sz="1800" spc="-4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44D)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1" y="820517"/>
            <a:ext cx="40138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/>
              <a:t>Emmetropia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0" y="2286001"/>
            <a:ext cx="8153400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Adequate </a:t>
            </a:r>
            <a:r>
              <a:rPr sz="2800" spc="-5" dirty="0">
                <a:latin typeface="Arial"/>
                <a:cs typeface="Arial"/>
              </a:rPr>
              <a:t>correlation between </a:t>
            </a:r>
            <a:r>
              <a:rPr sz="2800" spc="-10" dirty="0">
                <a:latin typeface="Arial"/>
                <a:cs typeface="Arial"/>
              </a:rPr>
              <a:t>axial </a:t>
            </a:r>
            <a:r>
              <a:rPr sz="2800" spc="-5" dirty="0">
                <a:latin typeface="Arial"/>
                <a:cs typeface="Arial"/>
              </a:rPr>
              <a:t>length 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refractive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power</a:t>
            </a:r>
            <a:endParaRPr sz="2800" dirty="0">
              <a:latin typeface="Arial"/>
              <a:cs typeface="Arial"/>
            </a:endParaRPr>
          </a:p>
          <a:p>
            <a:pPr marL="355600" marR="573405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Parallel </a:t>
            </a:r>
            <a:r>
              <a:rPr sz="2800" spc="-10" dirty="0">
                <a:latin typeface="Arial"/>
                <a:cs typeface="Arial"/>
              </a:rPr>
              <a:t>light </a:t>
            </a:r>
            <a:r>
              <a:rPr sz="2800" spc="-5" dirty="0">
                <a:latin typeface="Arial"/>
                <a:cs typeface="Arial"/>
              </a:rPr>
              <a:t>rays fall on the retina </a:t>
            </a:r>
            <a:r>
              <a:rPr sz="2800" dirty="0">
                <a:latin typeface="Arial"/>
                <a:cs typeface="Arial"/>
              </a:rPr>
              <a:t>(no  </a:t>
            </a:r>
            <a:r>
              <a:rPr sz="2800" spc="-5" dirty="0">
                <a:latin typeface="Arial"/>
                <a:cs typeface="Arial"/>
              </a:rPr>
              <a:t>accommodation)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6055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11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sym</a:t>
            </a:r>
            <a:r>
              <a:rPr sz="3600" spc="-50" dirty="0"/>
              <a:t>p</a:t>
            </a:r>
            <a:r>
              <a:rPr sz="3600" spc="35" dirty="0"/>
              <a:t>toms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7850505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Defective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vision far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(due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hypermetropia)&amp;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near(loss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accommodation)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Erythropsia(IR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Radn)&amp;cyanopsia(UV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radiation)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1051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/>
              <a:t>signs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81833"/>
            <a:ext cx="5128260" cy="281178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Limbal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scar</a:t>
            </a:r>
            <a:r>
              <a:rPr sz="1800" spc="-3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surgical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Deep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Iridodonesis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(tremor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iris)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Jet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blac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pupil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Only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2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purkinje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images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8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Fundus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examination</a:t>
            </a:r>
            <a:r>
              <a:rPr sz="1800" spc="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hypermetropic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small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disc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Retinoscopy</a:t>
            </a:r>
            <a:r>
              <a:rPr sz="1800" spc="-1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high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hypermetropia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013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/>
              <a:t>treatment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3310890" cy="163322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Spectacles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(convex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lens)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Contact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lens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Intra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ocular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lens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implantation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Refractive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corneal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surgery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081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spectacles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81833"/>
            <a:ext cx="4317365" cy="278765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Advantages</a:t>
            </a:r>
            <a:r>
              <a:rPr sz="1800" spc="-2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cheap, 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easy </a:t>
            </a:r>
            <a:r>
              <a:rPr sz="1800" spc="235" dirty="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r>
              <a:rPr sz="1800" spc="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safe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Disadvantages</a:t>
            </a:r>
            <a:endParaRPr sz="1800">
              <a:latin typeface="Arial"/>
              <a:cs typeface="Arial"/>
            </a:endParaRPr>
          </a:p>
          <a:p>
            <a:pPr marL="384175" marR="5080">
              <a:lnSpc>
                <a:spcPct val="142000"/>
              </a:lnSpc>
              <a:spcBef>
                <a:spcPts val="280"/>
              </a:spcBef>
            </a:pP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magnified 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image</a:t>
            </a:r>
            <a:r>
              <a:rPr sz="1800" spc="1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diplopia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u/l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cases 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spherical </a:t>
            </a:r>
            <a:r>
              <a:rPr sz="1800" spc="235" dirty="0">
                <a:solidFill>
                  <a:srgbClr val="404040"/>
                </a:solidFill>
                <a:latin typeface="Arial"/>
                <a:cs typeface="Arial"/>
              </a:rPr>
              <a:t>&amp;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chromatic aberration  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limited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field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994"/>
              </a:spcBef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cosmetic</a:t>
            </a:r>
            <a:endParaRPr sz="1800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1000"/>
              </a:spcBef>
            </a:pPr>
            <a:r>
              <a:rPr sz="1800" b="1" spc="-85" dirty="0">
                <a:solidFill>
                  <a:srgbClr val="404040"/>
                </a:solidFill>
                <a:latin typeface="Arial"/>
                <a:cs typeface="Arial"/>
              </a:rPr>
              <a:t>roving 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ring </a:t>
            </a:r>
            <a:r>
              <a:rPr sz="1800" b="1" spc="-105" dirty="0">
                <a:solidFill>
                  <a:srgbClr val="404040"/>
                </a:solidFill>
                <a:latin typeface="Arial"/>
                <a:cs typeface="Arial"/>
              </a:rPr>
              <a:t>scotoma (jack 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b="1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404040"/>
                </a:solidFill>
                <a:latin typeface="Arial"/>
                <a:cs typeface="Arial"/>
              </a:rPr>
              <a:t>box)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1" y="2628900"/>
            <a:ext cx="3416808" cy="3416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4197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/>
              <a:t>Roving </a:t>
            </a:r>
            <a:r>
              <a:rPr sz="3600" spc="65" dirty="0"/>
              <a:t>ring</a:t>
            </a:r>
            <a:r>
              <a:rPr sz="3600" spc="-35" dirty="0"/>
              <a:t> </a:t>
            </a:r>
            <a:r>
              <a:rPr sz="3600" spc="-10" dirty="0"/>
              <a:t>scotoma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252465" y="1812416"/>
            <a:ext cx="5914390" cy="409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808080"/>
                </a:solidFill>
                <a:latin typeface="Arial"/>
                <a:cs typeface="Arial"/>
              </a:rPr>
              <a:t>roving </a:t>
            </a:r>
            <a:r>
              <a:rPr sz="1800" b="1" dirty="0">
                <a:solidFill>
                  <a:srgbClr val="808080"/>
                </a:solidFill>
                <a:latin typeface="Arial"/>
                <a:cs typeface="Arial"/>
              </a:rPr>
              <a:t>Ring </a:t>
            </a:r>
            <a:r>
              <a:rPr sz="1800" b="1" spc="-5" dirty="0">
                <a:solidFill>
                  <a:srgbClr val="808080"/>
                </a:solidFill>
                <a:latin typeface="Arial"/>
                <a:cs typeface="Arial"/>
              </a:rPr>
              <a:t>Scotoma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: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edge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a convex lens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acts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as  a prism and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higher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808080"/>
                </a:solidFill>
                <a:latin typeface="Arial"/>
                <a:cs typeface="Arial"/>
              </a:rPr>
              <a:t>power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the convex lens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greater is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prism angle (alpha).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light falling on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prism bends </a:t>
            </a:r>
            <a:r>
              <a:rPr sz="1800" spc="-10" dirty="0">
                <a:solidFill>
                  <a:srgbClr val="808080"/>
                </a:solidFill>
                <a:latin typeface="Arial"/>
                <a:cs typeface="Arial"/>
              </a:rPr>
              <a:t>towards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its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base </a:t>
            </a:r>
            <a:r>
              <a:rPr sz="1800" spc="-10" dirty="0">
                <a:solidFill>
                  <a:srgbClr val="808080"/>
                </a:solidFill>
                <a:latin typeface="Arial"/>
                <a:cs typeface="Arial"/>
              </a:rPr>
              <a:t>by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an angle alpha/2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, 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therefore, greater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angle </a:t>
            </a:r>
            <a:r>
              <a:rPr sz="1800" spc="-10" dirty="0">
                <a:solidFill>
                  <a:srgbClr val="808080"/>
                </a:solidFill>
                <a:latin typeface="Arial"/>
                <a:cs typeface="Arial"/>
              </a:rPr>
              <a:t>alpha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more </a:t>
            </a:r>
            <a:r>
              <a:rPr sz="1800" spc="-15" dirty="0">
                <a:solidFill>
                  <a:srgbClr val="808080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be the  bending.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aphakic spectacles,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angle alpha being  large,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light falling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at 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edge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the lens bends  </a:t>
            </a:r>
            <a:r>
              <a:rPr sz="1800" spc="-10" dirty="0">
                <a:solidFill>
                  <a:srgbClr val="808080"/>
                </a:solidFill>
                <a:latin typeface="Arial"/>
                <a:cs typeface="Arial"/>
              </a:rPr>
              <a:t>towards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center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the lens (base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prism) and does  not reach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pupil and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is,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therefore, not seen. This results  in an area of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visual field </a:t>
            </a:r>
            <a:r>
              <a:rPr sz="1800" spc="-15" dirty="0">
                <a:solidFill>
                  <a:srgbClr val="808080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is not visible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the  patient, or scotoma. And because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edge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lens is  present all around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lens like a ring, so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gives rise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a  ring shaped scotoma.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position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of this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scotoma is</a:t>
            </a:r>
            <a:r>
              <a:rPr sz="1800" spc="1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not</a:t>
            </a:r>
            <a:endParaRPr sz="1800">
              <a:latin typeface="Arial"/>
              <a:cs typeface="Arial"/>
            </a:endParaRPr>
          </a:p>
          <a:p>
            <a:pPr marL="12700" marR="102235">
              <a:lnSpc>
                <a:spcPts val="1800"/>
              </a:lnSpc>
              <a:spcBef>
                <a:spcPts val="365"/>
              </a:spcBef>
            </a:pP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fixed in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visual field because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808080"/>
                </a:solidFill>
                <a:latin typeface="Arial"/>
                <a:cs typeface="Arial"/>
              </a:rPr>
              <a:t>eye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keeps moving (or  roving) in relation </a:t>
            </a:r>
            <a:r>
              <a:rPr sz="1800" dirty="0">
                <a:solidFill>
                  <a:srgbClr val="808080"/>
                </a:solidFill>
                <a:latin typeface="Arial"/>
                <a:cs typeface="Arial"/>
              </a:rPr>
              <a:t>to the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aphakic</a:t>
            </a:r>
            <a:r>
              <a:rPr sz="1800" spc="4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spectacle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248" y="9144"/>
            <a:ext cx="11330305" cy="6391910"/>
            <a:chOff x="460248" y="9144"/>
            <a:chExt cx="11330305" cy="6391910"/>
          </a:xfrm>
        </p:grpSpPr>
        <p:sp>
          <p:nvSpPr>
            <p:cNvPr id="3" name="object 3"/>
            <p:cNvSpPr/>
            <p:nvPr/>
          </p:nvSpPr>
          <p:spPr>
            <a:xfrm>
              <a:off x="8502141" y="1519046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248" y="1866899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7" name="object 7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3544" y="3704844"/>
              <a:ext cx="8825484" cy="2630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7047" y="406908"/>
              <a:ext cx="2857500" cy="2857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007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/>
              <a:t>Jack </a:t>
            </a:r>
            <a:r>
              <a:rPr sz="3600" spc="50" dirty="0"/>
              <a:t>in </a:t>
            </a:r>
            <a:r>
              <a:rPr sz="3600" spc="45" dirty="0"/>
              <a:t>the</a:t>
            </a:r>
            <a:r>
              <a:rPr sz="3600" spc="55" dirty="0"/>
              <a:t> </a:t>
            </a:r>
            <a:r>
              <a:rPr sz="3600" spc="20" dirty="0"/>
              <a:t>box</a:t>
            </a:r>
            <a:endParaRPr sz="36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2362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Contac</a:t>
            </a:r>
            <a:r>
              <a:rPr sz="3600" spc="-90" dirty="0"/>
              <a:t> </a:t>
            </a:r>
            <a:r>
              <a:rPr sz="3600" spc="-80" dirty="0"/>
              <a:t>lens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2038350" cy="20358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Advantages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6100"/>
              </a:lnSpc>
              <a:spcBef>
                <a:spcPts val="15"/>
              </a:spcBef>
            </a:pP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No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aberration 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Better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field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vision  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Cosmetic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good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Less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magnified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14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0" dirty="0"/>
              <a:t>Disasdvantages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2529840" cy="123253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Costly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Cumbersome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wear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Cornel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complications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3122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Intraocular</a:t>
            </a:r>
            <a:r>
              <a:rPr sz="3600" spc="-55" dirty="0"/>
              <a:t> </a:t>
            </a:r>
            <a:r>
              <a:rPr sz="3600" spc="-80" dirty="0"/>
              <a:t>lens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560396"/>
            <a:ext cx="1647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Best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method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87984"/>
            <a:ext cx="5239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Refractive </a:t>
            </a:r>
            <a:r>
              <a:rPr sz="3600" spc="-25" dirty="0"/>
              <a:t>corneal</a:t>
            </a:r>
            <a:r>
              <a:rPr sz="3600" dirty="0"/>
              <a:t> </a:t>
            </a:r>
            <a:r>
              <a:rPr sz="3600" spc="-35" dirty="0"/>
              <a:t>surgery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3932" y="2431889"/>
            <a:ext cx="6777990" cy="8318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B31166"/>
              </a:buClr>
              <a:buSzPct val="80555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Keratophakia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Lenticule made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4m 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donor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cornea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placed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800" spc="80" dirty="0">
                <a:solidFill>
                  <a:srgbClr val="404040"/>
                </a:solidFill>
                <a:latin typeface="Arial"/>
                <a:cs typeface="Arial"/>
              </a:rPr>
              <a:t>b/w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lamella 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cornea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3297</Words>
  <Application>Microsoft Office PowerPoint</Application>
  <PresentationFormat>Custom</PresentationFormat>
  <Paragraphs>658</Paragraphs>
  <Slides>152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53" baseType="lpstr">
      <vt:lpstr>Oriel</vt:lpstr>
      <vt:lpstr>Refractive errors of eye  BY DR DIPAK  PATEL </vt:lpstr>
      <vt:lpstr>emmetropia</vt:lpstr>
      <vt:lpstr>Basic Optics</vt:lpstr>
      <vt:lpstr>Slide 4</vt:lpstr>
      <vt:lpstr>REFRACTION</vt:lpstr>
      <vt:lpstr>Refractive Components of the Eye</vt:lpstr>
      <vt:lpstr>REFRACTIVE   PHYSIOLOGY</vt:lpstr>
      <vt:lpstr>Slide 8</vt:lpstr>
      <vt:lpstr>Emmetropia</vt:lpstr>
      <vt:lpstr>Ametropia (Refractive error)</vt:lpstr>
      <vt:lpstr>ametropia</vt:lpstr>
      <vt:lpstr>etiology</vt:lpstr>
      <vt:lpstr>Slide 13</vt:lpstr>
      <vt:lpstr>Slide 14</vt:lpstr>
      <vt:lpstr>myopia</vt:lpstr>
      <vt:lpstr>Etiological classification</vt:lpstr>
      <vt:lpstr>Clinical classification</vt:lpstr>
      <vt:lpstr>Congenital myopia</vt:lpstr>
      <vt:lpstr>Simple myopia</vt:lpstr>
      <vt:lpstr>Etiology of simple myopia</vt:lpstr>
      <vt:lpstr>symptoms</vt:lpstr>
      <vt:lpstr>signs</vt:lpstr>
      <vt:lpstr>Pathological myopia</vt:lpstr>
      <vt:lpstr>etiology</vt:lpstr>
      <vt:lpstr>symptoms</vt:lpstr>
      <vt:lpstr>signs</vt:lpstr>
      <vt:lpstr>Fundus examination</vt:lpstr>
      <vt:lpstr>Slide 28</vt:lpstr>
      <vt:lpstr>Slide 29</vt:lpstr>
      <vt:lpstr>complications</vt:lpstr>
      <vt:lpstr>treatment</vt:lpstr>
      <vt:lpstr>Surgical correction</vt:lpstr>
      <vt:lpstr>Surgical correction</vt:lpstr>
      <vt:lpstr>Surgical correction</vt:lpstr>
      <vt:lpstr>USED FOR</vt:lpstr>
      <vt:lpstr>advantages</vt:lpstr>
      <vt:lpstr>DISADVANTAGES</vt:lpstr>
      <vt:lpstr>EXTRACTION OF CLER CRYSTALLINE LENS</vt:lpstr>
      <vt:lpstr>Phakic intra ocular lens</vt:lpstr>
      <vt:lpstr>Intercorneal ring implantation</vt:lpstr>
      <vt:lpstr>orthokeratology</vt:lpstr>
      <vt:lpstr>Slide 42</vt:lpstr>
      <vt:lpstr>HYPERMETROPIA</vt:lpstr>
      <vt:lpstr>Slide 44</vt:lpstr>
      <vt:lpstr>etiology</vt:lpstr>
      <vt:lpstr>Clinical types</vt:lpstr>
      <vt:lpstr>Simple/developmental</vt:lpstr>
      <vt:lpstr>Pathological hypermetropia</vt:lpstr>
      <vt:lpstr>Functional hypermetropia</vt:lpstr>
      <vt:lpstr>Components of hypermetropia</vt:lpstr>
      <vt:lpstr>Slide 51</vt:lpstr>
      <vt:lpstr>Slide 52</vt:lpstr>
      <vt:lpstr>Slide 53</vt:lpstr>
      <vt:lpstr>Slide 54</vt:lpstr>
      <vt:lpstr>Slide 55</vt:lpstr>
      <vt:lpstr>symptoms</vt:lpstr>
      <vt:lpstr>signs</vt:lpstr>
      <vt:lpstr>complications</vt:lpstr>
      <vt:lpstr>treatment</vt:lpstr>
      <vt:lpstr>surgical</vt:lpstr>
      <vt:lpstr>Hyperopic PRK</vt:lpstr>
      <vt:lpstr>HYPEROPIC LASIK</vt:lpstr>
      <vt:lpstr>CONDUCTIVE KERATOPLASTY</vt:lpstr>
      <vt:lpstr>ASTIGMATISM</vt:lpstr>
      <vt:lpstr>ASTIGMATISM</vt:lpstr>
      <vt:lpstr>etiology</vt:lpstr>
      <vt:lpstr>With the rule</vt:lpstr>
      <vt:lpstr>REGULAR ASTIGMATISM</vt:lpstr>
      <vt:lpstr>Types of regular astigmatism</vt:lpstr>
      <vt:lpstr>etiology</vt:lpstr>
      <vt:lpstr>Optics of regular astigmatism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symptoms</vt:lpstr>
      <vt:lpstr>signs</vt:lpstr>
      <vt:lpstr>investigations</vt:lpstr>
      <vt:lpstr>treatment</vt:lpstr>
      <vt:lpstr>surgical</vt:lpstr>
      <vt:lpstr>Slide 84</vt:lpstr>
      <vt:lpstr>Slide 85</vt:lpstr>
      <vt:lpstr>APHAKIA</vt:lpstr>
      <vt:lpstr>APHAKIA</vt:lpstr>
      <vt:lpstr>etiology</vt:lpstr>
      <vt:lpstr>Slide 89</vt:lpstr>
      <vt:lpstr>symptoms</vt:lpstr>
      <vt:lpstr>signs</vt:lpstr>
      <vt:lpstr>treatment</vt:lpstr>
      <vt:lpstr>spectacles</vt:lpstr>
      <vt:lpstr>Roving ring scotoma</vt:lpstr>
      <vt:lpstr>Jack in the box</vt:lpstr>
      <vt:lpstr>Contac lens</vt:lpstr>
      <vt:lpstr>Disasdvantages</vt:lpstr>
      <vt:lpstr>Intraocular lens</vt:lpstr>
      <vt:lpstr>Refractive corneal surgery</vt:lpstr>
      <vt:lpstr>Slide 100</vt:lpstr>
      <vt:lpstr>Slide 101</vt:lpstr>
      <vt:lpstr>Slide 102</vt:lpstr>
      <vt:lpstr>signs</vt:lpstr>
      <vt:lpstr>Refractive status</vt:lpstr>
      <vt:lpstr>ANISOMETROPIA</vt:lpstr>
      <vt:lpstr>ANISOMETROPIA</vt:lpstr>
      <vt:lpstr>ETIOLOGY</vt:lpstr>
      <vt:lpstr>Slide 108</vt:lpstr>
      <vt:lpstr>Slide 109</vt:lpstr>
      <vt:lpstr>diagnosis</vt:lpstr>
      <vt:lpstr>treatment</vt:lpstr>
      <vt:lpstr>ANOMALIES OF</vt:lpstr>
      <vt:lpstr>accomodation</vt:lpstr>
      <vt:lpstr>Far point of eye</vt:lpstr>
      <vt:lpstr>Range of accomodation</vt:lpstr>
      <vt:lpstr>Amplitude of accomodation</vt:lpstr>
      <vt:lpstr>Anomalies of accomodation</vt:lpstr>
      <vt:lpstr>PRESBYOPIA</vt:lpstr>
      <vt:lpstr>presbyopia</vt:lpstr>
      <vt:lpstr>Slide 120</vt:lpstr>
      <vt:lpstr>causes</vt:lpstr>
      <vt:lpstr>Causes of premature presbyopia</vt:lpstr>
      <vt:lpstr>symptoms</vt:lpstr>
      <vt:lpstr>TREATMENT</vt:lpstr>
      <vt:lpstr>Spasm of</vt:lpstr>
      <vt:lpstr>causes</vt:lpstr>
      <vt:lpstr>Clinical features</vt:lpstr>
      <vt:lpstr>diagnosis</vt:lpstr>
      <vt:lpstr>treatment</vt:lpstr>
      <vt:lpstr>Paralysis of</vt:lpstr>
      <vt:lpstr>Paralysis of accommodation (cycloplegia)</vt:lpstr>
      <vt:lpstr>Clinical features</vt:lpstr>
      <vt:lpstr>treatment</vt:lpstr>
      <vt:lpstr>Correction of refractive errors</vt:lpstr>
      <vt:lpstr>What is the Far Point</vt:lpstr>
      <vt:lpstr>What is the Near Point</vt:lpstr>
      <vt:lpstr>What is the Near Point</vt:lpstr>
      <vt:lpstr>What is the Near Point</vt:lpstr>
      <vt:lpstr>Remember!!</vt:lpstr>
      <vt:lpstr>Slide 140</vt:lpstr>
      <vt:lpstr>Slide 141</vt:lpstr>
      <vt:lpstr>Spectacles &amp;</vt:lpstr>
      <vt:lpstr>Types of optical correction</vt:lpstr>
      <vt:lpstr>Slide 144</vt:lpstr>
      <vt:lpstr>Slide 145</vt:lpstr>
      <vt:lpstr>Slide 146</vt:lpstr>
      <vt:lpstr>Slide 147</vt:lpstr>
      <vt:lpstr>Toric lenses:</vt:lpstr>
      <vt:lpstr>Refractive Surgery Techniques</vt:lpstr>
      <vt:lpstr>Laser technology</vt:lpstr>
      <vt:lpstr>Laser technology</vt:lpstr>
      <vt:lpstr>Slide 152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Refractive errors of eye</dc:title>
  <cp:lastModifiedBy>User</cp:lastModifiedBy>
  <cp:revision>8</cp:revision>
  <dcterms:created xsi:type="dcterms:W3CDTF">2020-04-05T05:43:27Z</dcterms:created>
  <dcterms:modified xsi:type="dcterms:W3CDTF">2020-08-17T02:48:09Z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2020-04-05T00:00:00Z</vt:filetime>
  </property>
</Properties>
</file>