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71" r:id="rId2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9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4F3849-412E-4C46-8252-A316D1FD5D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F91DF-6634-42B8-B17A-22A03C2BB9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8E021-07BD-4965-9916-2C12DD9577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3BC1A-D985-4529-8CD6-191ABD5AC6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26096-111B-453C-B146-46A9E8B478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F927C-4C9F-4BCF-8B5C-408E815B90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5BED-B76C-4A44-B61C-F26184BD2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8386E-A015-419E-9664-5776B49677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65153-07CB-49AE-ADAF-08BDF7C27F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C5D88-6B65-4AA5-835B-E984B7283E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45853-A384-4120-99C6-20D719362C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3F3A6-8CD9-4793-8219-31C7840020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kumimoji="0"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6F1740D-6AE2-4A14-A2C5-608EBF6EED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europepmc.org/search?page=1&amp;query=ISSN:%221081-597X%22" TargetMode="External"/><Relationship Id="rId3" Type="http://schemas.openxmlformats.org/officeDocument/2006/relationships/hyperlink" Target="http://europepmc.org/search?page=1&amp;query=AUTH:%22Rosales+MA%22" TargetMode="External"/><Relationship Id="rId7" Type="http://schemas.openxmlformats.org/officeDocument/2006/relationships/hyperlink" Target="http://europepmc.org/search?page=1&amp;query=AUTH:%22Bonilla+J%22" TargetMode="External"/><Relationship Id="rId12" Type="http://schemas.openxmlformats.org/officeDocument/2006/relationships/hyperlink" Target="http://europepmc.org/abstract/MED/15521273/?whatizit_url=http://europepmc.org/search/?page=1&amp;query=%22coma%22" TargetMode="External"/><Relationship Id="rId2" Type="http://schemas.openxmlformats.org/officeDocument/2006/relationships/hyperlink" Target="http://europepmc.org/search?page=1&amp;query=AUTH:%22Cant%C3%BA+R%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epmc.org/search?page=1&amp;query=AUTH:%22Montes+V%22" TargetMode="External"/><Relationship Id="rId11" Type="http://schemas.openxmlformats.org/officeDocument/2006/relationships/hyperlink" Target="http://europepmc.org/abstract/MED/15521273/?whatizit_url=http://europepmc.org/search/?page=1&amp;query=%22presbyopia%22" TargetMode="External"/><Relationship Id="rId5" Type="http://schemas.openxmlformats.org/officeDocument/2006/relationships/hyperlink" Target="http://europepmc.org/search?page=1&amp;query=AUTH:%22Curioca+A%22" TargetMode="External"/><Relationship Id="rId10" Type="http://schemas.openxmlformats.org/officeDocument/2006/relationships/hyperlink" Target="http://europepmc.org/abstract/MED/15521273/?whatizit_url=http://europepmc.org/search/?page=1&amp;query=%22ametropia%22" TargetMode="External"/><Relationship Id="rId4" Type="http://schemas.openxmlformats.org/officeDocument/2006/relationships/hyperlink" Target="http://europepmc.org/search?page=1&amp;query=AUTH:%22Tepich%C3%ADn+E%22" TargetMode="External"/><Relationship Id="rId9" Type="http://schemas.openxmlformats.org/officeDocument/2006/relationships/hyperlink" Target="http://europepmc.org/abstract/MED/15521273/?whatizit_url_go_term=http://www.ebi.ac.uk/ego/GTerm?id=GO:0007601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europepmc.org/search?page=1&amp;query=ISSN:%221081-597X%22" TargetMode="External"/><Relationship Id="rId3" Type="http://schemas.openxmlformats.org/officeDocument/2006/relationships/hyperlink" Target="http://europepmc.org/search?page=1&amp;query=AUTH:%22Rosales+MA%22" TargetMode="External"/><Relationship Id="rId7" Type="http://schemas.openxmlformats.org/officeDocument/2006/relationships/hyperlink" Target="http://europepmc.org/search?page=1&amp;query=AUTH:%22Bonilla+J%22" TargetMode="External"/><Relationship Id="rId2" Type="http://schemas.openxmlformats.org/officeDocument/2006/relationships/hyperlink" Target="http://europepmc.org/search?page=1&amp;query=AUTH:%22Cant%C3%BA+R%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epmc.org/search?page=1&amp;query=AUTH:%22Montes+V%22" TargetMode="External"/><Relationship Id="rId5" Type="http://schemas.openxmlformats.org/officeDocument/2006/relationships/hyperlink" Target="http://europepmc.org/search?page=1&amp;query=AUTH:%22Curioca+A%22" TargetMode="External"/><Relationship Id="rId10" Type="http://schemas.openxmlformats.org/officeDocument/2006/relationships/hyperlink" Target="http://europepmc.org/abstract/MED/19248545/?whatizit_url_go_term=http://www.ebi.ac.uk/ego/GTerm?id=GO:0007601" TargetMode="External"/><Relationship Id="rId4" Type="http://schemas.openxmlformats.org/officeDocument/2006/relationships/hyperlink" Target="http://europepmc.org/search?page=1&amp;query=AUTH:%22Tepich%C3%ADn+E%22" TargetMode="External"/><Relationship Id="rId9" Type="http://schemas.openxmlformats.org/officeDocument/2006/relationships/hyperlink" Target="http://europepmc.org/abstract/MED/19248545/?whatizit_url=http://europepmc.org/search/?page=1&amp;query=%22presbyopia%22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Presbyopia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BY DR DIPAK PATEL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Example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2800" smtClean="0"/>
              <a:t>Working distance at 40 cm requires 2.50D of accommodation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400" smtClean="0"/>
              <a:t>Patient A has 5.00D of accommodation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2000" smtClean="0"/>
              <a:t>He can use up to 2.50D of accommodation comfortably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2000" smtClean="0"/>
              <a:t>Therefore, he has just enough accommodative power for reading at 40 cm, and no reading glasses are required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400" smtClean="0"/>
              <a:t>Patient B has 3.00D of accommodation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2000" smtClean="0"/>
              <a:t>He can use up to 1.50D of accommodation comfortably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2000" smtClean="0"/>
              <a:t>Therefore, he needs an additional 1.00D of accommodative power for reading at 40 cm, and +1.00D reading glasses are required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Management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Clr>
                <a:srgbClr val="6BB1C9"/>
              </a:buClr>
              <a:buSzPct val="95000"/>
              <a:defRPr/>
            </a:pPr>
            <a:r>
              <a:rPr lang="en-US" altLang="zh-TW" sz="3000" smtClean="0"/>
              <a:t>Converging or plus lenses for </a:t>
            </a:r>
            <a:r>
              <a:rPr lang="en-US" altLang="zh-TW" sz="3000" i="1" smtClean="0"/>
              <a:t>near work</a:t>
            </a:r>
            <a:r>
              <a:rPr lang="en-US" altLang="zh-TW" sz="3000" smtClean="0"/>
              <a:t> only in spectacles or contact lenses</a:t>
            </a:r>
          </a:p>
          <a:p>
            <a:pPr lvl="2" eaLnBrk="1" hangingPunct="1">
              <a:buClr>
                <a:srgbClr val="6BB1C9"/>
              </a:buClr>
              <a:defRPr/>
            </a:pPr>
            <a:r>
              <a:rPr lang="en-US" altLang="zh-TW" sz="2500" smtClean="0"/>
              <a:t>Changes in prescriptions are required every two to three years for presbyopia</a:t>
            </a:r>
          </a:p>
          <a:p>
            <a:pPr lvl="1" eaLnBrk="1" hangingPunct="1">
              <a:buClr>
                <a:srgbClr val="6BB1C9"/>
              </a:buClr>
              <a:buSzPct val="95000"/>
              <a:defRPr/>
            </a:pPr>
            <a:r>
              <a:rPr lang="en-US" altLang="zh-TW" sz="3000" smtClean="0"/>
              <a:t>Surgery</a:t>
            </a:r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Management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Spectacles</a:t>
            </a:r>
          </a:p>
          <a:p>
            <a:pPr lvl="1" eaLnBrk="1" hangingPunct="1">
              <a:defRPr/>
            </a:pPr>
            <a:r>
              <a:rPr lang="en-US" altLang="zh-TW" smtClean="0"/>
              <a:t>Single vision reading glasses</a:t>
            </a:r>
          </a:p>
          <a:p>
            <a:pPr lvl="1" eaLnBrk="1" hangingPunct="1">
              <a:defRPr/>
            </a:pPr>
            <a:r>
              <a:rPr lang="en-US" altLang="zh-TW" smtClean="0"/>
              <a:t>Multifocal lenses containing near Add</a:t>
            </a:r>
          </a:p>
          <a:p>
            <a:pPr lvl="2" eaLnBrk="1" hangingPunct="1">
              <a:defRPr/>
            </a:pPr>
            <a:r>
              <a:rPr lang="en-US" altLang="zh-TW" smtClean="0"/>
              <a:t>Bifocal lenses</a:t>
            </a:r>
          </a:p>
          <a:p>
            <a:pPr lvl="2" eaLnBrk="1" hangingPunct="1">
              <a:defRPr/>
            </a:pPr>
            <a:r>
              <a:rPr lang="en-US" altLang="zh-TW" smtClean="0"/>
              <a:t>Trifocal lenses</a:t>
            </a:r>
          </a:p>
          <a:p>
            <a:pPr lvl="2" eaLnBrk="1" hangingPunct="1">
              <a:defRPr/>
            </a:pPr>
            <a:r>
              <a:rPr lang="en-US" altLang="zh-TW" smtClean="0"/>
              <a:t>Progressive addition lenses</a:t>
            </a:r>
          </a:p>
          <a:p>
            <a:pPr eaLnBrk="1" hangingPunct="1">
              <a:defRPr/>
            </a:pPr>
            <a:endParaRPr lang="en-US" altLang="zh-TW" smtClean="0"/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Management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Contact lenses</a:t>
            </a:r>
          </a:p>
          <a:p>
            <a:pPr lvl="1" eaLnBrk="1" hangingPunct="1">
              <a:defRPr/>
            </a:pPr>
            <a:r>
              <a:rPr lang="en-US" altLang="zh-TW" smtClean="0"/>
              <a:t>Single vision contact lenses with glasses</a:t>
            </a:r>
          </a:p>
          <a:p>
            <a:pPr lvl="1" eaLnBrk="1" hangingPunct="1">
              <a:defRPr/>
            </a:pPr>
            <a:r>
              <a:rPr lang="en-US" altLang="zh-TW" smtClean="0"/>
              <a:t>Monovision contact lenses</a:t>
            </a:r>
          </a:p>
          <a:p>
            <a:pPr lvl="1" eaLnBrk="1" hangingPunct="1">
              <a:defRPr/>
            </a:pPr>
            <a:r>
              <a:rPr lang="en-US" altLang="zh-TW" smtClean="0"/>
              <a:t>Bifocal and multifocal contact lenses</a:t>
            </a:r>
          </a:p>
          <a:p>
            <a:pPr lvl="1" eaLnBrk="1" hangingPunct="1">
              <a:defRPr/>
            </a:pPr>
            <a:r>
              <a:rPr lang="en-US" altLang="zh-TW" smtClean="0"/>
              <a:t>Modified monovision contact lenses</a:t>
            </a:r>
          </a:p>
          <a:p>
            <a:pPr eaLnBrk="1" hangingPunct="1">
              <a:defRPr/>
            </a:pPr>
            <a:endParaRPr lang="en-US" altLang="zh-TW" smtClean="0"/>
          </a:p>
          <a:p>
            <a:pPr lvl="1" eaLnBrk="1" hangingPunct="1">
              <a:defRPr/>
            </a:pPr>
            <a:endParaRPr lang="en-US" altLang="zh-TW" smtClean="0"/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Management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Surgery</a:t>
            </a:r>
          </a:p>
          <a:p>
            <a:pPr lvl="1" eaLnBrk="1" hangingPunct="1">
              <a:defRPr/>
            </a:pPr>
            <a:r>
              <a:rPr lang="en-US" altLang="zh-TW" dirty="0" smtClean="0"/>
              <a:t>Laser in-situ </a:t>
            </a:r>
            <a:r>
              <a:rPr lang="en-US" altLang="zh-TW" dirty="0" err="1" smtClean="0"/>
              <a:t>keratomileusis</a:t>
            </a:r>
            <a:r>
              <a:rPr lang="en-US" altLang="zh-TW" dirty="0" smtClean="0"/>
              <a:t> (LASIK)</a:t>
            </a:r>
          </a:p>
          <a:p>
            <a:pPr lvl="2" eaLnBrk="1" hangingPunct="1">
              <a:defRPr/>
            </a:pPr>
            <a:r>
              <a:rPr lang="en-US" altLang="zh-TW" dirty="0" smtClean="0"/>
              <a:t>More for </a:t>
            </a:r>
            <a:r>
              <a:rPr lang="en-US" altLang="zh-TW" dirty="0" err="1" smtClean="0"/>
              <a:t>presbyopic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hyperopia</a:t>
            </a:r>
            <a:r>
              <a:rPr lang="en-US" altLang="zh-TW" dirty="0" smtClean="0"/>
              <a:t> than </a:t>
            </a:r>
            <a:r>
              <a:rPr lang="en-US" altLang="zh-TW" dirty="0" err="1" smtClean="0"/>
              <a:t>presbyopia</a:t>
            </a:r>
            <a:r>
              <a:rPr lang="en-US" altLang="zh-TW" dirty="0" smtClean="0"/>
              <a:t> myopia at the moment</a:t>
            </a:r>
          </a:p>
          <a:p>
            <a:pPr lvl="1" eaLnBrk="1" hangingPunct="1">
              <a:defRPr/>
            </a:pPr>
            <a:r>
              <a:rPr lang="en-US" altLang="zh-TW" dirty="0" smtClean="0"/>
              <a:t>Multifocal intraocular lens (IOL)</a:t>
            </a:r>
          </a:p>
          <a:p>
            <a:pPr lvl="1" eaLnBrk="1" hangingPunct="1">
              <a:defRPr/>
            </a:pPr>
            <a:r>
              <a:rPr lang="en-US" altLang="zh-TW" dirty="0" smtClean="0"/>
              <a:t>Conductive </a:t>
            </a:r>
            <a:r>
              <a:rPr lang="en-US" altLang="zh-TW" dirty="0" err="1" smtClean="0"/>
              <a:t>keratoplasty</a:t>
            </a:r>
            <a:r>
              <a:rPr lang="en-US" altLang="zh-TW" dirty="0" smtClean="0"/>
              <a:t> (</a:t>
            </a:r>
            <a:r>
              <a:rPr lang="en-US" altLang="zh-TW" dirty="0" err="1" smtClean="0"/>
              <a:t>monovision</a:t>
            </a:r>
            <a:r>
              <a:rPr lang="en-US" altLang="zh-TW" dirty="0" smtClean="0"/>
              <a:t>)</a:t>
            </a:r>
          </a:p>
          <a:p>
            <a:pPr lvl="1" eaLnBrk="1" hangingPunct="1">
              <a:defRPr/>
            </a:pPr>
            <a:r>
              <a:rPr lang="en-US" altLang="zh-TW" dirty="0" err="1" smtClean="0"/>
              <a:t>Scleral</a:t>
            </a:r>
            <a:r>
              <a:rPr lang="en-US" altLang="zh-TW" dirty="0" smtClean="0"/>
              <a:t> expansion</a:t>
            </a:r>
          </a:p>
          <a:p>
            <a:pPr eaLnBrk="1" hangingPunct="1">
              <a:defRPr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1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027388"/>
                <a:gridCol w="1904533"/>
                <a:gridCol w="1554480"/>
                <a:gridCol w="155448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Citation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Objective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Method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Results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Conclusion</a:t>
                      </a:r>
                    </a:p>
                  </a:txBody>
                  <a:tcPr horzOverflow="overflow"/>
                </a:tc>
              </a:tr>
              <a:tr h="6257925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hlinkClick r:id="rId2"/>
                        </a:rPr>
                        <a:t>Cantú</a:t>
                      </a:r>
                      <a:r>
                        <a:rPr lang="en-US" sz="1200" dirty="0" smtClean="0">
                          <a:hlinkClick r:id="rId2"/>
                        </a:rPr>
                        <a:t> R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>
                          <a:hlinkClick r:id="rId3"/>
                        </a:rPr>
                        <a:t>Rosales MA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>
                          <a:hlinkClick r:id="rId4"/>
                        </a:rPr>
                        <a:t>Tepichín</a:t>
                      </a:r>
                      <a:r>
                        <a:rPr lang="en-US" sz="1200" dirty="0" smtClean="0">
                          <a:hlinkClick r:id="rId4"/>
                        </a:rPr>
                        <a:t> E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>
                          <a:hlinkClick r:id="rId5"/>
                        </a:rPr>
                        <a:t>Curioca</a:t>
                      </a:r>
                      <a:r>
                        <a:rPr lang="en-US" sz="1200" dirty="0" smtClean="0">
                          <a:hlinkClick r:id="rId5"/>
                        </a:rPr>
                        <a:t> A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>
                          <a:hlinkClick r:id="rId6"/>
                        </a:rPr>
                        <a:t>Montes V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>
                          <a:hlinkClick r:id="rId7"/>
                        </a:rPr>
                        <a:t>Bonilla J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CVL, Laser Vision Correction, Puebla, </a:t>
                      </a:r>
                      <a:r>
                        <a:rPr lang="en-US" sz="1200" dirty="0" err="1" smtClean="0"/>
                        <a:t>Pue</a:t>
                      </a:r>
                      <a:r>
                        <a:rPr lang="en-US" sz="1200" dirty="0" smtClean="0"/>
                        <a:t>. Mexico. info@cvlaser.com</a:t>
                      </a:r>
                    </a:p>
                    <a:p>
                      <a:r>
                        <a:rPr lang="en-US" sz="1200" dirty="0" smtClean="0">
                          <a:hlinkClick r:id="rId8"/>
                        </a:rPr>
                        <a:t>Journal of Refractive Surgery (</a:t>
                      </a:r>
                      <a:r>
                        <a:rPr lang="en-US" sz="1200" dirty="0" err="1" smtClean="0">
                          <a:hlinkClick r:id="rId8"/>
                        </a:rPr>
                        <a:t>Thorofare</a:t>
                      </a:r>
                      <a:r>
                        <a:rPr lang="en-US" sz="1200" dirty="0" smtClean="0">
                          <a:hlinkClick r:id="rId8"/>
                        </a:rPr>
                        <a:t>, N.J. : 1995)</a:t>
                      </a:r>
                      <a:r>
                        <a:rPr lang="en-US" sz="1200" dirty="0" smtClean="0"/>
                        <a:t> [2004, 20(5 </a:t>
                      </a:r>
                      <a:r>
                        <a:rPr lang="en-US" sz="1200" dirty="0" err="1" smtClean="0"/>
                        <a:t>Suppl</a:t>
                      </a:r>
                      <a:r>
                        <a:rPr lang="en-US" sz="1200" dirty="0" smtClean="0"/>
                        <a:t>):S711-3] </a:t>
                      </a:r>
                    </a:p>
                    <a:p>
                      <a:r>
                        <a:rPr lang="en-US" sz="1200" dirty="0" smtClean="0"/>
                        <a:t>Type: Clinical Trial, Controlled Clinical Trial, Journal Article </a:t>
                      </a:r>
                    </a:p>
                    <a:p>
                      <a:endParaRPr lang="en-US" sz="12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To present 1 to 6-month follow-up results of laser in situ </a:t>
                      </a:r>
                      <a:r>
                        <a:rPr lang="en-US" sz="1400" dirty="0" err="1" smtClean="0"/>
                        <a:t>keratomileusis</a:t>
                      </a:r>
                      <a:r>
                        <a:rPr lang="en-US" sz="1400" dirty="0" smtClean="0"/>
                        <a:t> (LASIK) using </a:t>
                      </a:r>
                      <a:r>
                        <a:rPr lang="en-US" sz="1400" dirty="0" err="1" smtClean="0"/>
                        <a:t>multizone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presbyopic</a:t>
                      </a:r>
                      <a:r>
                        <a:rPr lang="en-US" sz="1400" dirty="0" smtClean="0"/>
                        <a:t> advanced surface ablation (PASA) with a peripheral near zone.</a:t>
                      </a:r>
                    </a:p>
                    <a:p>
                      <a:endParaRPr lang="en-US" sz="14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LASIK was performed on 28 eyes of 17 patients (10 men and 7 women; mean age 49.8 years with a range of 37 to 62 years). Eyes had primary or enhancement treatments with the </a:t>
                      </a:r>
                      <a:r>
                        <a:rPr lang="en-US" sz="1400" dirty="0" err="1" smtClean="0"/>
                        <a:t>Nidek</a:t>
                      </a:r>
                      <a:r>
                        <a:rPr lang="en-US" sz="1400" dirty="0" smtClean="0"/>
                        <a:t> EC-5000 </a:t>
                      </a:r>
                      <a:r>
                        <a:rPr lang="en-US" sz="1400" dirty="0" err="1" smtClean="0"/>
                        <a:t>excimer</a:t>
                      </a:r>
                      <a:r>
                        <a:rPr lang="en-US" sz="1400" dirty="0" smtClean="0"/>
                        <a:t> laser. Three techniques were used: 1) total </a:t>
                      </a:r>
                      <a:r>
                        <a:rPr lang="en-US" sz="1400" dirty="0" err="1" smtClean="0"/>
                        <a:t>transepithelial</a:t>
                      </a:r>
                      <a:r>
                        <a:rPr lang="en-US" sz="1400" dirty="0" smtClean="0"/>
                        <a:t> ablation, 2) surface ablation for far </a:t>
                      </a:r>
                      <a:r>
                        <a:rPr lang="en-US" sz="14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vision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ametropia</a:t>
                      </a:r>
                      <a:r>
                        <a:rPr lang="en-US" sz="1400" dirty="0" smtClean="0"/>
                        <a:t> correction, and 3) concentric peripheral near zone </a:t>
                      </a:r>
                      <a:r>
                        <a:rPr lang="en-US" sz="14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presbyopia</a:t>
                      </a:r>
                      <a:r>
                        <a:rPr lang="en-US" sz="1400" dirty="0" smtClean="0"/>
                        <a:t> correction (technique developed by Dr. A. </a:t>
                      </a:r>
                      <a:r>
                        <a:rPr lang="en-US" sz="1400" dirty="0" err="1" smtClean="0"/>
                        <a:t>Telandro</a:t>
                      </a:r>
                      <a:r>
                        <a:rPr lang="en-US" sz="1400" dirty="0" smtClean="0"/>
                        <a:t> with a modified </a:t>
                      </a:r>
                      <a:r>
                        <a:rPr lang="en-US" sz="1400" dirty="0" err="1" smtClean="0"/>
                        <a:t>nomogram</a:t>
                      </a:r>
                      <a:r>
                        <a:rPr lang="en-US" sz="1400" dirty="0" smtClean="0"/>
                        <a:t> by Dr. R. </a:t>
                      </a:r>
                      <a:r>
                        <a:rPr lang="en-US" sz="1400" dirty="0" err="1" smtClean="0"/>
                        <a:t>Cantú</a:t>
                      </a:r>
                      <a:r>
                        <a:rPr lang="en-US" sz="1400" dirty="0" smtClean="0"/>
                        <a:t> for surface ablation). One surgeon (RC) performed all surgery.</a:t>
                      </a:r>
                      <a:endParaRPr lang="en-US" sz="14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 present the preoperative and postoperative measurements for far and near uncorrected visual acuity, total high order aberrations, spherical aberration (Z-12), </a:t>
                      </a:r>
                      <a:r>
                        <a:rPr lang="en-US" sz="1400" dirty="0" err="1" smtClean="0"/>
                        <a:t>asphericity</a:t>
                      </a:r>
                      <a:r>
                        <a:rPr lang="en-US" sz="1400" dirty="0" smtClean="0"/>
                        <a:t> Q index, eccentricity corneal shape factor, and total </a:t>
                      </a:r>
                      <a:r>
                        <a:rPr lang="en-US" sz="14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coma</a:t>
                      </a:r>
                      <a:r>
                        <a:rPr lang="en-US" sz="1400" dirty="0" smtClean="0"/>
                        <a:t> and trefoil aberrations. Increases occurred in negative spherical aberration, negative </a:t>
                      </a:r>
                      <a:r>
                        <a:rPr lang="en-US" sz="1400" dirty="0" err="1" smtClean="0"/>
                        <a:t>asphericity</a:t>
                      </a:r>
                      <a:r>
                        <a:rPr lang="en-US" sz="1400" dirty="0" smtClean="0"/>
                        <a:t> index, and positive eccentricity corneal shape factor.</a:t>
                      </a:r>
                      <a:endParaRPr lang="en-US" sz="14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Advanced surface ablation for </a:t>
                      </a:r>
                      <a:r>
                        <a:rPr lang="en-US" sz="14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presbyopia</a:t>
                      </a:r>
                      <a:r>
                        <a:rPr lang="en-US" sz="1400" dirty="0" smtClean="0"/>
                        <a:t> with a concentric peripheral near zone is a promising approach for surgical correction of </a:t>
                      </a:r>
                      <a:r>
                        <a:rPr lang="en-US" sz="14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presbyopia</a:t>
                      </a:r>
                      <a:r>
                        <a:rPr lang="en-US" sz="1400" dirty="0" smtClean="0"/>
                        <a:t> and potentially could be used with any advanced surface ablation procedure. Increases in negative spherical aberration and </a:t>
                      </a:r>
                      <a:r>
                        <a:rPr lang="en-US" sz="1400" dirty="0" err="1" smtClean="0"/>
                        <a:t>asphericity</a:t>
                      </a:r>
                      <a:r>
                        <a:rPr lang="en-US" sz="1400" dirty="0" smtClean="0"/>
                        <a:t>/ eccentricity indices seemed to increase the depth of focus of the eye, improving the near </a:t>
                      </a:r>
                      <a:r>
                        <a:rPr lang="en-US" sz="14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vision</a:t>
                      </a:r>
                      <a:r>
                        <a:rPr lang="en-US" sz="1400" dirty="0" smtClean="0"/>
                        <a:t>.</a:t>
                      </a:r>
                      <a:endParaRPr lang="en-US" dirty="0"/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1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027388"/>
                <a:gridCol w="1904533"/>
                <a:gridCol w="1554480"/>
                <a:gridCol w="155448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Citation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Objective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Method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Results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Conclusion</a:t>
                      </a:r>
                    </a:p>
                  </a:txBody>
                  <a:tcPr horzOverflow="overflow"/>
                </a:tc>
              </a:tr>
              <a:tr h="6257925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hlinkClick r:id="rId2"/>
                        </a:rPr>
                        <a:t>Cantú</a:t>
                      </a:r>
                      <a:r>
                        <a:rPr lang="en-US" sz="1200" dirty="0" smtClean="0">
                          <a:hlinkClick r:id="rId2"/>
                        </a:rPr>
                        <a:t> R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>
                          <a:hlinkClick r:id="rId3"/>
                        </a:rPr>
                        <a:t>Rosales MA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>
                          <a:hlinkClick r:id="rId4"/>
                        </a:rPr>
                        <a:t>Tepichín</a:t>
                      </a:r>
                      <a:r>
                        <a:rPr lang="en-US" sz="1200" dirty="0" smtClean="0">
                          <a:hlinkClick r:id="rId4"/>
                        </a:rPr>
                        <a:t> E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>
                          <a:hlinkClick r:id="rId5"/>
                        </a:rPr>
                        <a:t>Curioca</a:t>
                      </a:r>
                      <a:r>
                        <a:rPr lang="en-US" sz="1200" dirty="0" smtClean="0">
                          <a:hlinkClick r:id="rId5"/>
                        </a:rPr>
                        <a:t> A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>
                          <a:hlinkClick r:id="rId6"/>
                        </a:rPr>
                        <a:t>Montes V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smtClean="0">
                          <a:hlinkClick r:id="rId7"/>
                        </a:rPr>
                        <a:t>Bonilla J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CVL, Laser Vision Correction, Puebla, </a:t>
                      </a:r>
                      <a:r>
                        <a:rPr lang="en-US" sz="1200" dirty="0" err="1" smtClean="0"/>
                        <a:t>Pue</a:t>
                      </a:r>
                      <a:r>
                        <a:rPr lang="en-US" sz="1200" dirty="0" smtClean="0"/>
                        <a:t>. Mexico. info@cvlaser.com</a:t>
                      </a:r>
                    </a:p>
                    <a:p>
                      <a:r>
                        <a:rPr lang="en-US" sz="1200" dirty="0" smtClean="0">
                          <a:hlinkClick r:id="rId8"/>
                        </a:rPr>
                        <a:t>Journal of Refractive Surgery (</a:t>
                      </a:r>
                      <a:r>
                        <a:rPr lang="en-US" sz="1200" dirty="0" err="1" smtClean="0">
                          <a:hlinkClick r:id="rId8"/>
                        </a:rPr>
                        <a:t>Thorofare</a:t>
                      </a:r>
                      <a:r>
                        <a:rPr lang="en-US" sz="1200" dirty="0" smtClean="0">
                          <a:hlinkClick r:id="rId8"/>
                        </a:rPr>
                        <a:t>, N.J. : 1995)</a:t>
                      </a:r>
                      <a:r>
                        <a:rPr lang="en-US" sz="1200" dirty="0" smtClean="0"/>
                        <a:t> [2004, 20(5 </a:t>
                      </a:r>
                      <a:r>
                        <a:rPr lang="en-US" sz="1200" dirty="0" err="1" smtClean="0"/>
                        <a:t>Suppl</a:t>
                      </a:r>
                      <a:r>
                        <a:rPr lang="en-US" sz="1200" dirty="0" smtClean="0"/>
                        <a:t>):S711-3] </a:t>
                      </a:r>
                    </a:p>
                    <a:p>
                      <a:r>
                        <a:rPr lang="en-US" sz="1200" dirty="0" smtClean="0"/>
                        <a:t>Type: Clinical Trial, Controlled Clinical Trial, Journal Article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Correction of </a:t>
                      </a:r>
                      <a:r>
                        <a:rPr lang="en-US" sz="1200" dirty="0" err="1" smtClean="0"/>
                        <a:t>presbyopia</a:t>
                      </a:r>
                      <a:r>
                        <a:rPr lang="en-US" sz="1200" dirty="0" smtClean="0"/>
                        <a:t> in </a:t>
                      </a:r>
                      <a:r>
                        <a:rPr lang="en-US" sz="1200" dirty="0" err="1" smtClean="0"/>
                        <a:t>hyperopia</a:t>
                      </a:r>
                      <a:r>
                        <a:rPr lang="en-US" sz="1200" dirty="0" smtClean="0"/>
                        <a:t> with a center-distance, </a:t>
                      </a:r>
                      <a:r>
                        <a:rPr lang="en-US" sz="1200" dirty="0" err="1" smtClean="0"/>
                        <a:t>paracentral</a:t>
                      </a:r>
                      <a:r>
                        <a:rPr lang="en-US" sz="1200" dirty="0" smtClean="0"/>
                        <a:t>-near technique using the </a:t>
                      </a:r>
                      <a:r>
                        <a:rPr lang="en-US" sz="1200" dirty="0" err="1" smtClean="0"/>
                        <a:t>Technolas</a:t>
                      </a:r>
                      <a:r>
                        <a:rPr lang="en-US" sz="1200" dirty="0" smtClean="0"/>
                        <a:t> 217z platform</a:t>
                      </a:r>
                    </a:p>
                    <a:p>
                      <a:endParaRPr lang="en-US" sz="12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investigate the refractive outcomes and spherical aberration of multifocal LASIK to create a distant-dominant center and near-dominant periphery in hyperopic, myopic, and </a:t>
                      </a:r>
                      <a:r>
                        <a:rPr lang="en-US" sz="1200" dirty="0" err="1" smtClean="0"/>
                        <a:t>emmetropic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.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endParaRPr lang="en-US" sz="12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One hundred ninety-five eyes with myopic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 and 119 eyes with hyperopic or </a:t>
                      </a:r>
                      <a:r>
                        <a:rPr lang="en-US" sz="1200" dirty="0" err="1" smtClean="0"/>
                        <a:t>emmetropic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 that underwent LASIK or epithelial LASIK (</a:t>
                      </a:r>
                      <a:r>
                        <a:rPr lang="en-US" sz="1200" dirty="0" err="1" smtClean="0"/>
                        <a:t>epi</a:t>
                      </a:r>
                      <a:r>
                        <a:rPr lang="en-US" sz="1200" dirty="0" smtClean="0"/>
                        <a:t>-LASIK) were assessed out to 3 months postoperatively. All eyes underwent the </a:t>
                      </a:r>
                      <a:r>
                        <a:rPr lang="en-US" sz="1200" dirty="0" err="1" smtClean="0"/>
                        <a:t>pseudoaccommodative</a:t>
                      </a:r>
                      <a:r>
                        <a:rPr lang="en-US" sz="1200" dirty="0" smtClean="0"/>
                        <a:t> cornea (PAC) treatment using aspheric ablation profiles and </a:t>
                      </a:r>
                      <a:r>
                        <a:rPr lang="en-US" sz="1200" dirty="0" err="1" smtClean="0"/>
                        <a:t>wavefront</a:t>
                      </a:r>
                      <a:r>
                        <a:rPr lang="en-US" sz="1200" dirty="0" smtClean="0"/>
                        <a:t> correction with the NIDEK CXIII </a:t>
                      </a:r>
                      <a:r>
                        <a:rPr lang="en-US" sz="1200" dirty="0" err="1" smtClean="0"/>
                        <a:t>excimer</a:t>
                      </a:r>
                      <a:r>
                        <a:rPr lang="en-US" sz="1200" dirty="0" smtClean="0"/>
                        <a:t> laser. Mean preoperative spherical equivalent refraction was -3.80+/-2.10 </a:t>
                      </a:r>
                      <a:r>
                        <a:rPr lang="en-US" sz="1200" dirty="0" err="1" smtClean="0"/>
                        <a:t>diopters</a:t>
                      </a:r>
                      <a:r>
                        <a:rPr lang="en-US" sz="1200" dirty="0" smtClean="0"/>
                        <a:t> (D) for myopic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 and +1.00+/-0.92 D for hyperopic or </a:t>
                      </a:r>
                      <a:r>
                        <a:rPr lang="en-US" sz="1200" dirty="0" err="1" smtClean="0"/>
                        <a:t>emmetropic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Mean postoperative spherical equivalent refraction was -0.40+/-0.77 D for myopic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 and +0.15+/-0.62 D for hyperopic or </a:t>
                      </a:r>
                      <a:r>
                        <a:rPr lang="en-US" sz="1200" dirty="0" err="1" smtClean="0"/>
                        <a:t>emmetropic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. Functional </a:t>
                      </a:r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vision</a:t>
                      </a:r>
                      <a:r>
                        <a:rPr lang="en-US" sz="1200" dirty="0" smtClean="0"/>
                        <a:t>, defined as 20/30 or better distance uncorrected visual acuity (UCVA) combined with J3 or better near UCVA, was achieved in 162 (83%) eyes with myopic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 and 103 (87%) eyes with hyperopic or </a:t>
                      </a:r>
                      <a:r>
                        <a:rPr lang="en-US" sz="1200" dirty="0" err="1" smtClean="0"/>
                        <a:t>emmetropic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. An induction of 0.312 </a:t>
                      </a:r>
                      <a:r>
                        <a:rPr lang="en-US" sz="1200" dirty="0" err="1" smtClean="0"/>
                        <a:t>microm</a:t>
                      </a:r>
                      <a:r>
                        <a:rPr lang="en-US" sz="1200" dirty="0" smtClean="0"/>
                        <a:t> of spherical aberration was noted at 6 mm for myopic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 treatments and 0.016 </a:t>
                      </a:r>
                      <a:r>
                        <a:rPr lang="en-US" sz="1200" dirty="0" err="1" smtClean="0"/>
                        <a:t>microm</a:t>
                      </a:r>
                      <a:r>
                        <a:rPr lang="en-US" sz="1200" dirty="0" smtClean="0"/>
                        <a:t> for hyperopic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 treatments.</a:t>
                      </a:r>
                      <a:endParaRPr lang="en-US" sz="12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distance-dominant center used for PAC treatments is effective in </a:t>
                      </a:r>
                      <a:r>
                        <a:rPr lang="en-US" sz="1200" dirty="0" err="1" smtClean="0"/>
                        <a:t>emmetropic</a:t>
                      </a:r>
                      <a:r>
                        <a:rPr lang="en-US" sz="1200" dirty="0" smtClean="0"/>
                        <a:t>, myopic, and hyperopic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. The induced spherical aberration allows for depth of focus in patients with </a:t>
                      </a:r>
                      <a:r>
                        <a:rPr lang="en-US" sz="12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presbyopia</a:t>
                      </a:r>
                      <a:r>
                        <a:rPr lang="en-US" sz="1200" dirty="0" smtClean="0"/>
                        <a:t>. </a:t>
                      </a:r>
                      <a:endParaRPr lang="en-US" sz="1200" dirty="0"/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1)</a:t>
            </a:r>
            <a:r>
              <a:rPr lang="en-US" dirty="0" err="1" smtClean="0"/>
              <a:t>Presbyopia</a:t>
            </a:r>
            <a:r>
              <a:rPr lang="en-US" dirty="0" smtClean="0"/>
              <a:t> occurs:</a:t>
            </a:r>
          </a:p>
          <a:p>
            <a:pPr>
              <a:buNone/>
            </a:pPr>
            <a:r>
              <a:rPr lang="en-US" dirty="0" smtClean="0"/>
              <a:t>-due to weakness of </a:t>
            </a:r>
            <a:r>
              <a:rPr lang="en-US" dirty="0" err="1" smtClean="0"/>
              <a:t>ciliary</a:t>
            </a:r>
            <a:r>
              <a:rPr lang="en-US" dirty="0" smtClean="0"/>
              <a:t> muscles</a:t>
            </a:r>
          </a:p>
          <a:p>
            <a:pPr>
              <a:buNone/>
            </a:pPr>
            <a:r>
              <a:rPr lang="en-US" dirty="0" smtClean="0"/>
              <a:t>-due to cholesterol high levels in blood</a:t>
            </a:r>
          </a:p>
          <a:p>
            <a:pPr>
              <a:buNone/>
            </a:pPr>
            <a:r>
              <a:rPr lang="en-US" dirty="0" smtClean="0"/>
              <a:t>-in one eye at a time</a:t>
            </a:r>
          </a:p>
          <a:p>
            <a:pPr>
              <a:buNone/>
            </a:pPr>
            <a:r>
              <a:rPr lang="en-US" dirty="0" smtClean="0"/>
              <a:t>-males only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2) Age </a:t>
            </a:r>
            <a:r>
              <a:rPr lang="en-US" dirty="0" err="1" smtClean="0"/>
              <a:t>realted</a:t>
            </a:r>
            <a:r>
              <a:rPr lang="en-US" dirty="0" smtClean="0"/>
              <a:t> difficulty in near vision is</a:t>
            </a:r>
          </a:p>
          <a:p>
            <a:pPr>
              <a:buFontTx/>
              <a:buChar char="-"/>
            </a:pPr>
            <a:r>
              <a:rPr lang="en-US" dirty="0" err="1" smtClean="0"/>
              <a:t>Hypermetropia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Presbyopia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Myopia</a:t>
            </a:r>
          </a:p>
          <a:p>
            <a:pPr>
              <a:buFontTx/>
              <a:buChar char="-"/>
            </a:pPr>
            <a:r>
              <a:rPr lang="en-US" dirty="0" err="1" smtClean="0"/>
              <a:t>aphakia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3) At age of 40 to 45 years, </a:t>
            </a:r>
            <a:r>
              <a:rPr lang="en-US" dirty="0" err="1" smtClean="0"/>
              <a:t>aperson</a:t>
            </a:r>
            <a:r>
              <a:rPr lang="en-US" dirty="0" smtClean="0"/>
              <a:t> may have good mean vision may require:</a:t>
            </a:r>
          </a:p>
          <a:p>
            <a:pPr>
              <a:buFontTx/>
              <a:buChar char="-"/>
            </a:pPr>
            <a:r>
              <a:rPr lang="en-US" dirty="0" smtClean="0"/>
              <a:t>+1Dsph</a:t>
            </a:r>
          </a:p>
          <a:p>
            <a:pPr>
              <a:buFontTx/>
              <a:buChar char="-"/>
            </a:pPr>
            <a:r>
              <a:rPr lang="en-US" dirty="0" smtClean="0"/>
              <a:t>+1 </a:t>
            </a:r>
            <a:r>
              <a:rPr lang="en-US" dirty="0" err="1" smtClean="0"/>
              <a:t>Dcyl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-1 </a:t>
            </a:r>
            <a:r>
              <a:rPr lang="en-US" dirty="0" err="1" smtClean="0"/>
              <a:t>Dsph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+1Dsph with +1.0Dcyl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Definition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Latin definition</a:t>
            </a:r>
          </a:p>
          <a:p>
            <a:pPr lvl="1" eaLnBrk="1" hangingPunct="1">
              <a:defRPr/>
            </a:pPr>
            <a:r>
              <a:rPr lang="en-US" altLang="zh-TW" smtClean="0"/>
              <a:t>Presbyopia  = “old man’s eye” </a:t>
            </a:r>
          </a:p>
          <a:p>
            <a:pPr lvl="1" eaLnBrk="1" hangingPunct="1">
              <a:defRPr/>
            </a:pPr>
            <a:endParaRPr lang="en-US" altLang="zh-TW" smtClean="0"/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4) True about </a:t>
            </a:r>
            <a:r>
              <a:rPr lang="en-US" dirty="0" err="1" smtClean="0"/>
              <a:t>presbyopia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-surgery in the main modality of treatment</a:t>
            </a:r>
          </a:p>
          <a:p>
            <a:pPr>
              <a:buFontTx/>
              <a:buChar char="-"/>
            </a:pPr>
            <a:r>
              <a:rPr lang="en-US" dirty="0" err="1" smtClean="0"/>
              <a:t>Hypermetropes</a:t>
            </a:r>
            <a:r>
              <a:rPr lang="en-US" dirty="0" smtClean="0"/>
              <a:t> develop </a:t>
            </a:r>
            <a:r>
              <a:rPr lang="en-US" dirty="0" err="1" smtClean="0"/>
              <a:t>presbyopia</a:t>
            </a:r>
            <a:r>
              <a:rPr lang="en-US" dirty="0" smtClean="0"/>
              <a:t> early</a:t>
            </a:r>
          </a:p>
          <a:p>
            <a:pPr>
              <a:buFontTx/>
              <a:buChar char="-"/>
            </a:pPr>
            <a:r>
              <a:rPr lang="en-US" dirty="0" err="1" smtClean="0"/>
              <a:t>Myopes</a:t>
            </a:r>
            <a:r>
              <a:rPr lang="en-US" dirty="0" smtClean="0"/>
              <a:t> never develop </a:t>
            </a:r>
            <a:r>
              <a:rPr lang="en-US" dirty="0" err="1" smtClean="0"/>
              <a:t>presbyopia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Refractive surgery can correct </a:t>
            </a:r>
            <a:r>
              <a:rPr lang="en-US" dirty="0" err="1" smtClean="0"/>
              <a:t>presbyopia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5)The manifestation of </a:t>
            </a:r>
            <a:r>
              <a:rPr lang="en-US" dirty="0" err="1" smtClean="0"/>
              <a:t>presbyopia</a:t>
            </a:r>
            <a:r>
              <a:rPr lang="en-US" dirty="0" smtClean="0"/>
              <a:t> in </a:t>
            </a:r>
            <a:r>
              <a:rPr lang="en-US" dirty="0" err="1" smtClean="0"/>
              <a:t>hypermetropes</a:t>
            </a:r>
            <a:r>
              <a:rPr lang="en-US" dirty="0" smtClean="0"/>
              <a:t> occurs at: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Usual age of 40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earlier age than usual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later age than usual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Does </a:t>
            </a:r>
            <a:r>
              <a:rPr lang="en-US" smtClean="0"/>
              <a:t>not manifest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Definition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Decrease in the amplitude of accommodation or loss of accommodative ability with age</a:t>
            </a:r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Etiology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Natural part of the aging process</a:t>
            </a:r>
          </a:p>
          <a:p>
            <a:pPr eaLnBrk="1" hangingPunct="1">
              <a:defRPr/>
            </a:pPr>
            <a:r>
              <a:rPr lang="en-US" altLang="zh-TW" smtClean="0"/>
              <a:t>Onset at approximately 40 years of age and over though may be earlier in low hyperopes</a:t>
            </a:r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Progression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Once presbyopia occurs, it increases over a period of 10 to 12 years, after which it stabilizes</a:t>
            </a:r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Symptoms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Blurry vision at near</a:t>
            </a:r>
          </a:p>
          <a:p>
            <a:pPr eaLnBrk="1" hangingPunct="1">
              <a:defRPr/>
            </a:pPr>
            <a:r>
              <a:rPr lang="en-US" altLang="zh-TW" smtClean="0"/>
              <a:t>Difficult or impossible to accommodate sufficiently for near work</a:t>
            </a:r>
          </a:p>
          <a:p>
            <a:pPr eaLnBrk="1" hangingPunct="1">
              <a:defRPr/>
            </a:pPr>
            <a:endParaRPr lang="en-US" altLang="zh-TW" smtClean="0"/>
          </a:p>
          <a:p>
            <a:pPr eaLnBrk="1" hangingPunct="1">
              <a:defRPr/>
            </a:pPr>
            <a:endParaRPr lang="en-US" altLang="zh-TW" smtClean="0"/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smtClean="0"/>
              <a:t>Increasing Near Point of Accommodation with Age</a:t>
            </a:r>
          </a:p>
        </p:txBody>
      </p:sp>
      <p:graphicFrame>
        <p:nvGraphicFramePr>
          <p:cNvPr id="11291" name="Group 27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339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Age (years)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Distance (cm)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smtClean="0"/>
              <a:t>Amplitude of Accommodation and Age (Donder’s Table)</a:t>
            </a:r>
          </a:p>
        </p:txBody>
      </p:sp>
      <p:graphicFrame>
        <p:nvGraphicFramePr>
          <p:cNvPr id="13432" name="Group 120"/>
          <p:cNvGraphicFramePr>
            <a:graphicFrameLocks noGrp="1"/>
          </p:cNvGraphicFramePr>
          <p:nvPr>
            <p:ph type="tbl" idx="1"/>
          </p:nvPr>
        </p:nvGraphicFramePr>
        <p:xfrm>
          <a:off x="0" y="1600200"/>
          <a:ext cx="9144000" cy="4533904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Age (years)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Amplitude (D)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Age (years)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Amplitude (D)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14.00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3.50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2.50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8.50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7.00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5.50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5.00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Near Work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Comfortable vision at near uses less than or equal to half of the available amplitude of accommodation</a:t>
            </a:r>
          </a:p>
          <a:p>
            <a:pPr eaLnBrk="1" hangingPunct="1">
              <a:defRPr/>
            </a:pPr>
            <a:r>
              <a:rPr lang="en-US" altLang="zh-TW" smtClean="0"/>
              <a:t>Near work becomes difficult when the amplitude of accommodation is less than 5.00D</a:t>
            </a:r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54</TotalTime>
  <Words>1145</Words>
  <Application>Microsoft Office PowerPoint</Application>
  <PresentationFormat>On-screen Show (4:3)</PresentationFormat>
  <Paragraphs>151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Digital Dots</vt:lpstr>
      <vt:lpstr>Presbyopia</vt:lpstr>
      <vt:lpstr>Definition</vt:lpstr>
      <vt:lpstr>Definition</vt:lpstr>
      <vt:lpstr>Etiology</vt:lpstr>
      <vt:lpstr>Progression</vt:lpstr>
      <vt:lpstr>Symptoms</vt:lpstr>
      <vt:lpstr>Increasing Near Point of Accommodation with Age</vt:lpstr>
      <vt:lpstr>Amplitude of Accommodation and Age (Donder’s Table)</vt:lpstr>
      <vt:lpstr>Near Work</vt:lpstr>
      <vt:lpstr>Example</vt:lpstr>
      <vt:lpstr>Management</vt:lpstr>
      <vt:lpstr>Management</vt:lpstr>
      <vt:lpstr>Management</vt:lpstr>
      <vt:lpstr>Management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Thank You</vt:lpstr>
    </vt:vector>
  </TitlesOfParts>
  <Company>YPU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Presbyopia</dc:title>
  <dc:creator>YPU</dc:creator>
  <cp:lastModifiedBy>User</cp:lastModifiedBy>
  <cp:revision>8</cp:revision>
  <dcterms:created xsi:type="dcterms:W3CDTF">2009-09-16T00:16:04Z</dcterms:created>
  <dcterms:modified xsi:type="dcterms:W3CDTF">2020-08-17T02:49:33Z</dcterms:modified>
</cp:coreProperties>
</file>