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ject 1"/>
          <p:cNvSpPr/>
          <p:nvPr/>
        </p:nvSpPr>
        <p:spPr>
          <a:xfrm>
            <a:off x="370840" y="680720"/>
            <a:ext cx="27940" cy="365760"/>
          </a:xfrm>
          <a:custGeom>
            <a:avLst/>
            <a:gdLst/>
            <a:ahLst/>
            <a:cxnLst/>
            <a:rect l="l" t="t" r="r" b="b"/>
            <a:pathLst>
              <a:path w="27940" h="365760">
                <a:moveTo>
                  <a:pt x="13970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940" y="0"/>
                </a:lnTo>
                <a:lnTo>
                  <a:pt x="27940" y="365760"/>
                </a:lnTo>
                <a:lnTo>
                  <a:pt x="13970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410210" y="680720"/>
            <a:ext cx="27940" cy="365760"/>
          </a:xfrm>
          <a:custGeom>
            <a:avLst/>
            <a:gdLst/>
            <a:ahLst/>
            <a:cxnLst/>
            <a:rect l="l" t="t" r="r" b="b"/>
            <a:pathLst>
              <a:path w="27940" h="365760">
                <a:moveTo>
                  <a:pt x="13970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940" y="0"/>
                </a:lnTo>
                <a:lnTo>
                  <a:pt x="27940" y="365760"/>
                </a:lnTo>
                <a:lnTo>
                  <a:pt x="13970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8310" y="680720"/>
            <a:ext cx="8890" cy="365760"/>
          </a:xfrm>
          <a:custGeom>
            <a:avLst/>
            <a:gdLst/>
            <a:ahLst/>
            <a:cxnLst/>
            <a:rect l="l" t="t" r="r" b="b"/>
            <a:pathLst>
              <a:path w="8890" h="365760">
                <a:moveTo>
                  <a:pt x="3809" y="365760"/>
                </a:moveTo>
                <a:lnTo>
                  <a:pt x="0" y="365760"/>
                </a:lnTo>
                <a:lnTo>
                  <a:pt x="0" y="0"/>
                </a:lnTo>
                <a:lnTo>
                  <a:pt x="8890" y="0"/>
                </a:lnTo>
                <a:lnTo>
                  <a:pt x="8890" y="365760"/>
                </a:lnTo>
                <a:lnTo>
                  <a:pt x="3809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250" y="680720"/>
            <a:ext cx="8890" cy="365760"/>
          </a:xfrm>
          <a:custGeom>
            <a:avLst/>
            <a:gdLst/>
            <a:ahLst/>
            <a:cxnLst/>
            <a:rect l="l" t="t" r="r" b="b"/>
            <a:pathLst>
              <a:path w="8890" h="365760">
                <a:moveTo>
                  <a:pt x="5080" y="365760"/>
                </a:moveTo>
                <a:lnTo>
                  <a:pt x="0" y="365760"/>
                </a:lnTo>
                <a:lnTo>
                  <a:pt x="0" y="0"/>
                </a:lnTo>
                <a:lnTo>
                  <a:pt x="8890" y="0"/>
                </a:lnTo>
                <a:lnTo>
                  <a:pt x="8890" y="365760"/>
                </a:lnTo>
                <a:lnTo>
                  <a:pt x="5080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110" y="680720"/>
            <a:ext cx="36830" cy="365760"/>
          </a:xfrm>
          <a:custGeom>
            <a:avLst/>
            <a:gdLst/>
            <a:ahLst/>
            <a:cxnLst/>
            <a:rect l="l" t="t" r="r" b="b"/>
            <a:pathLst>
              <a:path w="36830" h="365760">
                <a:moveTo>
                  <a:pt x="19050" y="365760"/>
                </a:moveTo>
                <a:lnTo>
                  <a:pt x="0" y="365760"/>
                </a:lnTo>
                <a:lnTo>
                  <a:pt x="0" y="0"/>
                </a:lnTo>
                <a:lnTo>
                  <a:pt x="36830" y="0"/>
                </a:lnTo>
                <a:lnTo>
                  <a:pt x="36830" y="365760"/>
                </a:lnTo>
                <a:lnTo>
                  <a:pt x="19050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518160" y="1981606"/>
            <a:ext cx="839724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400" spc="10" dirty="0" smtClean="0">
                <a:solidFill>
                  <a:srgbClr val="C1EEFF"/>
                </a:solidFill>
                <a:latin typeface="Consolas"/>
                <a:cs typeface="Consolas"/>
              </a:rPr>
              <a:t>        </a:t>
            </a:r>
            <a:r>
              <a:rPr sz="4400" spc="10" smtClean="0">
                <a:solidFill>
                  <a:srgbClr val="C1EEFF"/>
                </a:solidFill>
                <a:latin typeface="Consolas"/>
                <a:cs typeface="Consolas"/>
              </a:rPr>
              <a:t>Anaesthetic</a:t>
            </a:r>
            <a:endParaRPr sz="4400">
              <a:latin typeface="Consolas"/>
              <a:cs typeface="Consolas"/>
            </a:endParaRPr>
          </a:p>
          <a:p>
            <a:pPr marL="0">
              <a:lnSpc>
                <a:spcPct val="100000"/>
              </a:lnSpc>
            </a:pPr>
            <a:r>
              <a:rPr sz="4400" spc="10" dirty="0">
                <a:solidFill>
                  <a:srgbClr val="C1EEFF"/>
                </a:solidFill>
                <a:latin typeface="Consolas"/>
                <a:cs typeface="Consolas"/>
              </a:rPr>
              <a:t>Implications of</a:t>
            </a:r>
            <a:r>
              <a:rPr sz="4400" i="1" spc="10" dirty="0">
                <a:solidFill>
                  <a:srgbClr val="C1EEFF"/>
                </a:solidFill>
                <a:latin typeface="Arial"/>
                <a:cs typeface="Arial"/>
              </a:rPr>
              <a:t>  </a:t>
            </a:r>
            <a:r>
              <a:rPr sz="4400" spc="10" dirty="0">
                <a:solidFill>
                  <a:srgbClr val="C1EEFF"/>
                </a:solidFill>
                <a:latin typeface="Consolas"/>
                <a:cs typeface="Consolas"/>
              </a:rPr>
              <a:t>Congenital</a:t>
            </a:r>
            <a:endParaRPr sz="4400">
              <a:latin typeface="Consolas"/>
              <a:cs typeface="Consolas"/>
            </a:endParaRPr>
          </a:p>
          <a:p>
            <a:pPr marL="0">
              <a:lnSpc>
                <a:spcPct val="100000"/>
              </a:lnSpc>
            </a:pPr>
            <a:r>
              <a:rPr sz="4400" spc="10">
                <a:solidFill>
                  <a:srgbClr val="C1EEFF"/>
                </a:solidFill>
                <a:latin typeface="Consolas"/>
                <a:cs typeface="Consolas"/>
              </a:rPr>
              <a:t>Diaphragmatic </a:t>
            </a:r>
            <a:r>
              <a:rPr sz="4400" spc="10" smtClean="0">
                <a:solidFill>
                  <a:srgbClr val="C1EEFF"/>
                </a:solidFill>
                <a:latin typeface="Consolas"/>
                <a:cs typeface="Consolas"/>
              </a:rPr>
              <a:t>Hernia</a:t>
            </a:r>
            <a:endParaRPr lang="en-US" sz="4400" spc="10" dirty="0" smtClean="0">
              <a:solidFill>
                <a:srgbClr val="C1EEFF"/>
              </a:solidFill>
              <a:latin typeface="Consolas"/>
              <a:cs typeface="Consolas"/>
            </a:endParaRPr>
          </a:p>
          <a:p>
            <a:pPr marL="0">
              <a:lnSpc>
                <a:spcPct val="100000"/>
              </a:lnSpc>
            </a:pPr>
            <a:r>
              <a:rPr lang="en-US" sz="2400" spc="10" dirty="0" smtClean="0">
                <a:solidFill>
                  <a:srgbClr val="C1EEFF"/>
                </a:solidFill>
                <a:latin typeface="Consolas"/>
                <a:cs typeface="Consolas"/>
              </a:rPr>
              <a:t>                           </a:t>
            </a:r>
            <a:r>
              <a:rPr lang="en-US" sz="2400" spc="10" dirty="0" err="1" smtClean="0">
                <a:solidFill>
                  <a:srgbClr val="C1EEFF"/>
                </a:solidFill>
                <a:latin typeface="Consolas"/>
                <a:cs typeface="Consolas"/>
              </a:rPr>
              <a:t>Dr.Malini</a:t>
            </a:r>
            <a:r>
              <a:rPr lang="en-US" sz="2400" spc="10" dirty="0" smtClean="0">
                <a:solidFill>
                  <a:srgbClr val="C1EEFF"/>
                </a:solidFill>
                <a:latin typeface="Consolas"/>
                <a:cs typeface="Consolas"/>
              </a:rPr>
              <a:t> Mehta,</a:t>
            </a:r>
          </a:p>
          <a:p>
            <a:pPr marL="0">
              <a:lnSpc>
                <a:spcPct val="100000"/>
              </a:lnSpc>
            </a:pPr>
            <a:r>
              <a:rPr lang="en-US" sz="2400" spc="10" dirty="0" smtClean="0">
                <a:solidFill>
                  <a:srgbClr val="C1EEFF"/>
                </a:solidFill>
                <a:latin typeface="Consolas"/>
                <a:cs typeface="Consolas"/>
              </a:rPr>
              <a:t>                           Professor,</a:t>
            </a:r>
          </a:p>
          <a:p>
            <a:pPr marL="0">
              <a:lnSpc>
                <a:spcPct val="100000"/>
              </a:lnSpc>
            </a:pPr>
            <a:r>
              <a:rPr lang="en-US" sz="2400" spc="10" dirty="0" smtClean="0">
                <a:solidFill>
                  <a:srgbClr val="C1EEFF"/>
                </a:solidFill>
                <a:latin typeface="Consolas"/>
                <a:cs typeface="Consolas"/>
              </a:rPr>
              <a:t>                           </a:t>
            </a:r>
            <a:r>
              <a:rPr lang="en-US" sz="2400" spc="10" dirty="0" err="1" smtClean="0">
                <a:solidFill>
                  <a:srgbClr val="C1EEFF"/>
                </a:solidFill>
                <a:latin typeface="Consolas"/>
                <a:cs typeface="Consolas"/>
              </a:rPr>
              <a:t>Dept.of</a:t>
            </a:r>
            <a:r>
              <a:rPr lang="en-US" sz="2400" spc="10" dirty="0" smtClean="0">
                <a:solidFill>
                  <a:srgbClr val="C1EEFF"/>
                </a:solidFill>
                <a:latin typeface="Consolas"/>
                <a:cs typeface="Consolas"/>
              </a:rPr>
              <a:t> </a:t>
            </a:r>
            <a:r>
              <a:rPr lang="en-US" sz="2400" spc="10" dirty="0" err="1" smtClean="0">
                <a:solidFill>
                  <a:srgbClr val="C1EEFF"/>
                </a:solidFill>
                <a:latin typeface="Consolas"/>
                <a:cs typeface="Consolas"/>
              </a:rPr>
              <a:t>Anaesthesia</a:t>
            </a:r>
            <a:r>
              <a:rPr lang="en-US" sz="2400" spc="10" dirty="0" smtClean="0">
                <a:solidFill>
                  <a:srgbClr val="C1EEFF"/>
                </a:solidFill>
                <a:latin typeface="Consolas"/>
                <a:cs typeface="Consolas"/>
              </a:rPr>
              <a:t>,</a:t>
            </a:r>
          </a:p>
          <a:p>
            <a:pPr marL="0">
              <a:lnSpc>
                <a:spcPct val="100000"/>
              </a:lnSpc>
            </a:pPr>
            <a:r>
              <a:rPr lang="en-US" sz="2400" spc="10" dirty="0" smtClean="0">
                <a:solidFill>
                  <a:srgbClr val="C1EEFF"/>
                </a:solidFill>
                <a:latin typeface="Consolas"/>
                <a:cs typeface="Consolas"/>
              </a:rPr>
              <a:t>                           S.B.K.S.M.I.R.C.,</a:t>
            </a:r>
          </a:p>
          <a:p>
            <a:pPr marL="0">
              <a:lnSpc>
                <a:spcPct val="100000"/>
              </a:lnSpc>
            </a:pPr>
            <a:r>
              <a:rPr lang="en-US" sz="2400" spc="10" dirty="0" smtClean="0">
                <a:solidFill>
                  <a:srgbClr val="C1EEFF"/>
                </a:solidFill>
                <a:latin typeface="Consolas"/>
                <a:cs typeface="Consolas"/>
              </a:rPr>
              <a:t>                           </a:t>
            </a:r>
            <a:r>
              <a:rPr lang="en-US" sz="2400" spc="10" dirty="0" err="1" smtClean="0">
                <a:solidFill>
                  <a:srgbClr val="C1EEFF"/>
                </a:solidFill>
                <a:latin typeface="Consolas"/>
                <a:cs typeface="Consolas"/>
              </a:rPr>
              <a:t>Piparia</a:t>
            </a:r>
            <a:r>
              <a:rPr lang="en-US" sz="2400" spc="10" dirty="0" smtClean="0">
                <a:solidFill>
                  <a:srgbClr val="C1EEFF"/>
                </a:solidFill>
                <a:latin typeface="Consolas"/>
                <a:cs typeface="Consolas"/>
              </a:rPr>
              <a:t>   </a:t>
            </a:r>
            <a:endParaRPr sz="2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306374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Embryology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925833"/>
            <a:ext cx="4317492" cy="3703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Thus CDH may result from: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3016763"/>
            <a:ext cx="6981062" cy="3703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Corbel"/>
                <a:cs typeface="Corbel"/>
              </a:rPr>
              <a:t>1. 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Early return of midgut to peritoneal cavity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4107693"/>
            <a:ext cx="6907530" cy="3703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Corbel"/>
                <a:cs typeface="Corbel"/>
              </a:rPr>
              <a:t>2. 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Delayed closure of pleuroperitoneal canal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90550" y="535846"/>
            <a:ext cx="557072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Development of lung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17220" y="1844383"/>
            <a:ext cx="6692746" cy="1263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 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Development begins at 4 wks; and airway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development b/w 10  to 16  wk, f/b alveolar</a:t>
            </a:r>
            <a:endParaRPr sz="28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development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935730" y="2341522"/>
            <a:ext cx="129324" cy="1999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841240" y="2341522"/>
            <a:ext cx="129325" cy="1999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17220" y="3727793"/>
            <a:ext cx="7793684" cy="8068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 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By 16  wk, number of airway generations similar to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adult &amp; alveolar development begins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756410" y="3798212"/>
            <a:ext cx="129324" cy="1999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17220" y="5184483"/>
            <a:ext cx="8006435" cy="8079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 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Thus anatomical defects of lung in CDH   depends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on time of migration and amount of  hernial content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90550" y="464727"/>
            <a:ext cx="4177284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Defect in lung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83869" y="1185388"/>
            <a:ext cx="8153448" cy="7409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C58D01"/>
                </a:solidFill>
                <a:latin typeface="Corbel"/>
                <a:cs typeface="Corbe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      -loss of generations of bronchi &amp; bronchioles by        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              about 50 % in severe cases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3869" y="2513808"/>
            <a:ext cx="4677105" cy="3456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      -decrease  total no of alveoli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83869" y="3457418"/>
            <a:ext cx="8004097" cy="3456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      -smaller dysplastic pulm art at hilum causing PHTN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83869" y="4402299"/>
            <a:ext cx="8020811" cy="739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FFFFFF"/>
                </a:solidFill>
                <a:latin typeface="Corbel"/>
                <a:cs typeface="Corbel"/>
              </a:rPr>
              <a:t>       -precocious distal growth of smooth msl, ie, medial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hyperplasia in pulm arterioles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83869" y="5730719"/>
            <a:ext cx="4996434" cy="3456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       -23- 75 % of normal wt of lung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18160" y="535846"/>
            <a:ext cx="4457192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Pathophysiology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76269"/>
            <a:ext cx="7310576" cy="21509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spc="10" dirty="0">
                <a:solidFill>
                  <a:srgbClr val="FF0000"/>
                </a:solidFill>
                <a:latin typeface="Corbel"/>
                <a:cs typeface="Corbel"/>
              </a:rPr>
              <a:t>1  ̊ cause of death </a:t>
            </a:r>
            <a:r>
              <a:rPr sz="2710" spc="10" dirty="0">
                <a:solidFill>
                  <a:srgbClr val="FFFFFF"/>
                </a:solidFill>
                <a:latin typeface="Corbel"/>
                <a:cs typeface="Corbel"/>
              </a:rPr>
              <a:t>– hypoxemia and acidosis which</a:t>
            </a:r>
            <a:endParaRPr sz="27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is d/t- </a:t>
            </a:r>
            <a:endParaRPr sz="28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 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atelectasis  2 ̊ to compression of lungs</a:t>
            </a:r>
            <a:endParaRPr sz="28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 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Persistent pulmonary hypoplasia</a:t>
            </a:r>
            <a:endParaRPr sz="28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 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PPHN ,inc R to L shunting thru PDA/FO  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4622009"/>
            <a:ext cx="7538111" cy="1529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Varying degree of hypoxemia, hypercarbia and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acidosis along with pulmonary hypoplasia results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in high PVR and high PA pressure( ie,both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reversible and irrev  causes)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4178300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Pathophsiology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77422"/>
            <a:ext cx="7442834" cy="13355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If  PA pressure &gt; systemic pressure, there is R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to L shunting across PDA lowering post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ductal  PaO2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3851002"/>
            <a:ext cx="7453505" cy="1807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Shunting increases RV overload which inc RA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pressure leading to enhanced shunting thru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PFO leading to furthur hypoxemia, acidosis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and systemic hypotension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4456176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pathophysiology</a:t>
            </a:r>
            <a:endParaRPr sz="4000">
              <a:latin typeface="Consolas"/>
              <a:cs typeface="Consolas"/>
            </a:endParaRPr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" y="1079500"/>
            <a:ext cx="8892540" cy="5778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389940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Vicious cycle</a:t>
            </a:r>
            <a:endParaRPr sz="4000">
              <a:latin typeface="Consolas"/>
              <a:cs typeface="Consolas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772920"/>
            <a:ext cx="7804150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6406389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Right to left shunting</a:t>
            </a:r>
            <a:endParaRPr sz="4000">
              <a:latin typeface="Consolas"/>
              <a:cs typeface="Consolas"/>
            </a:endParaRPr>
          </a:p>
        </p:txBody>
      </p:sp>
      <p:pic>
        <p:nvPicPr>
          <p:cNvPr id="3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012950"/>
            <a:ext cx="58293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2785872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diagnosis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10210" y="1433598"/>
            <a:ext cx="8491323" cy="3399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59% antenatal detection with average age 24.2 weeks.(Garne et al,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10210" y="1749818"/>
            <a:ext cx="7690013" cy="1328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Ult Obst Gyn, 2002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     Polyhydramnios   Intrathoracic stomach or liver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10" spc="10" dirty="0">
                <a:solidFill>
                  <a:srgbClr val="FFFFFF"/>
                </a:solidFill>
                <a:latin typeface="Corbel"/>
                <a:cs typeface="Corbel"/>
              </a:rPr>
              <a:t>  Lung-to-head ratio and lung/transverse thorax ratio. Usually at</a:t>
            </a:r>
            <a:endParaRPr sz="22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prenatal ultrasound (15 weeks).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0210" y="3468138"/>
            <a:ext cx="8573400" cy="3399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Recently fetal MRI and fetal echocardiography, helpful to determine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53110" y="3784358"/>
            <a:ext cx="7127823" cy="572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degree of pulmonary hypoplasia. (MRI lung  volumetry, left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ventricular mass and pulmonary artery diameter)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10210" y="4766079"/>
            <a:ext cx="8659275" cy="3399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Postnatal diagnosis, on CXR with gastric air bubble or intestine in the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10210" y="5082298"/>
            <a:ext cx="8211489" cy="6811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chest.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Amniocentesis is recommended to provide informationregarding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53110" y="5731268"/>
            <a:ext cx="4561434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70" spc="10" dirty="0">
                <a:solidFill>
                  <a:srgbClr val="FFFFFF"/>
                </a:solidFill>
                <a:latin typeface="Corbel"/>
                <a:cs typeface="Corbel"/>
              </a:rPr>
              <a:t>possible chromosomal abnormalities.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6127496" cy="1112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Clinical features and</a:t>
            </a:r>
            <a:endParaRPr sz="4000">
              <a:latin typeface="Consolas"/>
              <a:cs typeface="Consolas"/>
            </a:endParaRPr>
          </a:p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diagnosis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55565"/>
            <a:ext cx="3359277" cy="4926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8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730" i="1" spc="10" dirty="0">
                <a:solidFill>
                  <a:srgbClr val="FF0000"/>
                </a:solidFill>
                <a:latin typeface="Arial"/>
                <a:cs typeface="Arial"/>
              </a:rPr>
              <a:t>Prenatal diagnosis-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0" y="2237740"/>
            <a:ext cx="3045460" cy="254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417320" y="1925833"/>
            <a:ext cx="7211061" cy="840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020059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charac by polyhydramnios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in 30%, diagnosed by USG, ultrafast fetal MRI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2927863"/>
            <a:ext cx="7197469" cy="840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20" spc="10" dirty="0">
                <a:solidFill>
                  <a:srgbClr val="FFFFFF"/>
                </a:solidFill>
                <a:latin typeface="Corbel"/>
                <a:cs typeface="Corbel"/>
              </a:rPr>
              <a:t>                  -Fetal surgeries like FETO are done if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diagnosed in time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74420" y="4405725"/>
            <a:ext cx="3487294" cy="4926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80" i="1" spc="10" dirty="0">
                <a:solidFill>
                  <a:srgbClr val="FF0000"/>
                </a:solidFill>
                <a:latin typeface="Arial"/>
                <a:cs typeface="Arial"/>
              </a:rPr>
              <a:t>Postnatal diagnosis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20" y="4787900"/>
            <a:ext cx="3021330" cy="2540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074420" y="4960770"/>
            <a:ext cx="6869429" cy="1370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80" i="1" spc="10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-  RD in immediate postnatal period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charac by tachypnea, dyspnea, chest wall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retraction, nasal flaring, cyanosis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75920" y="464727"/>
            <a:ext cx="6962140" cy="1112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Congenital Diaphragmatic</a:t>
            </a:r>
            <a:endParaRPr sz="4000">
              <a:latin typeface="Consolas"/>
              <a:cs typeface="Consolas"/>
            </a:endParaRPr>
          </a:p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Hernia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73380" y="1732872"/>
            <a:ext cx="7565845" cy="8105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6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710" spc="10" dirty="0">
                <a:solidFill>
                  <a:srgbClr val="FFFFFF"/>
                </a:solidFill>
                <a:latin typeface="Corbel"/>
                <a:cs typeface="Corbel"/>
              </a:rPr>
              <a:t>Herniation  of abdominal contents in the thoracic</a:t>
            </a:r>
            <a:endParaRPr sz="27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cavity thru a cong defect in the diaphragm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73380" y="3189562"/>
            <a:ext cx="6863538" cy="8105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6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710" spc="10" dirty="0">
                <a:solidFill>
                  <a:srgbClr val="FFFFFF"/>
                </a:solidFill>
                <a:latin typeface="Corbel"/>
                <a:cs typeface="Corbel"/>
              </a:rPr>
              <a:t>Respiratory distress and cyanosis -  warrants</a:t>
            </a:r>
            <a:endParaRPr sz="27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emergency  care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73380" y="4647522"/>
            <a:ext cx="7681062" cy="4148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Associated with multiple cong defects (CVS, CNS)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373380" y="5677492"/>
            <a:ext cx="2538730" cy="414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High mortality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" y="4233546"/>
            <a:ext cx="19048" cy="19048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" y="3240405"/>
            <a:ext cx="19048" cy="19048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16" y="4233546"/>
            <a:ext cx="19048" cy="19048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" y="4233546"/>
            <a:ext cx="19048" cy="19048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" y="4233546"/>
            <a:ext cx="19048" cy="19048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" y="4233546"/>
            <a:ext cx="19048" cy="19048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" y="4233546"/>
            <a:ext cx="19048" cy="19048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" y="4233546"/>
            <a:ext cx="19048" cy="19048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5" y="3240405"/>
            <a:ext cx="19048" cy="19048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5" y="3240405"/>
            <a:ext cx="19048" cy="19048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5" y="3240405"/>
            <a:ext cx="19048" cy="19048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5" y="3240405"/>
            <a:ext cx="19048" cy="19048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5" y="3240405"/>
            <a:ext cx="19048" cy="19048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5" y="3240405"/>
            <a:ext cx="19048" cy="190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7241033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C/f  and diagnosis contd…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65780"/>
            <a:ext cx="2779395" cy="4136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b="1" i="1" spc="10" dirty="0">
                <a:solidFill>
                  <a:srgbClr val="FFFFFF"/>
                </a:solidFill>
                <a:latin typeface="Arial"/>
                <a:cs typeface="Arial"/>
              </a:rPr>
              <a:t>On examination-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2401665"/>
            <a:ext cx="7085458" cy="8634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Cyanosis  as soon as the cord is clamped or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after several hours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3403695"/>
            <a:ext cx="5500496" cy="2528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Scaphoid abdo,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Barrel chest,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Bowel sounds in chest,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Shifting of heart sounds to rt,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No breath sounds in i/l chest, etc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2784856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Diagnosis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65780"/>
            <a:ext cx="7167370" cy="1436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b="1" i="1" spc="10" dirty="0">
                <a:solidFill>
                  <a:srgbClr val="FFFFFF"/>
                </a:solidFill>
                <a:latin typeface="Arial"/>
                <a:cs typeface="Arial"/>
              </a:rPr>
              <a:t>CXR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- intestinal loops in thorax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FFFFFF"/>
                </a:solidFill>
                <a:latin typeface="Corbel"/>
                <a:cs typeface="Corbel"/>
              </a:rPr>
              <a:t>             -i/l lung compressed into mediastinum,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which is shifted to c/l hemithorax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4504840"/>
            <a:ext cx="7272909" cy="8791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4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790" b="1" i="1" spc="10" dirty="0">
                <a:solidFill>
                  <a:srgbClr val="FFFFFF"/>
                </a:solidFill>
                <a:latin typeface="Arial"/>
                <a:cs typeface="Arial"/>
              </a:rPr>
              <a:t>Dye thru NG tube </a:t>
            </a:r>
            <a:r>
              <a:rPr sz="2790" spc="10" dirty="0">
                <a:solidFill>
                  <a:srgbClr val="FFFFFF"/>
                </a:solidFill>
                <a:latin typeface="Corbel"/>
                <a:cs typeface="Corbel"/>
              </a:rPr>
              <a:t>to delineate stomach and</a:t>
            </a:r>
            <a:endParaRPr sz="27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intestine in thorax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89280" y="464727"/>
            <a:ext cx="7803642" cy="1112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            Chest x-ray and</a:t>
            </a:r>
            <a:endParaRPr sz="4000">
              <a:latin typeface="Consolas"/>
              <a:cs typeface="Consolas"/>
            </a:endParaRPr>
          </a:p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CT</a:t>
            </a:r>
            <a:endParaRPr sz="4000">
              <a:latin typeface="Consolas"/>
              <a:cs typeface="Consolas"/>
            </a:endParaRPr>
          </a:p>
        </p:txBody>
      </p:sp>
      <p:pic>
        <p:nvPicPr>
          <p:cNvPr id="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" y="1714500"/>
            <a:ext cx="8749031" cy="2376170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284980"/>
            <a:ext cx="2907030" cy="23406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4178300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Investigations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55565"/>
            <a:ext cx="7365109" cy="1374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Haemogram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ABG- mixed resp and metabolic acidosis and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severe hypoxemia, hypercarbia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3403695"/>
            <a:ext cx="5023866" cy="25218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Serum electrolytes- Na, K, Ca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Blood sugar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Cross matching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Chest x-ray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CT thorax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473506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Diagnosing shunt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16890" y="2307952"/>
            <a:ext cx="7649718" cy="8662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In  significant shunting thru PDA, preductal</a:t>
            </a:r>
            <a:endParaRPr sz="3000">
              <a:latin typeface="Corbel"/>
              <a:cs typeface="Corbel"/>
            </a:endParaRPr>
          </a:p>
          <a:p>
            <a:pPr marL="342899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PaO2 &gt; postductal PaO2 by  atleast 20 mm Hg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16890" y="3854812"/>
            <a:ext cx="7812024" cy="17903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Severe shunting is difficult to detect by ABG:</a:t>
            </a:r>
            <a:endParaRPr sz="3000">
              <a:latin typeface="Corbel"/>
              <a:cs typeface="Corbel"/>
            </a:endParaRPr>
          </a:p>
          <a:p>
            <a:pPr marL="342899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may be diagnosed by ECHO with color doppler,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cardiac catheterisation or pulmonary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angiography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78858"/>
            <a:ext cx="6526073" cy="10012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C1EEFF"/>
                </a:solidFill>
                <a:latin typeface="Consolas"/>
                <a:cs typeface="Consolas"/>
              </a:rPr>
              <a:t>Assessment of severity of</a:t>
            </a:r>
            <a:endParaRPr sz="3600">
              <a:latin typeface="Consolas"/>
              <a:cs typeface="Consolas"/>
            </a:endParaRPr>
          </a:p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C1EEFF"/>
                </a:solidFill>
                <a:latin typeface="Consolas"/>
                <a:cs typeface="Consolas"/>
              </a:rPr>
              <a:t>pulmonary hypoplasia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773510"/>
            <a:ext cx="6028614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AaDO2 &gt;500 mm Hg on Fio2 1.0- predicts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17320" y="2150554"/>
            <a:ext cx="7176567" cy="6472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nonsurvival; 400-500-uncertain survival; &lt;400-better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prognosis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3251790"/>
            <a:ext cx="6643399" cy="10814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Ventilation or oxygenation index 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420" spc="10" dirty="0">
                <a:solidFill>
                  <a:srgbClr val="FFFFFF"/>
                </a:solidFill>
                <a:latin typeface="Corbel"/>
                <a:cs typeface="Corbel"/>
              </a:rPr>
              <a:t>    (MeanAP x Fio2 x 100/PaO2) ≥40 signifies poor</a:t>
            </a:r>
            <a:endParaRPr sz="24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prognosis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74420" y="4818970"/>
            <a:ext cx="7115915" cy="14962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Bohn/ventilatory index (mean AP x RR) –       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    if paco2&lt;40; VI&lt;1000- good survival,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420" spc="10" dirty="0">
                <a:solidFill>
                  <a:srgbClr val="FFFFFF"/>
                </a:solidFill>
                <a:latin typeface="Corbel"/>
                <a:cs typeface="Corbel"/>
              </a:rPr>
              <a:t>     if paco2&gt;50;VI&lt;1000  or  paco2&lt;40; VI &gt;1000-poor</a:t>
            </a:r>
            <a:endParaRPr sz="24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survival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2506980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Problems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77422"/>
            <a:ext cx="7190993" cy="3659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Pulmomary HTN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Right to left shunt(thru PDA &amp; FO)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Hypoxia and hypercarbia (hypoplastic lung)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Mixed acidosis (resp &amp; metabolic)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Asso cong malformations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Rt and lt ventricular failure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Systemic hypotension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557072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Prenatal management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98500" y="1721294"/>
            <a:ext cx="7695312" cy="13883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Open fetal surgery: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510" spc="10" dirty="0">
                <a:solidFill>
                  <a:srgbClr val="FFFFFF"/>
                </a:solidFill>
                <a:latin typeface="Corbel"/>
                <a:cs typeface="Corbel"/>
              </a:rPr>
              <a:t> remove the compression of the abdominal viscera. High</a:t>
            </a:r>
            <a:endParaRPr sz="25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risk for fetus and the mother. No survival advantage.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(Harrison et al, J Ped Surg, 1997)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98500" y="3570414"/>
            <a:ext cx="7758202" cy="13895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Fetal tracheal occlusion: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stimulation of lung growth with accumulation of fluid.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Result in larger but persistent abnormal lung. (Flake et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al, Am J Obst Gyn, 183, 2000).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98500" y="5420805"/>
            <a:ext cx="7104915" cy="10648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Steroids therapy weekly to improve lung function is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controversial (risk of brain and body development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problems). (Ford et al., Ped Surg Int, 2002)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5848604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Postnatal management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83869" y="1434192"/>
            <a:ext cx="8414003" cy="33987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Stabilization of cardiorespiratory system.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Endotracheal intubation is critical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Nasogastric or Orogastric tube placement.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Delayed repair (24 to 72 hours) improves survival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when compared with early emergent repair. Allows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stabilization of the infant before surgical repair.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(Andrewet al., J Ped Surg, june 2004).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3869" y="4986382"/>
            <a:ext cx="8009381" cy="8675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1/3 of patients will require ECMO. Head US to r/o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hemorrhage prior to ECMO.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4456176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Surgical repair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16230" y="1218958"/>
            <a:ext cx="2586546" cy="28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70" spc="10" dirty="0">
                <a:solidFill>
                  <a:srgbClr val="FFFFFF"/>
                </a:solidFill>
                <a:latin typeface="Corbel"/>
                <a:cs typeface="Corbel"/>
              </a:rPr>
              <a:t>Abdominal subcostal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16230" y="1955558"/>
            <a:ext cx="1810334" cy="28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 Thoracotomy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16230" y="2656609"/>
            <a:ext cx="8478187" cy="12922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Laparoscopic vs Thoracoscopic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10" spc="10" dirty="0">
                <a:solidFill>
                  <a:srgbClr val="FFFFFF"/>
                </a:solidFill>
                <a:latin typeface="Corbel"/>
                <a:cs typeface="Corbel"/>
              </a:rPr>
              <a:t>        MIS ideal for Morgagni hernias but can be challenging because the</a:t>
            </a:r>
            <a:endParaRPr sz="22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270" spc="10" dirty="0">
                <a:solidFill>
                  <a:srgbClr val="FFFFFF"/>
                </a:solidFill>
                <a:latin typeface="Corbel"/>
                <a:cs typeface="Corbel"/>
              </a:rPr>
              <a:t>peumoperitoneum widens the defect. Laparoscopy for Bochdalek’s</a:t>
            </a:r>
            <a:endParaRPr sz="22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has a high failure rate and is associated with </a:t>
            </a:r>
            <a:r>
              <a:rPr sz="2300" spc="10" dirty="0">
                <a:solidFill>
                  <a:srgbClr val="FFFFFF"/>
                </a:solidFill>
                <a:latin typeface="Arial Unicode MS"/>
                <a:cs typeface="Arial Unicode MS"/>
              </a:rPr>
              <a:t>↑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pCO2 and acidemia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59130" y="3902468"/>
            <a:ext cx="4217924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Contraindicated if very high pCO2.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16230" y="4602249"/>
            <a:ext cx="8619845" cy="703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Thoracoscopy is better approach for Bochdalek hernias with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recurrence of 14%. Open approach 3-22%.(Marjorie et al, J Ped Surg,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59130" y="5288038"/>
            <a:ext cx="1359433" cy="28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Nov 2003.)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16230" y="5989089"/>
            <a:ext cx="8011109" cy="3399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Small defect can be repaired primarily. Large defect will require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59130" y="6305308"/>
            <a:ext cx="8401963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70" spc="10" dirty="0">
                <a:solidFill>
                  <a:srgbClr val="FFFFFF"/>
                </a:solidFill>
                <a:latin typeface="Corbel"/>
                <a:cs typeface="Corbel"/>
              </a:rPr>
              <a:t>abdominal or thoracic muscle flaps, or prosthetic patch (tension free).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5291836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Initial management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83869" y="1245628"/>
            <a:ext cx="8347315" cy="859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      Approach should be first medical stabilization of the pt for</a:t>
            </a:r>
            <a:endParaRPr sz="23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improving respiratory and general status and   then proceeding for</a:t>
            </a:r>
            <a:endParaRPr sz="23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surgery after stabilization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3869" y="2528008"/>
            <a:ext cx="988174" cy="3171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20" b="1" spc="10" dirty="0">
                <a:solidFill>
                  <a:srgbClr val="C58D01"/>
                </a:solidFill>
                <a:latin typeface="Arial"/>
                <a:cs typeface="Arial"/>
              </a:rPr>
              <a:t>GOALS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83869" y="3310648"/>
            <a:ext cx="7159662" cy="14202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1.Reverse persistent pulm HTN to decrease rt to lt shunting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2.Improvement in ventilation &amp; oxygenation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3.Correction of acidosis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4.Correction of systemic hypotension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83869" y="5102491"/>
            <a:ext cx="8438450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Time taken to stabilize varies from 24-48 hrs to 7-10 days, and upto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83869" y="5434088"/>
            <a:ext cx="8373311" cy="7025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3 wks in some neonates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Repair of hernia in emergency when the contents  are incarcerated</a:t>
            </a:r>
            <a:endParaRPr sz="2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7370" y="451528"/>
            <a:ext cx="6777076" cy="458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C1EEFF"/>
                </a:solidFill>
                <a:latin typeface="Consolas"/>
                <a:cs typeface="Consolas"/>
              </a:rPr>
              <a:t>Stabilization and preop mx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88010" y="1620278"/>
            <a:ext cx="7289647" cy="28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70" spc="10" dirty="0">
                <a:solidFill>
                  <a:srgbClr val="FFFFFF"/>
                </a:solidFill>
                <a:latin typeface="Corbel"/>
                <a:cs typeface="Corbel"/>
              </a:rPr>
              <a:t>1.Early placement of NG tube to remove the air from the gut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010" y="2356878"/>
            <a:ext cx="2202434" cy="28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2.Oxygenation by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88010" y="3094748"/>
            <a:ext cx="6695285" cy="10410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70" spc="10" dirty="0">
                <a:solidFill>
                  <a:srgbClr val="FFFFFF"/>
                </a:solidFill>
                <a:latin typeface="Corbel"/>
                <a:cs typeface="Corbel"/>
              </a:rPr>
              <a:t>                   a) face mask/hood on spontaneous ventilation</a:t>
            </a:r>
            <a:endParaRPr sz="22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                  b) IPPV with ETT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                  c) ECMO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8010" y="4523178"/>
            <a:ext cx="5231219" cy="3171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60" i="1" spc="10" dirty="0">
                <a:solidFill>
                  <a:srgbClr val="FF0000"/>
                </a:solidFill>
                <a:latin typeface="Arial"/>
                <a:cs typeface="Arial"/>
              </a:rPr>
              <a:t>Avoid bag and mask ventilation, nasal CPAP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4808220"/>
            <a:ext cx="5198110" cy="2032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588010" y="5307088"/>
            <a:ext cx="3470148" cy="28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70" spc="10" dirty="0">
                <a:solidFill>
                  <a:srgbClr val="FFFFFF"/>
                </a:solidFill>
                <a:latin typeface="Corbel"/>
                <a:cs typeface="Corbel"/>
              </a:rPr>
              <a:t>3.Correction of  met acidosis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88010" y="6043688"/>
            <a:ext cx="5032259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                      </a:t>
            </a:r>
            <a:r>
              <a:rPr sz="2300" spc="10" dirty="0">
                <a:solidFill>
                  <a:srgbClr val="002060"/>
                </a:solidFill>
                <a:latin typeface="Corbel"/>
                <a:cs typeface="Corbel"/>
              </a:rPr>
              <a:t>NaHCO3 = BW X Bdeficit X 0.2</a:t>
            </a:r>
            <a:endParaRPr sz="2300">
              <a:latin typeface="Corbel"/>
              <a:cs typeface="Corbel"/>
            </a:endParaRPr>
          </a:p>
        </p:txBody>
      </p:sp>
      <p:pic>
        <p:nvPicPr>
          <p:cNvPr id="5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79" y="6282690"/>
            <a:ext cx="3665220" cy="203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90550" y="535846"/>
            <a:ext cx="5848604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Stabilization contd…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88010" y="1692084"/>
            <a:ext cx="6335879" cy="24027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4.Control persistent pulm HTN by maintaining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                             normoxia,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                             hypocarbia,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                             alkalosis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                        and by using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435FAA"/>
                </a:solidFill>
                <a:latin typeface="Corbel"/>
                <a:cs typeface="Corbel"/>
              </a:rPr>
              <a:t>Pulm Vasodilators</a:t>
            </a:r>
            <a:endParaRPr sz="2600">
              <a:latin typeface="Corbel"/>
              <a:cs typeface="Corbel"/>
            </a:endParaRPr>
          </a:p>
        </p:txBody>
      </p:sp>
      <p:pic>
        <p:nvPicPr>
          <p:cNvPr id="6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" y="3989070"/>
            <a:ext cx="2565400" cy="2286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0910" y="3719004"/>
            <a:ext cx="7602702" cy="972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19964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- morphine, talazoline ,arachidonic acid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metabolites, prednisolone, bradykinin, Ach,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PGE1,PGI1,PGD2,CCB, NO(20-80ppm), etc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88010" y="5197285"/>
            <a:ext cx="7668894" cy="972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10" spc="10" dirty="0">
                <a:solidFill>
                  <a:srgbClr val="FFFFFF"/>
                </a:solidFill>
                <a:latin typeface="Corbel"/>
                <a:cs typeface="Corbel"/>
              </a:rPr>
              <a:t>5.Patients who fail medical management are candidates</a:t>
            </a:r>
            <a:endParaRPr sz="25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for </a:t>
            </a:r>
            <a:r>
              <a:rPr sz="2600" spc="10" dirty="0">
                <a:solidFill>
                  <a:srgbClr val="435FAA"/>
                </a:solidFill>
                <a:latin typeface="Corbel"/>
                <a:cs typeface="Corbel"/>
              </a:rPr>
              <a:t>ECMO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which can be started preoperatively in a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neonate.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6963157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Other preop preparations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773510"/>
            <a:ext cx="7504940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IV fluid administration thru peripheral venous access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17320" y="2150554"/>
            <a:ext cx="1845157" cy="3209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in upper limb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2934290"/>
            <a:ext cx="4920514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art cannulation for frequent ABG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74420" y="3778840"/>
            <a:ext cx="6826378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Central venous access for CVP monitoring (thru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417320" y="4157154"/>
            <a:ext cx="3252800" cy="3209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umbilical/ femoral vein)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74420" y="4940890"/>
            <a:ext cx="5870118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Inotropes if required (hypotension, CHF)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074420" y="5785440"/>
            <a:ext cx="2707132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Hypothermia mx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389940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Premedication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2422252"/>
            <a:ext cx="6744082" cy="4444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Neonates do not require routine premed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3513181"/>
            <a:ext cx="7253096" cy="13331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C00000"/>
                </a:solidFill>
                <a:latin typeface="Corbel"/>
                <a:cs typeface="Corbel"/>
              </a:rPr>
              <a:t>Atropine @ 0.02mg/kg iv 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may be given to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reduce harmful vagal reflexes and to reduce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secretions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640638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Induction &amp; intubation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77422"/>
            <a:ext cx="3201543" cy="4444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Awake intubation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2968352"/>
            <a:ext cx="7015353" cy="13355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Anesthesia is induced with inhalational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agents preferably sevoflurane and trachea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intubated without any msl relaxant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4972412"/>
            <a:ext cx="6530338" cy="980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Bag &amp; mask PPV avoided till intubation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N2O also avoided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7797803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Maintainence of anaesthesia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55565"/>
            <a:ext cx="6557009" cy="4926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O2 ± air +inhalational agent (sevo/halo)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2946495"/>
            <a:ext cx="7353045" cy="8657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i="1" spc="10" dirty="0">
                <a:solidFill>
                  <a:srgbClr val="FFFFFF"/>
                </a:solidFill>
                <a:latin typeface="Arial"/>
                <a:cs typeface="Arial"/>
              </a:rPr>
              <a:t>Opiods-  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fentanyl preferred in dose of               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1-3 µg/kg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4494625"/>
            <a:ext cx="6937629" cy="18031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Must be relaxed completely after tracheal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intubation with NDMRs preferably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atracurium(0.5 mg/kg), rocuronium (0.6),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vecuron (.1), etc 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306374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Monitoring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773510"/>
            <a:ext cx="5191227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Precordial/esophageal stethoscope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2178640"/>
            <a:ext cx="4055339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Continuos ECG monitoring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2583770"/>
            <a:ext cx="5096129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Spo2 both above and below nipple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74420" y="2990170"/>
            <a:ext cx="2247824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Capnography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74420" y="3395300"/>
            <a:ext cx="3243377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Inspiratory pressures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74420" y="3800430"/>
            <a:ext cx="4954474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Frequent ABG: corrections if reqd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074420" y="4205560"/>
            <a:ext cx="1103350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NIBP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074420" y="4610690"/>
            <a:ext cx="1919935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Fio2 values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74420" y="5015820"/>
            <a:ext cx="2586279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CVP monitoring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74420" y="5422220"/>
            <a:ext cx="6585001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Temperature monitoring : avoid hypothermia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74420" y="5827350"/>
            <a:ext cx="3673298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Estimation of blood loss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1114552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CDH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77422"/>
            <a:ext cx="3259075" cy="4444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Incidence:- 1:5000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3014071"/>
            <a:ext cx="2052320" cy="466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M:F </a:t>
            </a:r>
            <a:r>
              <a:rPr sz="3600" spc="10" dirty="0">
                <a:solidFill>
                  <a:srgbClr val="FFFFFF"/>
                </a:solidFill>
                <a:latin typeface="Corbel"/>
                <a:cs typeface="Corbel"/>
              </a:rPr>
              <a:t>:  2:1 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4150722"/>
            <a:ext cx="2142744" cy="4444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Lt : Rt :  5:1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222808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Inraop…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59130" y="1867051"/>
            <a:ext cx="5908167" cy="4136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90" b="1" spc="10" dirty="0">
                <a:solidFill>
                  <a:srgbClr val="FFFFFF"/>
                </a:solidFill>
                <a:latin typeface="Arial"/>
                <a:cs typeface="Arial"/>
              </a:rPr>
              <a:t>Mechanical ventilation to maintain-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59130" y="2423522"/>
            <a:ext cx="7286624" cy="31264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0000"/>
                </a:solidFill>
                <a:latin typeface="Corbel"/>
                <a:cs typeface="Corbel"/>
              </a:rPr>
              <a:t>Pao2 of  80-100 mm Hg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0000"/>
                </a:solidFill>
                <a:latin typeface="Corbel"/>
                <a:cs typeface="Corbel"/>
              </a:rPr>
              <a:t>Paco2 of 25-30 mm Hg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O2 sat-95-98%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pH- 7.55-7.6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FiO2 depending on PaO2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Low airway pressures– @ 15-20 cms of H2O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4735069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Fluid management</a:t>
            </a:r>
            <a:endParaRPr sz="4000">
              <a:latin typeface="Consolas"/>
              <a:cs typeface="Consolas"/>
            </a:endParaRPr>
          </a:p>
        </p:txBody>
      </p:sp>
      <p:pic>
        <p:nvPicPr>
          <p:cNvPr id="6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7" y="1779678"/>
            <a:ext cx="7781745" cy="4656274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074420" y="1855565"/>
            <a:ext cx="7519796" cy="13332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9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940" b="1" spc="10" dirty="0">
                <a:solidFill>
                  <a:srgbClr val="435FAA"/>
                </a:solidFill>
                <a:latin typeface="Arial"/>
                <a:cs typeface="Arial"/>
              </a:rPr>
              <a:t>Correct deficit </a:t>
            </a:r>
            <a:r>
              <a:rPr sz="2940" spc="10" dirty="0">
                <a:solidFill>
                  <a:srgbClr val="FFFFFF"/>
                </a:solidFill>
                <a:latin typeface="Corbel"/>
                <a:cs typeface="Corbel"/>
              </a:rPr>
              <a:t>: Isolyte P @ 4 ml/kg/hr x no</a:t>
            </a:r>
            <a:endParaRPr sz="29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of hrs, its 50% to be given in first hour, 25% in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next hour &amp; 25% in 3  hour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625340" y="2845733"/>
            <a:ext cx="136196" cy="2147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spc="10" dirty="0">
                <a:solidFill>
                  <a:srgbClr val="FFFFFF"/>
                </a:solidFill>
                <a:latin typeface="Corbel"/>
                <a:cs typeface="Corbel"/>
              </a:rPr>
              <a:t>rd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3860895"/>
            <a:ext cx="6916292" cy="4926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b="1" spc="10" dirty="0">
                <a:solidFill>
                  <a:srgbClr val="435FAA"/>
                </a:solidFill>
                <a:latin typeface="Arial"/>
                <a:cs typeface="Arial"/>
              </a:rPr>
              <a:t>Maintenance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with 5D in N/2 @4ml/kg/hr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74420" y="4950555"/>
            <a:ext cx="5524372" cy="8657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9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4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40" b="1" spc="10" dirty="0">
                <a:solidFill>
                  <a:srgbClr val="435FAA"/>
                </a:solidFill>
                <a:latin typeface="Arial"/>
                <a:cs typeface="Arial"/>
              </a:rPr>
              <a:t>Third space losses </a:t>
            </a:r>
            <a:r>
              <a:rPr sz="2640" spc="10" dirty="0">
                <a:solidFill>
                  <a:srgbClr val="FFFFFF"/>
                </a:solidFill>
                <a:latin typeface="Corbel"/>
                <a:cs typeface="Corbel"/>
              </a:rPr>
              <a:t>with isotonic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solution/colloid @8ml/kg/hr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4178300" cy="1112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Other intraop</a:t>
            </a:r>
            <a:endParaRPr sz="4000">
              <a:latin typeface="Consolas"/>
              <a:cs typeface="Consolas"/>
            </a:endParaRPr>
          </a:p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considerations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73380" y="1915673"/>
            <a:ext cx="3049143" cy="3703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0000"/>
                </a:solidFill>
                <a:latin typeface="Corbel"/>
                <a:cs typeface="Corbel"/>
              </a:rPr>
              <a:t>PNEUMOTHORAX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73380" y="3006603"/>
            <a:ext cx="1117473" cy="3703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Signs–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73380" y="3482435"/>
            <a:ext cx="6439281" cy="15072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sudden decrease in compliance &amp;Spo2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Hypotension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bradycardia      ----- immediate ICD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73380" y="5734563"/>
            <a:ext cx="7196708" cy="3703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Prevention --  low airway pressures to be kept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640638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Surgical complications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09845"/>
            <a:ext cx="6912610" cy="16667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880" spc="10" dirty="0">
                <a:solidFill>
                  <a:srgbClr val="C00000"/>
                </a:solidFill>
                <a:latin typeface="Corbel"/>
                <a:cs typeface="Corbel"/>
              </a:rPr>
              <a:t>One stage surgery-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-- After pulling back of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herniated contents in abdomen and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correction of diaphragmatic defect, the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abdomen is closed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4042505"/>
            <a:ext cx="7397877" cy="20895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Sometimes,  the closure of abdo wall may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cause RD and decreased VR, separate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temporary silastic pouch may be formed and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abdomen is closed in a </a:t>
            </a:r>
            <a:r>
              <a:rPr sz="3000" spc="10" dirty="0">
                <a:solidFill>
                  <a:srgbClr val="C00000"/>
                </a:solidFill>
                <a:latin typeface="Corbel"/>
                <a:cs typeface="Corbel"/>
              </a:rPr>
              <a:t>second stage surgery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later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3342640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Postop care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17220" y="1599520"/>
            <a:ext cx="7640980" cy="10781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Postoperatively </a:t>
            </a:r>
            <a:r>
              <a:rPr sz="2600" spc="10" dirty="0">
                <a:solidFill>
                  <a:srgbClr val="C00000"/>
                </a:solidFill>
                <a:latin typeface="Corbel"/>
                <a:cs typeface="Corbel"/>
              </a:rPr>
              <a:t>elective ventilation 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is planned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depending on preop respiratory status, size of defect,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tension on abdo wall, asso CHD, etc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17220" y="3202260"/>
            <a:ext cx="7908442" cy="7135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6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510" spc="10" dirty="0">
                <a:solidFill>
                  <a:srgbClr val="FFFFFF"/>
                </a:solidFill>
                <a:latin typeface="Corbel"/>
                <a:cs typeface="Corbel"/>
              </a:rPr>
              <a:t>High doses of opiods and adequate msl relaxation to be</a:t>
            </a:r>
            <a:endParaRPr sz="25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injected if the pt is kept on ventilator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7220" y="4449400"/>
            <a:ext cx="6606947" cy="21620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Ventilation &amp; FiO2 adjusted to maintain-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                                            pao2- 80-100 mm Hg,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                                            paco2 - 25-30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                                            pH - 7.55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            With low TV &amp; airway pressures &amp; high RR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222808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Post op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773510"/>
            <a:ext cx="5252645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Monitor the pt for  pH&amp; electrolytes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2178640"/>
            <a:ext cx="3198140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T/t of acidosis,PHTN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3023190"/>
            <a:ext cx="6276595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ECMO may be reqd if PaO2 not maintained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74420" y="3867740"/>
            <a:ext cx="5635346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Care of nutrition- iv hyperalimentation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74420" y="4272870"/>
            <a:ext cx="3343427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Fluids @ 2-4 ml/kg/hr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74420" y="5117420"/>
            <a:ext cx="6260086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Awake extubation to be planned when pt is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417320" y="5495735"/>
            <a:ext cx="7066613" cy="6459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maintaining PaO2 on minimum FiO2 with adequate</a:t>
            </a:r>
            <a:endParaRPr sz="26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respiratory efforts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6127496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Mortality &amp; morbidity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11363"/>
            <a:ext cx="4111549" cy="4597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30-60% in various studies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2756243"/>
            <a:ext cx="6829397" cy="7667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50" spc="10" dirty="0">
                <a:solidFill>
                  <a:srgbClr val="FFFFFF"/>
                </a:solidFill>
                <a:latin typeface="Corbel"/>
                <a:cs typeface="Corbel"/>
              </a:rPr>
              <a:t>ECMO- improves overall mortality, however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incidence of neurological sequelae increase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4084663"/>
            <a:ext cx="6514339" cy="7667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50" spc="10" dirty="0">
                <a:solidFill>
                  <a:srgbClr val="FFFFFF"/>
                </a:solidFill>
                <a:latin typeface="Corbel"/>
                <a:cs typeface="Corbel"/>
              </a:rPr>
              <a:t>Factors-   degree of pulm hypoplasia, asso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malformations, inadequate periop care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74420" y="5413083"/>
            <a:ext cx="6765746" cy="7667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6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710" spc="10" dirty="0">
                <a:solidFill>
                  <a:srgbClr val="FFFFFF"/>
                </a:solidFill>
                <a:latin typeface="Corbel"/>
                <a:cs typeface="Corbel"/>
              </a:rPr>
              <a:t>Long term follow up reqd- 10% incidence of</a:t>
            </a:r>
            <a:endParaRPr sz="27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delayed milestones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78858"/>
            <a:ext cx="7781087" cy="10012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C1EEFF"/>
                </a:solidFill>
                <a:latin typeface="Consolas"/>
                <a:cs typeface="Consolas"/>
              </a:rPr>
              <a:t>ECMO (Extra Corporeal Membrane</a:t>
            </a:r>
            <a:endParaRPr sz="3600">
              <a:latin typeface="Consolas"/>
              <a:cs typeface="Consolas"/>
            </a:endParaRPr>
          </a:p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C1EEFF"/>
                </a:solidFill>
                <a:latin typeface="Consolas"/>
                <a:cs typeface="Consolas"/>
              </a:rPr>
              <a:t>oxygenator)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16890" y="2142585"/>
            <a:ext cx="7834122" cy="2704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Most commonly indicated for pts with </a:t>
            </a:r>
            <a:r>
              <a:rPr sz="3000" spc="10" dirty="0">
                <a:solidFill>
                  <a:srgbClr val="C00000"/>
                </a:solidFill>
                <a:latin typeface="Corbel"/>
                <a:cs typeface="Corbel"/>
              </a:rPr>
              <a:t>severe</a:t>
            </a:r>
            <a:endParaRPr sz="3000">
              <a:latin typeface="Corbel"/>
              <a:cs typeface="Corbel"/>
            </a:endParaRPr>
          </a:p>
          <a:p>
            <a:pPr marL="342899">
              <a:lnSpc>
                <a:spcPct val="100000"/>
              </a:lnSpc>
            </a:pPr>
            <a:r>
              <a:rPr sz="3000" spc="10" dirty="0">
                <a:solidFill>
                  <a:srgbClr val="C00000"/>
                </a:solidFill>
                <a:latin typeface="Corbel"/>
                <a:cs typeface="Corbel"/>
              </a:rPr>
              <a:t>hypoxemia, hypercarbia,acidosis &amp; pulm HTN</a:t>
            </a:r>
            <a:endParaRPr sz="3000">
              <a:latin typeface="Corbel"/>
              <a:cs typeface="Corbel"/>
            </a:endParaRPr>
          </a:p>
          <a:p>
            <a:pPr marL="342899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who do not respond to max conventional resp</a:t>
            </a:r>
            <a:endParaRPr sz="3000">
              <a:latin typeface="Corbel"/>
              <a:cs typeface="Corbel"/>
            </a:endParaRPr>
          </a:p>
          <a:p>
            <a:pPr marL="342899">
              <a:lnSpc>
                <a:spcPct val="100000"/>
              </a:lnSpc>
            </a:pPr>
            <a:r>
              <a:rPr sz="2940" spc="10" dirty="0">
                <a:solidFill>
                  <a:srgbClr val="FFFFFF"/>
                </a:solidFill>
                <a:latin typeface="Corbel"/>
                <a:cs typeface="Corbel"/>
              </a:rPr>
              <a:t>and pharmacological intervention– mainly seen</a:t>
            </a:r>
            <a:endParaRPr sz="2900">
              <a:latin typeface="Corbel"/>
              <a:cs typeface="Corbel"/>
            </a:endParaRPr>
          </a:p>
          <a:p>
            <a:pPr marL="342899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in children with </a:t>
            </a:r>
            <a:r>
              <a:rPr sz="3000" spc="10" dirty="0">
                <a:solidFill>
                  <a:srgbClr val="C00000"/>
                </a:solidFill>
                <a:latin typeface="Corbel"/>
                <a:cs typeface="Corbel"/>
              </a:rPr>
              <a:t>MAS, CDH, pneumonia,</a:t>
            </a:r>
            <a:endParaRPr sz="3000">
              <a:latin typeface="Corbel"/>
              <a:cs typeface="Corbel"/>
            </a:endParaRPr>
          </a:p>
          <a:p>
            <a:pPr marL="342899">
              <a:lnSpc>
                <a:spcPct val="100000"/>
              </a:lnSpc>
            </a:pPr>
            <a:r>
              <a:rPr sz="3000" spc="10" dirty="0">
                <a:solidFill>
                  <a:srgbClr val="C00000"/>
                </a:solidFill>
                <a:latin typeface="Corbel"/>
                <a:cs typeface="Corbel"/>
              </a:rPr>
              <a:t>sepsis,etc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16890" y="5518245"/>
            <a:ext cx="7452360" cy="863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In CDH-    employed in cases with severe lung</a:t>
            </a:r>
            <a:endParaRPr sz="2800">
              <a:latin typeface="Corbel"/>
              <a:cs typeface="Corbel"/>
            </a:endParaRPr>
          </a:p>
          <a:p>
            <a:pPr marL="342899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hypoplasia with PaO2&lt;50 at FiO2 100%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18160" y="464727"/>
            <a:ext cx="4457192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Advantages ECMO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781441"/>
            <a:ext cx="7186507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Eliminates R to L shunting by diversion of 80% of cardiac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17320" y="2113038"/>
            <a:ext cx="872795" cy="28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output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2829191"/>
            <a:ext cx="6783705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Decreases Rt vent workload d/t dec PBF and pressure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74420" y="3567061"/>
            <a:ext cx="6153353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Decreases pvr as hypoxia and acidosis corrected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74420" y="4334142"/>
            <a:ext cx="3653269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Growth of hypoplastic lung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74420" y="5102491"/>
            <a:ext cx="7279868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Overall </a:t>
            </a:r>
            <a:r>
              <a:rPr sz="2300" b="1" spc="10" dirty="0">
                <a:solidFill>
                  <a:srgbClr val="FFFFFF"/>
                </a:solidFill>
                <a:latin typeface="Arial"/>
                <a:cs typeface="Arial"/>
              </a:rPr>
              <a:t>survival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of ECMO treated infant is good,      </a:t>
            </a:r>
            <a:r>
              <a:rPr sz="2300" b="1" spc="10" dirty="0">
                <a:solidFill>
                  <a:srgbClr val="FFFFFF"/>
                </a:solidFill>
                <a:latin typeface="Arial"/>
                <a:cs typeface="Arial"/>
              </a:rPr>
              <a:t>CDH-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417320" y="5389318"/>
            <a:ext cx="688187" cy="3171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222808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Circuit</a:t>
            </a:r>
            <a:endParaRPr sz="4000">
              <a:latin typeface="Consolas"/>
              <a:cs typeface="Consolas"/>
            </a:endParaRPr>
          </a:p>
        </p:txBody>
      </p:sp>
      <p:pic>
        <p:nvPicPr>
          <p:cNvPr id="7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" y="1998980"/>
            <a:ext cx="6322060" cy="46266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5848604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Defects in diaphragm</a:t>
            </a:r>
            <a:endParaRPr sz="4000">
              <a:latin typeface="Consolas"/>
              <a:cs typeface="Consolas"/>
            </a:endParaRPr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" y="1413510"/>
            <a:ext cx="8522969" cy="544449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18160" y="392337"/>
            <a:ext cx="306374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Management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59130" y="1714595"/>
            <a:ext cx="7696961" cy="8634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Flow  started @ 50 ml/min---- inc to 60-80% of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predicted CO (300-400 ml/min)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59130" y="2716625"/>
            <a:ext cx="6267830" cy="23888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PaO2 &gt; 60 (80-100)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Venous SpO2 &gt; 70%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PCO2- n range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4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790" spc="10" dirty="0">
                <a:solidFill>
                  <a:srgbClr val="FFFFFF"/>
                </a:solidFill>
                <a:latin typeface="Corbel"/>
                <a:cs typeface="Corbel"/>
              </a:rPr>
              <a:t>Msl relaxant discontinued to evaluate</a:t>
            </a:r>
            <a:endParaRPr sz="27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neurological fn, sedation must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47040" y="535846"/>
            <a:ext cx="389940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Management…..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34324"/>
            <a:ext cx="3549599" cy="3209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0000"/>
                </a:solidFill>
                <a:latin typeface="Corbel"/>
                <a:cs typeface="Corbel"/>
              </a:rPr>
              <a:t>Clotting abnormalities-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---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2583770"/>
            <a:ext cx="5025467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Pt  heparinised to prevent clotting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3428320"/>
            <a:ext cx="5530622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ACT maintained b/w 190-260 seconds</a:t>
            </a:r>
            <a:endParaRPr sz="2600">
              <a:latin typeface="Corbel"/>
              <a:cs typeface="Corbel"/>
            </a:endParaRPr>
          </a:p>
        </p:txBody>
      </p:sp>
      <p:pic>
        <p:nvPicPr>
          <p:cNvPr id="8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80" y="3759200"/>
            <a:ext cx="2305049" cy="2286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074420" y="4272870"/>
            <a:ext cx="6366411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Platelet transfusion may be reqd if going for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417320" y="4651185"/>
            <a:ext cx="4419067" cy="3209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surgery--- maintained at 1 lac/cc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74420" y="5434920"/>
            <a:ext cx="6946572" cy="426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Fibrinogen --- FFP/ cryoppt,  require regular ACT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417320" y="5811965"/>
            <a:ext cx="1592554" cy="3209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monitoring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47040" y="522648"/>
            <a:ext cx="2008022" cy="458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C1EEFF"/>
                </a:solidFill>
                <a:latin typeface="Consolas"/>
                <a:cs typeface="Consolas"/>
              </a:rPr>
              <a:t>Working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88010" y="1855983"/>
            <a:ext cx="3448558" cy="3703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C00000"/>
                </a:solidFill>
                <a:latin typeface="Corbel"/>
                <a:cs typeface="Corbel"/>
              </a:rPr>
              <a:t>Venoarterial bypass 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010" y="2352402"/>
            <a:ext cx="7854315" cy="13331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Rt IJV cannulated---- roller pump---- membrane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oxygenator---- warming at 37’c----- blood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returned to infant via carotid art cannula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88010" y="3860043"/>
            <a:ext cx="3441319" cy="3703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C00000"/>
                </a:solidFill>
                <a:latin typeface="Corbel"/>
                <a:cs typeface="Corbel"/>
              </a:rPr>
              <a:t>Venovenous bypass 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8010" y="4357732"/>
            <a:ext cx="7877556" cy="8675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Can also be used but it requires n myocardial fn,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which is often lacking in these patients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18160" y="321217"/>
            <a:ext cx="6684264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Discontinuation of ECMO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11363"/>
            <a:ext cx="7444941" cy="7678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50" spc="10" dirty="0">
                <a:solidFill>
                  <a:srgbClr val="FFFFFF"/>
                </a:solidFill>
                <a:latin typeface="Corbel"/>
                <a:cs typeface="Corbel"/>
              </a:rPr>
              <a:t>Adequate oxygenation &amp; ventilation with ECMO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rate@50 ml/hr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3139782"/>
            <a:ext cx="6826200" cy="1644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50" spc="10" dirty="0">
                <a:solidFill>
                  <a:srgbClr val="FFFFFF"/>
                </a:solidFill>
                <a:latin typeface="Corbel"/>
                <a:cs typeface="Corbel"/>
              </a:rPr>
              <a:t>Low pressures and n rates during mech vent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maintains adequate gas exchange for 2 hrs </a:t>
            </a:r>
            <a:endParaRPr sz="28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        ------- cannulas can be removed and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heparinisation discontinued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5324183"/>
            <a:ext cx="6108954" cy="7689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D6ECFF"/>
                </a:solidFill>
                <a:latin typeface="Arial"/>
                <a:cs typeface="Arial"/>
              </a:rPr>
              <a:t>•  </a:t>
            </a:r>
            <a:r>
              <a:rPr sz="2650" spc="10" dirty="0">
                <a:solidFill>
                  <a:srgbClr val="FFFFFF"/>
                </a:solidFill>
                <a:latin typeface="Corbel"/>
                <a:cs typeface="Corbel"/>
              </a:rPr>
              <a:t>ACT monitoring continued and trachea</a:t>
            </a:r>
            <a:endParaRPr sz="26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extubated 2-3 days later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90550" y="178977"/>
            <a:ext cx="3898392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Complications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65780"/>
            <a:ext cx="7101585" cy="13472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4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790" b="1" i="1" spc="10" dirty="0">
                <a:solidFill>
                  <a:srgbClr val="C00000"/>
                </a:solidFill>
                <a:latin typeface="Arial"/>
                <a:cs typeface="Arial"/>
              </a:rPr>
              <a:t>Technical</a:t>
            </a:r>
            <a:r>
              <a:rPr sz="2790" spc="10" dirty="0">
                <a:solidFill>
                  <a:srgbClr val="FFFFFF"/>
                </a:solidFill>
                <a:latin typeface="Corbel"/>
                <a:cs typeface="Corbel"/>
              </a:rPr>
              <a:t> – clotting in the circuit, failure of</a:t>
            </a:r>
            <a:endParaRPr sz="27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oxygenation/pump, ruptured tubings,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dislodged cannulae, etc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3869840"/>
            <a:ext cx="7438264" cy="13447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b="1" i="1" spc="10" dirty="0">
                <a:solidFill>
                  <a:srgbClr val="C00000"/>
                </a:solidFill>
                <a:latin typeface="Arial"/>
                <a:cs typeface="Arial"/>
              </a:rPr>
              <a:t>Others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– hemorrhage( CNS,GI) ,seizures,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brain death, renal failure, cardiac arrythmias,</a:t>
            </a:r>
            <a:endParaRPr sz="30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hypertension, etc.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306374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conclusion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43280" y="1353588"/>
            <a:ext cx="7427492" cy="18215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CDH is a congenital anomaly with a high mortality. Usually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       associated with pulmonary hypoplasia and hypertension.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Surgical repair is only treatment. Delayed surgery until the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     patient is stable is associated with better outcomes.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Congenital cardiac and renal diseases, hypoxemia and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43280" y="3144278"/>
            <a:ext cx="7491756" cy="21477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hypercapnia increases mortality.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HFOV, ECMO, iNO has improved the survival of CDH.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Permissive hypercapnia with acceptable pO2 has shown to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      improve survival.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Long term follow up is necessary to detect complications.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Tracheal occlusion in utero, keeps lung expanded but is a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3280" y="5267718"/>
            <a:ext cx="6506211" cy="6811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abnormal lung.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 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Primary repair is small defect, patch if large defect.</a:t>
            </a:r>
            <a:endParaRPr sz="2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14019" y="1905001"/>
            <a:ext cx="278587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smtClean="0">
                <a:solidFill>
                  <a:srgbClr val="C1EEFF"/>
                </a:solidFill>
                <a:latin typeface="Consolas"/>
                <a:cs typeface="Consolas"/>
              </a:rPr>
              <a:t>Thank You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098800" y="5296636"/>
            <a:ext cx="65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4177284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Classification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919448"/>
            <a:ext cx="6176771" cy="3456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Based on </a:t>
            </a:r>
            <a:r>
              <a:rPr sz="2800" spc="10" dirty="0">
                <a:solidFill>
                  <a:srgbClr val="C00000"/>
                </a:solidFill>
                <a:latin typeface="Corbel"/>
                <a:cs typeface="Corbel"/>
              </a:rPr>
              <a:t>anatomic position of the defect-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2884513"/>
            <a:ext cx="6481979" cy="14174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 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Posterolateral defect of Bochdalek  (80%)</a:t>
            </a:r>
            <a:endParaRPr sz="28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 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Esophageal hiatus (15%)</a:t>
            </a:r>
            <a:endParaRPr sz="28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D6ECFF"/>
                </a:solidFill>
                <a:latin typeface="Arial"/>
                <a:cs typeface="Arial"/>
              </a:rPr>
              <a:t>• 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Anterior foramen of Morgagni (2%)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5010629"/>
            <a:ext cx="7403337" cy="12228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B0F0"/>
                </a:solidFill>
                <a:latin typeface="Corbel"/>
                <a:cs typeface="Corbel"/>
              </a:rPr>
              <a:t>Eventration of diaphragm- 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absence of muscular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component of the diaphragm, may be</a:t>
            </a:r>
            <a:endParaRPr sz="28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asymptomatic to s/s similar to Bochdalek hernia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04570" y="690787"/>
            <a:ext cx="4735068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Common pathology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74420" y="1877422"/>
            <a:ext cx="7450836" cy="13355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Foramen of bochdalek- usu a 2×3 cm post slit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in the diaphragm which may extend from lat</a:t>
            </a:r>
            <a:endParaRPr sz="30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chest wall to esophageal hiatus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74420" y="3881482"/>
            <a:ext cx="2281809" cy="4444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Lt &gt;rt (80%)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74420" y="4972412"/>
            <a:ext cx="6625590" cy="8675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3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2880" spc="10" dirty="0">
                <a:solidFill>
                  <a:srgbClr val="FFFFFF"/>
                </a:solidFill>
                <a:latin typeface="Corbel"/>
                <a:cs typeface="Corbel"/>
              </a:rPr>
              <a:t>Hernial sac may contain colon, stomach</a:t>
            </a:r>
            <a:endParaRPr sz="2800">
              <a:latin typeface="Corbel"/>
              <a:cs typeface="Corbel"/>
            </a:endParaRPr>
          </a:p>
          <a:p>
            <a:pPr marL="3429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spleen, kidney, on lt side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74420" y="5974442"/>
            <a:ext cx="3283076" cy="4444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D6ECFF"/>
                </a:solidFill>
                <a:latin typeface="Arial"/>
                <a:cs typeface="Arial"/>
              </a:rPr>
              <a:t>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and liver on rt side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18160" y="464727"/>
            <a:ext cx="3064764" cy="509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C1EEFF"/>
                </a:solidFill>
                <a:latin typeface="Consolas"/>
                <a:cs typeface="Consolas"/>
              </a:rPr>
              <a:t>Embryology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16890" y="1639201"/>
            <a:ext cx="173591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59789" y="1691398"/>
            <a:ext cx="189280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C00000"/>
                </a:solidFill>
                <a:latin typeface="Corbel"/>
                <a:cs typeface="Corbel"/>
              </a:rPr>
              <a:t>1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90600" y="1695995"/>
            <a:ext cx="92911" cy="1641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99" spc="10" dirty="0">
                <a:solidFill>
                  <a:srgbClr val="C00000"/>
                </a:solidFill>
                <a:latin typeface="Corbel"/>
                <a:cs typeface="Corbel"/>
              </a:rPr>
              <a:t>st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64260" y="1691398"/>
            <a:ext cx="1079602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C00000"/>
                </a:solidFill>
                <a:latin typeface="Corbel"/>
                <a:cs typeface="Corbel"/>
              </a:rPr>
              <a:t> month- 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143760" y="1691398"/>
            <a:ext cx="3610064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single pleuroperitoneal cavity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16890" y="2375801"/>
            <a:ext cx="173591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59789" y="2429268"/>
            <a:ext cx="735799" cy="28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C00000"/>
                </a:solidFill>
                <a:latin typeface="Corbel"/>
                <a:cs typeface="Corbel"/>
              </a:rPr>
              <a:t>4 wks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596390" y="2429268"/>
            <a:ext cx="3742678" cy="28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- septum transversum &amp; dorsal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59789" y="2429268"/>
            <a:ext cx="7639800" cy="5710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78109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mesentry of foregut meet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in midline to form central tendon of diaphragm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16890" y="3424821"/>
            <a:ext cx="173591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59789" y="3477018"/>
            <a:ext cx="1840522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C00000"/>
                </a:solidFill>
                <a:latin typeface="Corbel"/>
                <a:cs typeface="Corbel"/>
              </a:rPr>
              <a:t>B\w 4 to 9 wks 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702560" y="3477018"/>
            <a:ext cx="155981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857373" y="3477018"/>
            <a:ext cx="2124735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pleuroperitoneal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59789" y="3477018"/>
            <a:ext cx="6932028" cy="8595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12115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membrane forms, thus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completing the formn of diaphragm after body wall and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cervical myotomes’ (2,3,4) contributions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16890" y="4753242"/>
            <a:ext cx="173591" cy="376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D6EC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59789" y="4805438"/>
            <a:ext cx="1627581" cy="2839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0070C0"/>
                </a:solidFill>
                <a:latin typeface="Corbel"/>
                <a:cs typeface="Corbel"/>
              </a:rPr>
              <a:t>Also at 9 wks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59789" y="4805438"/>
            <a:ext cx="6590143" cy="572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62941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– developing gut returns from yolk sac to</a:t>
            </a:r>
            <a:endParaRPr sz="2300">
              <a:latin typeface="Corbel"/>
              <a:cs typeface="Corbel"/>
            </a:endParaRPr>
          </a:p>
          <a:p>
            <a:pPr marL="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peritoneal cavity</a:t>
            </a:r>
            <a:endParaRPr sz="2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1700</Words>
  <Application>Microsoft Office PowerPoint</Application>
  <PresentationFormat>On-screen Show (4:3)</PresentationFormat>
  <Paragraphs>425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veedhi</dc:creator>
  <cp:lastModifiedBy>user</cp:lastModifiedBy>
  <cp:revision>2</cp:revision>
  <dcterms:created xsi:type="dcterms:W3CDTF">2019-09-11T11:38:55Z</dcterms:created>
  <dcterms:modified xsi:type="dcterms:W3CDTF">2020-08-17T05:38:51Z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2019-09-11T00:00:00Z</vt:filetime>
  </property>
  <property fmtid="{D5CDD505-2E9C-101B-9397-08002B2CF9AE}" pid="3" name="LastSaved">
    <vt:filetime>2019-09-11T00:00:00Z</vt:filetime>
  </property>
</Properties>
</file>