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42"/>
  </p:notesMasterIdLst>
  <p:sldIdLst>
    <p:sldId id="256" r:id="rId2"/>
    <p:sldId id="293" r:id="rId3"/>
    <p:sldId id="299" r:id="rId4"/>
    <p:sldId id="300" r:id="rId5"/>
    <p:sldId id="313" r:id="rId6"/>
    <p:sldId id="274" r:id="rId7"/>
    <p:sldId id="275" r:id="rId8"/>
    <p:sldId id="302" r:id="rId9"/>
    <p:sldId id="294" r:id="rId10"/>
    <p:sldId id="280" r:id="rId11"/>
    <p:sldId id="308" r:id="rId12"/>
    <p:sldId id="314" r:id="rId13"/>
    <p:sldId id="281" r:id="rId14"/>
    <p:sldId id="282" r:id="rId15"/>
    <p:sldId id="315" r:id="rId16"/>
    <p:sldId id="284" r:id="rId17"/>
    <p:sldId id="297" r:id="rId18"/>
    <p:sldId id="306" r:id="rId19"/>
    <p:sldId id="257" r:id="rId20"/>
    <p:sldId id="285" r:id="rId21"/>
    <p:sldId id="259" r:id="rId22"/>
    <p:sldId id="286" r:id="rId23"/>
    <p:sldId id="287" r:id="rId24"/>
    <p:sldId id="310" r:id="rId25"/>
    <p:sldId id="288" r:id="rId26"/>
    <p:sldId id="311" r:id="rId27"/>
    <p:sldId id="289" r:id="rId28"/>
    <p:sldId id="278" r:id="rId29"/>
    <p:sldId id="304" r:id="rId30"/>
    <p:sldId id="270" r:id="rId31"/>
    <p:sldId id="305" r:id="rId32"/>
    <p:sldId id="291" r:id="rId33"/>
    <p:sldId id="292" r:id="rId34"/>
    <p:sldId id="316" r:id="rId35"/>
    <p:sldId id="317" r:id="rId36"/>
    <p:sldId id="318" r:id="rId37"/>
    <p:sldId id="319" r:id="rId38"/>
    <p:sldId id="320" r:id="rId39"/>
    <p:sldId id="322" r:id="rId40"/>
    <p:sldId id="298" r:id="rId4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Tahoma" pitchFamily="34" charset="0"/>
        <a:ea typeface="+mn-ea"/>
        <a:cs typeface="+mn-cs"/>
      </a:defRPr>
    </a:lvl1pPr>
    <a:lvl2pPr marL="457200" algn="l" rtl="0" eaLnBrk="0" fontAlgn="base" hangingPunct="0">
      <a:spcBef>
        <a:spcPct val="0"/>
      </a:spcBef>
      <a:spcAft>
        <a:spcPct val="0"/>
      </a:spcAft>
      <a:defRPr kern="1200">
        <a:solidFill>
          <a:schemeClr val="tx1"/>
        </a:solidFill>
        <a:latin typeface="Tahoma" pitchFamily="34" charset="0"/>
        <a:ea typeface="+mn-ea"/>
        <a:cs typeface="+mn-cs"/>
      </a:defRPr>
    </a:lvl2pPr>
    <a:lvl3pPr marL="914400" algn="l" rtl="0" eaLnBrk="0" fontAlgn="base" hangingPunct="0">
      <a:spcBef>
        <a:spcPct val="0"/>
      </a:spcBef>
      <a:spcAft>
        <a:spcPct val="0"/>
      </a:spcAft>
      <a:defRPr kern="1200">
        <a:solidFill>
          <a:schemeClr val="tx1"/>
        </a:solidFill>
        <a:latin typeface="Tahoma" pitchFamily="34" charset="0"/>
        <a:ea typeface="+mn-ea"/>
        <a:cs typeface="+mn-cs"/>
      </a:defRPr>
    </a:lvl3pPr>
    <a:lvl4pPr marL="1371600" algn="l" rtl="0" eaLnBrk="0" fontAlgn="base" hangingPunct="0">
      <a:spcBef>
        <a:spcPct val="0"/>
      </a:spcBef>
      <a:spcAft>
        <a:spcPct val="0"/>
      </a:spcAft>
      <a:defRPr kern="1200">
        <a:solidFill>
          <a:schemeClr val="tx1"/>
        </a:solidFill>
        <a:latin typeface="Tahoma" pitchFamily="34" charset="0"/>
        <a:ea typeface="+mn-ea"/>
        <a:cs typeface="+mn-cs"/>
      </a:defRPr>
    </a:lvl4pPr>
    <a:lvl5pPr marL="1828800" algn="l" rtl="0" eaLnBrk="0" fontAlgn="base" hangingPunct="0">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autoAdjust="0"/>
    <p:restoredTop sz="76444" autoAdjust="0"/>
  </p:normalViewPr>
  <p:slideViewPr>
    <p:cSldViewPr>
      <p:cViewPr>
        <p:scale>
          <a:sx n="45" d="100"/>
          <a:sy n="45" d="100"/>
        </p:scale>
        <p:origin x="3560" y="10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notesMaster" Target="notesMasters/notesMaster1.xml"/><Relationship Id="rId43" Type="http://schemas.openxmlformats.org/officeDocument/2006/relationships/presProps" Target="presProps.xml"/><Relationship Id="rId44" Type="http://schemas.openxmlformats.org/officeDocument/2006/relationships/viewProps" Target="viewProps.xml"/><Relationship Id="rId4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70ED6-A46D-48FE-AAF8-8CEBED5533A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US"/>
        </a:p>
      </dgm:t>
    </dgm:pt>
    <dgm:pt modelId="{BAF2D860-9373-4BAA-BFCF-CF24CB540D58}">
      <dgm:prSet phldrT="[Text]" custT="1"/>
      <dgm:spPr/>
      <dgm:t>
        <a:bodyPr/>
        <a:lstStyle/>
        <a:p>
          <a:r>
            <a:rPr lang="en-US" sz="1800" dirty="0" smtClean="0"/>
            <a:t>Untreated</a:t>
          </a:r>
          <a:endParaRPr lang="en-US" sz="1800" dirty="0"/>
        </a:p>
      </dgm:t>
    </dgm:pt>
    <dgm:pt modelId="{D10BB321-7D08-4106-9374-744135077A8C}" type="parTrans" cxnId="{0FF3A340-2492-4846-81E8-2A0E6344635F}">
      <dgm:prSet/>
      <dgm:spPr/>
      <dgm:t>
        <a:bodyPr/>
        <a:lstStyle/>
        <a:p>
          <a:endParaRPr lang="en-US"/>
        </a:p>
      </dgm:t>
    </dgm:pt>
    <dgm:pt modelId="{6AA1B1EC-6704-4D3E-9A9C-1EE3F97AAFCB}" type="sibTrans" cxnId="{0FF3A340-2492-4846-81E8-2A0E6344635F}">
      <dgm:prSet/>
      <dgm:spPr/>
      <dgm:t>
        <a:bodyPr/>
        <a:lstStyle/>
        <a:p>
          <a:endParaRPr lang="en-US"/>
        </a:p>
      </dgm:t>
    </dgm:pt>
    <dgm:pt modelId="{1A2D7A01-A12D-4104-A441-64DE65DC858F}">
      <dgm:prSet phldrT="[Text]" custT="1"/>
      <dgm:spPr/>
      <dgm:t>
        <a:bodyPr/>
        <a:lstStyle/>
        <a:p>
          <a:r>
            <a:rPr lang="en-US" sz="1800" dirty="0" err="1" smtClean="0"/>
            <a:t>Soft,fluctuan</a:t>
          </a:r>
          <a:r>
            <a:rPr lang="en-US" sz="1400" dirty="0" err="1" smtClean="0"/>
            <a:t>t</a:t>
          </a:r>
          <a:endParaRPr lang="en-US" sz="1400" dirty="0"/>
        </a:p>
      </dgm:t>
    </dgm:pt>
    <dgm:pt modelId="{D4AFF2BD-6282-472C-A0E9-0746C2C483C9}" type="parTrans" cxnId="{BAF052CA-C427-4E43-9776-0B911B1CFAC7}">
      <dgm:prSet/>
      <dgm:spPr/>
      <dgm:t>
        <a:bodyPr/>
        <a:lstStyle/>
        <a:p>
          <a:endParaRPr lang="en-US"/>
        </a:p>
      </dgm:t>
    </dgm:pt>
    <dgm:pt modelId="{60DADF67-4DF1-4BA3-9A2A-E11F0525C3EE}" type="sibTrans" cxnId="{BAF052CA-C427-4E43-9776-0B911B1CFAC7}">
      <dgm:prSet/>
      <dgm:spPr/>
      <dgm:t>
        <a:bodyPr/>
        <a:lstStyle/>
        <a:p>
          <a:endParaRPr lang="en-US"/>
        </a:p>
      </dgm:t>
    </dgm:pt>
    <dgm:pt modelId="{8E3F6EEF-7F05-4270-9D77-C092FA9A61DF}">
      <dgm:prSet phldrT="[Text]" custT="1"/>
      <dgm:spPr/>
      <dgm:t>
        <a:bodyPr/>
        <a:lstStyle/>
        <a:p>
          <a:r>
            <a:rPr lang="en-US" sz="2000" dirty="0" smtClean="0"/>
            <a:t>Sinus tract formation</a:t>
          </a:r>
          <a:endParaRPr lang="en-US" sz="2000" dirty="0"/>
        </a:p>
      </dgm:t>
    </dgm:pt>
    <dgm:pt modelId="{A3914776-E886-4347-9E0F-F86423BAFA4F}" type="parTrans" cxnId="{FA54C03F-D60E-4647-B2BF-F7278D0199EE}">
      <dgm:prSet/>
      <dgm:spPr/>
      <dgm:t>
        <a:bodyPr/>
        <a:lstStyle/>
        <a:p>
          <a:endParaRPr lang="en-US"/>
        </a:p>
      </dgm:t>
    </dgm:pt>
    <dgm:pt modelId="{F14C875F-B094-4AC7-B2E4-976851224050}" type="sibTrans" cxnId="{FA54C03F-D60E-4647-B2BF-F7278D0199EE}">
      <dgm:prSet/>
      <dgm:spPr/>
      <dgm:t>
        <a:bodyPr/>
        <a:lstStyle/>
        <a:p>
          <a:endParaRPr lang="en-US"/>
        </a:p>
      </dgm:t>
    </dgm:pt>
    <dgm:pt modelId="{C90DD73D-59D6-412E-8BF5-4EF1706539A0}">
      <dgm:prSet phldrT="[Text]" custT="1"/>
      <dgm:spPr/>
      <dgm:t>
        <a:bodyPr/>
        <a:lstStyle/>
        <a:p>
          <a:r>
            <a:rPr lang="en-US" sz="1800" dirty="0" smtClean="0"/>
            <a:t>Treated</a:t>
          </a:r>
          <a:endParaRPr lang="en-US" sz="1800" dirty="0"/>
        </a:p>
      </dgm:t>
    </dgm:pt>
    <dgm:pt modelId="{6498FAD4-462F-4354-BA57-EA0A95115C50}" type="parTrans" cxnId="{4AD2F059-455B-47F0-B166-5B07A9702C99}">
      <dgm:prSet/>
      <dgm:spPr/>
      <dgm:t>
        <a:bodyPr/>
        <a:lstStyle/>
        <a:p>
          <a:endParaRPr lang="en-US"/>
        </a:p>
      </dgm:t>
    </dgm:pt>
    <dgm:pt modelId="{FE32C636-4D88-497A-B42E-FA8174E0E428}" type="sibTrans" cxnId="{4AD2F059-455B-47F0-B166-5B07A9702C99}">
      <dgm:prSet/>
      <dgm:spPr/>
      <dgm:t>
        <a:bodyPr/>
        <a:lstStyle/>
        <a:p>
          <a:endParaRPr lang="en-US"/>
        </a:p>
      </dgm:t>
    </dgm:pt>
    <dgm:pt modelId="{4EF47DFD-9F93-433C-9A9B-29CD74395BD9}">
      <dgm:prSet phldrT="[Text]" custT="1"/>
      <dgm:spPr/>
      <dgm:t>
        <a:bodyPr/>
        <a:lstStyle/>
        <a:p>
          <a:r>
            <a:rPr lang="en-US" sz="1800" dirty="0" smtClean="0"/>
            <a:t>Resolution</a:t>
          </a:r>
          <a:endParaRPr lang="en-US" sz="1800" dirty="0"/>
        </a:p>
      </dgm:t>
    </dgm:pt>
    <dgm:pt modelId="{38216AB0-FEE4-4670-A1BB-C317E0A1AC37}" type="parTrans" cxnId="{BDDACA71-1BF3-46CF-8262-7631949BB299}">
      <dgm:prSet/>
      <dgm:spPr/>
      <dgm:t>
        <a:bodyPr/>
        <a:lstStyle/>
        <a:p>
          <a:endParaRPr lang="en-US"/>
        </a:p>
      </dgm:t>
    </dgm:pt>
    <dgm:pt modelId="{74ED5D76-66DE-4C8C-8AA1-0C88AA433A0E}" type="sibTrans" cxnId="{BDDACA71-1BF3-46CF-8262-7631949BB299}">
      <dgm:prSet/>
      <dgm:spPr/>
      <dgm:t>
        <a:bodyPr/>
        <a:lstStyle/>
        <a:p>
          <a:endParaRPr lang="en-US"/>
        </a:p>
      </dgm:t>
    </dgm:pt>
    <dgm:pt modelId="{F6BE1EB8-22A0-4D1F-A1E1-719CF8F4DEBC}" type="pres">
      <dgm:prSet presAssocID="{AFA70ED6-A46D-48FE-AAF8-8CEBED5533A5}" presName="linearFlow" presStyleCnt="0">
        <dgm:presLayoutVars>
          <dgm:resizeHandles val="exact"/>
        </dgm:presLayoutVars>
      </dgm:prSet>
      <dgm:spPr/>
      <dgm:t>
        <a:bodyPr/>
        <a:lstStyle/>
        <a:p>
          <a:endParaRPr lang="en-US"/>
        </a:p>
      </dgm:t>
    </dgm:pt>
    <dgm:pt modelId="{29FF56E6-F6B5-4CC6-B317-B876C0F76FC1}" type="pres">
      <dgm:prSet presAssocID="{BAF2D860-9373-4BAA-BFCF-CF24CB540D58}" presName="node" presStyleLbl="node1" presStyleIdx="0" presStyleCnt="5" custScaleX="75000" custScaleY="52966" custLinFactNeighborX="45356" custLinFactNeighborY="4249">
        <dgm:presLayoutVars>
          <dgm:bulletEnabled val="1"/>
        </dgm:presLayoutVars>
      </dgm:prSet>
      <dgm:spPr/>
      <dgm:t>
        <a:bodyPr/>
        <a:lstStyle/>
        <a:p>
          <a:endParaRPr lang="en-US"/>
        </a:p>
      </dgm:t>
    </dgm:pt>
    <dgm:pt modelId="{F6201897-F09B-4452-AECF-7DC0E27E3696}" type="pres">
      <dgm:prSet presAssocID="{6AA1B1EC-6704-4D3E-9A9C-1EE3F97AAFCB}" presName="sibTrans" presStyleLbl="sibTrans2D1" presStyleIdx="0" presStyleCnt="4" custScaleY="35204"/>
      <dgm:spPr/>
      <dgm:t>
        <a:bodyPr/>
        <a:lstStyle/>
        <a:p>
          <a:endParaRPr lang="en-US"/>
        </a:p>
      </dgm:t>
    </dgm:pt>
    <dgm:pt modelId="{04F5AB77-55A6-41BE-977D-55B257E481B9}" type="pres">
      <dgm:prSet presAssocID="{6AA1B1EC-6704-4D3E-9A9C-1EE3F97AAFCB}" presName="connectorText" presStyleLbl="sibTrans2D1" presStyleIdx="0" presStyleCnt="4"/>
      <dgm:spPr/>
      <dgm:t>
        <a:bodyPr/>
        <a:lstStyle/>
        <a:p>
          <a:endParaRPr lang="en-US"/>
        </a:p>
      </dgm:t>
    </dgm:pt>
    <dgm:pt modelId="{ACC2118E-CBC0-4C7F-8FEF-696BFEED7A5C}" type="pres">
      <dgm:prSet presAssocID="{1A2D7A01-A12D-4104-A441-64DE65DC858F}" presName="node" presStyleLbl="node1" presStyleIdx="1" presStyleCnt="5" custScaleX="66207" custScaleY="52101" custLinFactNeighborX="44101" custLinFactNeighborY="-4452">
        <dgm:presLayoutVars>
          <dgm:bulletEnabled val="1"/>
        </dgm:presLayoutVars>
      </dgm:prSet>
      <dgm:spPr/>
      <dgm:t>
        <a:bodyPr/>
        <a:lstStyle/>
        <a:p>
          <a:endParaRPr lang="en-US"/>
        </a:p>
      </dgm:t>
    </dgm:pt>
    <dgm:pt modelId="{1DFC29E8-9225-4D95-BA23-ADEC05F49836}" type="pres">
      <dgm:prSet presAssocID="{60DADF67-4DF1-4BA3-9A2A-E11F0525C3EE}" presName="sibTrans" presStyleLbl="sibTrans2D1" presStyleIdx="1" presStyleCnt="4" custScaleY="38974"/>
      <dgm:spPr/>
      <dgm:t>
        <a:bodyPr/>
        <a:lstStyle/>
        <a:p>
          <a:endParaRPr lang="en-US"/>
        </a:p>
      </dgm:t>
    </dgm:pt>
    <dgm:pt modelId="{FE3B770F-E96E-4802-9870-7C0983AC20E8}" type="pres">
      <dgm:prSet presAssocID="{60DADF67-4DF1-4BA3-9A2A-E11F0525C3EE}" presName="connectorText" presStyleLbl="sibTrans2D1" presStyleIdx="1" presStyleCnt="4"/>
      <dgm:spPr/>
      <dgm:t>
        <a:bodyPr/>
        <a:lstStyle/>
        <a:p>
          <a:endParaRPr lang="en-US"/>
        </a:p>
      </dgm:t>
    </dgm:pt>
    <dgm:pt modelId="{741620F6-2F4A-457F-851E-93F3A2B15660}" type="pres">
      <dgm:prSet presAssocID="{8E3F6EEF-7F05-4270-9D77-C092FA9A61DF}" presName="node" presStyleLbl="node1" presStyleIdx="2" presStyleCnt="5" custScaleX="76775" custScaleY="134108" custLinFactNeighborX="43140" custLinFactNeighborY="-8864">
        <dgm:presLayoutVars>
          <dgm:bulletEnabled val="1"/>
        </dgm:presLayoutVars>
      </dgm:prSet>
      <dgm:spPr/>
      <dgm:t>
        <a:bodyPr/>
        <a:lstStyle/>
        <a:p>
          <a:endParaRPr lang="en-US"/>
        </a:p>
      </dgm:t>
    </dgm:pt>
    <dgm:pt modelId="{BC591E39-C4C3-4BC0-B6F9-A0BDF12A42A7}" type="pres">
      <dgm:prSet presAssocID="{F14C875F-B094-4AC7-B2E4-976851224050}" presName="sibTrans" presStyleLbl="sibTrans2D1" presStyleIdx="2" presStyleCnt="4" custAng="4433385" custFlipVert="1" custFlipHor="1" custScaleX="70017" custScaleY="80202" custLinFactX="-42004" custLinFactY="3355" custLinFactNeighborX="-100000" custLinFactNeighborY="100000"/>
      <dgm:spPr/>
      <dgm:t>
        <a:bodyPr/>
        <a:lstStyle/>
        <a:p>
          <a:endParaRPr lang="en-US"/>
        </a:p>
      </dgm:t>
    </dgm:pt>
    <dgm:pt modelId="{24A6406F-F4D7-4F52-916D-209C30C9C49B}" type="pres">
      <dgm:prSet presAssocID="{F14C875F-B094-4AC7-B2E4-976851224050}" presName="connectorText" presStyleLbl="sibTrans2D1" presStyleIdx="2" presStyleCnt="4"/>
      <dgm:spPr/>
      <dgm:t>
        <a:bodyPr/>
        <a:lstStyle/>
        <a:p>
          <a:endParaRPr lang="en-US"/>
        </a:p>
      </dgm:t>
    </dgm:pt>
    <dgm:pt modelId="{D39E61AC-4AFE-4D66-A64B-5925452A5153}" type="pres">
      <dgm:prSet presAssocID="{C90DD73D-59D6-412E-8BF5-4EF1706539A0}" presName="node" presStyleLbl="node1" presStyleIdx="3" presStyleCnt="5" custScaleX="70570" custScaleY="47763" custLinFactY="-149726" custLinFactNeighborX="-46242" custLinFactNeighborY="-200000">
        <dgm:presLayoutVars>
          <dgm:bulletEnabled val="1"/>
        </dgm:presLayoutVars>
      </dgm:prSet>
      <dgm:spPr/>
      <dgm:t>
        <a:bodyPr/>
        <a:lstStyle/>
        <a:p>
          <a:endParaRPr lang="en-US"/>
        </a:p>
      </dgm:t>
    </dgm:pt>
    <dgm:pt modelId="{26826F5A-873B-417A-AFBD-09CC72E05A3F}" type="pres">
      <dgm:prSet presAssocID="{FE32C636-4D88-497A-B42E-FA8174E0E428}" presName="sibTrans" presStyleLbl="sibTrans2D1" presStyleIdx="3" presStyleCnt="4" custFlipHor="1" custScaleX="9136" custLinFactX="700000" custLinFactY="338431" custLinFactNeighborX="785043" custLinFactNeighborY="400000"/>
      <dgm:spPr/>
      <dgm:t>
        <a:bodyPr/>
        <a:lstStyle/>
        <a:p>
          <a:endParaRPr lang="en-US"/>
        </a:p>
      </dgm:t>
    </dgm:pt>
    <dgm:pt modelId="{3B4DCFB3-65F4-45DA-990B-1C5EC4D9F67E}" type="pres">
      <dgm:prSet presAssocID="{FE32C636-4D88-497A-B42E-FA8174E0E428}" presName="connectorText" presStyleLbl="sibTrans2D1" presStyleIdx="3" presStyleCnt="4"/>
      <dgm:spPr/>
      <dgm:t>
        <a:bodyPr/>
        <a:lstStyle/>
        <a:p>
          <a:endParaRPr lang="en-US"/>
        </a:p>
      </dgm:t>
    </dgm:pt>
    <dgm:pt modelId="{31FAA626-C100-4E2C-8DB1-CB66AB0078CB}" type="pres">
      <dgm:prSet presAssocID="{4EF47DFD-9F93-433C-9A9B-29CD74395BD9}" presName="node" presStyleLbl="node1" presStyleIdx="4" presStyleCnt="5" custAng="0" custScaleX="70570" custScaleY="47763" custLinFactY="-100000" custLinFactNeighborX="-54262" custLinFactNeighborY="-174214">
        <dgm:presLayoutVars>
          <dgm:bulletEnabled val="1"/>
        </dgm:presLayoutVars>
      </dgm:prSet>
      <dgm:spPr/>
      <dgm:t>
        <a:bodyPr/>
        <a:lstStyle/>
        <a:p>
          <a:endParaRPr lang="en-US"/>
        </a:p>
      </dgm:t>
    </dgm:pt>
  </dgm:ptLst>
  <dgm:cxnLst>
    <dgm:cxn modelId="{EDEC030F-2FAD-4F57-98F0-314B3A6581AB}" type="presOf" srcId="{F14C875F-B094-4AC7-B2E4-976851224050}" destId="{24A6406F-F4D7-4F52-916D-209C30C9C49B}" srcOrd="1" destOrd="0" presId="urn:microsoft.com/office/officeart/2005/8/layout/process2"/>
    <dgm:cxn modelId="{6EEC8522-5D2A-43ED-8045-1617CA9BE7F0}" type="presOf" srcId="{1A2D7A01-A12D-4104-A441-64DE65DC858F}" destId="{ACC2118E-CBC0-4C7F-8FEF-696BFEED7A5C}" srcOrd="0" destOrd="0" presId="urn:microsoft.com/office/officeart/2005/8/layout/process2"/>
    <dgm:cxn modelId="{BFC7FAA1-3A98-483A-93A0-D38C30EF297F}" type="presOf" srcId="{C90DD73D-59D6-412E-8BF5-4EF1706539A0}" destId="{D39E61AC-4AFE-4D66-A64B-5925452A5153}" srcOrd="0" destOrd="0" presId="urn:microsoft.com/office/officeart/2005/8/layout/process2"/>
    <dgm:cxn modelId="{8E9968B7-37E9-4A14-9635-9CC514E55715}" type="presOf" srcId="{60DADF67-4DF1-4BA3-9A2A-E11F0525C3EE}" destId="{1DFC29E8-9225-4D95-BA23-ADEC05F49836}" srcOrd="0" destOrd="0" presId="urn:microsoft.com/office/officeart/2005/8/layout/process2"/>
    <dgm:cxn modelId="{B923C444-A698-4B6B-8ABD-1C1A9936FE14}" type="presOf" srcId="{AFA70ED6-A46D-48FE-AAF8-8CEBED5533A5}" destId="{F6BE1EB8-22A0-4D1F-A1E1-719CF8F4DEBC}" srcOrd="0" destOrd="0" presId="urn:microsoft.com/office/officeart/2005/8/layout/process2"/>
    <dgm:cxn modelId="{5FCC035D-DF3A-4474-91DE-9346204E6E39}" type="presOf" srcId="{FE32C636-4D88-497A-B42E-FA8174E0E428}" destId="{3B4DCFB3-65F4-45DA-990B-1C5EC4D9F67E}" srcOrd="1" destOrd="0" presId="urn:microsoft.com/office/officeart/2005/8/layout/process2"/>
    <dgm:cxn modelId="{BDDACA71-1BF3-46CF-8262-7631949BB299}" srcId="{AFA70ED6-A46D-48FE-AAF8-8CEBED5533A5}" destId="{4EF47DFD-9F93-433C-9A9B-29CD74395BD9}" srcOrd="4" destOrd="0" parTransId="{38216AB0-FEE4-4670-A1BB-C317E0A1AC37}" sibTransId="{74ED5D76-66DE-4C8C-8AA1-0C88AA433A0E}"/>
    <dgm:cxn modelId="{658940BF-44BE-4F45-B152-5BFC961A1F5E}" type="presOf" srcId="{BAF2D860-9373-4BAA-BFCF-CF24CB540D58}" destId="{29FF56E6-F6B5-4CC6-B317-B876C0F76FC1}" srcOrd="0" destOrd="0" presId="urn:microsoft.com/office/officeart/2005/8/layout/process2"/>
    <dgm:cxn modelId="{E99B77D6-B0B6-4064-AB24-3C98FDACD5F7}" type="presOf" srcId="{4EF47DFD-9F93-433C-9A9B-29CD74395BD9}" destId="{31FAA626-C100-4E2C-8DB1-CB66AB0078CB}" srcOrd="0" destOrd="0" presId="urn:microsoft.com/office/officeart/2005/8/layout/process2"/>
    <dgm:cxn modelId="{9E98EF7F-0B81-4FA6-B5E0-8225C5B56387}" type="presOf" srcId="{FE32C636-4D88-497A-B42E-FA8174E0E428}" destId="{26826F5A-873B-417A-AFBD-09CC72E05A3F}" srcOrd="0" destOrd="0" presId="urn:microsoft.com/office/officeart/2005/8/layout/process2"/>
    <dgm:cxn modelId="{BAF052CA-C427-4E43-9776-0B911B1CFAC7}" srcId="{AFA70ED6-A46D-48FE-AAF8-8CEBED5533A5}" destId="{1A2D7A01-A12D-4104-A441-64DE65DC858F}" srcOrd="1" destOrd="0" parTransId="{D4AFF2BD-6282-472C-A0E9-0746C2C483C9}" sibTransId="{60DADF67-4DF1-4BA3-9A2A-E11F0525C3EE}"/>
    <dgm:cxn modelId="{4AD2F059-455B-47F0-B166-5B07A9702C99}" srcId="{AFA70ED6-A46D-48FE-AAF8-8CEBED5533A5}" destId="{C90DD73D-59D6-412E-8BF5-4EF1706539A0}" srcOrd="3" destOrd="0" parTransId="{6498FAD4-462F-4354-BA57-EA0A95115C50}" sibTransId="{FE32C636-4D88-497A-B42E-FA8174E0E428}"/>
    <dgm:cxn modelId="{DDB68C3C-DCF0-4BA7-BA30-EF1026F486EA}" type="presOf" srcId="{6AA1B1EC-6704-4D3E-9A9C-1EE3F97AAFCB}" destId="{04F5AB77-55A6-41BE-977D-55B257E481B9}" srcOrd="1" destOrd="0" presId="urn:microsoft.com/office/officeart/2005/8/layout/process2"/>
    <dgm:cxn modelId="{0FF3A340-2492-4846-81E8-2A0E6344635F}" srcId="{AFA70ED6-A46D-48FE-AAF8-8CEBED5533A5}" destId="{BAF2D860-9373-4BAA-BFCF-CF24CB540D58}" srcOrd="0" destOrd="0" parTransId="{D10BB321-7D08-4106-9374-744135077A8C}" sibTransId="{6AA1B1EC-6704-4D3E-9A9C-1EE3F97AAFCB}"/>
    <dgm:cxn modelId="{7DFC0D8A-AF74-46DC-9BF3-CCB000A6AA31}" type="presOf" srcId="{60DADF67-4DF1-4BA3-9A2A-E11F0525C3EE}" destId="{FE3B770F-E96E-4802-9870-7C0983AC20E8}" srcOrd="1" destOrd="0" presId="urn:microsoft.com/office/officeart/2005/8/layout/process2"/>
    <dgm:cxn modelId="{B26B2DB0-2814-4513-A798-A56DD3912B89}" type="presOf" srcId="{8E3F6EEF-7F05-4270-9D77-C092FA9A61DF}" destId="{741620F6-2F4A-457F-851E-93F3A2B15660}" srcOrd="0" destOrd="0" presId="urn:microsoft.com/office/officeart/2005/8/layout/process2"/>
    <dgm:cxn modelId="{FA54C03F-D60E-4647-B2BF-F7278D0199EE}" srcId="{AFA70ED6-A46D-48FE-AAF8-8CEBED5533A5}" destId="{8E3F6EEF-7F05-4270-9D77-C092FA9A61DF}" srcOrd="2" destOrd="0" parTransId="{A3914776-E886-4347-9E0F-F86423BAFA4F}" sibTransId="{F14C875F-B094-4AC7-B2E4-976851224050}"/>
    <dgm:cxn modelId="{B4E147CA-C97F-4A59-8E8A-49FE354C4C93}" type="presOf" srcId="{F14C875F-B094-4AC7-B2E4-976851224050}" destId="{BC591E39-C4C3-4BC0-B6F9-A0BDF12A42A7}" srcOrd="0" destOrd="0" presId="urn:microsoft.com/office/officeart/2005/8/layout/process2"/>
    <dgm:cxn modelId="{5C99CD8C-17A5-415C-B92E-DD45137E80C7}" type="presOf" srcId="{6AA1B1EC-6704-4D3E-9A9C-1EE3F97AAFCB}" destId="{F6201897-F09B-4452-AECF-7DC0E27E3696}" srcOrd="0" destOrd="0" presId="urn:microsoft.com/office/officeart/2005/8/layout/process2"/>
    <dgm:cxn modelId="{F067F151-DEB5-4CD2-A908-5C9D6439400F}" type="presParOf" srcId="{F6BE1EB8-22A0-4D1F-A1E1-719CF8F4DEBC}" destId="{29FF56E6-F6B5-4CC6-B317-B876C0F76FC1}" srcOrd="0" destOrd="0" presId="urn:microsoft.com/office/officeart/2005/8/layout/process2"/>
    <dgm:cxn modelId="{335B557C-6238-47DE-AC4C-8F462C83A296}" type="presParOf" srcId="{F6BE1EB8-22A0-4D1F-A1E1-719CF8F4DEBC}" destId="{F6201897-F09B-4452-AECF-7DC0E27E3696}" srcOrd="1" destOrd="0" presId="urn:microsoft.com/office/officeart/2005/8/layout/process2"/>
    <dgm:cxn modelId="{2506DE91-30BC-4DAE-A7C3-8B46A8384BDD}" type="presParOf" srcId="{F6201897-F09B-4452-AECF-7DC0E27E3696}" destId="{04F5AB77-55A6-41BE-977D-55B257E481B9}" srcOrd="0" destOrd="0" presId="urn:microsoft.com/office/officeart/2005/8/layout/process2"/>
    <dgm:cxn modelId="{A95750D1-5D2D-4C70-974F-25FDE3885E86}" type="presParOf" srcId="{F6BE1EB8-22A0-4D1F-A1E1-719CF8F4DEBC}" destId="{ACC2118E-CBC0-4C7F-8FEF-696BFEED7A5C}" srcOrd="2" destOrd="0" presId="urn:microsoft.com/office/officeart/2005/8/layout/process2"/>
    <dgm:cxn modelId="{8A96A62C-3B91-4A40-A172-492F178E8EDA}" type="presParOf" srcId="{F6BE1EB8-22A0-4D1F-A1E1-719CF8F4DEBC}" destId="{1DFC29E8-9225-4D95-BA23-ADEC05F49836}" srcOrd="3" destOrd="0" presId="urn:microsoft.com/office/officeart/2005/8/layout/process2"/>
    <dgm:cxn modelId="{89BE1CAC-DAE1-4E2C-BB3F-20F859AE0FC2}" type="presParOf" srcId="{1DFC29E8-9225-4D95-BA23-ADEC05F49836}" destId="{FE3B770F-E96E-4802-9870-7C0983AC20E8}" srcOrd="0" destOrd="0" presId="urn:microsoft.com/office/officeart/2005/8/layout/process2"/>
    <dgm:cxn modelId="{61497FDE-12E1-4D6A-80AC-616C98FFFC17}" type="presParOf" srcId="{F6BE1EB8-22A0-4D1F-A1E1-719CF8F4DEBC}" destId="{741620F6-2F4A-457F-851E-93F3A2B15660}" srcOrd="4" destOrd="0" presId="urn:microsoft.com/office/officeart/2005/8/layout/process2"/>
    <dgm:cxn modelId="{77385722-E562-49EC-83D0-FB8A1F2B20F7}" type="presParOf" srcId="{F6BE1EB8-22A0-4D1F-A1E1-719CF8F4DEBC}" destId="{BC591E39-C4C3-4BC0-B6F9-A0BDF12A42A7}" srcOrd="5" destOrd="0" presId="urn:microsoft.com/office/officeart/2005/8/layout/process2"/>
    <dgm:cxn modelId="{C21B0A6C-7423-45BE-85ED-9C774D54C239}" type="presParOf" srcId="{BC591E39-C4C3-4BC0-B6F9-A0BDF12A42A7}" destId="{24A6406F-F4D7-4F52-916D-209C30C9C49B}" srcOrd="0" destOrd="0" presId="urn:microsoft.com/office/officeart/2005/8/layout/process2"/>
    <dgm:cxn modelId="{67C3F0D7-C6E8-4E45-B71D-46309E774CB2}" type="presParOf" srcId="{F6BE1EB8-22A0-4D1F-A1E1-719CF8F4DEBC}" destId="{D39E61AC-4AFE-4D66-A64B-5925452A5153}" srcOrd="6" destOrd="0" presId="urn:microsoft.com/office/officeart/2005/8/layout/process2"/>
    <dgm:cxn modelId="{AE56991F-9FD1-4AC4-BBA2-7A7F2010D4F0}" type="presParOf" srcId="{F6BE1EB8-22A0-4D1F-A1E1-719CF8F4DEBC}" destId="{26826F5A-873B-417A-AFBD-09CC72E05A3F}" srcOrd="7" destOrd="0" presId="urn:microsoft.com/office/officeart/2005/8/layout/process2"/>
    <dgm:cxn modelId="{497636F6-3C64-4D7D-8538-1F538529F005}" type="presParOf" srcId="{26826F5A-873B-417A-AFBD-09CC72E05A3F}" destId="{3B4DCFB3-65F4-45DA-990B-1C5EC4D9F67E}" srcOrd="0" destOrd="0" presId="urn:microsoft.com/office/officeart/2005/8/layout/process2"/>
    <dgm:cxn modelId="{5BDE8F1F-4755-4D61-B3CD-843A95703CD7}" type="presParOf" srcId="{F6BE1EB8-22A0-4D1F-A1E1-719CF8F4DEBC}" destId="{31FAA626-C100-4E2C-8DB1-CB66AB0078CB}" srcOrd="8"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FF56E6-F6B5-4CC6-B317-B876C0F76FC1}">
      <dsp:nvSpPr>
        <dsp:cNvPr id="0" name=""/>
        <dsp:cNvSpPr/>
      </dsp:nvSpPr>
      <dsp:spPr>
        <a:xfrm>
          <a:off x="2816792" y="37720"/>
          <a:ext cx="1793783" cy="31669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Untreated</a:t>
          </a:r>
          <a:endParaRPr lang="en-US" sz="1800" kern="1200" dirty="0"/>
        </a:p>
      </dsp:txBody>
      <dsp:txXfrm>
        <a:off x="2826068" y="46996"/>
        <a:ext cx="1775231" cy="298146"/>
      </dsp:txXfrm>
    </dsp:sp>
    <dsp:sp modelId="{F6201897-F09B-4452-AECF-7DC0E27E3696}">
      <dsp:nvSpPr>
        <dsp:cNvPr id="0" name=""/>
        <dsp:cNvSpPr/>
      </dsp:nvSpPr>
      <dsp:spPr>
        <a:xfrm rot="5589894">
          <a:off x="3612700" y="421422"/>
          <a:ext cx="171809" cy="94722"/>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670972" y="382900"/>
        <a:ext cx="56834" cy="143392"/>
      </dsp:txXfrm>
    </dsp:sp>
    <dsp:sp modelId="{ACC2118E-CBC0-4C7F-8FEF-696BFEED7A5C}">
      <dsp:nvSpPr>
        <dsp:cNvPr id="0" name=""/>
        <dsp:cNvSpPr/>
      </dsp:nvSpPr>
      <dsp:spPr>
        <a:xfrm>
          <a:off x="2891928" y="583148"/>
          <a:ext cx="1583480" cy="31152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err="1" smtClean="0"/>
            <a:t>Soft,fluctuan</a:t>
          </a:r>
          <a:r>
            <a:rPr lang="en-US" sz="1400" kern="1200" dirty="0" err="1" smtClean="0"/>
            <a:t>t</a:t>
          </a:r>
          <a:endParaRPr lang="en-US" sz="1400" kern="1200" dirty="0"/>
        </a:p>
      </dsp:txBody>
      <dsp:txXfrm>
        <a:off x="2901052" y="592272"/>
        <a:ext cx="1565232" cy="293278"/>
      </dsp:txXfrm>
    </dsp:sp>
    <dsp:sp modelId="{1DFC29E8-9225-4D95-BA23-ADEC05F49836}">
      <dsp:nvSpPr>
        <dsp:cNvPr id="0" name=""/>
        <dsp:cNvSpPr/>
      </dsp:nvSpPr>
      <dsp:spPr>
        <a:xfrm rot="5492201">
          <a:off x="3562897" y="992278"/>
          <a:ext cx="225135" cy="104866"/>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a:p>
      </dsp:txBody>
      <dsp:txXfrm rot="-5400000">
        <a:off x="3644426" y="932150"/>
        <a:ext cx="62920" cy="193675"/>
      </dsp:txXfrm>
    </dsp:sp>
    <dsp:sp modelId="{741620F6-2F4A-457F-851E-93F3A2B15660}">
      <dsp:nvSpPr>
        <dsp:cNvPr id="0" name=""/>
        <dsp:cNvSpPr/>
      </dsp:nvSpPr>
      <dsp:spPr>
        <a:xfrm>
          <a:off x="2742566" y="1194747"/>
          <a:ext cx="1836236" cy="80186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smtClean="0"/>
            <a:t>Sinus tract formation</a:t>
          </a:r>
          <a:endParaRPr lang="en-US" sz="2000" kern="1200" dirty="0"/>
        </a:p>
      </dsp:txBody>
      <dsp:txXfrm>
        <a:off x="2766052" y="1218233"/>
        <a:ext cx="1789264" cy="754897"/>
      </dsp:txXfrm>
    </dsp:sp>
    <dsp:sp modelId="{BC591E39-C4C3-4BC0-B6F9-A0BDF12A42A7}">
      <dsp:nvSpPr>
        <dsp:cNvPr id="0" name=""/>
        <dsp:cNvSpPr/>
      </dsp:nvSpPr>
      <dsp:spPr>
        <a:xfrm rot="16200000" flipH="1" flipV="1">
          <a:off x="1377744" y="1395962"/>
          <a:ext cx="396416" cy="21579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00050">
            <a:lnSpc>
              <a:spcPct val="90000"/>
            </a:lnSpc>
            <a:spcBef>
              <a:spcPct val="0"/>
            </a:spcBef>
            <a:spcAft>
              <a:spcPct val="35000"/>
            </a:spcAft>
          </a:pPr>
          <a:endParaRPr lang="en-US" sz="900" kern="1200"/>
        </a:p>
      </dsp:txBody>
      <dsp:txXfrm rot="10800000">
        <a:off x="1410114" y="1406752"/>
        <a:ext cx="331677" cy="129479"/>
      </dsp:txXfrm>
    </dsp:sp>
    <dsp:sp modelId="{D39E61AC-4AFE-4D66-A64B-5925452A5153}">
      <dsp:nvSpPr>
        <dsp:cNvPr id="0" name=""/>
        <dsp:cNvSpPr/>
      </dsp:nvSpPr>
      <dsp:spPr>
        <a:xfrm>
          <a:off x="679009" y="835441"/>
          <a:ext cx="1687830" cy="28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Treated</a:t>
          </a:r>
          <a:endParaRPr lang="en-US" sz="1800" kern="1200" dirty="0"/>
        </a:p>
      </dsp:txBody>
      <dsp:txXfrm>
        <a:off x="687374" y="843806"/>
        <a:ext cx="1671100" cy="268858"/>
      </dsp:txXfrm>
    </dsp:sp>
    <dsp:sp modelId="{26826F5A-873B-417A-AFBD-09CC72E05A3F}">
      <dsp:nvSpPr>
        <dsp:cNvPr id="0" name=""/>
        <dsp:cNvSpPr/>
      </dsp:nvSpPr>
      <dsp:spPr>
        <a:xfrm rot="15521330" flipH="1">
          <a:off x="5234273" y="3065866"/>
          <a:ext cx="47053" cy="269067"/>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222250">
            <a:lnSpc>
              <a:spcPct val="90000"/>
            </a:lnSpc>
            <a:spcBef>
              <a:spcPct val="0"/>
            </a:spcBef>
            <a:spcAft>
              <a:spcPct val="35000"/>
            </a:spcAft>
          </a:pPr>
          <a:endParaRPr lang="en-US" sz="500" kern="1200"/>
        </a:p>
      </dsp:txBody>
      <dsp:txXfrm rot="-5400000">
        <a:off x="5175695" y="3177010"/>
        <a:ext cx="161441" cy="32937"/>
      </dsp:txXfrm>
    </dsp:sp>
    <dsp:sp modelId="{31FAA626-C100-4E2C-8DB1-CB66AB0078CB}">
      <dsp:nvSpPr>
        <dsp:cNvPr id="0" name=""/>
        <dsp:cNvSpPr/>
      </dsp:nvSpPr>
      <dsp:spPr>
        <a:xfrm>
          <a:off x="487194" y="1794409"/>
          <a:ext cx="1687830" cy="28558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smtClean="0"/>
            <a:t>Resolution</a:t>
          </a:r>
          <a:endParaRPr lang="en-US" sz="1800" kern="1200" dirty="0"/>
        </a:p>
      </dsp:txBody>
      <dsp:txXfrm>
        <a:off x="495559" y="1802774"/>
        <a:ext cx="1671100" cy="268858"/>
      </dsp:txXfrm>
    </dsp:sp>
  </dsp:spTree>
</dsp:drawing>
</file>

<file path=ppt/diagrams/layout1.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FB13D8-E968-4EC9-BD1E-1C5F08FE9518}" type="datetimeFigureOut">
              <a:rPr lang="en-US" smtClean="0"/>
              <a:pPr/>
              <a:t>3/28/18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12223BE-3451-45DD-9732-B7BCFD18A276}" type="slidenum">
              <a:rPr lang="en-US" smtClean="0"/>
              <a:pPr/>
              <a:t>‹#›</a:t>
            </a:fld>
            <a:endParaRPr lang="en-US"/>
          </a:p>
        </p:txBody>
      </p:sp>
    </p:spTree>
    <p:extLst>
      <p:ext uri="{BB962C8B-B14F-4D97-AF65-F5344CB8AC3E}">
        <p14:creationId xmlns:p14="http://schemas.microsoft.com/office/powerpoint/2010/main" val="38787455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From 1985 until 1992 there was a resurgence of tuberculosis in the United States that coincided with the epidemic of acquired immunodeficiency syndrome (AIDS).</a:t>
            </a:r>
          </a:p>
          <a:p>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6</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No </a:t>
            </a:r>
            <a:r>
              <a:rPr lang="en-US" dirty="0" err="1" smtClean="0"/>
              <a:t>respose</a:t>
            </a:r>
            <a:r>
              <a:rPr lang="en-US" dirty="0" smtClean="0"/>
              <a:t> to </a:t>
            </a:r>
            <a:r>
              <a:rPr lang="en-US" dirty="0" err="1" smtClean="0"/>
              <a:t>tt</a:t>
            </a:r>
            <a:r>
              <a:rPr lang="en-US" dirty="0" smtClean="0"/>
              <a:t> </a:t>
            </a:r>
            <a:r>
              <a:rPr lang="en-US" dirty="0" err="1" smtClean="0"/>
              <a:t>eperical</a:t>
            </a:r>
            <a:r>
              <a:rPr lang="en-US" dirty="0" smtClean="0"/>
              <a:t> </a:t>
            </a:r>
            <a:r>
              <a:rPr lang="en-US" dirty="0" err="1" smtClean="0"/>
              <a:t>att</a:t>
            </a:r>
            <a:r>
              <a:rPr lang="en-US" dirty="0" smtClean="0"/>
              <a:t> stared</a:t>
            </a:r>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a:r>
            <a:endParaRPr lang="en-US"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10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312223BE-3451-45DD-9732-B7BCFD18A276}" type="slidenum">
              <a:rPr lang="en-US" smtClean="0"/>
              <a:pPr/>
              <a:t>13</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Skeletal tuberculosis most commonly involve..</a:t>
            </a:r>
          </a:p>
          <a:p>
            <a:pPr marL="228600" indent="-228600">
              <a:buAutoNum type="alphaLcPeriod"/>
            </a:pPr>
            <a:r>
              <a:rPr lang="en-US" dirty="0" smtClean="0"/>
              <a:t>Spine</a:t>
            </a:r>
          </a:p>
          <a:p>
            <a:pPr marL="228600" indent="-228600">
              <a:buAutoNum type="alphaLcPeriod"/>
            </a:pPr>
            <a:r>
              <a:rPr lang="en-US" dirty="0" smtClean="0"/>
              <a:t>Knee</a:t>
            </a:r>
          </a:p>
          <a:p>
            <a:pPr marL="228600" indent="-228600">
              <a:buAutoNum type="alphaLcPeriod"/>
            </a:pPr>
            <a:r>
              <a:rPr lang="en-US" dirty="0" smtClean="0"/>
              <a:t>Hip</a:t>
            </a:r>
          </a:p>
          <a:p>
            <a:pPr marL="228600" indent="-228600">
              <a:buAutoNum type="alphaLcPeriod"/>
            </a:pPr>
            <a:r>
              <a:rPr lang="en-US" dirty="0" smtClean="0"/>
              <a:t>Elbow </a:t>
            </a:r>
          </a:p>
          <a:p>
            <a:pPr marL="228600" indent="-228600">
              <a:buAutoNum type="alphaLcPeriod"/>
            </a:pPr>
            <a:r>
              <a:rPr lang="en-US" dirty="0" smtClean="0"/>
              <a:t>1 a 2 b 3 c 4 d</a:t>
            </a:r>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14</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N"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20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12223BE-3451-45DD-9732-B7BCFD18A276}" type="slidenum">
              <a:rPr lang="en-US" smtClean="0"/>
              <a:pPr/>
              <a:t>27</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008F099-7D21-4BC4-8C21-A63A620A31B6}" type="slidenum">
              <a:rPr lang="en-US"/>
              <a:pPr/>
              <a:t>29</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a:t>Controversial.American Thoracic society 6 month tx regimen in all cases.  No head to head studies  comparing 2 vs 6 month regimens in mild EPTB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EE7A9A0A-8432-41F6-95B5-278B4D7DFE3F}"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FB63BE4-31C1-4807-A889-CD96314AF5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9B3121F-ADE2-4CD4-B58B-43043F20C50F}"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098757E4-EB16-48AA-9E57-972109A57BB5}"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3843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05000"/>
            <a:ext cx="40386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050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A212AA92-0904-4848-B376-CBA2E39F044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1DAD1C-5296-416E-9C24-A843CF6F3824}"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43820908-8D7B-47A6-91DB-8DCEA1DF7D7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FF12D5B-6AFB-4111-A083-123A8D5E603F}"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DBF62E-DCEC-452B-AD87-FC161AE3A00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9278A1-04E8-42DB-984E-3E0BBAE2280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4F3DEC-6C92-4768-9CC0-A43CE2DEE7B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07ED65-9134-456C-9294-CA9400957D80}"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FD48E386-C450-4FC6-8C9C-6B2ACFBCAB16}"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9E2D4435-AFBF-48E3-BC30-C0031B1B673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wmf"/><Relationship Id="rId6" Type="http://schemas.openxmlformats.org/officeDocument/2006/relationships/image" Target="../media/image6.jpeg"/><Relationship Id="rId7" Type="http://schemas.openxmlformats.org/officeDocument/2006/relationships/image" Target="../media/image7.jpeg"/><Relationship Id="rId1" Type="http://schemas.openxmlformats.org/officeDocument/2006/relationships/slideLayout" Target="../slideLayouts/slideLayout1.xml"/><Relationship Id="rId2"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18.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 Id="rId3" Type="http://schemas.openxmlformats.org/officeDocument/2006/relationships/image" Target="../media/image9.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19.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0.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21.jpeg"/><Relationship Id="rId3" Type="http://schemas.openxmlformats.org/officeDocument/2006/relationships/image" Target="../media/image2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3.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4.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w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w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eg"/><Relationship Id="rId3" Type="http://schemas.openxmlformats.org/officeDocument/2006/relationships/image" Target="../media/image28.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content.nejm.org/cgi/content/full/351/17/1719" TargetMode="External"/><Relationship Id="rId3" Type="http://schemas.openxmlformats.org/officeDocument/2006/relationships/image" Target="../media/image29.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NULL" TargetMode="External"/><Relationship Id="rId4" Type="http://schemas.openxmlformats.org/officeDocument/2006/relationships/hyperlink" Target="NULL" TargetMode="External"/><Relationship Id="rId5" Type="http://schemas.openxmlformats.org/officeDocument/2006/relationships/hyperlink" Target="NULL" TargetMode="External"/><Relationship Id="rId6" Type="http://schemas.openxmlformats.org/officeDocument/2006/relationships/hyperlink" Target="NULL" TargetMode="External"/><Relationship Id="rId7" Type="http://schemas.openxmlformats.org/officeDocument/2006/relationships/hyperlink" Target="NULL" TargetMode="External"/><Relationship Id="rId8" Type="http://schemas.openxmlformats.org/officeDocument/2006/relationships/hyperlink" Target="NULL" TargetMode="External"/><Relationship Id="rId9" Type="http://schemas.openxmlformats.org/officeDocument/2006/relationships/hyperlink" Target="NULL" TargetMode="External"/><Relationship Id="rId1" Type="http://schemas.openxmlformats.org/officeDocument/2006/relationships/slideLayout" Target="../slideLayouts/slideLayout2.xml"/><Relationship Id="rId2" Type="http://schemas.openxmlformats.org/officeDocument/2006/relationships/hyperlink" Target="NULL"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wm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2.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subTitle" idx="1"/>
          </p:nvPr>
        </p:nvSpPr>
        <p:spPr>
          <a:xfrm>
            <a:off x="1371600" y="3200400"/>
            <a:ext cx="6400800" cy="1752600"/>
          </a:xfrm>
        </p:spPr>
        <p:txBody>
          <a:bodyPr/>
          <a:lstStyle/>
          <a:p>
            <a:r>
              <a:rPr lang="en-US" sz="2800" b="1" dirty="0" smtClean="0"/>
              <a:t>Dr</a:t>
            </a:r>
            <a:r>
              <a:rPr lang="en-US" sz="2800" dirty="0" smtClean="0"/>
              <a:t>. </a:t>
            </a:r>
            <a:r>
              <a:rPr lang="en-US" sz="2800" b="1" dirty="0" err="1" smtClean="0"/>
              <a:t>Kusum</a:t>
            </a:r>
            <a:r>
              <a:rPr lang="en-US" sz="2800" b="1" dirty="0" smtClean="0"/>
              <a:t> Shah</a:t>
            </a:r>
            <a:endParaRPr lang="en-US" sz="2800" dirty="0" smtClean="0"/>
          </a:p>
          <a:p>
            <a:r>
              <a:rPr lang="en-US" sz="2800" b="1" dirty="0" smtClean="0"/>
              <a:t>Professor</a:t>
            </a:r>
          </a:p>
          <a:p>
            <a:r>
              <a:rPr lang="en-US" sz="2800" b="1" dirty="0" smtClean="0"/>
              <a:t>Respiratory Medicine</a:t>
            </a:r>
          </a:p>
          <a:p>
            <a:endParaRPr lang="en-US" sz="2800" dirty="0"/>
          </a:p>
        </p:txBody>
      </p:sp>
      <p:sp>
        <p:nvSpPr>
          <p:cNvPr id="2050" name="Rectangle 2"/>
          <p:cNvSpPr>
            <a:spLocks noGrp="1" noChangeArrowheads="1"/>
          </p:cNvSpPr>
          <p:nvPr>
            <p:ph type="ctrTitle"/>
          </p:nvPr>
        </p:nvSpPr>
        <p:spPr>
          <a:xfrm>
            <a:off x="533400" y="1981200"/>
            <a:ext cx="7772400" cy="1066800"/>
          </a:xfrm>
        </p:spPr>
        <p:txBody>
          <a:bodyPr/>
          <a:lstStyle/>
          <a:p>
            <a:r>
              <a:rPr lang="en-US" b="1"/>
              <a:t>Extrapulmonary TB</a:t>
            </a:r>
          </a:p>
        </p:txBody>
      </p:sp>
      <p:pic>
        <p:nvPicPr>
          <p:cNvPr id="2053" name="Picture 5" descr="MCBD05200_0000[1]"/>
          <p:cNvPicPr>
            <a:picLocks noChangeAspect="1" noChangeArrowheads="1"/>
          </p:cNvPicPr>
          <p:nvPr/>
        </p:nvPicPr>
        <p:blipFill>
          <a:blip r:embed="rId2" cstate="print"/>
          <a:srcRect/>
          <a:stretch>
            <a:fillRect/>
          </a:stretch>
        </p:blipFill>
        <p:spPr bwMode="auto">
          <a:xfrm>
            <a:off x="457200" y="4800600"/>
            <a:ext cx="1222375" cy="1828800"/>
          </a:xfrm>
          <a:prstGeom prst="rect">
            <a:avLst/>
          </a:prstGeom>
          <a:noFill/>
        </p:spPr>
      </p:pic>
      <p:pic>
        <p:nvPicPr>
          <p:cNvPr id="2059" name="Picture 11" descr="AFB"/>
          <p:cNvPicPr>
            <a:picLocks noChangeAspect="1" noChangeArrowheads="1"/>
          </p:cNvPicPr>
          <p:nvPr/>
        </p:nvPicPr>
        <p:blipFill>
          <a:blip r:embed="rId3" cstate="print"/>
          <a:srcRect/>
          <a:stretch>
            <a:fillRect/>
          </a:stretch>
        </p:blipFill>
        <p:spPr bwMode="auto">
          <a:xfrm>
            <a:off x="228600" y="304800"/>
            <a:ext cx="1981200" cy="1296988"/>
          </a:xfrm>
          <a:prstGeom prst="rect">
            <a:avLst/>
          </a:prstGeom>
          <a:noFill/>
        </p:spPr>
      </p:pic>
      <p:pic>
        <p:nvPicPr>
          <p:cNvPr id="2060" name="Picture 12" descr="MPj03858040000[1]"/>
          <p:cNvPicPr>
            <a:picLocks noChangeAspect="1" noChangeArrowheads="1"/>
          </p:cNvPicPr>
          <p:nvPr/>
        </p:nvPicPr>
        <p:blipFill>
          <a:blip r:embed="rId4" cstate="print"/>
          <a:srcRect/>
          <a:stretch>
            <a:fillRect/>
          </a:stretch>
        </p:blipFill>
        <p:spPr bwMode="auto">
          <a:xfrm>
            <a:off x="3581400" y="304800"/>
            <a:ext cx="2057400" cy="1470025"/>
          </a:xfrm>
          <a:prstGeom prst="rect">
            <a:avLst/>
          </a:prstGeom>
          <a:noFill/>
        </p:spPr>
      </p:pic>
      <p:pic>
        <p:nvPicPr>
          <p:cNvPr id="2061" name="Picture 13" descr="MCHM00249_0000[1]"/>
          <p:cNvPicPr>
            <a:picLocks noChangeAspect="1" noChangeArrowheads="1"/>
          </p:cNvPicPr>
          <p:nvPr/>
        </p:nvPicPr>
        <p:blipFill>
          <a:blip r:embed="rId5" cstate="print"/>
          <a:srcRect/>
          <a:stretch>
            <a:fillRect/>
          </a:stretch>
        </p:blipFill>
        <p:spPr bwMode="auto">
          <a:xfrm>
            <a:off x="7162800" y="228600"/>
            <a:ext cx="1527175" cy="1981200"/>
          </a:xfrm>
          <a:prstGeom prst="rect">
            <a:avLst/>
          </a:prstGeom>
          <a:noFill/>
        </p:spPr>
      </p:pic>
      <p:pic>
        <p:nvPicPr>
          <p:cNvPr id="2062" name="Picture 14" descr="MPj03858100000[1]"/>
          <p:cNvPicPr>
            <a:picLocks noChangeAspect="1" noChangeArrowheads="1"/>
          </p:cNvPicPr>
          <p:nvPr/>
        </p:nvPicPr>
        <p:blipFill>
          <a:blip r:embed="rId6" cstate="print"/>
          <a:srcRect/>
          <a:stretch>
            <a:fillRect/>
          </a:stretch>
        </p:blipFill>
        <p:spPr bwMode="auto">
          <a:xfrm>
            <a:off x="7239000" y="4724400"/>
            <a:ext cx="1306513" cy="1828800"/>
          </a:xfrm>
          <a:prstGeom prst="rect">
            <a:avLst/>
          </a:prstGeom>
          <a:noFill/>
        </p:spPr>
      </p:pic>
      <p:pic>
        <p:nvPicPr>
          <p:cNvPr id="2063" name="Picture 15" descr="TB image"/>
          <p:cNvPicPr>
            <a:picLocks noChangeAspect="1" noChangeArrowheads="1"/>
          </p:cNvPicPr>
          <p:nvPr/>
        </p:nvPicPr>
        <p:blipFill>
          <a:blip r:embed="rId7" cstate="print"/>
          <a:srcRect/>
          <a:stretch>
            <a:fillRect/>
          </a:stretch>
        </p:blipFill>
        <p:spPr bwMode="auto">
          <a:xfrm>
            <a:off x="3352800" y="5181600"/>
            <a:ext cx="1905000" cy="1382713"/>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a:xfrm>
            <a:off x="304800" y="0"/>
            <a:ext cx="8229600" cy="774700"/>
          </a:xfrm>
        </p:spPr>
        <p:txBody>
          <a:bodyPr>
            <a:normAutofit fontScale="90000"/>
          </a:bodyPr>
          <a:lstStyle/>
          <a:p>
            <a:pPr algn="ctr"/>
            <a:r>
              <a:rPr lang="en-US" sz="4300" b="1" dirty="0"/>
              <a:t>Lymphadenitis</a:t>
            </a:r>
          </a:p>
        </p:txBody>
      </p:sp>
      <p:sp>
        <p:nvSpPr>
          <p:cNvPr id="28675" name="Rectangle 3"/>
          <p:cNvSpPr>
            <a:spLocks noGrp="1" noChangeArrowheads="1"/>
          </p:cNvSpPr>
          <p:nvPr>
            <p:ph type="body" sz="half" idx="1"/>
          </p:nvPr>
        </p:nvSpPr>
        <p:spPr>
          <a:xfrm>
            <a:off x="152400" y="685800"/>
            <a:ext cx="6019800" cy="5867400"/>
          </a:xfrm>
        </p:spPr>
        <p:txBody>
          <a:bodyPr>
            <a:normAutofit fontScale="85000" lnSpcReduction="20000"/>
          </a:bodyPr>
          <a:lstStyle/>
          <a:p>
            <a:pPr>
              <a:lnSpc>
                <a:spcPct val="80000"/>
              </a:lnSpc>
            </a:pPr>
            <a:endParaRPr lang="en-US" sz="1800" dirty="0" smtClean="0"/>
          </a:p>
          <a:p>
            <a:pPr>
              <a:lnSpc>
                <a:spcPct val="80000"/>
              </a:lnSpc>
            </a:pPr>
            <a:r>
              <a:rPr lang="en-US" sz="2400" dirty="0" smtClean="0"/>
              <a:t>Discrete</a:t>
            </a:r>
            <a:r>
              <a:rPr lang="en-US" sz="2400" dirty="0"/>
              <a:t>, </a:t>
            </a:r>
            <a:r>
              <a:rPr lang="en-US" sz="2400" dirty="0" smtClean="0"/>
              <a:t>firm, </a:t>
            </a:r>
            <a:r>
              <a:rPr lang="en-US" sz="2400" dirty="0" err="1" smtClean="0"/>
              <a:t>nontender</a:t>
            </a:r>
            <a:r>
              <a:rPr lang="en-US" sz="2400" dirty="0" smtClean="0"/>
              <a:t>, </a:t>
            </a:r>
          </a:p>
          <a:p>
            <a:pPr>
              <a:lnSpc>
                <a:spcPct val="80000"/>
              </a:lnSpc>
            </a:pPr>
            <a:r>
              <a:rPr lang="en-US" sz="2400" dirty="0" err="1" smtClean="0"/>
              <a:t>Multiple,matted</a:t>
            </a:r>
            <a:r>
              <a:rPr lang="en-US" sz="2400" dirty="0" smtClean="0"/>
              <a:t> &amp; mobile nodes</a:t>
            </a:r>
          </a:p>
          <a:p>
            <a:pPr>
              <a:lnSpc>
                <a:spcPct val="80000"/>
              </a:lnSpc>
            </a:pPr>
            <a:r>
              <a:rPr lang="en-US" sz="2400" dirty="0" smtClean="0"/>
              <a:t>                      </a:t>
            </a:r>
          </a:p>
          <a:p>
            <a:pPr>
              <a:lnSpc>
                <a:spcPct val="80000"/>
              </a:lnSpc>
            </a:pPr>
            <a:endParaRPr lang="en-US" sz="1800" dirty="0" smtClean="0"/>
          </a:p>
          <a:p>
            <a:pPr>
              <a:lnSpc>
                <a:spcPct val="80000"/>
              </a:lnSpc>
            </a:pPr>
            <a:endParaRPr lang="en-US" sz="1800" dirty="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smtClean="0"/>
          </a:p>
          <a:p>
            <a:pPr>
              <a:lnSpc>
                <a:spcPct val="80000"/>
              </a:lnSpc>
            </a:pPr>
            <a:endParaRPr lang="en-US" sz="1800" dirty="0"/>
          </a:p>
          <a:p>
            <a:pPr>
              <a:lnSpc>
                <a:spcPct val="80000"/>
              </a:lnSpc>
            </a:pPr>
            <a:r>
              <a:rPr lang="en-US" sz="2400" dirty="0"/>
              <a:t>T</a:t>
            </a:r>
            <a:r>
              <a:rPr lang="en-US" sz="2400" dirty="0" smtClean="0"/>
              <a:t>uberculin </a:t>
            </a:r>
            <a:r>
              <a:rPr lang="en-US" sz="2400" dirty="0"/>
              <a:t>skin </a:t>
            </a:r>
            <a:r>
              <a:rPr lang="en-US" sz="2400" dirty="0" smtClean="0"/>
              <a:t>test( </a:t>
            </a:r>
            <a:r>
              <a:rPr lang="en-US" sz="2400" dirty="0" err="1" smtClean="0"/>
              <a:t>Montoux</a:t>
            </a:r>
            <a:r>
              <a:rPr lang="en-US" sz="2400" dirty="0" smtClean="0"/>
              <a:t> test): Positive </a:t>
            </a:r>
          </a:p>
          <a:p>
            <a:pPr>
              <a:lnSpc>
                <a:spcPct val="80000"/>
              </a:lnSpc>
            </a:pPr>
            <a:r>
              <a:rPr lang="en-US" sz="2400" dirty="0" smtClean="0"/>
              <a:t>Chest </a:t>
            </a:r>
            <a:r>
              <a:rPr lang="en-US" sz="2400" dirty="0" err="1" smtClean="0"/>
              <a:t>Xray</a:t>
            </a:r>
            <a:r>
              <a:rPr lang="en-US" sz="2400" dirty="0" smtClean="0"/>
              <a:t> PA View : May be norma</a:t>
            </a:r>
            <a:r>
              <a:rPr lang="en-US" sz="2400" dirty="0"/>
              <a:t>l</a:t>
            </a:r>
          </a:p>
          <a:p>
            <a:pPr>
              <a:lnSpc>
                <a:spcPct val="80000"/>
              </a:lnSpc>
            </a:pPr>
            <a:r>
              <a:rPr lang="en-US" sz="2400" dirty="0"/>
              <a:t>Fine-needle </a:t>
            </a:r>
            <a:r>
              <a:rPr lang="en-US" sz="2400" dirty="0" smtClean="0"/>
              <a:t>aspiration </a:t>
            </a:r>
            <a:r>
              <a:rPr lang="en-US" sz="2400" dirty="0" err="1" smtClean="0"/>
              <a:t>cytplogy</a:t>
            </a:r>
            <a:r>
              <a:rPr lang="en-US" sz="2400" dirty="0" smtClean="0"/>
              <a:t> (FNAC): </a:t>
            </a:r>
            <a:r>
              <a:rPr lang="en-US" sz="2400" dirty="0" err="1" smtClean="0"/>
              <a:t>Lymphocytes,epitheloid</a:t>
            </a:r>
            <a:r>
              <a:rPr lang="en-US" sz="2400" dirty="0" smtClean="0"/>
              <a:t>, giant cells and </a:t>
            </a:r>
            <a:r>
              <a:rPr lang="en-US" sz="2400" dirty="0" err="1" smtClean="0"/>
              <a:t>langerhans</a:t>
            </a:r>
            <a:r>
              <a:rPr lang="en-US" sz="2400" dirty="0" smtClean="0"/>
              <a:t> cells and </a:t>
            </a:r>
            <a:r>
              <a:rPr lang="en-US" sz="2400" dirty="0" err="1" smtClean="0"/>
              <a:t>casseating</a:t>
            </a:r>
            <a:r>
              <a:rPr lang="en-US" sz="2400" dirty="0" smtClean="0"/>
              <a:t> </a:t>
            </a:r>
            <a:r>
              <a:rPr lang="en-US" sz="2400" dirty="0" err="1" smtClean="0"/>
              <a:t>granumolatous</a:t>
            </a:r>
            <a:r>
              <a:rPr lang="en-US" sz="2400" dirty="0" smtClean="0"/>
              <a:t> changes may be seen</a:t>
            </a:r>
          </a:p>
          <a:p>
            <a:pPr>
              <a:lnSpc>
                <a:spcPct val="80000"/>
              </a:lnSpc>
            </a:pPr>
            <a:r>
              <a:rPr lang="en-US" sz="2400" dirty="0" smtClean="0"/>
              <a:t>Biopsy of </a:t>
            </a:r>
            <a:r>
              <a:rPr lang="en-US" sz="2400" dirty="0" err="1" smtClean="0"/>
              <a:t>lymphnode</a:t>
            </a:r>
            <a:r>
              <a:rPr lang="en-US" sz="2400" dirty="0" smtClean="0"/>
              <a:t> </a:t>
            </a:r>
          </a:p>
          <a:p>
            <a:pPr>
              <a:lnSpc>
                <a:spcPct val="80000"/>
              </a:lnSpc>
            </a:pPr>
            <a:r>
              <a:rPr lang="en-US" sz="2400" dirty="0" smtClean="0"/>
              <a:t>ZN </a:t>
            </a:r>
            <a:r>
              <a:rPr lang="en-US" sz="2400" dirty="0" err="1" smtClean="0"/>
              <a:t>Staning</a:t>
            </a:r>
            <a:r>
              <a:rPr lang="en-US" sz="2400" dirty="0" smtClean="0"/>
              <a:t> of FNAC slide- AFB may be seen</a:t>
            </a:r>
          </a:p>
          <a:p>
            <a:pPr>
              <a:lnSpc>
                <a:spcPct val="80000"/>
              </a:lnSpc>
            </a:pPr>
            <a:r>
              <a:rPr lang="en-US" sz="2400" dirty="0" smtClean="0"/>
              <a:t>Gene </a:t>
            </a:r>
            <a:r>
              <a:rPr lang="en-US" sz="2400" dirty="0" err="1" smtClean="0"/>
              <a:t>xpert</a:t>
            </a:r>
            <a:r>
              <a:rPr lang="en-US" sz="2400" dirty="0" smtClean="0"/>
              <a:t> of FNAC/ Biopsy of LN</a:t>
            </a:r>
            <a:endParaRPr lang="en-US" sz="2400" dirty="0"/>
          </a:p>
          <a:p>
            <a:pPr>
              <a:lnSpc>
                <a:spcPct val="80000"/>
              </a:lnSpc>
            </a:pPr>
            <a:endParaRPr lang="en-US" sz="2400" dirty="0"/>
          </a:p>
        </p:txBody>
      </p:sp>
      <p:graphicFrame>
        <p:nvGraphicFramePr>
          <p:cNvPr id="6" name="Diagram 5"/>
          <p:cNvGraphicFramePr/>
          <p:nvPr>
            <p:extLst>
              <p:ext uri="{D42A27DB-BD31-4B8C-83A1-F6EECF244321}">
                <p14:modId xmlns:p14="http://schemas.microsoft.com/office/powerpoint/2010/main" val="4156837015"/>
              </p:ext>
            </p:extLst>
          </p:nvPr>
        </p:nvGraphicFramePr>
        <p:xfrm>
          <a:off x="838200" y="1447800"/>
          <a:ext cx="5257800" cy="3200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p:txBody>
          <a:bodyPr/>
          <a:lstStyle/>
          <a:p>
            <a:endParaRPr lang="en-US" dirty="0"/>
          </a:p>
        </p:txBody>
      </p:sp>
      <p:sp>
        <p:nvSpPr>
          <p:cNvPr id="4" name="Content Placeholder 3"/>
          <p:cNvSpPr>
            <a:spLocks noGrp="1"/>
          </p:cNvSpPr>
          <p:nvPr>
            <p:ph sz="half" idx="2"/>
          </p:nvPr>
        </p:nvSpPr>
        <p:spPr/>
        <p:txBody>
          <a:bodyPr/>
          <a:lstStyle/>
          <a:p>
            <a:endParaRPr lang="en-US"/>
          </a:p>
        </p:txBody>
      </p:sp>
      <p:pic>
        <p:nvPicPr>
          <p:cNvPr id="5" name="Picture 2" descr="http://journal.nzma.org.nz/journal/120-1248/2403/content01.jpg"/>
          <p:cNvPicPr>
            <a:picLocks noChangeAspect="1" noChangeArrowheads="1"/>
          </p:cNvPicPr>
          <p:nvPr/>
        </p:nvPicPr>
        <p:blipFill>
          <a:blip r:embed="rId2" cstate="print"/>
          <a:srcRect/>
          <a:stretch>
            <a:fillRect/>
          </a:stretch>
        </p:blipFill>
        <p:spPr bwMode="auto">
          <a:xfrm>
            <a:off x="0" y="-1"/>
            <a:ext cx="9144000" cy="6782285"/>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ttp://photos1.blogger.com/img/250/1358/1024/Effusion%201.jpg"/>
          <p:cNvPicPr/>
          <p:nvPr/>
        </p:nvPicPr>
        <p:blipFill>
          <a:blip r:embed="rId2" cstate="print"/>
          <a:srcRect/>
          <a:stretch>
            <a:fillRect/>
          </a:stretch>
        </p:blipFill>
        <p:spPr bwMode="auto">
          <a:xfrm>
            <a:off x="1066800" y="457200"/>
            <a:ext cx="7543800" cy="62484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4" name="Rectangle 4"/>
          <p:cNvSpPr>
            <a:spLocks noGrp="1" noChangeArrowheads="1"/>
          </p:cNvSpPr>
          <p:nvPr>
            <p:ph type="title"/>
          </p:nvPr>
        </p:nvSpPr>
        <p:spPr>
          <a:xfrm>
            <a:off x="457200" y="292100"/>
            <a:ext cx="8229600" cy="622300"/>
          </a:xfrm>
        </p:spPr>
        <p:txBody>
          <a:bodyPr>
            <a:normAutofit fontScale="90000"/>
          </a:bodyPr>
          <a:lstStyle/>
          <a:p>
            <a:pPr algn="ctr"/>
            <a:r>
              <a:rPr lang="en-US" sz="4000" b="1" dirty="0"/>
              <a:t>Pleural </a:t>
            </a:r>
            <a:r>
              <a:rPr lang="en-US" b="1" dirty="0" smtClean="0"/>
              <a:t>Effusion</a:t>
            </a:r>
            <a:endParaRPr lang="en-US" sz="4000" b="1" dirty="0"/>
          </a:p>
        </p:txBody>
      </p:sp>
      <p:sp>
        <p:nvSpPr>
          <p:cNvPr id="30725" name="Rectangle 5"/>
          <p:cNvSpPr>
            <a:spLocks noGrp="1" noChangeArrowheads="1"/>
          </p:cNvSpPr>
          <p:nvPr>
            <p:ph type="body" sz="half" idx="1"/>
          </p:nvPr>
        </p:nvSpPr>
        <p:spPr>
          <a:xfrm>
            <a:off x="152400" y="1600200"/>
            <a:ext cx="8991600" cy="5257800"/>
          </a:xfrm>
        </p:spPr>
        <p:txBody>
          <a:bodyPr>
            <a:normAutofit/>
          </a:bodyPr>
          <a:lstStyle/>
          <a:p>
            <a:pPr>
              <a:lnSpc>
                <a:spcPct val="80000"/>
              </a:lnSpc>
            </a:pPr>
            <a:r>
              <a:rPr lang="en-US" sz="1100" dirty="0" smtClean="0">
                <a:latin typeface="Arial" charset="0"/>
              </a:rPr>
              <a:t>.</a:t>
            </a:r>
            <a:endParaRPr lang="en-US" sz="1800" dirty="0">
              <a:latin typeface="Calibri" pitchFamily="34" charset="0"/>
              <a:cs typeface="Calibri" pitchFamily="34" charset="0"/>
            </a:endParaRPr>
          </a:p>
          <a:p>
            <a:pPr>
              <a:lnSpc>
                <a:spcPct val="80000"/>
              </a:lnSpc>
            </a:pPr>
            <a:r>
              <a:rPr lang="en-US" sz="1800" dirty="0" smtClean="0">
                <a:latin typeface="Calibri" pitchFamily="34" charset="0"/>
                <a:cs typeface="Calibri" pitchFamily="34" charset="0"/>
              </a:rPr>
              <a:t>Cough</a:t>
            </a:r>
          </a:p>
          <a:p>
            <a:pPr>
              <a:lnSpc>
                <a:spcPct val="80000"/>
              </a:lnSpc>
            </a:pPr>
            <a:r>
              <a:rPr lang="en-US" sz="1800" dirty="0" err="1" smtClean="0">
                <a:latin typeface="Calibri" pitchFamily="34" charset="0"/>
                <a:cs typeface="Calibri" pitchFamily="34" charset="0"/>
              </a:rPr>
              <a:t>Pleuritic</a:t>
            </a:r>
            <a:r>
              <a:rPr lang="en-US" sz="1800" dirty="0" smtClean="0">
                <a:latin typeface="Calibri" pitchFamily="34" charset="0"/>
                <a:cs typeface="Calibri" pitchFamily="34" charset="0"/>
              </a:rPr>
              <a:t> </a:t>
            </a:r>
            <a:r>
              <a:rPr lang="en-US" sz="1800" dirty="0">
                <a:latin typeface="Calibri" pitchFamily="34" charset="0"/>
                <a:cs typeface="Calibri" pitchFamily="34" charset="0"/>
              </a:rPr>
              <a:t>chest </a:t>
            </a:r>
            <a:r>
              <a:rPr lang="en-US" sz="1800" dirty="0" smtClean="0">
                <a:latin typeface="Calibri" pitchFamily="34" charset="0"/>
                <a:cs typeface="Calibri" pitchFamily="34" charset="0"/>
              </a:rPr>
              <a:t>pain</a:t>
            </a:r>
          </a:p>
          <a:p>
            <a:pPr>
              <a:lnSpc>
                <a:spcPct val="80000"/>
              </a:lnSpc>
            </a:pPr>
            <a:r>
              <a:rPr lang="en-US" sz="1800" dirty="0" smtClean="0">
                <a:latin typeface="Calibri" pitchFamily="34" charset="0"/>
                <a:cs typeface="Calibri" pitchFamily="34" charset="0"/>
              </a:rPr>
              <a:t>Fever</a:t>
            </a:r>
          </a:p>
          <a:p>
            <a:pPr>
              <a:lnSpc>
                <a:spcPct val="80000"/>
              </a:lnSpc>
            </a:pPr>
            <a:r>
              <a:rPr lang="en-US" sz="1800" dirty="0" smtClean="0">
                <a:latin typeface="Calibri" pitchFamily="34" charset="0"/>
                <a:cs typeface="Calibri" pitchFamily="34" charset="0"/>
              </a:rPr>
              <a:t>Dyspnea</a:t>
            </a:r>
          </a:p>
          <a:p>
            <a:pPr marL="0" indent="0">
              <a:lnSpc>
                <a:spcPct val="80000"/>
              </a:lnSpc>
              <a:buNone/>
            </a:pPr>
            <a:endParaRPr lang="en-US" sz="1800" dirty="0">
              <a:latin typeface="Calibri" pitchFamily="34" charset="0"/>
              <a:cs typeface="Calibri" pitchFamily="34" charset="0"/>
            </a:endParaRPr>
          </a:p>
          <a:p>
            <a:pPr>
              <a:lnSpc>
                <a:spcPct val="80000"/>
              </a:lnSpc>
              <a:buFont typeface="Wingdings" pitchFamily="2" charset="2"/>
              <a:buChar char="§"/>
            </a:pPr>
            <a:r>
              <a:rPr lang="en-US" sz="1800" b="1" u="sng" dirty="0" smtClean="0">
                <a:latin typeface="Calibri" pitchFamily="34" charset="0"/>
                <a:cs typeface="Calibri" pitchFamily="34" charset="0"/>
              </a:rPr>
              <a:t>INVESTIGATIONS</a:t>
            </a:r>
          </a:p>
          <a:p>
            <a:pPr marL="0" indent="0">
              <a:lnSpc>
                <a:spcPct val="80000"/>
              </a:lnSpc>
              <a:buNone/>
            </a:pPr>
            <a:endParaRPr lang="en-US" sz="1800" b="1" u="sng" dirty="0" smtClean="0">
              <a:latin typeface="Calibri" pitchFamily="34" charset="0"/>
              <a:cs typeface="Calibri" pitchFamily="34" charset="0"/>
            </a:endParaRPr>
          </a:p>
          <a:p>
            <a:pPr>
              <a:lnSpc>
                <a:spcPct val="80000"/>
              </a:lnSpc>
            </a:pPr>
            <a:r>
              <a:rPr lang="en-US" sz="1800" dirty="0" smtClean="0">
                <a:latin typeface="Calibri" pitchFamily="34" charset="0"/>
                <a:cs typeface="Calibri" pitchFamily="34" charset="0"/>
              </a:rPr>
              <a:t>X-ray chest</a:t>
            </a:r>
          </a:p>
          <a:p>
            <a:pPr>
              <a:lnSpc>
                <a:spcPct val="80000"/>
              </a:lnSpc>
            </a:pPr>
            <a:r>
              <a:rPr lang="en-US" sz="1800" dirty="0" smtClean="0">
                <a:latin typeface="Calibri" pitchFamily="34" charset="0"/>
                <a:cs typeface="Calibri" pitchFamily="34" charset="0"/>
              </a:rPr>
              <a:t>Pleural </a:t>
            </a:r>
            <a:r>
              <a:rPr lang="en-US" sz="1800" dirty="0">
                <a:latin typeface="Calibri" pitchFamily="34" charset="0"/>
                <a:cs typeface="Calibri" pitchFamily="34" charset="0"/>
              </a:rPr>
              <a:t>fluid </a:t>
            </a:r>
            <a:r>
              <a:rPr lang="en-US" sz="1800" dirty="0" smtClean="0">
                <a:latin typeface="Calibri" pitchFamily="34" charset="0"/>
                <a:cs typeface="Calibri" pitchFamily="34" charset="0"/>
              </a:rPr>
              <a:t>examination</a:t>
            </a:r>
          </a:p>
          <a:p>
            <a:pPr>
              <a:lnSpc>
                <a:spcPct val="80000"/>
              </a:lnSpc>
            </a:pPr>
            <a:endParaRPr lang="en-US" sz="1800" dirty="0">
              <a:latin typeface="Calibri" pitchFamily="34" charset="0"/>
              <a:cs typeface="Calibri" pitchFamily="34" charset="0"/>
            </a:endParaRPr>
          </a:p>
          <a:p>
            <a:pPr lvl="1">
              <a:lnSpc>
                <a:spcPct val="80000"/>
              </a:lnSpc>
            </a:pPr>
            <a:r>
              <a:rPr lang="en-US" sz="1800" dirty="0" err="1" smtClean="0">
                <a:latin typeface="Calibri" pitchFamily="34" charset="0"/>
                <a:cs typeface="Calibri" pitchFamily="34" charset="0"/>
              </a:rPr>
              <a:t>Exudative</a:t>
            </a:r>
            <a:r>
              <a:rPr lang="en-US" sz="1800" dirty="0" smtClean="0">
                <a:latin typeface="Calibri" pitchFamily="34" charset="0"/>
                <a:cs typeface="Calibri" pitchFamily="34" charset="0"/>
              </a:rPr>
              <a:t> with a lymphocyte predominance</a:t>
            </a:r>
          </a:p>
          <a:p>
            <a:pPr lvl="1">
              <a:lnSpc>
                <a:spcPct val="80000"/>
              </a:lnSpc>
            </a:pPr>
            <a:r>
              <a:rPr lang="en-US" sz="1800" dirty="0" smtClean="0">
                <a:latin typeface="Calibri" pitchFamily="34" charset="0"/>
                <a:cs typeface="Calibri" pitchFamily="34" charset="0"/>
              </a:rPr>
              <a:t>Pleural fluid glucose and ph can be low or normal. </a:t>
            </a:r>
          </a:p>
          <a:p>
            <a:pPr lvl="1">
              <a:lnSpc>
                <a:spcPct val="80000"/>
              </a:lnSpc>
            </a:pPr>
            <a:r>
              <a:rPr lang="en-US" sz="1800" dirty="0" smtClean="0">
                <a:latin typeface="Calibri" pitchFamily="34" charset="0"/>
                <a:cs typeface="Calibri" pitchFamily="34" charset="0"/>
              </a:rPr>
              <a:t>Pleural fluid </a:t>
            </a:r>
            <a:r>
              <a:rPr lang="en-US" sz="1800" dirty="0" err="1" smtClean="0">
                <a:latin typeface="Calibri" pitchFamily="34" charset="0"/>
                <a:cs typeface="Calibri" pitchFamily="34" charset="0"/>
              </a:rPr>
              <a:t>pcr</a:t>
            </a:r>
            <a:r>
              <a:rPr lang="en-US" sz="1800" dirty="0" smtClean="0">
                <a:latin typeface="Calibri" pitchFamily="34" charset="0"/>
                <a:cs typeface="Calibri" pitchFamily="34" charset="0"/>
              </a:rPr>
              <a:t> for </a:t>
            </a:r>
            <a:r>
              <a:rPr lang="en-US" sz="1800" i="1" dirty="0" smtClean="0">
                <a:latin typeface="Calibri" pitchFamily="34" charset="0"/>
                <a:cs typeface="Calibri" pitchFamily="34" charset="0"/>
              </a:rPr>
              <a:t>m. tuberculosis</a:t>
            </a:r>
            <a:r>
              <a:rPr lang="en-US" sz="1800" dirty="0" smtClean="0">
                <a:latin typeface="Calibri" pitchFamily="34" charset="0"/>
                <a:cs typeface="Calibri" pitchFamily="34" charset="0"/>
              </a:rPr>
              <a:t> has a sensitivity of 80 percent and a specificity of 100 percent.</a:t>
            </a:r>
          </a:p>
          <a:p>
            <a:pPr lvl="1">
              <a:lnSpc>
                <a:spcPct val="80000"/>
              </a:lnSpc>
              <a:buFont typeface="Tahoma" pitchFamily="34" charset="0"/>
              <a:buNone/>
            </a:pPr>
            <a:endParaRPr lang="en-US" sz="1800" dirty="0">
              <a:latin typeface="Arial"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2" name="Rectangle 4"/>
          <p:cNvSpPr>
            <a:spLocks noGrp="1" noChangeArrowheads="1"/>
          </p:cNvSpPr>
          <p:nvPr>
            <p:ph type="title"/>
          </p:nvPr>
        </p:nvSpPr>
        <p:spPr>
          <a:xfrm>
            <a:off x="457200" y="0"/>
            <a:ext cx="8229600" cy="1066800"/>
          </a:xfrm>
        </p:spPr>
        <p:txBody>
          <a:bodyPr/>
          <a:lstStyle/>
          <a:p>
            <a:pPr algn="ctr"/>
            <a:r>
              <a:rPr lang="en-US" sz="4000" b="1" dirty="0"/>
              <a:t>Skeletal Tuberculosis</a:t>
            </a:r>
          </a:p>
        </p:txBody>
      </p:sp>
      <p:sp>
        <p:nvSpPr>
          <p:cNvPr id="32773" name="Rectangle 5"/>
          <p:cNvSpPr>
            <a:spLocks noGrp="1" noChangeArrowheads="1"/>
          </p:cNvSpPr>
          <p:nvPr>
            <p:ph type="body" sz="half" idx="1"/>
          </p:nvPr>
        </p:nvSpPr>
        <p:spPr>
          <a:xfrm>
            <a:off x="0" y="1295400"/>
            <a:ext cx="8686800" cy="5257800"/>
          </a:xfrm>
        </p:spPr>
        <p:txBody>
          <a:bodyPr/>
          <a:lstStyle/>
          <a:p>
            <a:pPr>
              <a:lnSpc>
                <a:spcPct val="90000"/>
              </a:lnSpc>
            </a:pPr>
            <a:r>
              <a:rPr lang="en-US" sz="2400" dirty="0"/>
              <a:t>Bone and joint tuberculosis </a:t>
            </a:r>
            <a:r>
              <a:rPr lang="en-US" sz="2400" dirty="0" smtClean="0"/>
              <a:t>- </a:t>
            </a:r>
            <a:r>
              <a:rPr lang="en-US" sz="2400" dirty="0"/>
              <a:t>35 </a:t>
            </a:r>
            <a:r>
              <a:rPr lang="en-US" sz="2400" dirty="0" smtClean="0"/>
              <a:t>% </a:t>
            </a:r>
          </a:p>
          <a:p>
            <a:pPr>
              <a:lnSpc>
                <a:spcPct val="90000"/>
              </a:lnSpc>
              <a:buNone/>
            </a:pPr>
            <a:r>
              <a:rPr lang="en-US" sz="2400" dirty="0" smtClean="0"/>
              <a:t> </a:t>
            </a:r>
            <a:endParaRPr lang="en-US" sz="2400" dirty="0"/>
          </a:p>
          <a:p>
            <a:pPr>
              <a:lnSpc>
                <a:spcPct val="90000"/>
              </a:lnSpc>
              <a:buNone/>
            </a:pPr>
            <a:endParaRPr lang="en-US" sz="2400" dirty="0"/>
          </a:p>
          <a:p>
            <a:pPr>
              <a:lnSpc>
                <a:spcPct val="90000"/>
              </a:lnSpc>
            </a:pPr>
            <a:r>
              <a:rPr lang="en-US" sz="2400" dirty="0"/>
              <a:t>Spinal tuberculosis (</a:t>
            </a:r>
            <a:r>
              <a:rPr lang="en-US" sz="2400" dirty="0" err="1"/>
              <a:t>Pott's</a:t>
            </a:r>
            <a:r>
              <a:rPr lang="en-US" sz="2400" dirty="0"/>
              <a:t> disease) most commonly involves the thoracic spine. </a:t>
            </a:r>
            <a:endParaRPr lang="en-US" sz="2400" dirty="0" smtClean="0"/>
          </a:p>
          <a:p>
            <a:pPr>
              <a:lnSpc>
                <a:spcPct val="90000"/>
              </a:lnSpc>
              <a:buNone/>
            </a:pPr>
            <a:endParaRPr lang="en-US" sz="2400" dirty="0"/>
          </a:p>
          <a:p>
            <a:pPr>
              <a:lnSpc>
                <a:spcPct val="90000"/>
              </a:lnSpc>
            </a:pPr>
            <a:r>
              <a:rPr lang="en-US" sz="2400" dirty="0" err="1" smtClean="0"/>
              <a:t>Paraspinal</a:t>
            </a:r>
            <a:r>
              <a:rPr lang="en-US" sz="2400" dirty="0" smtClean="0"/>
              <a:t> </a:t>
            </a:r>
            <a:r>
              <a:rPr lang="en-US" sz="2400" dirty="0"/>
              <a:t>and </a:t>
            </a:r>
            <a:r>
              <a:rPr lang="en-US" sz="2400" dirty="0" err="1"/>
              <a:t>psoas</a:t>
            </a:r>
            <a:r>
              <a:rPr lang="en-US" sz="2400" dirty="0"/>
              <a:t> abscesses can develop, with extensions to the surface or adjacent tissues </a:t>
            </a:r>
            <a:endParaRPr lang="en-US" sz="2400" dirty="0" smtClean="0"/>
          </a:p>
          <a:p>
            <a:pPr>
              <a:lnSpc>
                <a:spcPct val="90000"/>
              </a:lnSpc>
              <a:buNone/>
            </a:pPr>
            <a:endParaRPr lang="en-US" sz="2400" i="1" dirty="0"/>
          </a:p>
          <a:p>
            <a:pPr>
              <a:lnSpc>
                <a:spcPct val="90000"/>
              </a:lnSpc>
            </a:pPr>
            <a:r>
              <a:rPr lang="en-US" sz="2400" dirty="0"/>
              <a:t>Patients present with local pain, constitutional symptoms, or paraplegia secondary to cord compression</a:t>
            </a:r>
            <a:r>
              <a:rPr lang="en-US" sz="2000" dirty="0"/>
              <a:t>.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IN"/>
          </a:p>
        </p:txBody>
      </p:sp>
      <p:pic>
        <p:nvPicPr>
          <p:cNvPr id="9" name="Picture 13" descr="TB_Spine_Extrapulmonary_jul06"/>
          <p:cNvPicPr>
            <a:picLocks noGrp="1" noChangeAspect="1" noChangeArrowheads="1"/>
          </p:cNvPicPr>
          <p:nvPr>
            <p:ph sz="quarter" idx="2"/>
          </p:nvPr>
        </p:nvPicPr>
        <p:blipFill>
          <a:blip r:embed="rId2" cstate="print"/>
          <a:srcRect/>
          <a:stretch>
            <a:fillRect/>
          </a:stretch>
        </p:blipFill>
        <p:spPr bwMode="auto">
          <a:xfrm>
            <a:off x="5257800" y="1676400"/>
            <a:ext cx="3428999" cy="4572000"/>
          </a:xfrm>
          <a:prstGeom prst="rect">
            <a:avLst/>
          </a:prstGeom>
          <a:noFill/>
        </p:spPr>
      </p:pic>
      <p:pic>
        <p:nvPicPr>
          <p:cNvPr id="10" name="Picture 12" descr="TB-PottsNetter2"/>
          <p:cNvPicPr>
            <a:picLocks noGrp="1" noChangeAspect="1" noChangeArrowheads="1"/>
          </p:cNvPicPr>
          <p:nvPr>
            <p:ph sz="quarter" idx="1"/>
          </p:nvPr>
        </p:nvPicPr>
        <p:blipFill>
          <a:blip r:embed="rId3" cstate="print"/>
          <a:srcRect/>
          <a:stretch>
            <a:fillRect/>
          </a:stretch>
        </p:blipFill>
        <p:spPr>
          <a:xfrm>
            <a:off x="990600" y="1600200"/>
            <a:ext cx="3733799" cy="4495800"/>
          </a:xfrm>
          <a:no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0"/>
            <a:ext cx="8229600" cy="774700"/>
          </a:xfrm>
        </p:spPr>
        <p:txBody>
          <a:bodyPr/>
          <a:lstStyle/>
          <a:p>
            <a:pPr algn="ctr"/>
            <a:r>
              <a:rPr lang="en-US" sz="4000" b="1" dirty="0"/>
              <a:t>CNS Tuberculosis</a:t>
            </a:r>
          </a:p>
        </p:txBody>
      </p:sp>
      <p:sp>
        <p:nvSpPr>
          <p:cNvPr id="39939" name="Rectangle 3"/>
          <p:cNvSpPr>
            <a:spLocks noGrp="1" noChangeArrowheads="1"/>
          </p:cNvSpPr>
          <p:nvPr>
            <p:ph type="body" sz="half" idx="1"/>
          </p:nvPr>
        </p:nvSpPr>
        <p:spPr>
          <a:xfrm>
            <a:off x="228600" y="1143000"/>
            <a:ext cx="4953000" cy="1981200"/>
          </a:xfrm>
        </p:spPr>
        <p:txBody>
          <a:bodyPr/>
          <a:lstStyle/>
          <a:p>
            <a:pPr>
              <a:lnSpc>
                <a:spcPct val="80000"/>
              </a:lnSpc>
              <a:buNone/>
            </a:pPr>
            <a:r>
              <a:rPr lang="en-US" sz="2400" dirty="0" err="1" smtClean="0">
                <a:solidFill>
                  <a:schemeClr val="tx2"/>
                </a:solidFill>
                <a:latin typeface="Arial" charset="0"/>
              </a:rPr>
              <a:t>Tuberculous</a:t>
            </a:r>
            <a:r>
              <a:rPr lang="en-US" sz="2400" dirty="0" smtClean="0">
                <a:solidFill>
                  <a:schemeClr val="tx2"/>
                </a:solidFill>
                <a:latin typeface="Arial" charset="0"/>
              </a:rPr>
              <a:t> meningitis</a:t>
            </a:r>
          </a:p>
          <a:p>
            <a:pPr>
              <a:lnSpc>
                <a:spcPct val="80000"/>
              </a:lnSpc>
              <a:buNone/>
            </a:pPr>
            <a:r>
              <a:rPr lang="en-US" sz="2400" dirty="0" smtClean="0">
                <a:solidFill>
                  <a:schemeClr val="tx2"/>
                </a:solidFill>
                <a:latin typeface="Arial" charset="0"/>
              </a:rPr>
              <a:t>Intracranial </a:t>
            </a:r>
            <a:r>
              <a:rPr lang="en-US" sz="2400" dirty="0" err="1" smtClean="0">
                <a:solidFill>
                  <a:schemeClr val="tx2"/>
                </a:solidFill>
                <a:latin typeface="Arial" charset="0"/>
              </a:rPr>
              <a:t>tuberculomas</a:t>
            </a:r>
            <a:endParaRPr lang="en-US" sz="2400" dirty="0" smtClean="0">
              <a:solidFill>
                <a:schemeClr val="tx2"/>
              </a:solidFill>
              <a:latin typeface="Arial" charset="0"/>
            </a:endParaRPr>
          </a:p>
          <a:p>
            <a:pPr>
              <a:lnSpc>
                <a:spcPct val="80000"/>
              </a:lnSpc>
              <a:buNone/>
            </a:pPr>
            <a:r>
              <a:rPr lang="en-US" sz="2400" dirty="0" smtClean="0">
                <a:solidFill>
                  <a:schemeClr val="tx2"/>
                </a:solidFill>
                <a:latin typeface="Arial" charset="0"/>
              </a:rPr>
              <a:t>Spinal </a:t>
            </a:r>
            <a:r>
              <a:rPr lang="en-US" sz="2400" dirty="0" err="1" smtClean="0">
                <a:solidFill>
                  <a:schemeClr val="tx2"/>
                </a:solidFill>
                <a:latin typeface="Arial" charset="0"/>
              </a:rPr>
              <a:t>tuberculous</a:t>
            </a:r>
            <a:endParaRPr lang="en-US" sz="1800" dirty="0">
              <a:solidFill>
                <a:schemeClr val="tx2"/>
              </a:solidFill>
              <a:latin typeface="Arial" charset="0"/>
            </a:endParaRPr>
          </a:p>
        </p:txBody>
      </p:sp>
      <p:pic>
        <p:nvPicPr>
          <p:cNvPr id="39941" name="Picture 5" descr="TB meningitis"/>
          <p:cNvPicPr>
            <a:picLocks noGrp="1" noChangeAspect="1" noChangeArrowheads="1"/>
          </p:cNvPicPr>
          <p:nvPr>
            <p:ph sz="half" idx="2"/>
          </p:nvPr>
        </p:nvPicPr>
        <p:blipFill>
          <a:blip r:embed="rId2" cstate="print"/>
          <a:srcRect/>
          <a:stretch>
            <a:fillRect/>
          </a:stretch>
        </p:blipFill>
        <p:spPr>
          <a:xfrm>
            <a:off x="5486400" y="1143000"/>
            <a:ext cx="2862263" cy="3886200"/>
          </a:xfrm>
          <a:noFill/>
          <a:ln/>
        </p:spPr>
      </p:pic>
      <p:sp>
        <p:nvSpPr>
          <p:cNvPr id="39942" name="Text Box 6"/>
          <p:cNvSpPr txBox="1">
            <a:spLocks noChangeArrowheads="1"/>
          </p:cNvSpPr>
          <p:nvPr/>
        </p:nvSpPr>
        <p:spPr bwMode="auto">
          <a:xfrm>
            <a:off x="5562600" y="5257800"/>
            <a:ext cx="2911475" cy="822325"/>
          </a:xfrm>
          <a:prstGeom prst="rect">
            <a:avLst/>
          </a:prstGeom>
          <a:noFill/>
          <a:ln w="9525">
            <a:noFill/>
            <a:miter lim="800000"/>
            <a:headEnd/>
            <a:tailEnd/>
          </a:ln>
          <a:effectLst/>
        </p:spPr>
        <p:txBody>
          <a:bodyPr>
            <a:spAutoFit/>
          </a:bodyPr>
          <a:lstStyle/>
          <a:p>
            <a:pPr eaLnBrk="1" hangingPunct="1"/>
            <a:r>
              <a:rPr lang="en-US" sz="1200">
                <a:latin typeface="Arial" charset="0"/>
              </a:rPr>
              <a:t>MRI scan of the brain reveals an intracranial ring-enhancing lesion in the left frontoparietal subcortex with a small area of edema </a:t>
            </a:r>
          </a:p>
        </p:txBody>
      </p:sp>
      <p:sp>
        <p:nvSpPr>
          <p:cNvPr id="6" name="Rectangle 5"/>
          <p:cNvSpPr/>
          <p:nvPr/>
        </p:nvSpPr>
        <p:spPr>
          <a:xfrm>
            <a:off x="457200" y="2438400"/>
            <a:ext cx="4572000" cy="4154984"/>
          </a:xfrm>
          <a:prstGeom prst="rect">
            <a:avLst/>
          </a:prstGeom>
        </p:spPr>
        <p:txBody>
          <a:bodyPr wrap="square">
            <a:spAutoFit/>
          </a:bodyPr>
          <a:lstStyle/>
          <a:p>
            <a:r>
              <a:rPr lang="en-US" sz="2400" dirty="0" smtClean="0">
                <a:latin typeface="Arial" charset="0"/>
              </a:rPr>
              <a:t>Symptoms &amp; Signs</a:t>
            </a:r>
          </a:p>
          <a:p>
            <a:r>
              <a:rPr lang="en-US" sz="2400" dirty="0" smtClean="0">
                <a:latin typeface="Arial" charset="0"/>
              </a:rPr>
              <a:t>  malaise,</a:t>
            </a:r>
          </a:p>
          <a:p>
            <a:r>
              <a:rPr lang="en-US" sz="2400" dirty="0" smtClean="0">
                <a:latin typeface="Arial" charset="0"/>
              </a:rPr>
              <a:t> headache,</a:t>
            </a:r>
          </a:p>
          <a:p>
            <a:r>
              <a:rPr lang="en-US" sz="2400" dirty="0" smtClean="0">
                <a:latin typeface="Arial" charset="0"/>
              </a:rPr>
              <a:t> fever, </a:t>
            </a:r>
          </a:p>
          <a:p>
            <a:r>
              <a:rPr lang="en-US" sz="2400" dirty="0" smtClean="0">
                <a:latin typeface="Arial" charset="0"/>
              </a:rPr>
              <a:t> personality change </a:t>
            </a:r>
          </a:p>
          <a:p>
            <a:r>
              <a:rPr lang="en-US" sz="2400" dirty="0" smtClean="0">
                <a:latin typeface="Arial" charset="0"/>
              </a:rPr>
              <a:t> vomiting,</a:t>
            </a:r>
          </a:p>
          <a:p>
            <a:r>
              <a:rPr lang="en-US" sz="2400" dirty="0" smtClean="0">
                <a:latin typeface="Arial" charset="0"/>
              </a:rPr>
              <a:t> confusion,</a:t>
            </a:r>
          </a:p>
          <a:p>
            <a:r>
              <a:rPr lang="en-US" sz="2400" dirty="0" smtClean="0">
                <a:latin typeface="Arial" charset="0"/>
              </a:rPr>
              <a:t> and focal neurologic findings. </a:t>
            </a:r>
          </a:p>
          <a:p>
            <a:r>
              <a:rPr lang="en-US" sz="2400" dirty="0" smtClean="0">
                <a:latin typeface="Arial" charset="0"/>
              </a:rPr>
              <a:t>        If untreated, mental status deteriorates into stupor or coma. </a:t>
            </a:r>
            <a:endParaRPr lang="en-US"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sz="quarter" idx="1"/>
          </p:nvPr>
        </p:nvSpPr>
        <p:spPr>
          <a:xfrm>
            <a:off x="0" y="381000"/>
            <a:ext cx="8382000" cy="6096000"/>
          </a:xfrm>
        </p:spPr>
        <p:txBody>
          <a:bodyPr/>
          <a:lstStyle/>
          <a:p>
            <a:pPr>
              <a:lnSpc>
                <a:spcPct val="80000"/>
              </a:lnSpc>
            </a:pPr>
            <a:r>
              <a:rPr lang="en-US" sz="2400" dirty="0"/>
              <a:t>CSF typically reveals:</a:t>
            </a:r>
          </a:p>
          <a:p>
            <a:pPr lvl="1">
              <a:lnSpc>
                <a:spcPct val="80000"/>
              </a:lnSpc>
            </a:pPr>
            <a:r>
              <a:rPr lang="en-US" sz="2400" dirty="0"/>
              <a:t>moderate lymphocytic </a:t>
            </a:r>
            <a:r>
              <a:rPr lang="en-US" sz="2400" dirty="0" err="1" smtClean="0"/>
              <a:t>pleocytosis</a:t>
            </a:r>
            <a:r>
              <a:rPr lang="en-US" sz="2400" dirty="0" smtClean="0"/>
              <a:t>.</a:t>
            </a:r>
          </a:p>
          <a:p>
            <a:pPr lvl="1">
              <a:lnSpc>
                <a:spcPct val="80000"/>
              </a:lnSpc>
              <a:buNone/>
            </a:pPr>
            <a:endParaRPr lang="en-US" sz="2400" dirty="0"/>
          </a:p>
          <a:p>
            <a:pPr lvl="1">
              <a:lnSpc>
                <a:spcPct val="80000"/>
              </a:lnSpc>
            </a:pPr>
            <a:r>
              <a:rPr lang="en-US" sz="2400" dirty="0"/>
              <a:t>CSF protein levels range from </a:t>
            </a:r>
            <a:r>
              <a:rPr lang="en-US" dirty="0"/>
              <a:t>5</a:t>
            </a:r>
            <a:r>
              <a:rPr lang="en-US" sz="2400" dirty="0" smtClean="0"/>
              <a:t>0 </a:t>
            </a:r>
            <a:r>
              <a:rPr lang="en-US" sz="2400" dirty="0"/>
              <a:t>to 500 mg per </a:t>
            </a:r>
            <a:r>
              <a:rPr lang="en-US" sz="2400" dirty="0" err="1" smtClean="0"/>
              <a:t>dL</a:t>
            </a:r>
            <a:r>
              <a:rPr lang="en-US" dirty="0" smtClean="0"/>
              <a:t>. ( normal &lt;45mg/dl)</a:t>
            </a:r>
          </a:p>
          <a:p>
            <a:pPr lvl="1">
              <a:lnSpc>
                <a:spcPct val="80000"/>
              </a:lnSpc>
              <a:buNone/>
            </a:pPr>
            <a:endParaRPr lang="en-US" sz="2400" dirty="0" smtClean="0"/>
          </a:p>
          <a:p>
            <a:pPr lvl="1">
              <a:lnSpc>
                <a:spcPct val="80000"/>
              </a:lnSpc>
            </a:pPr>
            <a:r>
              <a:rPr lang="en-US" sz="2400" dirty="0" smtClean="0"/>
              <a:t>CSF glucose concentration usually is less than 45 mg per </a:t>
            </a:r>
            <a:r>
              <a:rPr lang="en-US" sz="2400" dirty="0" err="1" smtClean="0"/>
              <a:t>dL</a:t>
            </a:r>
            <a:r>
              <a:rPr lang="en-US" sz="2400" dirty="0" smtClean="0"/>
              <a:t> (</a:t>
            </a:r>
            <a:r>
              <a:rPr lang="en-US" dirty="0" smtClean="0"/>
              <a:t>Normal 40-85 mg/dl</a:t>
            </a:r>
            <a:r>
              <a:rPr lang="en-US" sz="2400" dirty="0" smtClean="0"/>
              <a:t>). </a:t>
            </a:r>
          </a:p>
          <a:p>
            <a:pPr lvl="1">
              <a:lnSpc>
                <a:spcPct val="80000"/>
              </a:lnSpc>
              <a:buNone/>
            </a:pPr>
            <a:endParaRPr lang="en-US" sz="2400" dirty="0" smtClean="0"/>
          </a:p>
          <a:p>
            <a:pPr lvl="1">
              <a:lnSpc>
                <a:spcPct val="80000"/>
              </a:lnSpc>
            </a:pPr>
            <a:r>
              <a:rPr lang="en-US" sz="2400" dirty="0" smtClean="0"/>
              <a:t>AFB </a:t>
            </a:r>
            <a:r>
              <a:rPr lang="en-US" sz="2400" dirty="0"/>
              <a:t>smears on CSF are </a:t>
            </a:r>
            <a:r>
              <a:rPr lang="en-US" sz="2400" dirty="0" smtClean="0"/>
              <a:t>positive.</a:t>
            </a:r>
          </a:p>
          <a:p>
            <a:pPr lvl="1">
              <a:lnSpc>
                <a:spcPct val="80000"/>
              </a:lnSpc>
              <a:buNone/>
            </a:pPr>
            <a:endParaRPr lang="en-US" sz="2400" dirty="0"/>
          </a:p>
          <a:p>
            <a:pPr lvl="1">
              <a:lnSpc>
                <a:spcPct val="80000"/>
              </a:lnSpc>
            </a:pPr>
            <a:r>
              <a:rPr lang="en-US" sz="2400" dirty="0"/>
              <a:t>CSF culture for </a:t>
            </a:r>
            <a:r>
              <a:rPr lang="en-US" sz="2400" i="1" dirty="0"/>
              <a:t>M. tuberculosis</a:t>
            </a:r>
            <a:r>
              <a:rPr lang="en-US" sz="2400" dirty="0"/>
              <a:t> is </a:t>
            </a:r>
            <a:r>
              <a:rPr lang="en-US" sz="2400" dirty="0" smtClean="0"/>
              <a:t>positive. </a:t>
            </a:r>
          </a:p>
          <a:p>
            <a:pPr lvl="1">
              <a:lnSpc>
                <a:spcPct val="80000"/>
              </a:lnSpc>
              <a:buNone/>
            </a:pPr>
            <a:endParaRPr lang="en-US" sz="2400" dirty="0"/>
          </a:p>
          <a:p>
            <a:pPr lvl="1">
              <a:lnSpc>
                <a:spcPct val="80000"/>
              </a:lnSpc>
            </a:pPr>
            <a:r>
              <a:rPr lang="en-US" sz="2400" dirty="0"/>
              <a:t>CSF PCR for </a:t>
            </a:r>
            <a:r>
              <a:rPr lang="en-US" sz="2400" i="1" dirty="0"/>
              <a:t>M. </a:t>
            </a:r>
            <a:r>
              <a:rPr lang="en-US" sz="2400" i="1" dirty="0" smtClean="0"/>
              <a:t>tuberculosis</a:t>
            </a:r>
            <a:r>
              <a:rPr lang="en-US" sz="2400" dirty="0" smtClean="0"/>
              <a:t>.</a:t>
            </a:r>
          </a:p>
          <a:p>
            <a:pPr lvl="1">
              <a:lnSpc>
                <a:spcPct val="80000"/>
              </a:lnSpc>
              <a:buNone/>
            </a:pPr>
            <a:endParaRPr lang="en-US" sz="2400" dirty="0"/>
          </a:p>
          <a:p>
            <a:pPr lvl="1">
              <a:lnSpc>
                <a:spcPct val="80000"/>
              </a:lnSpc>
            </a:pPr>
            <a:r>
              <a:rPr lang="en-US" sz="2400" dirty="0"/>
              <a:t>An elevated </a:t>
            </a:r>
            <a:r>
              <a:rPr lang="en-US" sz="2400" dirty="0" smtClean="0"/>
              <a:t>CSF(ADA) </a:t>
            </a:r>
            <a:r>
              <a:rPr lang="en-US" sz="2400" dirty="0"/>
              <a:t>adenosine </a:t>
            </a:r>
            <a:r>
              <a:rPr lang="en-US" sz="2400" dirty="0" err="1"/>
              <a:t>deaminase</a:t>
            </a:r>
            <a:r>
              <a:rPr lang="en-US" sz="2400" dirty="0"/>
              <a:t> level supports the diagnosis in the appropriate clinical setting</a:t>
            </a:r>
            <a:r>
              <a:rPr lang="en-US" sz="2400" dirty="0" smtClean="0"/>
              <a:t>. 12</a:t>
            </a:r>
            <a:endParaRPr lang="en-US"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457200" y="304800"/>
            <a:ext cx="7315200" cy="6248400"/>
          </a:xfrm>
        </p:spPr>
        <p:txBody>
          <a:bodyPr/>
          <a:lstStyle/>
          <a:p>
            <a:pPr>
              <a:lnSpc>
                <a:spcPct val="80000"/>
              </a:lnSpc>
            </a:pPr>
            <a:r>
              <a:rPr lang="en-US" dirty="0" smtClean="0"/>
              <a:t>Empiric </a:t>
            </a:r>
            <a:r>
              <a:rPr lang="en-US" dirty="0" err="1" smtClean="0"/>
              <a:t>antituberculous</a:t>
            </a:r>
            <a:r>
              <a:rPr lang="en-US" dirty="0" smtClean="0"/>
              <a:t>.</a:t>
            </a:r>
          </a:p>
          <a:p>
            <a:pPr>
              <a:lnSpc>
                <a:spcPct val="80000"/>
              </a:lnSpc>
              <a:buNone/>
            </a:pPr>
            <a:endParaRPr lang="en-US" dirty="0" smtClean="0"/>
          </a:p>
          <a:p>
            <a:pPr>
              <a:lnSpc>
                <a:spcPct val="80000"/>
              </a:lnSpc>
            </a:pPr>
            <a:r>
              <a:rPr lang="en-US" dirty="0" err="1" smtClean="0"/>
              <a:t>Antituberculous</a:t>
            </a:r>
            <a:r>
              <a:rPr lang="en-US" dirty="0" smtClean="0"/>
              <a:t> therapy 9 to 12 months.</a:t>
            </a:r>
          </a:p>
          <a:p>
            <a:pPr>
              <a:lnSpc>
                <a:spcPct val="80000"/>
              </a:lnSpc>
              <a:buNone/>
            </a:pPr>
            <a:endParaRPr lang="en-US" dirty="0" smtClean="0"/>
          </a:p>
          <a:p>
            <a:pPr>
              <a:lnSpc>
                <a:spcPct val="80000"/>
              </a:lnSpc>
            </a:pPr>
            <a:r>
              <a:rPr lang="en-US" dirty="0" smtClean="0"/>
              <a:t>Adjunctive corticosteroid therapy with </a:t>
            </a:r>
            <a:r>
              <a:rPr lang="en-US" dirty="0" err="1" smtClean="0"/>
              <a:t>dexamethasone</a:t>
            </a:r>
            <a:r>
              <a:rPr lang="en-US" dirty="0" smtClean="0"/>
              <a:t>  for the initial six to eight weeks.</a:t>
            </a:r>
          </a:p>
          <a:p>
            <a:pPr>
              <a:lnSpc>
                <a:spcPct val="80000"/>
              </a:lnSpc>
              <a:buNone/>
            </a:pPr>
            <a:endParaRPr lang="en-US" dirty="0" smtClean="0"/>
          </a:p>
          <a:p>
            <a:pPr>
              <a:lnSpc>
                <a:spcPct val="80000"/>
              </a:lnSpc>
            </a:pPr>
            <a:r>
              <a:rPr lang="en-US" dirty="0" smtClean="0"/>
              <a:t>Mortality is highest in patients younger than five years, those older than 50 years, and those in whom illness has been present for longer than two months.</a:t>
            </a:r>
          </a:p>
          <a:p>
            <a:pPr>
              <a:lnSpc>
                <a:spcPct val="80000"/>
              </a:lnSpc>
            </a:pP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457200" y="328613"/>
            <a:ext cx="8229600" cy="1108075"/>
          </a:xfrm>
        </p:spPr>
        <p:txBody>
          <a:bodyPr/>
          <a:lstStyle/>
          <a:p>
            <a:pPr algn="ctr"/>
            <a:r>
              <a:rPr lang="en-US" b="1"/>
              <a:t>Tuberculosis in the GI Tract</a:t>
            </a:r>
          </a:p>
        </p:txBody>
      </p:sp>
      <p:sp>
        <p:nvSpPr>
          <p:cNvPr id="3075" name="Rectangle 3"/>
          <p:cNvSpPr>
            <a:spLocks noGrp="1" noChangeArrowheads="1"/>
          </p:cNvSpPr>
          <p:nvPr>
            <p:ph type="body" sz="half" idx="1"/>
          </p:nvPr>
        </p:nvSpPr>
        <p:spPr>
          <a:xfrm>
            <a:off x="457200" y="1600200"/>
            <a:ext cx="4191000" cy="5105400"/>
          </a:xfrm>
        </p:spPr>
        <p:txBody>
          <a:bodyPr>
            <a:normAutofit/>
          </a:bodyPr>
          <a:lstStyle/>
          <a:p>
            <a:pPr>
              <a:lnSpc>
                <a:spcPct val="90000"/>
              </a:lnSpc>
            </a:pPr>
            <a:r>
              <a:rPr lang="en-US" sz="2800" dirty="0" smtClean="0"/>
              <a:t>Mouth </a:t>
            </a:r>
            <a:r>
              <a:rPr lang="en-US" sz="2800" dirty="0"/>
              <a:t>to anus, peritoneum and </a:t>
            </a:r>
            <a:r>
              <a:rPr lang="en-US" sz="2800" dirty="0" err="1"/>
              <a:t>pancreaticobilliary</a:t>
            </a:r>
            <a:r>
              <a:rPr lang="en-US" sz="2800" dirty="0"/>
              <a:t> system. </a:t>
            </a:r>
          </a:p>
          <a:p>
            <a:pPr lvl="1">
              <a:lnSpc>
                <a:spcPct val="90000"/>
              </a:lnSpc>
              <a:buFont typeface="Tahoma" pitchFamily="34" charset="0"/>
              <a:buNone/>
            </a:pPr>
            <a:endParaRPr lang="en-US" sz="2800" dirty="0" smtClean="0"/>
          </a:p>
          <a:p>
            <a:pPr lvl="1">
              <a:lnSpc>
                <a:spcPct val="90000"/>
              </a:lnSpc>
              <a:buFont typeface="Tahoma" pitchFamily="34" charset="0"/>
              <a:buNone/>
            </a:pPr>
            <a:endParaRPr lang="en-US" sz="2800" dirty="0"/>
          </a:p>
        </p:txBody>
      </p:sp>
      <p:pic>
        <p:nvPicPr>
          <p:cNvPr id="3078" name="Picture 6" descr="intussTB"/>
          <p:cNvPicPr>
            <a:picLocks noGrp="1" noChangeAspect="1" noChangeArrowheads="1"/>
          </p:cNvPicPr>
          <p:nvPr>
            <p:ph sz="quarter" idx="2"/>
          </p:nvPr>
        </p:nvPicPr>
        <p:blipFill>
          <a:blip r:embed="rId2" cstate="print"/>
          <a:srcRect/>
          <a:stretch>
            <a:fillRect/>
          </a:stretch>
        </p:blipFill>
        <p:spPr>
          <a:xfrm>
            <a:off x="5105400" y="1524000"/>
            <a:ext cx="3108325" cy="1943100"/>
          </a:xfrm>
          <a:noFill/>
          <a:ln/>
        </p:spPr>
      </p:pic>
      <p:sp>
        <p:nvSpPr>
          <p:cNvPr id="3080" name="Text Box 8"/>
          <p:cNvSpPr txBox="1">
            <a:spLocks noChangeArrowheads="1"/>
          </p:cNvSpPr>
          <p:nvPr/>
        </p:nvSpPr>
        <p:spPr bwMode="auto">
          <a:xfrm>
            <a:off x="5105400" y="3505200"/>
            <a:ext cx="2895600" cy="274638"/>
          </a:xfrm>
          <a:prstGeom prst="rect">
            <a:avLst/>
          </a:prstGeom>
          <a:noFill/>
          <a:ln w="9525">
            <a:noFill/>
            <a:miter lim="800000"/>
            <a:headEnd/>
            <a:tailEnd/>
          </a:ln>
          <a:effectLst/>
        </p:spPr>
        <p:txBody>
          <a:bodyPr>
            <a:spAutoFit/>
          </a:bodyPr>
          <a:lstStyle/>
          <a:p>
            <a:pPr eaLnBrk="1" hangingPunct="1"/>
            <a:r>
              <a:rPr lang="en-US" sz="1200">
                <a:latin typeface="Arial" charset="0"/>
              </a:rPr>
              <a:t>Intussusception in TB of small bowel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algn="ctr"/>
            <a:r>
              <a:rPr lang="en-US" b="1"/>
              <a:t>Background</a:t>
            </a:r>
          </a:p>
        </p:txBody>
      </p:sp>
      <p:sp>
        <p:nvSpPr>
          <p:cNvPr id="61443" name="Rectangle 3"/>
          <p:cNvSpPr>
            <a:spLocks noGrp="1" noChangeArrowheads="1"/>
          </p:cNvSpPr>
          <p:nvPr>
            <p:ph sz="quarter" idx="1"/>
          </p:nvPr>
        </p:nvSpPr>
        <p:spPr/>
        <p:txBody>
          <a:bodyPr/>
          <a:lstStyle/>
          <a:p>
            <a:r>
              <a:rPr lang="en-US" sz="2800" dirty="0"/>
              <a:t>Each year, tuberculosis (TB) results in the death of 3 million people globally. </a:t>
            </a:r>
            <a:endParaRPr lang="en-US" sz="2800" dirty="0" smtClean="0"/>
          </a:p>
          <a:p>
            <a:endParaRPr lang="en-US" sz="2800" dirty="0"/>
          </a:p>
          <a:p>
            <a:r>
              <a:rPr lang="en-US" sz="2800" dirty="0"/>
              <a:t>In 2000-2020, an estimated 1 </a:t>
            </a:r>
            <a:r>
              <a:rPr lang="en-US" sz="2800" dirty="0" smtClean="0"/>
              <a:t>billion </a:t>
            </a:r>
            <a:r>
              <a:rPr lang="en-US" sz="2800" dirty="0"/>
              <a:t>people will be infected, 200 million people will become sick, and 35 million will die from </a:t>
            </a:r>
            <a:r>
              <a:rPr lang="en-US" sz="2800" dirty="0" smtClean="0"/>
              <a:t>TB.</a:t>
            </a:r>
          </a:p>
          <a:p>
            <a:endParaRPr lang="en-US" sz="2800" dirty="0"/>
          </a:p>
          <a:p>
            <a:r>
              <a:rPr lang="en-US" sz="2800" dirty="0"/>
              <a:t>Overall, one third of the world's population is infected with the TB </a:t>
            </a:r>
            <a:r>
              <a:rPr lang="en-US" sz="2800" dirty="0" smtClean="0"/>
              <a:t>bacillus.</a:t>
            </a:r>
            <a:endParaRPr lang="en-US" sz="2800" dirty="0"/>
          </a:p>
          <a:p>
            <a:pPr>
              <a:buFontTx/>
              <a:buNone/>
            </a:pPr>
            <a:endParaRPr lang="en-US" sz="2800" dirty="0"/>
          </a:p>
        </p:txBody>
      </p:sp>
      <p:pic>
        <p:nvPicPr>
          <p:cNvPr id="61445" name="Picture 5" descr="MCj04315320000[1]"/>
          <p:cNvPicPr>
            <a:picLocks noChangeAspect="1" noChangeArrowheads="1"/>
          </p:cNvPicPr>
          <p:nvPr/>
        </p:nvPicPr>
        <p:blipFill>
          <a:blip r:embed="rId2" cstate="print"/>
          <a:srcRect/>
          <a:stretch>
            <a:fillRect/>
          </a:stretch>
        </p:blipFill>
        <p:spPr bwMode="auto">
          <a:xfrm>
            <a:off x="609600" y="228600"/>
            <a:ext cx="1295400" cy="1295400"/>
          </a:xfrm>
          <a:prstGeom prst="rect">
            <a:avLst/>
          </a:prstGeom>
          <a:noFill/>
        </p:spPr>
      </p:pic>
      <p:pic>
        <p:nvPicPr>
          <p:cNvPr id="61448" name="Picture 8" descr="MPj04034150000[1]"/>
          <p:cNvPicPr>
            <a:picLocks noChangeAspect="1" noChangeArrowheads="1"/>
          </p:cNvPicPr>
          <p:nvPr/>
        </p:nvPicPr>
        <p:blipFill>
          <a:blip r:embed="rId3" cstate="print"/>
          <a:srcRect/>
          <a:stretch>
            <a:fillRect/>
          </a:stretch>
        </p:blipFill>
        <p:spPr bwMode="auto">
          <a:xfrm>
            <a:off x="6781800" y="152400"/>
            <a:ext cx="1676400" cy="1339850"/>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normAutofit/>
          </a:bodyPr>
          <a:lstStyle/>
          <a:p>
            <a:pPr algn="ctr"/>
            <a:r>
              <a:rPr lang="en-US" sz="4000" b="1" smtClean="0"/>
              <a:t>Intestinal Tuberculosis</a:t>
            </a:r>
            <a:endParaRPr lang="en-US" sz="4000" b="1" dirty="0"/>
          </a:p>
        </p:txBody>
      </p:sp>
      <p:sp>
        <p:nvSpPr>
          <p:cNvPr id="40963" name="Rectangle 3"/>
          <p:cNvSpPr>
            <a:spLocks noGrp="1" noChangeArrowheads="1"/>
          </p:cNvSpPr>
          <p:nvPr>
            <p:ph sz="quarter" idx="2"/>
          </p:nvPr>
        </p:nvSpPr>
        <p:spPr>
          <a:xfrm>
            <a:off x="4191000" y="1447800"/>
            <a:ext cx="4800600" cy="5181600"/>
          </a:xfrm>
        </p:spPr>
        <p:txBody>
          <a:bodyPr>
            <a:normAutofit/>
          </a:bodyPr>
          <a:lstStyle/>
          <a:p>
            <a:pPr>
              <a:lnSpc>
                <a:spcPct val="80000"/>
              </a:lnSpc>
            </a:pPr>
            <a:r>
              <a:rPr lang="en-US" sz="1800" b="1" dirty="0" smtClean="0">
                <a:latin typeface="Calibri" pitchFamily="34" charset="0"/>
                <a:cs typeface="Calibri" pitchFamily="34" charset="0"/>
              </a:rPr>
              <a:t>The intestinal lesions can be ulcerative</a:t>
            </a:r>
          </a:p>
          <a:p>
            <a:pPr>
              <a:lnSpc>
                <a:spcPct val="80000"/>
              </a:lnSpc>
            </a:pPr>
            <a:r>
              <a:rPr lang="en-US" sz="1800" b="1" dirty="0" smtClean="0">
                <a:latin typeface="Calibri" pitchFamily="34" charset="0"/>
                <a:cs typeface="Calibri" pitchFamily="34" charset="0"/>
              </a:rPr>
              <a:t>Symptoms include </a:t>
            </a:r>
          </a:p>
          <a:p>
            <a:pPr lvl="1">
              <a:lnSpc>
                <a:spcPct val="80000"/>
              </a:lnSpc>
            </a:pPr>
            <a:r>
              <a:rPr lang="en-US" sz="1800" b="1" dirty="0" smtClean="0">
                <a:latin typeface="Calibri" pitchFamily="34" charset="0"/>
                <a:cs typeface="Calibri" pitchFamily="34" charset="0"/>
              </a:rPr>
              <a:t>abdominal pain</a:t>
            </a:r>
          </a:p>
          <a:p>
            <a:pPr lvl="1">
              <a:lnSpc>
                <a:spcPct val="80000"/>
              </a:lnSpc>
            </a:pPr>
            <a:r>
              <a:rPr lang="en-US" sz="1800" b="1" dirty="0" smtClean="0">
                <a:latin typeface="Calibri" pitchFamily="34" charset="0"/>
                <a:cs typeface="Calibri" pitchFamily="34" charset="0"/>
              </a:rPr>
              <a:t>Diarrhea</a:t>
            </a:r>
          </a:p>
          <a:p>
            <a:pPr lvl="1">
              <a:lnSpc>
                <a:spcPct val="80000"/>
              </a:lnSpc>
            </a:pPr>
            <a:r>
              <a:rPr lang="en-US" sz="1800" b="1" dirty="0" smtClean="0">
                <a:latin typeface="Calibri" pitchFamily="34" charset="0"/>
                <a:cs typeface="Calibri" pitchFamily="34" charset="0"/>
              </a:rPr>
              <a:t>weight loss</a:t>
            </a:r>
          </a:p>
          <a:p>
            <a:pPr lvl="1">
              <a:lnSpc>
                <a:spcPct val="80000"/>
              </a:lnSpc>
            </a:pPr>
            <a:r>
              <a:rPr lang="en-US" sz="1800" b="1" dirty="0" smtClean="0">
                <a:latin typeface="Calibri" pitchFamily="34" charset="0"/>
                <a:cs typeface="Calibri" pitchFamily="34" charset="0"/>
              </a:rPr>
              <a:t>fever. </a:t>
            </a:r>
          </a:p>
          <a:p>
            <a:pPr lvl="1">
              <a:lnSpc>
                <a:spcPct val="80000"/>
              </a:lnSpc>
            </a:pPr>
            <a:r>
              <a:rPr lang="en-US" sz="1800" b="1" dirty="0" err="1" smtClean="0">
                <a:latin typeface="Calibri" pitchFamily="34" charset="0"/>
                <a:cs typeface="Calibri" pitchFamily="34" charset="0"/>
              </a:rPr>
              <a:t>Melena</a:t>
            </a:r>
            <a:endParaRPr lang="en-US" sz="1800" b="1" dirty="0" smtClean="0">
              <a:latin typeface="Calibri" pitchFamily="34" charset="0"/>
              <a:cs typeface="Calibri" pitchFamily="34" charset="0"/>
            </a:endParaRPr>
          </a:p>
          <a:p>
            <a:pPr lvl="1">
              <a:lnSpc>
                <a:spcPct val="80000"/>
              </a:lnSpc>
            </a:pPr>
            <a:r>
              <a:rPr lang="en-US" sz="1800" b="1" dirty="0" smtClean="0">
                <a:latin typeface="Calibri" pitchFamily="34" charset="0"/>
                <a:cs typeface="Calibri" pitchFamily="34" charset="0"/>
              </a:rPr>
              <a:t>rectal bleeding, and </a:t>
            </a:r>
          </a:p>
          <a:p>
            <a:pPr lvl="1">
              <a:lnSpc>
                <a:spcPct val="80000"/>
              </a:lnSpc>
            </a:pPr>
            <a:r>
              <a:rPr lang="en-US" sz="1800" b="1" dirty="0" smtClean="0">
                <a:latin typeface="Calibri" pitchFamily="34" charset="0"/>
                <a:cs typeface="Calibri" pitchFamily="34" charset="0"/>
              </a:rPr>
              <a:t>abdominal tenderness</a:t>
            </a:r>
            <a:r>
              <a:rPr lang="en-US" sz="1800" dirty="0" smtClean="0">
                <a:latin typeface="Calibri" pitchFamily="34" charset="0"/>
                <a:cs typeface="Calibri" pitchFamily="34" charset="0"/>
              </a:rPr>
              <a:t>.</a:t>
            </a:r>
          </a:p>
          <a:p>
            <a:pPr lvl="1">
              <a:lnSpc>
                <a:spcPct val="80000"/>
              </a:lnSpc>
              <a:buNone/>
            </a:pPr>
            <a:endParaRPr lang="en-US" sz="1800" dirty="0" smtClean="0">
              <a:latin typeface="Calibri" pitchFamily="34" charset="0"/>
              <a:cs typeface="Calibri" pitchFamily="34" charset="0"/>
            </a:endParaRPr>
          </a:p>
          <a:p>
            <a:pPr>
              <a:lnSpc>
                <a:spcPct val="80000"/>
              </a:lnSpc>
            </a:pPr>
            <a:r>
              <a:rPr lang="en-US" sz="1800" b="1" dirty="0" smtClean="0">
                <a:latin typeface="Calibri" pitchFamily="34" charset="0"/>
                <a:cs typeface="Calibri" pitchFamily="34" charset="0"/>
              </a:rPr>
              <a:t>A mass in the right lower quadrant is palpable in 25 to 50 percent of patients.</a:t>
            </a:r>
          </a:p>
          <a:p>
            <a:pPr>
              <a:lnSpc>
                <a:spcPct val="80000"/>
              </a:lnSpc>
              <a:buNone/>
            </a:pPr>
            <a:endParaRPr lang="en-US" sz="1800" b="1" dirty="0" smtClean="0">
              <a:latin typeface="Calibri" pitchFamily="34" charset="0"/>
              <a:cs typeface="Calibri" pitchFamily="34" charset="0"/>
            </a:endParaRPr>
          </a:p>
          <a:p>
            <a:pPr>
              <a:lnSpc>
                <a:spcPct val="90000"/>
              </a:lnSpc>
            </a:pPr>
            <a:r>
              <a:rPr lang="en-US" sz="1800" b="1" dirty="0" smtClean="0">
                <a:latin typeface="Calibri" pitchFamily="34" charset="0"/>
                <a:cs typeface="Calibri" pitchFamily="34" charset="0"/>
              </a:rPr>
              <a:t>The most common site of gastrointestinal involvement with TB is the </a:t>
            </a:r>
            <a:r>
              <a:rPr lang="en-US" sz="1800" b="1" dirty="0" err="1" smtClean="0">
                <a:solidFill>
                  <a:srgbClr val="FF0000"/>
                </a:solidFill>
                <a:latin typeface="Calibri" pitchFamily="34" charset="0"/>
                <a:cs typeface="Calibri" pitchFamily="34" charset="0"/>
              </a:rPr>
              <a:t>ileocecal</a:t>
            </a:r>
            <a:r>
              <a:rPr lang="en-US" sz="1800" b="1" dirty="0" smtClean="0">
                <a:solidFill>
                  <a:srgbClr val="FF0000"/>
                </a:solidFill>
                <a:latin typeface="Calibri" pitchFamily="34" charset="0"/>
                <a:cs typeface="Calibri" pitchFamily="34" charset="0"/>
              </a:rPr>
              <a:t> region</a:t>
            </a:r>
            <a:r>
              <a:rPr lang="en-US" sz="1800" b="1" dirty="0" smtClean="0">
                <a:latin typeface="Calibri" pitchFamily="34" charset="0"/>
                <a:cs typeface="Calibri" pitchFamily="34" charset="0"/>
              </a:rPr>
              <a:t>.</a:t>
            </a:r>
          </a:p>
          <a:p>
            <a:pPr marL="320040" lvl="1" indent="0">
              <a:lnSpc>
                <a:spcPct val="90000"/>
              </a:lnSpc>
              <a:buNone/>
            </a:pPr>
            <a:r>
              <a:rPr lang="en-US" sz="2000" dirty="0" smtClean="0"/>
              <a:t>.</a:t>
            </a:r>
            <a:endParaRPr lang="en-US" sz="1200" dirty="0"/>
          </a:p>
        </p:txBody>
      </p:sp>
      <p:sp>
        <p:nvSpPr>
          <p:cNvPr id="12" name="Content Placeholder 11"/>
          <p:cNvSpPr>
            <a:spLocks noGrp="1"/>
          </p:cNvSpPr>
          <p:nvPr>
            <p:ph sz="quarter" idx="1"/>
          </p:nvPr>
        </p:nvSpPr>
        <p:spPr/>
        <p:txBody>
          <a:bodyPr>
            <a:normAutofit/>
          </a:bodyPr>
          <a:lstStyle/>
          <a:p>
            <a:r>
              <a:rPr lang="en-US" dirty="0" smtClean="0"/>
              <a:t>intestinal obstruction</a:t>
            </a:r>
            <a:endParaRPr lang="en-IN" dirty="0"/>
          </a:p>
        </p:txBody>
      </p:sp>
      <p:pic>
        <p:nvPicPr>
          <p:cNvPr id="13" name="Picture 7" descr="intobsTB"/>
          <p:cNvPicPr>
            <a:picLocks noChangeAspect="1" noChangeArrowheads="1"/>
          </p:cNvPicPr>
          <p:nvPr/>
        </p:nvPicPr>
        <p:blipFill>
          <a:blip r:embed="rId3" cstate="print"/>
          <a:stretch>
            <a:fillRect/>
          </a:stretch>
        </p:blipFill>
        <p:spPr>
          <a:xfrm>
            <a:off x="762000" y="2133600"/>
            <a:ext cx="3019586" cy="3581399"/>
          </a:xfrm>
          <a:prstGeom prst="rect">
            <a:avLst/>
          </a:prstGeom>
          <a:noFill/>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a:r>
              <a:rPr lang="en-US" dirty="0"/>
              <a:t>Peritoneal TB</a:t>
            </a:r>
          </a:p>
        </p:txBody>
      </p:sp>
      <p:sp>
        <p:nvSpPr>
          <p:cNvPr id="5123" name="Rectangle 3"/>
          <p:cNvSpPr>
            <a:spLocks noGrp="1" noChangeArrowheads="1"/>
          </p:cNvSpPr>
          <p:nvPr>
            <p:ph type="body" sz="half" idx="1"/>
          </p:nvPr>
        </p:nvSpPr>
        <p:spPr>
          <a:xfrm>
            <a:off x="381000" y="1828800"/>
            <a:ext cx="4191000" cy="4724400"/>
          </a:xfrm>
        </p:spPr>
        <p:txBody>
          <a:bodyPr/>
          <a:lstStyle/>
          <a:p>
            <a:r>
              <a:rPr lang="en-US" sz="2800" dirty="0"/>
              <a:t>Peritoneal TB occurs in 3 forms: </a:t>
            </a:r>
          </a:p>
          <a:p>
            <a:pPr lvl="1"/>
            <a:r>
              <a:rPr lang="en-US" dirty="0" smtClean="0"/>
              <a:t>Wet </a:t>
            </a:r>
            <a:r>
              <a:rPr lang="en-US" dirty="0"/>
              <a:t>type with </a:t>
            </a:r>
            <a:r>
              <a:rPr lang="en-US" dirty="0" err="1"/>
              <a:t>ascites</a:t>
            </a:r>
            <a:r>
              <a:rPr lang="en-US" dirty="0"/>
              <a:t>, </a:t>
            </a:r>
            <a:endParaRPr lang="en-US" dirty="0" smtClean="0"/>
          </a:p>
          <a:p>
            <a:pPr lvl="1">
              <a:buNone/>
            </a:pPr>
            <a:endParaRPr lang="en-US" dirty="0"/>
          </a:p>
          <a:p>
            <a:pPr lvl="1"/>
            <a:r>
              <a:rPr lang="en-US" dirty="0" smtClean="0"/>
              <a:t>Dry </a:t>
            </a:r>
            <a:r>
              <a:rPr lang="en-US" dirty="0"/>
              <a:t>type with adhesions, and </a:t>
            </a:r>
            <a:endParaRPr lang="en-US" dirty="0" smtClean="0"/>
          </a:p>
          <a:p>
            <a:pPr lvl="1">
              <a:buNone/>
            </a:pPr>
            <a:endParaRPr lang="en-US" dirty="0"/>
          </a:p>
          <a:p>
            <a:pPr lvl="1"/>
            <a:r>
              <a:rPr lang="en-US" dirty="0" smtClean="0"/>
              <a:t>Fibrotic </a:t>
            </a:r>
            <a:r>
              <a:rPr lang="en-US" dirty="0"/>
              <a:t>type with </a:t>
            </a:r>
            <a:r>
              <a:rPr lang="en-US" dirty="0" err="1"/>
              <a:t>omental</a:t>
            </a:r>
            <a:r>
              <a:rPr lang="en-US" dirty="0"/>
              <a:t> thickening and </a:t>
            </a:r>
            <a:r>
              <a:rPr lang="en-US" dirty="0" err="1"/>
              <a:t>loculated</a:t>
            </a:r>
            <a:r>
              <a:rPr lang="en-US" dirty="0"/>
              <a:t> </a:t>
            </a:r>
            <a:r>
              <a:rPr lang="en-US" dirty="0" err="1"/>
              <a:t>ascites</a:t>
            </a:r>
            <a:r>
              <a:rPr lang="en-US" dirty="0"/>
              <a:t>.  </a:t>
            </a:r>
          </a:p>
        </p:txBody>
      </p:sp>
      <p:pic>
        <p:nvPicPr>
          <p:cNvPr id="5125" name="Picture 5" descr="Peritoneal TB7"/>
          <p:cNvPicPr>
            <a:picLocks noGrp="1" noChangeAspect="1" noChangeArrowheads="1"/>
          </p:cNvPicPr>
          <p:nvPr>
            <p:ph sz="half" idx="2"/>
          </p:nvPr>
        </p:nvPicPr>
        <p:blipFill>
          <a:blip r:embed="rId2" cstate="print"/>
          <a:stretch>
            <a:fillRect/>
          </a:stretch>
        </p:blipFill>
        <p:spPr>
          <a:xfrm>
            <a:off x="4838700" y="2660650"/>
            <a:ext cx="3657600" cy="2603500"/>
          </a:xfrm>
          <a:noFill/>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57200" y="0"/>
            <a:ext cx="8229600" cy="1066800"/>
          </a:xfrm>
        </p:spPr>
        <p:txBody>
          <a:bodyPr/>
          <a:lstStyle/>
          <a:p>
            <a:pPr algn="ctr"/>
            <a:r>
              <a:rPr lang="en-US" b="1" dirty="0"/>
              <a:t>Peritoneal TB</a:t>
            </a:r>
            <a:endParaRPr lang="en-US" dirty="0"/>
          </a:p>
        </p:txBody>
      </p:sp>
      <p:sp>
        <p:nvSpPr>
          <p:cNvPr id="41987" name="Rectangle 3"/>
          <p:cNvSpPr>
            <a:spLocks noGrp="1" noChangeArrowheads="1"/>
          </p:cNvSpPr>
          <p:nvPr>
            <p:ph type="body" sz="half" idx="1"/>
          </p:nvPr>
        </p:nvSpPr>
        <p:spPr>
          <a:xfrm>
            <a:off x="0" y="990600"/>
            <a:ext cx="4800600" cy="5715000"/>
          </a:xfrm>
        </p:spPr>
        <p:txBody>
          <a:bodyPr>
            <a:normAutofit/>
          </a:bodyPr>
          <a:lstStyle/>
          <a:p>
            <a:pPr>
              <a:lnSpc>
                <a:spcPct val="80000"/>
              </a:lnSpc>
            </a:pPr>
            <a:r>
              <a:rPr lang="en-US" sz="1400" dirty="0" smtClean="0">
                <a:latin typeface="Calibri" pitchFamily="34" charset="0"/>
                <a:cs typeface="Calibri" pitchFamily="34" charset="0"/>
              </a:rPr>
              <a:t>Symptoms</a:t>
            </a:r>
          </a:p>
          <a:p>
            <a:pPr>
              <a:lnSpc>
                <a:spcPct val="80000"/>
              </a:lnSpc>
              <a:buNone/>
            </a:pPr>
            <a:r>
              <a:rPr lang="en-US" sz="1400" dirty="0" smtClean="0">
                <a:latin typeface="Calibri" pitchFamily="34" charset="0"/>
                <a:cs typeface="Calibri" pitchFamily="34" charset="0"/>
              </a:rPr>
              <a:t>          abdominal </a:t>
            </a:r>
            <a:r>
              <a:rPr lang="en-US" sz="1400" dirty="0">
                <a:latin typeface="Calibri" pitchFamily="34" charset="0"/>
                <a:cs typeface="Calibri" pitchFamily="34" charset="0"/>
              </a:rPr>
              <a:t>swelling/</a:t>
            </a:r>
            <a:r>
              <a:rPr lang="en-US" sz="1400" dirty="0" err="1">
                <a:latin typeface="Calibri" pitchFamily="34" charset="0"/>
                <a:cs typeface="Calibri" pitchFamily="34" charset="0"/>
              </a:rPr>
              <a:t>ascites</a:t>
            </a:r>
            <a:r>
              <a:rPr lang="en-US" sz="1400" dirty="0">
                <a:latin typeface="Calibri" pitchFamily="34" charset="0"/>
                <a:cs typeface="Calibri" pitchFamily="34" charset="0"/>
              </a:rPr>
              <a:t> </a:t>
            </a:r>
            <a:endParaRPr lang="en-US" sz="1400" dirty="0" smtClean="0">
              <a:latin typeface="Calibri" pitchFamily="34" charset="0"/>
              <a:cs typeface="Calibri" pitchFamily="34" charset="0"/>
            </a:endParaRPr>
          </a:p>
          <a:p>
            <a:pPr>
              <a:lnSpc>
                <a:spcPct val="80000"/>
              </a:lnSpc>
              <a:buNone/>
            </a:pPr>
            <a:r>
              <a:rPr lang="en-US" sz="1400" dirty="0" smtClean="0">
                <a:latin typeface="Calibri" pitchFamily="34" charset="0"/>
                <a:cs typeface="Calibri" pitchFamily="34" charset="0"/>
              </a:rPr>
              <a:t>          </a:t>
            </a:r>
            <a:r>
              <a:rPr lang="en-US" sz="1400" dirty="0">
                <a:latin typeface="Calibri" pitchFamily="34" charset="0"/>
                <a:cs typeface="Calibri" pitchFamily="34" charset="0"/>
              </a:rPr>
              <a:t>pain, weight loss, </a:t>
            </a:r>
            <a:endParaRPr lang="en-US" sz="1400" dirty="0" smtClean="0">
              <a:latin typeface="Calibri" pitchFamily="34" charset="0"/>
              <a:cs typeface="Calibri" pitchFamily="34" charset="0"/>
            </a:endParaRPr>
          </a:p>
          <a:p>
            <a:pPr>
              <a:lnSpc>
                <a:spcPct val="80000"/>
              </a:lnSpc>
              <a:buNone/>
            </a:pPr>
            <a:r>
              <a:rPr lang="en-US" sz="1400" dirty="0" smtClean="0">
                <a:latin typeface="Calibri" pitchFamily="34" charset="0"/>
                <a:cs typeface="Calibri" pitchFamily="34" charset="0"/>
              </a:rPr>
              <a:t>          </a:t>
            </a:r>
            <a:r>
              <a:rPr lang="en-US" sz="1400" dirty="0">
                <a:latin typeface="Calibri" pitchFamily="34" charset="0"/>
                <a:cs typeface="Calibri" pitchFamily="34" charset="0"/>
              </a:rPr>
              <a:t>fever extending for weeks to months.</a:t>
            </a:r>
          </a:p>
          <a:p>
            <a:pPr>
              <a:lnSpc>
                <a:spcPct val="80000"/>
              </a:lnSpc>
              <a:buFont typeface="Wingdings" pitchFamily="2" charset="2"/>
              <a:buChar char="v"/>
            </a:pPr>
            <a:r>
              <a:rPr lang="en-US" sz="1400" dirty="0">
                <a:latin typeface="Calibri" pitchFamily="34" charset="0"/>
                <a:cs typeface="Calibri" pitchFamily="34" charset="0"/>
              </a:rPr>
              <a:t> </a:t>
            </a:r>
            <a:r>
              <a:rPr lang="en-US" sz="1400" dirty="0" smtClean="0">
                <a:latin typeface="Calibri" pitchFamily="34" charset="0"/>
                <a:cs typeface="Calibri" pitchFamily="34" charset="0"/>
              </a:rPr>
              <a:t>mild </a:t>
            </a:r>
            <a:r>
              <a:rPr lang="en-US" sz="1400" dirty="0">
                <a:latin typeface="Calibri" pitchFamily="34" charset="0"/>
                <a:cs typeface="Calibri" pitchFamily="34" charset="0"/>
              </a:rPr>
              <a:t>anemia</a:t>
            </a:r>
            <a:r>
              <a:rPr lang="en-US" sz="1400" dirty="0" smtClean="0">
                <a:latin typeface="Calibri" pitchFamily="34" charset="0"/>
                <a:cs typeface="Calibri" pitchFamily="34" charset="0"/>
              </a:rPr>
              <a:t>,</a:t>
            </a:r>
          </a:p>
          <a:p>
            <a:pPr>
              <a:lnSpc>
                <a:spcPct val="80000"/>
              </a:lnSpc>
              <a:buFont typeface="Wingdings" pitchFamily="2" charset="2"/>
              <a:buChar char="v"/>
            </a:pPr>
            <a:r>
              <a:rPr lang="en-US" sz="1400" dirty="0" smtClean="0">
                <a:latin typeface="Calibri" pitchFamily="34" charset="0"/>
                <a:cs typeface="Calibri" pitchFamily="34" charset="0"/>
              </a:rPr>
              <a:t> </a:t>
            </a:r>
            <a:r>
              <a:rPr lang="en-US" sz="1400" dirty="0">
                <a:latin typeface="Calibri" pitchFamily="34" charset="0"/>
                <a:cs typeface="Calibri" pitchFamily="34" charset="0"/>
              </a:rPr>
              <a:t>positive tuberculin skin test, </a:t>
            </a:r>
            <a:endParaRPr lang="en-US" sz="1400" dirty="0" smtClean="0">
              <a:latin typeface="Calibri" pitchFamily="34" charset="0"/>
              <a:cs typeface="Calibri" pitchFamily="34" charset="0"/>
            </a:endParaRPr>
          </a:p>
          <a:p>
            <a:pPr>
              <a:lnSpc>
                <a:spcPct val="80000"/>
              </a:lnSpc>
              <a:buFont typeface="Wingdings" pitchFamily="2" charset="2"/>
              <a:buChar char="v"/>
            </a:pPr>
            <a:r>
              <a:rPr lang="en-US" sz="1400" dirty="0" smtClean="0">
                <a:latin typeface="Calibri" pitchFamily="34" charset="0"/>
                <a:cs typeface="Calibri" pitchFamily="34" charset="0"/>
              </a:rPr>
              <a:t> </a:t>
            </a:r>
            <a:r>
              <a:rPr lang="en-US" sz="1400" dirty="0" err="1">
                <a:latin typeface="Calibri" pitchFamily="34" charset="0"/>
                <a:cs typeface="Calibri" pitchFamily="34" charset="0"/>
              </a:rPr>
              <a:t>ascites</a:t>
            </a:r>
            <a:r>
              <a:rPr lang="en-US" sz="1400" dirty="0">
                <a:latin typeface="Calibri" pitchFamily="34" charset="0"/>
                <a:cs typeface="Calibri" pitchFamily="34" charset="0"/>
              </a:rPr>
              <a:t> with a low albumin gradient.</a:t>
            </a:r>
          </a:p>
          <a:p>
            <a:pPr>
              <a:lnSpc>
                <a:spcPct val="80000"/>
              </a:lnSpc>
              <a:buFontTx/>
              <a:buNone/>
            </a:pPr>
            <a:endParaRPr lang="en-US" sz="1400" dirty="0">
              <a:latin typeface="Calibri" pitchFamily="34" charset="0"/>
              <a:cs typeface="Calibri" pitchFamily="34" charset="0"/>
            </a:endParaRPr>
          </a:p>
          <a:p>
            <a:pPr>
              <a:lnSpc>
                <a:spcPct val="80000"/>
              </a:lnSpc>
              <a:buNone/>
            </a:pPr>
            <a:r>
              <a:rPr lang="en-US" sz="1400" dirty="0" smtClean="0">
                <a:latin typeface="Calibri" pitchFamily="34" charset="0"/>
                <a:cs typeface="Calibri" pitchFamily="34" charset="0"/>
              </a:rPr>
              <a:t>computed tomography</a:t>
            </a:r>
          </a:p>
          <a:p>
            <a:pPr>
              <a:lnSpc>
                <a:spcPct val="80000"/>
              </a:lnSpc>
            </a:pPr>
            <a:r>
              <a:rPr lang="en-US" sz="1400" dirty="0" smtClean="0">
                <a:latin typeface="Calibri" pitchFamily="34" charset="0"/>
                <a:cs typeface="Calibri" pitchFamily="34" charset="0"/>
              </a:rPr>
              <a:t>       </a:t>
            </a:r>
            <a:r>
              <a:rPr lang="en-US" sz="1400" dirty="0" err="1" smtClean="0">
                <a:latin typeface="Calibri" pitchFamily="34" charset="0"/>
                <a:cs typeface="Calibri" pitchFamily="34" charset="0"/>
              </a:rPr>
              <a:t>ascites</a:t>
            </a:r>
            <a:r>
              <a:rPr lang="en-US" sz="1400" dirty="0" smtClean="0">
                <a:latin typeface="Calibri" pitchFamily="34" charset="0"/>
                <a:cs typeface="Calibri" pitchFamily="34" charset="0"/>
              </a:rPr>
              <a:t>,</a:t>
            </a:r>
          </a:p>
          <a:p>
            <a:pPr>
              <a:lnSpc>
                <a:spcPct val="80000"/>
              </a:lnSpc>
            </a:pPr>
            <a:r>
              <a:rPr lang="en-US" sz="1400" dirty="0" smtClean="0">
                <a:latin typeface="Calibri" pitchFamily="34" charset="0"/>
                <a:cs typeface="Calibri" pitchFamily="34" charset="0"/>
              </a:rPr>
              <a:t>       tethered </a:t>
            </a:r>
            <a:r>
              <a:rPr lang="en-US" sz="1400" dirty="0">
                <a:latin typeface="Calibri" pitchFamily="34" charset="0"/>
                <a:cs typeface="Calibri" pitchFamily="34" charset="0"/>
              </a:rPr>
              <a:t>or matted loops of bowel, </a:t>
            </a:r>
            <a:r>
              <a:rPr lang="en-US" sz="1400" dirty="0" smtClean="0">
                <a:latin typeface="Calibri" pitchFamily="34" charset="0"/>
                <a:cs typeface="Calibri" pitchFamily="34" charset="0"/>
              </a:rPr>
              <a:t>   mesenteric </a:t>
            </a:r>
            <a:r>
              <a:rPr lang="en-US" sz="1400" dirty="0">
                <a:latin typeface="Calibri" pitchFamily="34" charset="0"/>
                <a:cs typeface="Calibri" pitchFamily="34" charset="0"/>
              </a:rPr>
              <a:t>stranding, and peritoneal thickening.</a:t>
            </a:r>
          </a:p>
          <a:p>
            <a:pPr>
              <a:lnSpc>
                <a:spcPct val="80000"/>
              </a:lnSpc>
              <a:buFontTx/>
              <a:buNone/>
            </a:pPr>
            <a:endParaRPr lang="en-US" sz="1400" dirty="0">
              <a:latin typeface="Calibri" pitchFamily="34" charset="0"/>
              <a:cs typeface="Calibri" pitchFamily="34" charset="0"/>
            </a:endParaRPr>
          </a:p>
          <a:p>
            <a:pPr>
              <a:lnSpc>
                <a:spcPct val="80000"/>
              </a:lnSpc>
            </a:pPr>
            <a:r>
              <a:rPr lang="en-US" sz="1400" dirty="0">
                <a:latin typeface="Calibri" pitchFamily="34" charset="0"/>
                <a:cs typeface="Calibri" pitchFamily="34" charset="0"/>
              </a:rPr>
              <a:t>Peritoneal fluid analysis reveals:</a:t>
            </a:r>
          </a:p>
          <a:p>
            <a:pPr lvl="1">
              <a:lnSpc>
                <a:spcPct val="80000"/>
              </a:lnSpc>
            </a:pPr>
            <a:r>
              <a:rPr lang="en-US" sz="1400" dirty="0" err="1">
                <a:latin typeface="Calibri" pitchFamily="34" charset="0"/>
                <a:cs typeface="Calibri" pitchFamily="34" charset="0"/>
              </a:rPr>
              <a:t>Exudative</a:t>
            </a:r>
            <a:endParaRPr lang="en-US" sz="1400" dirty="0">
              <a:latin typeface="Calibri" pitchFamily="34" charset="0"/>
              <a:cs typeface="Calibri" pitchFamily="34" charset="0"/>
            </a:endParaRPr>
          </a:p>
          <a:p>
            <a:pPr lvl="1">
              <a:lnSpc>
                <a:spcPct val="80000"/>
              </a:lnSpc>
            </a:pPr>
            <a:r>
              <a:rPr lang="en-US" sz="1400" dirty="0" smtClean="0">
                <a:latin typeface="Calibri" pitchFamily="34" charset="0"/>
                <a:cs typeface="Calibri" pitchFamily="34" charset="0"/>
              </a:rPr>
              <a:t> </a:t>
            </a:r>
            <a:r>
              <a:rPr lang="en-US" sz="1400" dirty="0">
                <a:latin typeface="Calibri" pitchFamily="34" charset="0"/>
                <a:cs typeface="Calibri" pitchFamily="34" charset="0"/>
              </a:rPr>
              <a:t>serum-</a:t>
            </a:r>
            <a:r>
              <a:rPr lang="en-US" sz="1400" dirty="0" err="1">
                <a:latin typeface="Calibri" pitchFamily="34" charset="0"/>
                <a:cs typeface="Calibri" pitchFamily="34" charset="0"/>
              </a:rPr>
              <a:t>ascites</a:t>
            </a:r>
            <a:r>
              <a:rPr lang="en-US" sz="1400" dirty="0">
                <a:latin typeface="Calibri" pitchFamily="34" charset="0"/>
                <a:cs typeface="Calibri" pitchFamily="34" charset="0"/>
              </a:rPr>
              <a:t> albumin gradient of less than 1.1 g per </a:t>
            </a:r>
            <a:r>
              <a:rPr lang="en-US" sz="1400" dirty="0" err="1">
                <a:latin typeface="Calibri" pitchFamily="34" charset="0"/>
                <a:cs typeface="Calibri" pitchFamily="34" charset="0"/>
              </a:rPr>
              <a:t>dL</a:t>
            </a:r>
            <a:r>
              <a:rPr lang="en-US" sz="1400" dirty="0">
                <a:latin typeface="Calibri" pitchFamily="34" charset="0"/>
                <a:cs typeface="Calibri" pitchFamily="34" charset="0"/>
              </a:rPr>
              <a:t> (11 g per L).</a:t>
            </a:r>
          </a:p>
          <a:p>
            <a:pPr lvl="1">
              <a:lnSpc>
                <a:spcPct val="80000"/>
              </a:lnSpc>
            </a:pPr>
            <a:r>
              <a:rPr lang="en-US" sz="1400" dirty="0">
                <a:latin typeface="Calibri" pitchFamily="34" charset="0"/>
                <a:cs typeface="Calibri" pitchFamily="34" charset="0"/>
              </a:rPr>
              <a:t>Peritoneal fluid </a:t>
            </a:r>
            <a:r>
              <a:rPr lang="en-US" sz="1400" dirty="0" smtClean="0">
                <a:latin typeface="Calibri" pitchFamily="34" charset="0"/>
                <a:cs typeface="Calibri" pitchFamily="34" charset="0"/>
              </a:rPr>
              <a:t> </a:t>
            </a:r>
            <a:r>
              <a:rPr lang="en-US" sz="1400" dirty="0">
                <a:latin typeface="Calibri" pitchFamily="34" charset="0"/>
                <a:cs typeface="Calibri" pitchFamily="34" charset="0"/>
              </a:rPr>
              <a:t>lymphocytic predominance; a </a:t>
            </a:r>
            <a:r>
              <a:rPr lang="en-US" sz="1400" dirty="0" err="1">
                <a:latin typeface="Calibri" pitchFamily="34" charset="0"/>
                <a:cs typeface="Calibri" pitchFamily="34" charset="0"/>
              </a:rPr>
              <a:t>neutrophilic</a:t>
            </a:r>
            <a:r>
              <a:rPr lang="en-US" sz="1400" dirty="0">
                <a:latin typeface="Calibri" pitchFamily="34" charset="0"/>
                <a:cs typeface="Calibri" pitchFamily="34" charset="0"/>
              </a:rPr>
              <a:t> </a:t>
            </a:r>
            <a:r>
              <a:rPr lang="en-US" sz="1400" dirty="0" err="1">
                <a:latin typeface="Calibri" pitchFamily="34" charset="0"/>
                <a:cs typeface="Calibri" pitchFamily="34" charset="0"/>
              </a:rPr>
              <a:t>pleocytosis</a:t>
            </a:r>
            <a:r>
              <a:rPr lang="en-US" sz="1400" dirty="0">
                <a:latin typeface="Calibri" pitchFamily="34" charset="0"/>
                <a:cs typeface="Calibri" pitchFamily="34" charset="0"/>
              </a:rPr>
              <a:t> </a:t>
            </a:r>
            <a:r>
              <a:rPr lang="en-US" sz="1400" dirty="0" smtClean="0">
                <a:latin typeface="Calibri" pitchFamily="34" charset="0"/>
                <a:cs typeface="Calibri" pitchFamily="34" charset="0"/>
              </a:rPr>
              <a:t>.</a:t>
            </a:r>
            <a:endParaRPr lang="en-US" sz="1400" dirty="0">
              <a:latin typeface="Calibri" pitchFamily="34" charset="0"/>
              <a:cs typeface="Calibri" pitchFamily="34" charset="0"/>
            </a:endParaRPr>
          </a:p>
          <a:p>
            <a:pPr lvl="1">
              <a:lnSpc>
                <a:spcPct val="80000"/>
              </a:lnSpc>
            </a:pPr>
            <a:r>
              <a:rPr lang="en-US" sz="1400" dirty="0">
                <a:latin typeface="Calibri" pitchFamily="34" charset="0"/>
                <a:cs typeface="Calibri" pitchFamily="34" charset="0"/>
              </a:rPr>
              <a:t>Centrifugation of 1 L of peritoneal fluid enhances the yield of AFB smear and mycobacterial culture.</a:t>
            </a:r>
          </a:p>
        </p:txBody>
      </p:sp>
      <p:pic>
        <p:nvPicPr>
          <p:cNvPr id="41989" name="Picture 5" descr="densascwith TB"/>
          <p:cNvPicPr>
            <a:picLocks noGrp="1" noChangeAspect="1" noChangeArrowheads="1"/>
          </p:cNvPicPr>
          <p:nvPr>
            <p:ph sz="quarter" idx="2"/>
          </p:nvPr>
        </p:nvPicPr>
        <p:blipFill>
          <a:blip r:embed="rId2" cstate="print"/>
          <a:srcRect/>
          <a:stretch>
            <a:fillRect/>
          </a:stretch>
        </p:blipFill>
        <p:spPr>
          <a:xfrm>
            <a:off x="5105400" y="1905000"/>
            <a:ext cx="3165475" cy="1787525"/>
          </a:xfrm>
          <a:noFill/>
          <a:ln/>
        </p:spPr>
      </p:pic>
      <p:pic>
        <p:nvPicPr>
          <p:cNvPr id="41992" name="Picture 8" descr="perttb"/>
          <p:cNvPicPr>
            <a:picLocks noGrp="1" noChangeAspect="1" noChangeArrowheads="1"/>
          </p:cNvPicPr>
          <p:nvPr>
            <p:ph sz="quarter" idx="3"/>
          </p:nvPr>
        </p:nvPicPr>
        <p:blipFill>
          <a:blip r:embed="rId3" cstate="print"/>
          <a:stretch>
            <a:fillRect/>
          </a:stretch>
        </p:blipFill>
        <p:spPr>
          <a:xfrm>
            <a:off x="5095946" y="4038600"/>
            <a:ext cx="3143107" cy="1981200"/>
          </a:xfrm>
          <a:noFill/>
          <a:ln/>
        </p:spPr>
      </p:pic>
      <p:sp>
        <p:nvSpPr>
          <p:cNvPr id="41990" name="Text Box 6"/>
          <p:cNvSpPr txBox="1">
            <a:spLocks noChangeArrowheads="1"/>
          </p:cNvSpPr>
          <p:nvPr/>
        </p:nvSpPr>
        <p:spPr bwMode="auto">
          <a:xfrm>
            <a:off x="5105400" y="3657600"/>
            <a:ext cx="3216275" cy="274638"/>
          </a:xfrm>
          <a:prstGeom prst="rect">
            <a:avLst/>
          </a:prstGeom>
          <a:noFill/>
          <a:ln w="9525">
            <a:noFill/>
            <a:miter lim="800000"/>
            <a:headEnd/>
            <a:tailEnd/>
          </a:ln>
          <a:effectLst/>
        </p:spPr>
        <p:txBody>
          <a:bodyPr>
            <a:spAutoFit/>
          </a:bodyPr>
          <a:lstStyle/>
          <a:p>
            <a:pPr eaLnBrk="1" hangingPunct="1"/>
            <a:r>
              <a:rPr lang="en-US" sz="1200">
                <a:latin typeface="Arial" charset="0"/>
              </a:rPr>
              <a:t>Dense Ascites in TB peritonitis</a:t>
            </a:r>
          </a:p>
        </p:txBody>
      </p:sp>
      <p:sp>
        <p:nvSpPr>
          <p:cNvPr id="41993" name="Text Box 9"/>
          <p:cNvSpPr txBox="1">
            <a:spLocks noChangeArrowheads="1"/>
          </p:cNvSpPr>
          <p:nvPr/>
        </p:nvSpPr>
        <p:spPr bwMode="auto">
          <a:xfrm>
            <a:off x="5165725" y="6284913"/>
            <a:ext cx="2987675" cy="366712"/>
          </a:xfrm>
          <a:prstGeom prst="rect">
            <a:avLst/>
          </a:prstGeom>
          <a:noFill/>
          <a:ln w="9525">
            <a:noFill/>
            <a:miter lim="800000"/>
            <a:headEnd/>
            <a:tailEnd/>
          </a:ln>
          <a:effectLst/>
        </p:spPr>
        <p:txBody>
          <a:bodyPr>
            <a:spAutoFit/>
          </a:bodyPr>
          <a:lstStyle/>
          <a:p>
            <a:pPr eaLnBrk="1" hangingPunct="1"/>
            <a:endParaRPr lang="en-US">
              <a:latin typeface="Arial" charset="0"/>
            </a:endParaRPr>
          </a:p>
        </p:txBody>
      </p:sp>
      <p:sp>
        <p:nvSpPr>
          <p:cNvPr id="41994" name="Rectangle 10"/>
          <p:cNvSpPr>
            <a:spLocks noChangeArrowheads="1"/>
          </p:cNvSpPr>
          <p:nvPr/>
        </p:nvSpPr>
        <p:spPr bwMode="auto">
          <a:xfrm>
            <a:off x="5029200" y="6248400"/>
            <a:ext cx="3352800" cy="274638"/>
          </a:xfrm>
          <a:prstGeom prst="rect">
            <a:avLst/>
          </a:prstGeom>
          <a:noFill/>
          <a:ln w="9525">
            <a:noFill/>
            <a:miter lim="800000"/>
            <a:headEnd/>
            <a:tailEnd/>
          </a:ln>
          <a:effectLst/>
        </p:spPr>
        <p:txBody>
          <a:bodyPr>
            <a:spAutoFit/>
          </a:bodyPr>
          <a:lstStyle/>
          <a:p>
            <a:pPr eaLnBrk="1" hangingPunct="1"/>
            <a:r>
              <a:rPr lang="en-US" sz="1200">
                <a:latin typeface="Arial" charset="0"/>
              </a:rPr>
              <a:t>Peritoneal Enhancement in TB peritonitis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title"/>
          </p:nvPr>
        </p:nvSpPr>
        <p:spPr>
          <a:xfrm>
            <a:off x="457200" y="228600"/>
            <a:ext cx="8229600" cy="685800"/>
          </a:xfrm>
        </p:spPr>
        <p:txBody>
          <a:bodyPr>
            <a:normAutofit fontScale="90000"/>
          </a:bodyPr>
          <a:lstStyle/>
          <a:p>
            <a:pPr algn="ctr"/>
            <a:r>
              <a:rPr lang="en-US" sz="4000" b="1" dirty="0" smtClean="0"/>
              <a:t>Renal</a:t>
            </a:r>
            <a:endParaRPr lang="en-US" sz="4000" b="1" dirty="0"/>
          </a:p>
        </p:txBody>
      </p:sp>
      <p:sp>
        <p:nvSpPr>
          <p:cNvPr id="43013" name="Rectangle 5"/>
          <p:cNvSpPr>
            <a:spLocks noGrp="1" noChangeArrowheads="1"/>
          </p:cNvSpPr>
          <p:nvPr>
            <p:ph type="body" sz="half" idx="1"/>
          </p:nvPr>
        </p:nvSpPr>
        <p:spPr>
          <a:xfrm>
            <a:off x="228600" y="1066800"/>
            <a:ext cx="4572000" cy="5562600"/>
          </a:xfrm>
        </p:spPr>
        <p:txBody>
          <a:bodyPr>
            <a:normAutofit lnSpcReduction="10000"/>
          </a:bodyPr>
          <a:lstStyle/>
          <a:p>
            <a:pPr>
              <a:lnSpc>
                <a:spcPct val="80000"/>
              </a:lnSpc>
              <a:buFont typeface="Arial" pitchFamily="34" charset="0"/>
              <a:buChar char="•"/>
            </a:pPr>
            <a:r>
              <a:rPr lang="en-US" sz="2000" dirty="0" smtClean="0"/>
              <a:t>Direct </a:t>
            </a:r>
            <a:r>
              <a:rPr lang="en-US" sz="2000" dirty="0"/>
              <a:t>infection of the kidney and lower urinary </a:t>
            </a:r>
            <a:r>
              <a:rPr lang="en-US" sz="2000" dirty="0" smtClean="0"/>
              <a:t>tract</a:t>
            </a:r>
          </a:p>
          <a:p>
            <a:pPr>
              <a:lnSpc>
                <a:spcPct val="80000"/>
              </a:lnSpc>
              <a:buFont typeface="Arial" pitchFamily="34" charset="0"/>
              <a:buChar char="•"/>
            </a:pPr>
            <a:r>
              <a:rPr lang="en-US" sz="2000" dirty="0" smtClean="0"/>
              <a:t>Secondary </a:t>
            </a:r>
            <a:r>
              <a:rPr lang="en-US" sz="2000" dirty="0" err="1"/>
              <a:t>amyloidosis</a:t>
            </a:r>
            <a:r>
              <a:rPr lang="en-US" sz="2000" dirty="0"/>
              <a:t>. </a:t>
            </a:r>
          </a:p>
          <a:p>
            <a:pPr>
              <a:lnSpc>
                <a:spcPct val="80000"/>
              </a:lnSpc>
            </a:pPr>
            <a:r>
              <a:rPr lang="en-US" sz="2000" dirty="0" smtClean="0"/>
              <a:t>SYMPTOMS</a:t>
            </a:r>
          </a:p>
          <a:p>
            <a:pPr marL="0" indent="0">
              <a:lnSpc>
                <a:spcPct val="80000"/>
              </a:lnSpc>
              <a:buNone/>
            </a:pPr>
            <a:endParaRPr lang="en-US" sz="2000" dirty="0" smtClean="0"/>
          </a:p>
          <a:p>
            <a:pPr marL="0" indent="0">
              <a:lnSpc>
                <a:spcPct val="80000"/>
              </a:lnSpc>
              <a:buNone/>
            </a:pPr>
            <a:r>
              <a:rPr lang="en-US" sz="2000" dirty="0"/>
              <a:t>D</a:t>
            </a:r>
            <a:r>
              <a:rPr lang="en-US" sz="2000" dirty="0" smtClean="0"/>
              <a:t>ysuria</a:t>
            </a:r>
            <a:r>
              <a:rPr lang="en-US" sz="2000" dirty="0"/>
              <a:t>, hematuria, or flank pain</a:t>
            </a:r>
            <a:r>
              <a:rPr lang="en-US" sz="2000" dirty="0" smtClean="0"/>
              <a:t>.</a:t>
            </a:r>
          </a:p>
          <a:p>
            <a:pPr marL="0" indent="0">
              <a:lnSpc>
                <a:spcPct val="80000"/>
              </a:lnSpc>
              <a:buNone/>
            </a:pPr>
            <a:endParaRPr lang="en-US" sz="2000" dirty="0" smtClean="0"/>
          </a:p>
          <a:p>
            <a:pPr>
              <a:lnSpc>
                <a:spcPct val="80000"/>
              </a:lnSpc>
            </a:pPr>
            <a:r>
              <a:rPr lang="en-US" sz="2000" dirty="0" smtClean="0"/>
              <a:t>INVESTIGATIONS </a:t>
            </a:r>
          </a:p>
          <a:p>
            <a:pPr>
              <a:lnSpc>
                <a:spcPct val="80000"/>
              </a:lnSpc>
            </a:pPr>
            <a:endParaRPr lang="en-US" sz="2000" dirty="0"/>
          </a:p>
          <a:p>
            <a:pPr>
              <a:lnSpc>
                <a:spcPct val="80000"/>
              </a:lnSpc>
            </a:pPr>
            <a:r>
              <a:rPr lang="en-US" sz="2000" dirty="0" smtClean="0"/>
              <a:t>Sterile </a:t>
            </a:r>
            <a:r>
              <a:rPr lang="en-US" sz="2000" dirty="0" err="1"/>
              <a:t>pyuria</a:t>
            </a:r>
            <a:r>
              <a:rPr lang="en-US" sz="2000" dirty="0"/>
              <a:t> with or without microscopic </a:t>
            </a:r>
            <a:r>
              <a:rPr lang="en-US" sz="2000" dirty="0" err="1"/>
              <a:t>hematuria</a:t>
            </a:r>
            <a:r>
              <a:rPr lang="en-US" sz="2000" dirty="0"/>
              <a:t>.</a:t>
            </a:r>
          </a:p>
          <a:p>
            <a:pPr>
              <a:lnSpc>
                <a:spcPct val="80000"/>
              </a:lnSpc>
            </a:pPr>
            <a:r>
              <a:rPr lang="en-US" sz="2000" dirty="0"/>
              <a:t>Intravenous </a:t>
            </a:r>
            <a:r>
              <a:rPr lang="en-US" sz="2000" dirty="0" err="1"/>
              <a:t>pyelography</a:t>
            </a:r>
            <a:r>
              <a:rPr lang="en-US" sz="2000" dirty="0"/>
              <a:t> </a:t>
            </a:r>
            <a:r>
              <a:rPr lang="en-US" sz="2000" dirty="0" smtClean="0"/>
              <a:t> -  </a:t>
            </a:r>
            <a:r>
              <a:rPr lang="en-US" sz="2000" dirty="0"/>
              <a:t>"moth-eaten calyx" or papillary necrosis. </a:t>
            </a:r>
          </a:p>
          <a:p>
            <a:pPr>
              <a:lnSpc>
                <a:spcPct val="80000"/>
              </a:lnSpc>
            </a:pPr>
            <a:r>
              <a:rPr lang="en-US" sz="2000" dirty="0"/>
              <a:t>Abdominal CT </a:t>
            </a:r>
            <a:r>
              <a:rPr lang="en-US" sz="2000" dirty="0" smtClean="0"/>
              <a:t>scan - reveal </a:t>
            </a:r>
            <a:r>
              <a:rPr lang="en-US" sz="2000" dirty="0"/>
              <a:t>renal calcifications, calculi, scarring, </a:t>
            </a:r>
            <a:r>
              <a:rPr lang="en-US" sz="2000" dirty="0" err="1"/>
              <a:t>hydronephrosis</a:t>
            </a:r>
            <a:r>
              <a:rPr lang="en-US" sz="2000" dirty="0"/>
              <a:t>, or evidence of </a:t>
            </a:r>
            <a:r>
              <a:rPr lang="en-US" sz="2000" dirty="0" err="1"/>
              <a:t>extrarenal</a:t>
            </a:r>
            <a:r>
              <a:rPr lang="en-US" sz="2000" dirty="0"/>
              <a:t> disease (e.g., </a:t>
            </a:r>
            <a:r>
              <a:rPr lang="en-US" sz="2000" dirty="0" err="1"/>
              <a:t>ureteral</a:t>
            </a:r>
            <a:r>
              <a:rPr lang="en-US" sz="2000" dirty="0"/>
              <a:t> strictures; contracted bladder; calcifications in the vas deferens, seminal vesicles, or prostate). </a:t>
            </a:r>
          </a:p>
          <a:p>
            <a:pPr>
              <a:lnSpc>
                <a:spcPct val="80000"/>
              </a:lnSpc>
            </a:pPr>
            <a:r>
              <a:rPr lang="en-US" sz="2000" dirty="0"/>
              <a:t>Mycobacterial culture of three morning </a:t>
            </a:r>
            <a:r>
              <a:rPr lang="en-US" sz="2000" dirty="0" smtClean="0"/>
              <a:t>urine</a:t>
            </a:r>
            <a:endParaRPr lang="en-US" sz="2000" dirty="0"/>
          </a:p>
          <a:p>
            <a:pPr>
              <a:lnSpc>
                <a:spcPct val="80000"/>
              </a:lnSpc>
              <a:buNone/>
            </a:pPr>
            <a:endParaRPr lang="en-US" sz="1600" dirty="0" smtClean="0"/>
          </a:p>
          <a:p>
            <a:pPr>
              <a:lnSpc>
                <a:spcPct val="80000"/>
              </a:lnSpc>
            </a:pPr>
            <a:endParaRPr lang="en-US" sz="1600" dirty="0" smtClean="0"/>
          </a:p>
          <a:p>
            <a:pPr>
              <a:lnSpc>
                <a:spcPct val="80000"/>
              </a:lnSpc>
            </a:pPr>
            <a:endParaRPr lang="en-US" sz="1600" dirty="0" smtClean="0"/>
          </a:p>
          <a:p>
            <a:pPr>
              <a:lnSpc>
                <a:spcPct val="80000"/>
              </a:lnSpc>
            </a:pPr>
            <a:endParaRPr lang="en-US" sz="1100" dirty="0" smtClean="0"/>
          </a:p>
          <a:p>
            <a:pPr>
              <a:lnSpc>
                <a:spcPct val="80000"/>
              </a:lnSpc>
            </a:pPr>
            <a:endParaRPr lang="en-US" sz="1100" dirty="0" smtClean="0"/>
          </a:p>
          <a:p>
            <a:pPr>
              <a:lnSpc>
                <a:spcPct val="80000"/>
              </a:lnSpc>
            </a:pPr>
            <a:endParaRPr lang="en-US" sz="1100" dirty="0" smtClean="0"/>
          </a:p>
          <a:p>
            <a:pPr>
              <a:lnSpc>
                <a:spcPct val="80000"/>
              </a:lnSpc>
            </a:pPr>
            <a:endParaRPr lang="en-US" sz="1100" dirty="0" smtClean="0"/>
          </a:p>
          <a:p>
            <a:pPr>
              <a:lnSpc>
                <a:spcPct val="80000"/>
              </a:lnSpc>
            </a:pPr>
            <a:endParaRPr lang="en-US" sz="1100" dirty="0"/>
          </a:p>
          <a:p>
            <a:pPr>
              <a:lnSpc>
                <a:spcPct val="80000"/>
              </a:lnSpc>
            </a:pPr>
            <a:endParaRPr lang="en-US" sz="1600" dirty="0"/>
          </a:p>
        </p:txBody>
      </p:sp>
      <p:pic>
        <p:nvPicPr>
          <p:cNvPr id="43015" name="Picture 7" descr="GU TB"/>
          <p:cNvPicPr>
            <a:picLocks noGrp="1" noChangeAspect="1" noChangeArrowheads="1"/>
          </p:cNvPicPr>
          <p:nvPr>
            <p:ph sz="half" idx="2"/>
          </p:nvPr>
        </p:nvPicPr>
        <p:blipFill>
          <a:blip r:embed="rId2" cstate="print"/>
          <a:srcRect/>
          <a:stretch>
            <a:fillRect/>
          </a:stretch>
        </p:blipFill>
        <p:spPr>
          <a:xfrm>
            <a:off x="5105400" y="2528888"/>
            <a:ext cx="3390900" cy="2106612"/>
          </a:xfrm>
          <a:noFill/>
          <a:ln/>
        </p:spPr>
      </p:pic>
      <p:sp>
        <p:nvSpPr>
          <p:cNvPr id="43016" name="Text Box 8"/>
          <p:cNvSpPr txBox="1">
            <a:spLocks noChangeArrowheads="1"/>
          </p:cNvSpPr>
          <p:nvPr/>
        </p:nvSpPr>
        <p:spPr bwMode="auto">
          <a:xfrm>
            <a:off x="5105400" y="4989513"/>
            <a:ext cx="3505200" cy="731837"/>
          </a:xfrm>
          <a:prstGeom prst="rect">
            <a:avLst/>
          </a:prstGeom>
          <a:noFill/>
          <a:ln w="9525">
            <a:noFill/>
            <a:miter lim="800000"/>
            <a:headEnd/>
            <a:tailEnd/>
          </a:ln>
          <a:effectLst/>
        </p:spPr>
        <p:txBody>
          <a:bodyPr>
            <a:spAutoFit/>
          </a:bodyPr>
          <a:lstStyle/>
          <a:p>
            <a:pPr eaLnBrk="1" hangingPunct="1"/>
            <a:r>
              <a:rPr lang="en-US" sz="1200">
                <a:latin typeface="Arial" charset="0"/>
              </a:rPr>
              <a:t>Testicular tuberculosis. Computed tomographic scan of the pelvis showing a large, irregular, mixed solid and cystic left testicular mass</a:t>
            </a:r>
            <a:r>
              <a:rPr lang="en-US">
                <a:latin typeface="Arial" charset="0"/>
              </a:rPr>
              <a:t>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Tuberculosis</a:t>
            </a:r>
            <a:endParaRPr lang="en-US" dirty="0"/>
          </a:p>
        </p:txBody>
      </p:sp>
      <p:sp>
        <p:nvSpPr>
          <p:cNvPr id="3" name="Text Placeholder 2"/>
          <p:cNvSpPr>
            <a:spLocks noGrp="1"/>
          </p:cNvSpPr>
          <p:nvPr>
            <p:ph type="body" sz="half" idx="1"/>
          </p:nvPr>
        </p:nvSpPr>
        <p:spPr>
          <a:xfrm>
            <a:off x="457200" y="1600200"/>
            <a:ext cx="4038600" cy="4419600"/>
          </a:xfrm>
        </p:spPr>
        <p:txBody>
          <a:bodyPr/>
          <a:lstStyle/>
          <a:p>
            <a:pPr lvl="1">
              <a:lnSpc>
                <a:spcPct val="80000"/>
              </a:lnSpc>
              <a:buNone/>
            </a:pPr>
            <a:endParaRPr lang="en-US" sz="1100" dirty="0" smtClean="0"/>
          </a:p>
          <a:p>
            <a:pPr>
              <a:lnSpc>
                <a:spcPct val="80000"/>
              </a:lnSpc>
            </a:pPr>
            <a:r>
              <a:rPr lang="en-US" sz="2000" dirty="0" smtClean="0"/>
              <a:t>Female genital tuberculosis begins in the </a:t>
            </a:r>
            <a:r>
              <a:rPr lang="en-US" sz="2000" dirty="0" err="1" smtClean="0"/>
              <a:t>endosalpinx</a:t>
            </a:r>
            <a:r>
              <a:rPr lang="en-US" sz="2000" dirty="0" smtClean="0"/>
              <a:t> and can spread to the peritoneum, </a:t>
            </a:r>
            <a:r>
              <a:rPr lang="en-US" sz="2000" dirty="0" err="1" smtClean="0"/>
              <a:t>endometrium</a:t>
            </a:r>
            <a:r>
              <a:rPr lang="en-US" sz="2000" dirty="0" smtClean="0"/>
              <a:t>, ovaries, cervix, and vagina.</a:t>
            </a:r>
          </a:p>
          <a:p>
            <a:pPr>
              <a:lnSpc>
                <a:spcPct val="80000"/>
              </a:lnSpc>
            </a:pPr>
            <a:endParaRPr lang="en-US" sz="2000" dirty="0" smtClean="0"/>
          </a:p>
          <a:p>
            <a:pPr lvl="1">
              <a:lnSpc>
                <a:spcPct val="80000"/>
              </a:lnSpc>
            </a:pPr>
            <a:r>
              <a:rPr lang="en-US" sz="2000" dirty="0" smtClean="0"/>
              <a:t>Patients present with pelvic pain, infertility, and vaginal bleeding.</a:t>
            </a:r>
          </a:p>
          <a:p>
            <a:pPr lvl="1">
              <a:lnSpc>
                <a:spcPct val="80000"/>
              </a:lnSpc>
            </a:pPr>
            <a:r>
              <a:rPr lang="en-US" sz="2000" dirty="0" smtClean="0"/>
              <a:t>surgery in women is necessary for large </a:t>
            </a:r>
            <a:r>
              <a:rPr lang="en-US" sz="2000" dirty="0" err="1" smtClean="0"/>
              <a:t>tubo</a:t>
            </a:r>
            <a:r>
              <a:rPr lang="en-US" sz="2000" dirty="0" smtClean="0"/>
              <a:t>-ovarian abscesses. </a:t>
            </a:r>
          </a:p>
          <a:p>
            <a:pPr lvl="1">
              <a:lnSpc>
                <a:spcPct val="80000"/>
              </a:lnSpc>
              <a:buNone/>
            </a:pPr>
            <a:endParaRPr lang="en-US" sz="2000" dirty="0" smtClean="0"/>
          </a:p>
          <a:p>
            <a:pPr>
              <a:lnSpc>
                <a:spcPct val="80000"/>
              </a:lnSpc>
            </a:pPr>
            <a:r>
              <a:rPr lang="en-US" sz="2000" dirty="0" smtClean="0"/>
              <a:t>Response to chemotherapy is excellent for all forms of genital tuberculosis</a:t>
            </a:r>
          </a:p>
          <a:p>
            <a:endParaRPr lang="en-US" sz="2000" dirty="0"/>
          </a:p>
        </p:txBody>
      </p:sp>
      <p:sp>
        <p:nvSpPr>
          <p:cNvPr id="5" name="Rectangle 4"/>
          <p:cNvSpPr/>
          <p:nvPr/>
        </p:nvSpPr>
        <p:spPr>
          <a:xfrm>
            <a:off x="4800600" y="1981200"/>
            <a:ext cx="3886200" cy="3637919"/>
          </a:xfrm>
          <a:prstGeom prst="rect">
            <a:avLst/>
          </a:prstGeom>
        </p:spPr>
        <p:txBody>
          <a:bodyPr wrap="square">
            <a:spAutoFit/>
          </a:bodyPr>
          <a:lstStyle/>
          <a:p>
            <a:pPr>
              <a:lnSpc>
                <a:spcPct val="80000"/>
              </a:lnSpc>
            </a:pPr>
            <a:r>
              <a:rPr lang="en-US" sz="1600" dirty="0" smtClean="0"/>
              <a:t>Male genital tuberculosis usually is associated with renal tuberculosis. </a:t>
            </a:r>
          </a:p>
          <a:p>
            <a:pPr>
              <a:lnSpc>
                <a:spcPct val="80000"/>
              </a:lnSpc>
            </a:pPr>
            <a:endParaRPr lang="en-US" sz="1600" dirty="0" smtClean="0"/>
          </a:p>
          <a:p>
            <a:pPr lvl="1">
              <a:lnSpc>
                <a:spcPct val="80000"/>
              </a:lnSpc>
            </a:pPr>
            <a:r>
              <a:rPr lang="en-US" sz="1600" dirty="0" smtClean="0"/>
              <a:t>It involves the prostate, seminal vesicles, </a:t>
            </a:r>
            <a:r>
              <a:rPr lang="en-US" sz="1600" dirty="0" err="1" smtClean="0"/>
              <a:t>epididymis</a:t>
            </a:r>
            <a:r>
              <a:rPr lang="en-US" sz="1600" dirty="0" smtClean="0"/>
              <a:t>, and testes, in order of incidence. </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smtClean="0"/>
              <a:t>Patients usually present with a scrotal mass and diagnosis is made by surgery. </a:t>
            </a:r>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endParaRPr lang="en-US" sz="1600" dirty="0" smtClean="0"/>
          </a:p>
          <a:p>
            <a:pPr lvl="1">
              <a:lnSpc>
                <a:spcPct val="80000"/>
              </a:lnSpc>
            </a:pPr>
            <a:r>
              <a:rPr lang="en-US" sz="1600" dirty="0" err="1" smtClean="0"/>
              <a:t>Oligospermia</a:t>
            </a:r>
            <a:r>
              <a:rPr lang="en-US" sz="1600" dirty="0" smtClean="0"/>
              <a:t> is common and may be persistent. </a:t>
            </a:r>
            <a:endParaRPr 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92100"/>
            <a:ext cx="8229600" cy="866775"/>
          </a:xfrm>
        </p:spPr>
        <p:txBody>
          <a:bodyPr/>
          <a:lstStyle/>
          <a:p>
            <a:pPr algn="ctr"/>
            <a:r>
              <a:rPr lang="en-US" sz="4000" b="1"/>
              <a:t>MILIARY TUBERCULOSIS</a:t>
            </a:r>
            <a:endParaRPr lang="en-US" sz="4000"/>
          </a:p>
        </p:txBody>
      </p:sp>
      <p:sp>
        <p:nvSpPr>
          <p:cNvPr id="45059" name="Rectangle 3"/>
          <p:cNvSpPr>
            <a:spLocks noGrp="1" noChangeArrowheads="1"/>
          </p:cNvSpPr>
          <p:nvPr>
            <p:ph type="body" sz="half" idx="1"/>
          </p:nvPr>
        </p:nvSpPr>
        <p:spPr>
          <a:xfrm>
            <a:off x="381000" y="1295400"/>
            <a:ext cx="7924800" cy="5410200"/>
          </a:xfrm>
        </p:spPr>
        <p:txBody>
          <a:bodyPr/>
          <a:lstStyle/>
          <a:p>
            <a:pPr>
              <a:lnSpc>
                <a:spcPct val="80000"/>
              </a:lnSpc>
            </a:pPr>
            <a:r>
              <a:rPr lang="en-US" sz="1800" dirty="0"/>
              <a:t>The term </a:t>
            </a:r>
            <a:r>
              <a:rPr lang="en-US" sz="1800" dirty="0" err="1"/>
              <a:t>miliary</a:t>
            </a:r>
            <a:r>
              <a:rPr lang="en-US" sz="1800" dirty="0"/>
              <a:t> tuberculosis refers to any progressive, disseminated form of tuberculosis; the disease can occur during primary dissemination or after years of untreated tuberculosis. </a:t>
            </a:r>
            <a:endParaRPr lang="en-US" sz="1800" dirty="0" smtClean="0"/>
          </a:p>
          <a:p>
            <a:pPr>
              <a:lnSpc>
                <a:spcPct val="80000"/>
              </a:lnSpc>
            </a:pPr>
            <a:endParaRPr lang="en-US" sz="1800" dirty="0"/>
          </a:p>
          <a:p>
            <a:pPr>
              <a:lnSpc>
                <a:spcPct val="80000"/>
              </a:lnSpc>
            </a:pPr>
            <a:r>
              <a:rPr lang="en-US" sz="1800" dirty="0" smtClean="0"/>
              <a:t>MORE IN HIV/AIDS</a:t>
            </a:r>
            <a:endParaRPr lang="en-US" sz="1800" dirty="0"/>
          </a:p>
          <a:p>
            <a:pPr>
              <a:lnSpc>
                <a:spcPct val="80000"/>
              </a:lnSpc>
            </a:pPr>
            <a:r>
              <a:rPr lang="en-US" sz="1800" dirty="0"/>
              <a:t>Presenting symptoms include fever, chills, night sweats, weight loss, and anorexia. Clinical manifestations depend on the organs involved. </a:t>
            </a:r>
            <a:endParaRPr lang="en-US" sz="1800" dirty="0" smtClean="0"/>
          </a:p>
          <a:p>
            <a:pPr>
              <a:lnSpc>
                <a:spcPct val="80000"/>
              </a:lnSpc>
            </a:pPr>
            <a:endParaRPr lang="en-US" sz="1800" dirty="0"/>
          </a:p>
          <a:p>
            <a:pPr>
              <a:lnSpc>
                <a:spcPct val="80000"/>
              </a:lnSpc>
            </a:pPr>
            <a:r>
              <a:rPr lang="en-US" sz="1800" dirty="0" err="1"/>
              <a:t>Fulminant</a:t>
            </a:r>
            <a:r>
              <a:rPr lang="en-US" sz="1800" dirty="0"/>
              <a:t> disease including septic shock, acute respiratory distress syndrome, and </a:t>
            </a:r>
            <a:r>
              <a:rPr lang="en-US" sz="1800" dirty="0" err="1"/>
              <a:t>multiorgan</a:t>
            </a:r>
            <a:r>
              <a:rPr lang="en-US" sz="1800" dirty="0"/>
              <a:t> failure has been described. </a:t>
            </a:r>
            <a:endParaRPr lang="en-US" sz="1800" dirty="0" smtClean="0"/>
          </a:p>
          <a:p>
            <a:pPr>
              <a:lnSpc>
                <a:spcPct val="80000"/>
              </a:lnSpc>
            </a:pPr>
            <a:endParaRPr lang="en-US" sz="1800" dirty="0"/>
          </a:p>
          <a:p>
            <a:pPr>
              <a:lnSpc>
                <a:spcPct val="80000"/>
              </a:lnSpc>
            </a:pPr>
            <a:r>
              <a:rPr lang="en-US" sz="1800" dirty="0"/>
              <a:t>A chest radiograph or CT scan reveals numerous 2- to 3-mm nodules scattered throughout the lung in more than 85 percent of </a:t>
            </a:r>
            <a:r>
              <a:rPr lang="en-US" sz="1800" dirty="0" smtClean="0"/>
              <a:t>patients</a:t>
            </a:r>
          </a:p>
          <a:p>
            <a:pPr>
              <a:lnSpc>
                <a:spcPct val="80000"/>
              </a:lnSpc>
            </a:pPr>
            <a:endParaRPr lang="en-US" sz="1800" dirty="0"/>
          </a:p>
          <a:p>
            <a:pPr>
              <a:lnSpc>
                <a:spcPct val="80000"/>
              </a:lnSpc>
            </a:pPr>
            <a:r>
              <a:rPr lang="en-US" sz="1800" dirty="0" smtClean="0"/>
              <a:t>A </a:t>
            </a:r>
            <a:r>
              <a:rPr lang="en-US" sz="1800" dirty="0"/>
              <a:t>tuberculin skin test result is positive in less than 50 percent of patients. </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sz="half" idx="1"/>
          </p:nvPr>
        </p:nvSpPr>
        <p:spPr>
          <a:xfrm>
            <a:off x="457200" y="1905000"/>
            <a:ext cx="8153400" cy="4114800"/>
          </a:xfrm>
        </p:spPr>
        <p:txBody>
          <a:bodyPr/>
          <a:lstStyle/>
          <a:p>
            <a:endParaRPr lang="en-US" dirty="0"/>
          </a:p>
        </p:txBody>
      </p:sp>
      <p:pic>
        <p:nvPicPr>
          <p:cNvPr id="5" name="Picture 5" descr="miliary TB"/>
          <p:cNvPicPr>
            <a:picLocks noGrp="1" noChangeAspect="1" noChangeArrowheads="1"/>
          </p:cNvPicPr>
          <p:nvPr>
            <p:ph sz="half" idx="2"/>
          </p:nvPr>
        </p:nvPicPr>
        <p:blipFill>
          <a:blip r:embed="rId2" cstate="print"/>
          <a:srcRect/>
          <a:stretch>
            <a:fillRect/>
          </a:stretch>
        </p:blipFill>
        <p:spPr>
          <a:xfrm>
            <a:off x="588818" y="304800"/>
            <a:ext cx="7758548" cy="5715000"/>
          </a:xfrm>
          <a:noFill/>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sz="4000" b="1"/>
              <a:t>TUBERCULOUS PERICARDITIS</a:t>
            </a:r>
          </a:p>
        </p:txBody>
      </p:sp>
      <p:sp>
        <p:nvSpPr>
          <p:cNvPr id="47107" name="Rectangle 3"/>
          <p:cNvSpPr>
            <a:spLocks noGrp="1" noChangeArrowheads="1"/>
          </p:cNvSpPr>
          <p:nvPr>
            <p:ph type="body" sz="half" idx="1"/>
          </p:nvPr>
        </p:nvSpPr>
        <p:spPr>
          <a:xfrm>
            <a:off x="457200" y="1295400"/>
            <a:ext cx="8001000" cy="5562600"/>
          </a:xfrm>
        </p:spPr>
        <p:txBody>
          <a:bodyPr/>
          <a:lstStyle/>
          <a:p>
            <a:pPr>
              <a:lnSpc>
                <a:spcPct val="80000"/>
              </a:lnSpc>
              <a:buFontTx/>
              <a:buNone/>
            </a:pPr>
            <a:endParaRPr lang="en-US" sz="1400" dirty="0"/>
          </a:p>
          <a:p>
            <a:pPr>
              <a:lnSpc>
                <a:spcPct val="80000"/>
              </a:lnSpc>
            </a:pPr>
            <a:r>
              <a:rPr lang="en-US" sz="2400" dirty="0" err="1"/>
              <a:t>Tuberculous</a:t>
            </a:r>
            <a:r>
              <a:rPr lang="en-US" sz="2400" dirty="0"/>
              <a:t> </a:t>
            </a:r>
            <a:r>
              <a:rPr lang="en-US" sz="2400" dirty="0" err="1"/>
              <a:t>pericarditis</a:t>
            </a:r>
            <a:r>
              <a:rPr lang="en-US" sz="2400" dirty="0"/>
              <a:t> develops secondary to contiguous spread from </a:t>
            </a:r>
            <a:r>
              <a:rPr lang="en-US" sz="2400" dirty="0" err="1"/>
              <a:t>mediastinal</a:t>
            </a:r>
            <a:r>
              <a:rPr lang="en-US" sz="2400" dirty="0"/>
              <a:t> nodes, lungs, spine, or sternum, or during </a:t>
            </a:r>
            <a:r>
              <a:rPr lang="en-US" sz="2400" dirty="0" err="1"/>
              <a:t>miliary</a:t>
            </a:r>
            <a:r>
              <a:rPr lang="en-US" sz="2400" dirty="0"/>
              <a:t> dissemination. </a:t>
            </a:r>
            <a:endParaRPr lang="en-US" sz="2400" dirty="0" smtClean="0"/>
          </a:p>
          <a:p>
            <a:pPr>
              <a:lnSpc>
                <a:spcPct val="80000"/>
              </a:lnSpc>
            </a:pPr>
            <a:endParaRPr lang="en-US" sz="2400" dirty="0"/>
          </a:p>
          <a:p>
            <a:pPr>
              <a:lnSpc>
                <a:spcPct val="80000"/>
              </a:lnSpc>
            </a:pPr>
            <a:r>
              <a:rPr lang="en-US" sz="2400" dirty="0" smtClean="0"/>
              <a:t>symptoms </a:t>
            </a:r>
            <a:r>
              <a:rPr lang="en-US" sz="2400" dirty="0"/>
              <a:t>such as chest pain, </a:t>
            </a:r>
            <a:r>
              <a:rPr lang="en-US" sz="2400" dirty="0" err="1"/>
              <a:t>dyspnea</a:t>
            </a:r>
            <a:r>
              <a:rPr lang="en-US" sz="2400" dirty="0"/>
              <a:t>, and ankle edema. </a:t>
            </a:r>
            <a:endParaRPr lang="en-US" sz="2400" dirty="0" smtClean="0"/>
          </a:p>
          <a:p>
            <a:pPr>
              <a:lnSpc>
                <a:spcPct val="80000"/>
              </a:lnSpc>
            </a:pPr>
            <a:endParaRPr lang="en-US" sz="2400" dirty="0"/>
          </a:p>
          <a:p>
            <a:pPr>
              <a:lnSpc>
                <a:spcPct val="80000"/>
              </a:lnSpc>
            </a:pPr>
            <a:r>
              <a:rPr lang="en-US" sz="2400" dirty="0" err="1"/>
              <a:t>Cardiomegaly</a:t>
            </a:r>
            <a:r>
              <a:rPr lang="en-US" sz="2400" dirty="0"/>
              <a:t>, tachycardia, fever, pericardial rub, </a:t>
            </a:r>
            <a:r>
              <a:rPr lang="en-US" sz="2400" dirty="0" err="1"/>
              <a:t>pulsus</a:t>
            </a:r>
            <a:r>
              <a:rPr lang="en-US" sz="2400" dirty="0"/>
              <a:t> </a:t>
            </a:r>
            <a:r>
              <a:rPr lang="en-US" sz="2400" dirty="0" err="1"/>
              <a:t>paradoxus</a:t>
            </a:r>
            <a:r>
              <a:rPr lang="en-US" sz="2400" dirty="0"/>
              <a:t>, or distended neck veins may be found on examination</a:t>
            </a:r>
            <a:r>
              <a:rPr lang="en-US" sz="2400" dirty="0" smtClean="0"/>
              <a:t>.</a:t>
            </a:r>
          </a:p>
          <a:p>
            <a:pPr>
              <a:lnSpc>
                <a:spcPct val="80000"/>
              </a:lnSpc>
            </a:pPr>
            <a:endParaRPr lang="en-US" sz="2400" dirty="0"/>
          </a:p>
          <a:p>
            <a:pPr>
              <a:lnSpc>
                <a:spcPct val="80000"/>
              </a:lnSpc>
            </a:pPr>
            <a:r>
              <a:rPr lang="en-US" sz="2400" dirty="0"/>
              <a:t>Pericardial biopsy yields a definitive diagnosis more often than pericardial fluid alone</a:t>
            </a:r>
            <a:r>
              <a:rPr lang="en-US" sz="2400" dirty="0" smtClean="0"/>
              <a:t>.</a:t>
            </a:r>
          </a:p>
          <a:p>
            <a:pPr>
              <a:lnSpc>
                <a:spcPct val="80000"/>
              </a:lnSpc>
              <a:buNone/>
            </a:pPr>
            <a:endParaRPr lang="en-US" sz="1800"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52400" y="228600"/>
            <a:ext cx="8229600" cy="1143000"/>
          </a:xfrm>
        </p:spPr>
        <p:txBody>
          <a:bodyPr>
            <a:normAutofit fontScale="90000"/>
          </a:bodyPr>
          <a:lstStyle/>
          <a:p>
            <a:r>
              <a:rPr lang="en-US" sz="3600" b="1"/>
              <a:t>Clinical Clues to Prompt Suspicion of Extrapulmonary Tuberculosis</a:t>
            </a:r>
          </a:p>
        </p:txBody>
      </p:sp>
      <p:sp>
        <p:nvSpPr>
          <p:cNvPr id="26627" name="Rectangle 3"/>
          <p:cNvSpPr>
            <a:spLocks noGrp="1" noChangeArrowheads="1"/>
          </p:cNvSpPr>
          <p:nvPr>
            <p:ph sz="quarter" idx="1"/>
          </p:nvPr>
        </p:nvSpPr>
        <p:spPr>
          <a:xfrm>
            <a:off x="457200" y="2043113"/>
            <a:ext cx="8229600" cy="4357687"/>
          </a:xfrm>
        </p:spPr>
        <p:txBody>
          <a:bodyPr/>
          <a:lstStyle/>
          <a:p>
            <a:pPr>
              <a:lnSpc>
                <a:spcPct val="80000"/>
              </a:lnSpc>
            </a:pPr>
            <a:r>
              <a:rPr lang="en-US" sz="2000" dirty="0" err="1"/>
              <a:t>Ascites</a:t>
            </a:r>
            <a:r>
              <a:rPr lang="en-US" sz="2000" dirty="0"/>
              <a:t> with lymphocyte predominance and negative bacterial cultures</a:t>
            </a:r>
          </a:p>
          <a:p>
            <a:pPr>
              <a:lnSpc>
                <a:spcPct val="80000"/>
              </a:lnSpc>
            </a:pPr>
            <a:r>
              <a:rPr lang="en-US" sz="2000" dirty="0"/>
              <a:t>Chronic </a:t>
            </a:r>
            <a:r>
              <a:rPr lang="en-US" sz="2000" dirty="0" err="1"/>
              <a:t>lymphadenopathy</a:t>
            </a:r>
            <a:r>
              <a:rPr lang="en-US" sz="2000" dirty="0"/>
              <a:t> (especially cervical)</a:t>
            </a:r>
          </a:p>
          <a:p>
            <a:pPr>
              <a:lnSpc>
                <a:spcPct val="80000"/>
              </a:lnSpc>
            </a:pPr>
            <a:r>
              <a:rPr lang="en-US" sz="2000" dirty="0"/>
              <a:t>CSF lymphocytic </a:t>
            </a:r>
            <a:r>
              <a:rPr lang="en-US" sz="2000" dirty="0" err="1"/>
              <a:t>pleocytosis</a:t>
            </a:r>
            <a:r>
              <a:rPr lang="en-US" sz="2000" dirty="0"/>
              <a:t> with elevated protein and low glucose</a:t>
            </a:r>
          </a:p>
          <a:p>
            <a:pPr>
              <a:lnSpc>
                <a:spcPct val="80000"/>
              </a:lnSpc>
            </a:pPr>
            <a:r>
              <a:rPr lang="en-US" sz="2000" dirty="0" err="1" smtClean="0"/>
              <a:t>Exudative</a:t>
            </a:r>
            <a:r>
              <a:rPr lang="en-US" sz="2000" dirty="0" smtClean="0"/>
              <a:t> </a:t>
            </a:r>
            <a:r>
              <a:rPr lang="en-US" sz="2000" dirty="0"/>
              <a:t>pleural effusion with lymphocyte predominance, negative bacterial cultures, and pleural thickening</a:t>
            </a:r>
          </a:p>
          <a:p>
            <a:pPr>
              <a:lnSpc>
                <a:spcPct val="80000"/>
              </a:lnSpc>
            </a:pPr>
            <a:r>
              <a:rPr lang="en-US" sz="2000" dirty="0"/>
              <a:t>HIV infection</a:t>
            </a:r>
          </a:p>
          <a:p>
            <a:pPr>
              <a:lnSpc>
                <a:spcPct val="80000"/>
              </a:lnSpc>
            </a:pPr>
            <a:r>
              <a:rPr lang="en-US" sz="2000" dirty="0"/>
              <a:t>Joint inflammation (</a:t>
            </a:r>
            <a:r>
              <a:rPr lang="en-US" sz="2000" dirty="0" err="1"/>
              <a:t>monoarticular</a:t>
            </a:r>
            <a:r>
              <a:rPr lang="en-US" sz="2000" dirty="0"/>
              <a:t>) with negative bacterial cultures</a:t>
            </a:r>
          </a:p>
          <a:p>
            <a:pPr>
              <a:lnSpc>
                <a:spcPct val="80000"/>
              </a:lnSpc>
            </a:pPr>
            <a:r>
              <a:rPr lang="en-US" sz="2000" dirty="0"/>
              <a:t>Persistent sterile </a:t>
            </a:r>
            <a:r>
              <a:rPr lang="en-US" sz="2000" dirty="0" err="1"/>
              <a:t>pyuria</a:t>
            </a:r>
            <a:endParaRPr lang="en-US" sz="2000" dirty="0"/>
          </a:p>
          <a:p>
            <a:pPr>
              <a:lnSpc>
                <a:spcPct val="80000"/>
              </a:lnSpc>
            </a:pPr>
            <a:r>
              <a:rPr lang="en-US" sz="2000" dirty="0"/>
              <a:t>Tuberculosis-endemic country of origin</a:t>
            </a:r>
          </a:p>
          <a:p>
            <a:pPr>
              <a:lnSpc>
                <a:spcPct val="80000"/>
              </a:lnSpc>
            </a:pPr>
            <a:r>
              <a:rPr lang="en-US" sz="2000" dirty="0"/>
              <a:t>Unexplained pericardial effusion, constrictive </a:t>
            </a:r>
            <a:r>
              <a:rPr lang="en-US" sz="2000" dirty="0" err="1"/>
              <a:t>pericarditis</a:t>
            </a:r>
            <a:r>
              <a:rPr lang="en-US" sz="2000" dirty="0"/>
              <a:t>, or pericardial calcification</a:t>
            </a:r>
          </a:p>
          <a:p>
            <a:pPr>
              <a:lnSpc>
                <a:spcPct val="80000"/>
              </a:lnSpc>
            </a:pPr>
            <a:r>
              <a:rPr lang="en-US" sz="2000" dirty="0"/>
              <a:t>Vertebral </a:t>
            </a:r>
            <a:r>
              <a:rPr lang="en-US" sz="2000" dirty="0" err="1"/>
              <a:t>osteomyelitis</a:t>
            </a:r>
            <a:r>
              <a:rPr lang="en-US" sz="2000" dirty="0"/>
              <a:t> involving the thoracic spine</a:t>
            </a:r>
          </a:p>
        </p:txBody>
      </p:sp>
      <p:pic>
        <p:nvPicPr>
          <p:cNvPr id="26629" name="Picture 5" descr="MCj02503920000[1]"/>
          <p:cNvPicPr>
            <a:picLocks noChangeAspect="1" noChangeArrowheads="1"/>
          </p:cNvPicPr>
          <p:nvPr/>
        </p:nvPicPr>
        <p:blipFill>
          <a:blip r:embed="rId2" cstate="print"/>
          <a:srcRect/>
          <a:stretch>
            <a:fillRect/>
          </a:stretch>
        </p:blipFill>
        <p:spPr bwMode="auto">
          <a:xfrm>
            <a:off x="7929563" y="228600"/>
            <a:ext cx="1214437" cy="13716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t>Treatment of EPTB</a:t>
            </a:r>
          </a:p>
        </p:txBody>
      </p:sp>
      <p:sp>
        <p:nvSpPr>
          <p:cNvPr id="23555" name="Rectangle 3"/>
          <p:cNvSpPr>
            <a:spLocks noGrp="1" noChangeArrowheads="1"/>
          </p:cNvSpPr>
          <p:nvPr>
            <p:ph sz="quarter" idx="1"/>
          </p:nvPr>
        </p:nvSpPr>
        <p:spPr/>
        <p:txBody>
          <a:bodyPr/>
          <a:lstStyle/>
          <a:p>
            <a:pPr>
              <a:lnSpc>
                <a:spcPct val="90000"/>
              </a:lnSpc>
            </a:pPr>
            <a:r>
              <a:rPr lang="en-US" sz="2400" dirty="0"/>
              <a:t>Controversial</a:t>
            </a:r>
          </a:p>
          <a:p>
            <a:pPr>
              <a:lnSpc>
                <a:spcPct val="90000"/>
              </a:lnSpc>
            </a:pPr>
            <a:r>
              <a:rPr lang="en-US" sz="2400" dirty="0"/>
              <a:t>Few evidence based studies</a:t>
            </a:r>
          </a:p>
          <a:p>
            <a:pPr>
              <a:lnSpc>
                <a:spcPct val="90000"/>
              </a:lnSpc>
            </a:pPr>
            <a:r>
              <a:rPr lang="en-US" sz="2400" dirty="0"/>
              <a:t>WHO recommendations:</a:t>
            </a:r>
          </a:p>
          <a:p>
            <a:pPr lvl="1">
              <a:lnSpc>
                <a:spcPct val="90000"/>
              </a:lnSpc>
            </a:pPr>
            <a:r>
              <a:rPr lang="en-US" sz="2000" dirty="0"/>
              <a:t>Severe EPTB: 2 months of 4 drug therapy (</a:t>
            </a:r>
            <a:r>
              <a:rPr lang="en-US" sz="2000" dirty="0" err="1"/>
              <a:t>rifampin</a:t>
            </a:r>
            <a:r>
              <a:rPr lang="en-US" sz="2000" dirty="0"/>
              <a:t>, </a:t>
            </a:r>
            <a:r>
              <a:rPr lang="en-US" sz="2000" dirty="0" err="1"/>
              <a:t>isoniazid</a:t>
            </a:r>
            <a:r>
              <a:rPr lang="en-US" sz="2000" dirty="0"/>
              <a:t>, </a:t>
            </a:r>
            <a:r>
              <a:rPr lang="en-US" sz="2000" dirty="0" err="1"/>
              <a:t>ethambutol</a:t>
            </a:r>
            <a:r>
              <a:rPr lang="en-US" sz="2000" dirty="0"/>
              <a:t>, and </a:t>
            </a:r>
            <a:r>
              <a:rPr lang="en-US" sz="2000" dirty="0" err="1"/>
              <a:t>pyrazinamide</a:t>
            </a:r>
            <a:r>
              <a:rPr lang="en-US" sz="2000" dirty="0"/>
              <a:t>, followed by 4 months of  </a:t>
            </a:r>
            <a:r>
              <a:rPr lang="en-US" sz="2000" dirty="0" err="1"/>
              <a:t>rifampin</a:t>
            </a:r>
            <a:r>
              <a:rPr lang="en-US" sz="2000" dirty="0"/>
              <a:t> and </a:t>
            </a:r>
            <a:r>
              <a:rPr lang="en-US" sz="2000" dirty="0" err="1"/>
              <a:t>isoniazid</a:t>
            </a:r>
            <a:r>
              <a:rPr lang="en-US" sz="2000" dirty="0"/>
              <a:t>)</a:t>
            </a:r>
          </a:p>
          <a:p>
            <a:pPr lvl="1">
              <a:lnSpc>
                <a:spcPct val="90000"/>
              </a:lnSpc>
            </a:pPr>
            <a:r>
              <a:rPr lang="en-US" sz="2000" dirty="0"/>
              <a:t>Mild EPTB: 2 months of 4 drug therapy</a:t>
            </a:r>
          </a:p>
          <a:p>
            <a:pPr>
              <a:lnSpc>
                <a:spcPct val="90000"/>
              </a:lnSpc>
            </a:pPr>
            <a:endParaRPr lang="en-US" sz="2400" dirty="0" smtClean="0"/>
          </a:p>
          <a:p>
            <a:pPr>
              <a:lnSpc>
                <a:spcPct val="90000"/>
              </a:lnSpc>
            </a:pPr>
            <a:endParaRPr lang="en-US" sz="2400" dirty="0" smtClean="0"/>
          </a:p>
          <a:p>
            <a:pPr>
              <a:lnSpc>
                <a:spcPct val="90000"/>
              </a:lnSpc>
            </a:pPr>
            <a:r>
              <a:rPr lang="en-US" sz="2400" dirty="0" smtClean="0"/>
              <a:t>Addition </a:t>
            </a:r>
            <a:r>
              <a:rPr lang="en-US" sz="2400" dirty="0"/>
              <a:t>of corticosteroids beneficial in </a:t>
            </a:r>
            <a:r>
              <a:rPr lang="en-US" sz="2400" dirty="0" err="1"/>
              <a:t>meningea</a:t>
            </a:r>
            <a:r>
              <a:rPr lang="en-US" sz="2400" dirty="0"/>
              <a:t>; and pericardial TB.</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sz="4000"/>
              <a:t>What is extrapulmonary TB? (EPTB) </a:t>
            </a:r>
          </a:p>
        </p:txBody>
      </p:sp>
      <p:sp>
        <p:nvSpPr>
          <p:cNvPr id="5123" name="Rectangle 3"/>
          <p:cNvSpPr>
            <a:spLocks noGrp="1" noChangeArrowheads="1"/>
          </p:cNvSpPr>
          <p:nvPr>
            <p:ph sz="quarter" idx="1"/>
          </p:nvPr>
        </p:nvSpPr>
        <p:spPr/>
        <p:txBody>
          <a:bodyPr/>
          <a:lstStyle/>
          <a:p>
            <a:pPr>
              <a:lnSpc>
                <a:spcPct val="90000"/>
              </a:lnSpc>
            </a:pPr>
            <a:endParaRPr lang="en-US" dirty="0" smtClean="0"/>
          </a:p>
          <a:p>
            <a:pPr>
              <a:lnSpc>
                <a:spcPct val="90000"/>
              </a:lnSpc>
            </a:pPr>
            <a:r>
              <a:rPr lang="en-US" dirty="0" smtClean="0"/>
              <a:t>Any </a:t>
            </a:r>
            <a:r>
              <a:rPr lang="en-US" dirty="0"/>
              <a:t>tuberculosis infection in sites other than the lung parenchyma</a:t>
            </a:r>
            <a:r>
              <a:rPr lang="en-US" dirty="0" smtClean="0"/>
              <a:t>.</a:t>
            </a:r>
          </a:p>
          <a:p>
            <a:pPr>
              <a:lnSpc>
                <a:spcPct val="90000"/>
              </a:lnSpc>
              <a:buNone/>
            </a:pPr>
            <a:endParaRPr lang="en-US" dirty="0"/>
          </a:p>
          <a:p>
            <a:pPr>
              <a:lnSpc>
                <a:spcPct val="90000"/>
              </a:lnSpc>
            </a:pPr>
            <a:r>
              <a:rPr lang="en-US" dirty="0"/>
              <a:t>TB infection causing pleural effusion considered </a:t>
            </a:r>
            <a:r>
              <a:rPr lang="en-US" dirty="0" err="1"/>
              <a:t>extrapulmonary</a:t>
            </a:r>
            <a:r>
              <a:rPr lang="en-US" dirty="0"/>
              <a:t> in some studies, pulmonary in others</a:t>
            </a:r>
            <a:r>
              <a:rPr lang="en-US" dirty="0" smtClean="0"/>
              <a:t>.</a:t>
            </a:r>
          </a:p>
          <a:p>
            <a:pPr>
              <a:lnSpc>
                <a:spcPct val="90000"/>
              </a:lnSpc>
              <a:buNone/>
            </a:pPr>
            <a:endParaRPr lang="en-US" dirty="0"/>
          </a:p>
          <a:p>
            <a:pPr>
              <a:lnSpc>
                <a:spcPct val="90000"/>
              </a:lnSpc>
            </a:pPr>
            <a:r>
              <a:rPr lang="en-US" dirty="0" smtClean="0"/>
              <a:t>Can </a:t>
            </a:r>
            <a:r>
              <a:rPr lang="en-US" dirty="0"/>
              <a:t>occur in the presence or absence of pulmonary disease.</a:t>
            </a:r>
          </a:p>
          <a:p>
            <a:pPr>
              <a:lnSpc>
                <a:spcPct val="90000"/>
              </a:lnSpc>
            </a:pP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en-US" b="1"/>
              <a:t>Conclusions</a:t>
            </a:r>
          </a:p>
        </p:txBody>
      </p:sp>
      <p:sp>
        <p:nvSpPr>
          <p:cNvPr id="16387" name="Rectangle 3"/>
          <p:cNvSpPr>
            <a:spLocks noGrp="1" noChangeArrowheads="1"/>
          </p:cNvSpPr>
          <p:nvPr>
            <p:ph sz="quarter" idx="1"/>
          </p:nvPr>
        </p:nvSpPr>
        <p:spPr>
          <a:xfrm>
            <a:off x="457200" y="1600200"/>
            <a:ext cx="8229600" cy="4876800"/>
          </a:xfrm>
        </p:spPr>
        <p:txBody>
          <a:bodyPr/>
          <a:lstStyle/>
          <a:p>
            <a:pPr>
              <a:lnSpc>
                <a:spcPct val="80000"/>
              </a:lnSpc>
            </a:pPr>
            <a:r>
              <a:rPr lang="en-US" sz="2400"/>
              <a:t>In conclusion, this case demonstrates a rare and serious manifestation of isolated peritoneal TB</a:t>
            </a:r>
          </a:p>
          <a:p>
            <a:pPr>
              <a:lnSpc>
                <a:spcPct val="80000"/>
              </a:lnSpc>
            </a:pPr>
            <a:r>
              <a:rPr lang="en-US" sz="2400"/>
              <a:t>Given the rising incidence of tuberculosis today, one can unfortunately expect to see greater numbers of peritoneal tuberculosis cases in the future. </a:t>
            </a:r>
          </a:p>
          <a:p>
            <a:pPr>
              <a:lnSpc>
                <a:spcPct val="80000"/>
              </a:lnSpc>
            </a:pPr>
            <a:r>
              <a:rPr lang="en-US" sz="2400"/>
              <a:t>As such, this case aptly illustrates the importance of having a high index of suspicion for peritoneal tuberculosis, especially among patients presenting with vague abdominal complaints.</a:t>
            </a:r>
          </a:p>
          <a:p>
            <a:pPr>
              <a:lnSpc>
                <a:spcPct val="80000"/>
              </a:lnSpc>
            </a:pPr>
            <a:r>
              <a:rPr lang="en-US" sz="2400"/>
              <a:t>TB peritonitis should part of the differential diagnosis in patients presenting with insidious onset of abdominal pain with associated fever, and weight loss.  </a:t>
            </a:r>
          </a:p>
          <a:p>
            <a:pPr>
              <a:lnSpc>
                <a:spcPct val="80000"/>
              </a:lnSpc>
            </a:pPr>
            <a:r>
              <a:rPr lang="en-US" sz="2400"/>
              <a:t>Furthermore, it should be considered in all patients presenting with unexplained lymphocytic ascites with a serum-ascites albumin gradient of &lt;1.1 g/dL. </a:t>
            </a:r>
          </a:p>
          <a:p>
            <a:pPr>
              <a:lnSpc>
                <a:spcPct val="80000"/>
              </a:lnSpc>
              <a:buFontTx/>
              <a:buNone/>
            </a:pPr>
            <a:endParaRPr lang="en-US" sz="2400"/>
          </a:p>
          <a:p>
            <a:pPr>
              <a:lnSpc>
                <a:spcPct val="80000"/>
              </a:lnSpc>
              <a:buFontTx/>
              <a:buNone/>
            </a:pPr>
            <a:endParaRPr lang="en-US" sz="2400"/>
          </a:p>
        </p:txBody>
      </p:sp>
      <p:pic>
        <p:nvPicPr>
          <p:cNvPr id="16388" name="Picture 4" descr="MCj01505630000[1]"/>
          <p:cNvPicPr>
            <a:picLocks noChangeAspect="1" noChangeArrowheads="1"/>
          </p:cNvPicPr>
          <p:nvPr/>
        </p:nvPicPr>
        <p:blipFill>
          <a:blip r:embed="rId2" cstate="print"/>
          <a:srcRect/>
          <a:stretch>
            <a:fillRect/>
          </a:stretch>
        </p:blipFill>
        <p:spPr bwMode="auto">
          <a:xfrm>
            <a:off x="7086600" y="304800"/>
            <a:ext cx="968375" cy="1133475"/>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t>Take home points</a:t>
            </a:r>
          </a:p>
        </p:txBody>
      </p:sp>
      <p:sp>
        <p:nvSpPr>
          <p:cNvPr id="31747" name="Rectangle 3"/>
          <p:cNvSpPr>
            <a:spLocks noGrp="1" noChangeArrowheads="1"/>
          </p:cNvSpPr>
          <p:nvPr>
            <p:ph sz="quarter" idx="1"/>
          </p:nvPr>
        </p:nvSpPr>
        <p:spPr/>
        <p:txBody>
          <a:bodyPr/>
          <a:lstStyle/>
          <a:p>
            <a:r>
              <a:rPr lang="en-US" dirty="0"/>
              <a:t>EPTB is difficult to diagnose because can mimic many diseases.</a:t>
            </a:r>
          </a:p>
          <a:p>
            <a:r>
              <a:rPr lang="en-US" dirty="0"/>
              <a:t>Respiratory isolation key until PTB ruled out</a:t>
            </a:r>
            <a:r>
              <a:rPr lang="en-US" dirty="0" smtClean="0"/>
              <a:t>.</a:t>
            </a:r>
          </a:p>
          <a:p>
            <a:pPr>
              <a:buNone/>
            </a:pPr>
            <a:endParaRPr lang="en-US" dirty="0"/>
          </a:p>
          <a:p>
            <a:r>
              <a:rPr lang="en-US" dirty="0"/>
              <a:t>Always get HIV test in patients w/ EPTB</a:t>
            </a:r>
            <a:r>
              <a:rPr lang="en-US" dirty="0" smtClean="0"/>
              <a:t>.</a:t>
            </a:r>
          </a:p>
          <a:p>
            <a:pPr>
              <a:buNone/>
            </a:pPr>
            <a:endParaRPr lang="en-US" dirty="0"/>
          </a:p>
          <a:p>
            <a:r>
              <a:rPr lang="en-US" dirty="0"/>
              <a:t>If in doubt, treat it like you would pulmonary TB. </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381000" y="228600"/>
            <a:ext cx="8229600" cy="609600"/>
          </a:xfrm>
        </p:spPr>
        <p:txBody>
          <a:bodyPr>
            <a:normAutofit fontScale="90000"/>
          </a:bodyPr>
          <a:lstStyle/>
          <a:p>
            <a:pPr algn="ctr"/>
            <a:r>
              <a:rPr lang="en-US" sz="4000" b="1"/>
              <a:t>REFERENCES</a:t>
            </a:r>
            <a:endParaRPr lang="en-US" sz="4000"/>
          </a:p>
        </p:txBody>
      </p:sp>
      <p:sp>
        <p:nvSpPr>
          <p:cNvPr id="49155" name="Rectangle 3"/>
          <p:cNvSpPr>
            <a:spLocks noGrp="1" noChangeArrowheads="1"/>
          </p:cNvSpPr>
          <p:nvPr>
            <p:ph sz="quarter" idx="1"/>
          </p:nvPr>
        </p:nvSpPr>
        <p:spPr>
          <a:xfrm>
            <a:off x="381000" y="1524000"/>
            <a:ext cx="8305800" cy="5334000"/>
          </a:xfrm>
        </p:spPr>
        <p:txBody>
          <a:bodyPr/>
          <a:lstStyle/>
          <a:p>
            <a:pPr>
              <a:lnSpc>
                <a:spcPct val="80000"/>
              </a:lnSpc>
            </a:pPr>
            <a:r>
              <a:rPr lang="en-US" sz="1000"/>
              <a:t>1. Centers for Disease Control and Prevention. Trends in tuberculosis-United States, 1998-2003 [published correction appears in MMWR Morb Mortal Wkly Rep 2004;53:246]. MMWR Morb Mortal Wkly Rep 2004;53:209-14.</a:t>
            </a:r>
          </a:p>
          <a:p>
            <a:pPr>
              <a:lnSpc>
                <a:spcPct val="80000"/>
              </a:lnSpc>
            </a:pPr>
            <a:r>
              <a:rPr lang="en-US" sz="1000"/>
              <a:t>2. Dye C, Scheele S, Dolin P, Pathania V, Raviglione MC. Consensus statement. Global burden of tuberculosis: estimated incidence, prevalence, and mortality by country. WHO Global Surveillance and Monitoring Project. JAMA 1999;282:677-86.</a:t>
            </a:r>
          </a:p>
          <a:p>
            <a:pPr>
              <a:lnSpc>
                <a:spcPct val="80000"/>
              </a:lnSpc>
            </a:pPr>
            <a:r>
              <a:rPr lang="en-US" sz="1000"/>
              <a:t>3. Rieder HL, Snider DE Jr, Cauthen GM. Extrapulmonary tuberculosis in the United States. Am Rev Respir Dis 1990;141:347-51.</a:t>
            </a:r>
          </a:p>
          <a:p>
            <a:pPr>
              <a:lnSpc>
                <a:spcPct val="80000"/>
              </a:lnSpc>
            </a:pPr>
            <a:r>
              <a:rPr lang="en-US" sz="1000"/>
              <a:t>4. Chaisson RE, Schecter GF, Theuer CP, Rutherford GW, Echenberg DF, Hopewell PC. Tuberculosis in patients with the acquired immunodeficiency syndrome. Clinical features, response to therapy, and survival. Am Rev Respir Dis 1987;136:570-4.</a:t>
            </a:r>
          </a:p>
          <a:p>
            <a:pPr>
              <a:lnSpc>
                <a:spcPct val="80000"/>
              </a:lnSpc>
            </a:pPr>
            <a:r>
              <a:rPr lang="en-US" sz="1000"/>
              <a:t>5. Shafer RW, Kim DS, Weiss JP, Quale JM. Extrapulmonary tuberculosis in patients with human immunodeficiency virus infection. Medicine (Baltimore) 1991;70:384-97.</a:t>
            </a:r>
          </a:p>
          <a:p>
            <a:pPr>
              <a:lnSpc>
                <a:spcPct val="80000"/>
              </a:lnSpc>
            </a:pPr>
            <a:r>
              <a:rPr lang="en-US" sz="1000"/>
              <a:t>6. Jones BE, Young SM, Antoniskis D, Davidson PT, Kramer F, Barnes PF. Relationship of the manifestations of tuberculosis to CD4 cell counts in patients with human immunodeficiency virus infection. Am Rev Respir Dis 1993;148:1292-7.</a:t>
            </a:r>
          </a:p>
          <a:p>
            <a:pPr>
              <a:lnSpc>
                <a:spcPct val="80000"/>
              </a:lnSpc>
            </a:pPr>
            <a:r>
              <a:rPr lang="en-US" sz="1000"/>
              <a:t>7. Horsburgh CR Jr, Feldman S, Ridzon R, for the Infectious Diseases Society of America. Practice guidelines for the treatment of turberculosis. Clin Infect Dis 2000;31:633-9.</a:t>
            </a:r>
          </a:p>
          <a:p>
            <a:pPr>
              <a:lnSpc>
                <a:spcPct val="80000"/>
              </a:lnSpc>
            </a:pPr>
            <a:r>
              <a:rPr lang="en-US" sz="1000"/>
              <a:t>8. American Thoracic Society, CDC, Infectious Diseases Society of America. Treatment of tuberculosis [published correction appears in MMWR Recomm Rep 2005;53:1203]. MMWR Recomm Rep 2003;52(RR-11):1-77.</a:t>
            </a:r>
          </a:p>
          <a:p>
            <a:pPr>
              <a:lnSpc>
                <a:spcPct val="80000"/>
              </a:lnSpc>
            </a:pPr>
            <a:r>
              <a:rPr lang="en-US" sz="1000"/>
              <a:t>9. Prasad K, Volmink J, Menon GR. Steroids for treating tuberculous meningitis. Cochrane Database Syst Rev 2000;(3):CD002244.</a:t>
            </a:r>
          </a:p>
          <a:p>
            <a:pPr>
              <a:lnSpc>
                <a:spcPct val="80000"/>
              </a:lnSpc>
            </a:pPr>
            <a:r>
              <a:rPr lang="en-US" sz="1000"/>
              <a:t>10. Mayosi BM, Ntsekhe M, Volmink JA, Commerford PJ. Interventions for treating tuberculous pericarditis. Cochrane Database Syst Rev 2002;(4):CD000526.</a:t>
            </a:r>
          </a:p>
          <a:p>
            <a:pPr>
              <a:lnSpc>
                <a:spcPct val="80000"/>
              </a:lnSpc>
            </a:pPr>
            <a:r>
              <a:rPr lang="en-US" sz="1000"/>
              <a:t>11. Dooley DP, Carpenter JL, Rademacher S. Adjunctive corticosteroid therapy for tuberculosis: a critical reappraisal of the literature. Clin Infect Dis 1997;25:872-87.</a:t>
            </a:r>
          </a:p>
          <a:p>
            <a:pPr>
              <a:lnSpc>
                <a:spcPct val="80000"/>
              </a:lnSpc>
            </a:pPr>
            <a:r>
              <a:rPr lang="en-US" sz="1000"/>
              <a:t>12. Blumberg HM, Leonard MK Jr, Jasmer RM. Update on the treatment of tuberculosis and latent tuberculosis infection. JAMA 2005;293: 2776-84.</a:t>
            </a:r>
          </a:p>
          <a:p>
            <a:pPr>
              <a:lnSpc>
                <a:spcPct val="80000"/>
              </a:lnSpc>
            </a:pPr>
            <a:r>
              <a:rPr lang="en-US" sz="1000"/>
              <a:t>13. Mert A, Tabak F, Ozaras R, Tahan V, Ozturk R, Aktuglu Y. Tuberculous lymphadenopathy in adults: a review of 35 cases. Acta Chir Belg 2002;102:118-21.</a:t>
            </a:r>
          </a:p>
          <a:p>
            <a:pPr>
              <a:lnSpc>
                <a:spcPct val="80000"/>
              </a:lnSpc>
            </a:pPr>
            <a:r>
              <a:rPr lang="en-US" sz="1000"/>
              <a:t>14. Ebdrup L, Storgaard M, Jensen-Fangel S, Obel N. Ten years of extrapulmonary tuberculosis in a Danish university clinic. Scand J Infect Dis 2003;35:244-6.</a:t>
            </a:r>
          </a:p>
          <a:p>
            <a:pPr>
              <a:lnSpc>
                <a:spcPct val="80000"/>
              </a:lnSpc>
            </a:pPr>
            <a:r>
              <a:rPr lang="en-US" sz="1000"/>
              <a:t>15. Jha BC, Dass A, Nagarkar NM, Gupta R, Singhal S. Cervical tuberculous lymphadenopathy: changing clinical pattern and concepts in management. Postgrad Med J 2001;77:185-7.</a:t>
            </a:r>
          </a:p>
          <a:p>
            <a:pPr>
              <a:lnSpc>
                <a:spcPct val="80000"/>
              </a:lnSpc>
            </a:pPr>
            <a:r>
              <a:rPr lang="en-US" sz="1000"/>
              <a:t>16. American Thoracic Society, CDC. Diagnostic standards and classification of tuberculosis in adults and children. Am J Respir Crit Care Med 2000;161(4 pt 1):1376-95.</a:t>
            </a:r>
          </a:p>
          <a:p>
            <a:pPr>
              <a:lnSpc>
                <a:spcPct val="80000"/>
              </a:lnSpc>
            </a:pPr>
            <a:r>
              <a:rPr lang="en-US" sz="1000"/>
              <a:t>17. Artenstein AW, Kim JH, Williams WJ, Chung RC. Isolated peripheral tuberculous lymphadenitis in adults: current clinical and diagnostic issues. Clin Infect Dis 1995;20:876-82.</a:t>
            </a:r>
          </a:p>
        </p:txBody>
      </p:sp>
      <p:pic>
        <p:nvPicPr>
          <p:cNvPr id="49156" name="Picture 4" descr="MPj03877780000[1]"/>
          <p:cNvPicPr>
            <a:picLocks noChangeAspect="1" noChangeArrowheads="1"/>
          </p:cNvPicPr>
          <p:nvPr/>
        </p:nvPicPr>
        <p:blipFill>
          <a:blip r:embed="rId2" cstate="print"/>
          <a:srcRect/>
          <a:stretch>
            <a:fillRect/>
          </a:stretch>
        </p:blipFill>
        <p:spPr bwMode="auto">
          <a:xfrm>
            <a:off x="7010400" y="304800"/>
            <a:ext cx="1295400" cy="923925"/>
          </a:xfrm>
          <a:prstGeom prst="rect">
            <a:avLst/>
          </a:prstGeom>
          <a:noFill/>
        </p:spPr>
      </p:pic>
      <p:pic>
        <p:nvPicPr>
          <p:cNvPr id="49157" name="Picture 5" descr="MPj04092700000[1]"/>
          <p:cNvPicPr>
            <a:picLocks noChangeAspect="1" noChangeArrowheads="1"/>
          </p:cNvPicPr>
          <p:nvPr/>
        </p:nvPicPr>
        <p:blipFill>
          <a:blip r:embed="rId3" cstate="print"/>
          <a:srcRect/>
          <a:stretch>
            <a:fillRect/>
          </a:stretch>
        </p:blipFill>
        <p:spPr bwMode="auto">
          <a:xfrm>
            <a:off x="838200" y="152400"/>
            <a:ext cx="990600" cy="1143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328613"/>
            <a:ext cx="8229600" cy="1014412"/>
          </a:xfrm>
        </p:spPr>
        <p:txBody>
          <a:bodyPr/>
          <a:lstStyle/>
          <a:p>
            <a:pPr algn="ctr"/>
            <a:r>
              <a:rPr lang="en-US" b="1"/>
              <a:t>REFERENCES</a:t>
            </a:r>
          </a:p>
        </p:txBody>
      </p:sp>
      <p:sp>
        <p:nvSpPr>
          <p:cNvPr id="50179" name="Rectangle 3"/>
          <p:cNvSpPr>
            <a:spLocks noGrp="1" noChangeArrowheads="1"/>
          </p:cNvSpPr>
          <p:nvPr>
            <p:ph sz="quarter" idx="1"/>
          </p:nvPr>
        </p:nvSpPr>
        <p:spPr>
          <a:xfrm>
            <a:off x="381000" y="1447800"/>
            <a:ext cx="8229600" cy="5181600"/>
          </a:xfrm>
        </p:spPr>
        <p:txBody>
          <a:bodyPr>
            <a:normAutofit fontScale="92500"/>
          </a:bodyPr>
          <a:lstStyle/>
          <a:p>
            <a:pPr>
              <a:lnSpc>
                <a:spcPct val="80000"/>
              </a:lnSpc>
            </a:pPr>
            <a:r>
              <a:rPr lang="en-US" sz="800"/>
              <a:t>18. Shriner KA, Mathisen GE, Goetz MB. Comparison of mycobacterial lymphadenitis among persons infected with human immunodeficiency virus and seronegative controls. Clin Infect Dis 1992;15:601-5.</a:t>
            </a:r>
          </a:p>
          <a:p>
            <a:pPr>
              <a:lnSpc>
                <a:spcPct val="80000"/>
              </a:lnSpc>
            </a:pPr>
            <a:r>
              <a:rPr lang="en-US" sz="800"/>
              <a:t>19. Seibert AF, Haynes J Jr, Middleton R, Bass JB Jr. Tuberculous pleural effusion. Twenty-year experience. Chest 1991;99:883-6.</a:t>
            </a:r>
          </a:p>
          <a:p>
            <a:pPr>
              <a:lnSpc>
                <a:spcPct val="80000"/>
              </a:lnSpc>
            </a:pPr>
            <a:r>
              <a:rPr lang="en-US" sz="800"/>
              <a:t>20. Valdes L, Alvarez D, San Jose E, Penela P, Valle JM, Garcia-Pazos JM, et al. Tuberculous pleurisy: a study of 254 patients. Arch Intern Med 1998;158:2017-21.</a:t>
            </a:r>
          </a:p>
          <a:p>
            <a:pPr>
              <a:lnSpc>
                <a:spcPct val="80000"/>
              </a:lnSpc>
            </a:pPr>
            <a:r>
              <a:rPr lang="en-US" sz="800"/>
              <a:t>21. Yilmaz MU, Kumcuoglu Z, Utkaner G, Yalniz O, Erkmen G. Computed tomography findings of tuberculous pleurisy. Int J Tuberc Lung Dis 1998;2:164-7.</a:t>
            </a:r>
          </a:p>
          <a:p>
            <a:pPr>
              <a:lnSpc>
                <a:spcPct val="80000"/>
              </a:lnSpc>
            </a:pPr>
            <a:r>
              <a:rPr lang="en-US" sz="800"/>
              <a:t>22. Kataria YP, Khurshid I. Adenosine deaminase in the diagnosis of tuberculous pleural effusion. Chest 2001;120:334-6.</a:t>
            </a:r>
          </a:p>
          <a:p>
            <a:pPr>
              <a:lnSpc>
                <a:spcPct val="80000"/>
              </a:lnSpc>
            </a:pPr>
            <a:r>
              <a:rPr lang="en-US" sz="800"/>
              <a:t>23. Light RW. Establishing the diagnosis of tuberculous pleuritis. Arch Intern Med 1998;158:1967-8.</a:t>
            </a:r>
          </a:p>
          <a:p>
            <a:pPr>
              <a:lnSpc>
                <a:spcPct val="80000"/>
              </a:lnSpc>
            </a:pPr>
            <a:r>
              <a:rPr lang="en-US" sz="800"/>
              <a:t>24. Nagesh BS, Sehgal S, Jindal SK, Arora SK. Evaluation of polymerase chain reaction for detection of </a:t>
            </a:r>
            <a:r>
              <a:rPr lang="en-US" sz="800" i="1"/>
              <a:t>Mycobacterium tuberculosis </a:t>
            </a:r>
            <a:r>
              <a:rPr lang="en-US" sz="800"/>
              <a:t>in pleural fluid. Chest 2001;119:1737-41.</a:t>
            </a:r>
          </a:p>
          <a:p>
            <a:pPr>
              <a:lnSpc>
                <a:spcPct val="80000"/>
              </a:lnSpc>
            </a:pPr>
            <a:r>
              <a:rPr lang="en-US" sz="800"/>
              <a:t>25. Grosskopf I, Ben David A, Charach G, Hochman I, Pitlik S. Bone and joint tuberculosis-a 10-year review. Isr J Med Sci 1994;30:278-83.</a:t>
            </a:r>
          </a:p>
          <a:p>
            <a:pPr>
              <a:lnSpc>
                <a:spcPct val="80000"/>
              </a:lnSpc>
            </a:pPr>
            <a:r>
              <a:rPr lang="en-US" sz="800"/>
              <a:t>26. Watts HG, Lifeso RM. Tuberculosis of bones and joints. J Bone Joint Surg Am 1996;78:288-98.</a:t>
            </a:r>
          </a:p>
          <a:p>
            <a:pPr>
              <a:lnSpc>
                <a:spcPct val="80000"/>
              </a:lnSpc>
            </a:pPr>
            <a:r>
              <a:rPr lang="en-US" sz="800"/>
              <a:t>27. Lifeso RM, Weaver P, Harder EH. Tuberculous spondylitis in adults. J Bone Joint Surg Am 1985;67:1405-13.</a:t>
            </a:r>
          </a:p>
          <a:p>
            <a:pPr>
              <a:lnSpc>
                <a:spcPct val="80000"/>
              </a:lnSpc>
            </a:pPr>
            <a:r>
              <a:rPr lang="en-US" sz="800"/>
              <a:t>28. Five-year assessment of controlled trials of short-course chemotherapy regimens of 6, 9, or 18 months' duration for spinal tuberculosis in patients ambulatory from the start or undergoing radical surgery. Fourteenth report of the Medical Research Council Working Party on Tuberculosis of the Spine. Int Orthop 1999;23:73-81.</a:t>
            </a:r>
          </a:p>
          <a:p>
            <a:pPr>
              <a:lnSpc>
                <a:spcPct val="80000"/>
              </a:lnSpc>
            </a:pPr>
            <a:r>
              <a:rPr lang="en-US" sz="800"/>
              <a:t>29. Rich AR, McCordock HA. The pathogenesis of tuberculous meningitis. Bull Johns Hopkins Hosp 1933;52:5-37. (Cited by Donald PR, Schoeman JF. Tuberculous meningitis. N Engl J Med 2004;351:1719-20. Accessed online April 1, 2005, at: </a:t>
            </a:r>
            <a:r>
              <a:rPr lang="en-US" sz="800">
                <a:hlinkClick r:id="rId2"/>
              </a:rPr>
              <a:t>http://content.nejm.org/cgi/content/full/351/17/1719</a:t>
            </a:r>
            <a:r>
              <a:rPr lang="en-US" sz="800"/>
              <a:t>.)</a:t>
            </a:r>
          </a:p>
          <a:p>
            <a:pPr>
              <a:lnSpc>
                <a:spcPct val="80000"/>
              </a:lnSpc>
            </a:pPr>
            <a:r>
              <a:rPr lang="en-US" sz="800"/>
              <a:t>30. Molavi A, LeFrock JL. Tuberculous meningitis. Med Clin North Am 1985;69:315-31.</a:t>
            </a:r>
          </a:p>
          <a:p>
            <a:pPr>
              <a:lnSpc>
                <a:spcPct val="80000"/>
              </a:lnSpc>
            </a:pPr>
            <a:r>
              <a:rPr lang="en-US" sz="800"/>
              <a:t>31. Kennedy DH, Fallon RJ. Tuberculous meningitis. JAMA 1979;241:264-8.</a:t>
            </a:r>
          </a:p>
          <a:p>
            <a:pPr>
              <a:lnSpc>
                <a:spcPct val="80000"/>
              </a:lnSpc>
            </a:pPr>
            <a:r>
              <a:rPr lang="en-US" sz="800"/>
              <a:t>32. Pai M, Flores LL, Pai N, Hubbard A, Riley LW, Colford JM Jr. Diagnostic accuracy of nucleic acid amplification tests for tuberculous meningitis: a systematic review and meta-analysis. Lancet Infect Dis 2003;3:633-43.</a:t>
            </a:r>
          </a:p>
          <a:p>
            <a:pPr>
              <a:lnSpc>
                <a:spcPct val="80000"/>
              </a:lnSpc>
            </a:pPr>
            <a:r>
              <a:rPr lang="en-US" sz="800"/>
              <a:t>33. Ribera E, Martinez-Vazquez JM, Ocana I, Segura RM, Pascual C. Activity of adenosine deaminase in cerebrospinal fluid for the diagnosis and follow-up of tuberculous meningitis in adults. J Infect Dis 1987;155: 603-7.</a:t>
            </a:r>
          </a:p>
          <a:p>
            <a:pPr>
              <a:lnSpc>
                <a:spcPct val="80000"/>
              </a:lnSpc>
            </a:pPr>
            <a:r>
              <a:rPr lang="en-US" sz="800"/>
              <a:t>34. Thwaites GE, Nguyen DB, Nguyen HD, Hoang TQ, Do TT, Nguyen TC, et al. Dexamethasone for the treatment of tuberculous meningitis in adolescents and adults. N Engl J Med 2004;351:1741-51.</a:t>
            </a:r>
          </a:p>
          <a:p>
            <a:pPr>
              <a:lnSpc>
                <a:spcPct val="80000"/>
              </a:lnSpc>
            </a:pPr>
            <a:r>
              <a:rPr lang="en-US" sz="800"/>
              <a:t>35. Marshall JB. Tuberculosis of the gastrointestinal tract and peritoneum. Am J Gastroenterol 1993;88:989-99.</a:t>
            </a:r>
          </a:p>
          <a:p>
            <a:pPr>
              <a:lnSpc>
                <a:spcPct val="80000"/>
              </a:lnSpc>
            </a:pPr>
            <a:r>
              <a:rPr lang="en-US" sz="800"/>
              <a:t>36. Talwani R, Horvath JA. Tuberculous peritonitis in patients undergoing continuous ambulatory peritoneal dialysis: case report and review. Clin Infect Dis 2000;31:70-5.</a:t>
            </a:r>
          </a:p>
          <a:p>
            <a:pPr>
              <a:lnSpc>
                <a:spcPct val="80000"/>
              </a:lnSpc>
            </a:pPr>
            <a:r>
              <a:rPr lang="en-US" sz="800"/>
              <a:t>37. Christensen WI. Genitourinary tuberculosis: review of 102 cases. Medicine (Baltimore) 1974;53:377-90.</a:t>
            </a:r>
          </a:p>
          <a:p>
            <a:pPr>
              <a:lnSpc>
                <a:spcPct val="80000"/>
              </a:lnSpc>
            </a:pPr>
            <a:r>
              <a:rPr lang="en-US" sz="800"/>
              <a:t>38. Simon HB, Weinstein AJ, Pasternak MS, Swartz MN, Kunz LJ. Genitourinary tuberculosis. Clinical features in a general hospital population. Am J Med 1977;63:410-20.</a:t>
            </a:r>
          </a:p>
          <a:p>
            <a:pPr>
              <a:lnSpc>
                <a:spcPct val="80000"/>
              </a:lnSpc>
            </a:pPr>
            <a:r>
              <a:rPr lang="en-US" sz="800"/>
              <a:t>39. Munt PW. Miliary tuberculosis in the chemotherapy era: with a clinical review in 69 American adults. Medicine (Baltimore) 1972;51:139-55.</a:t>
            </a:r>
          </a:p>
          <a:p>
            <a:pPr>
              <a:lnSpc>
                <a:spcPct val="80000"/>
              </a:lnSpc>
            </a:pPr>
            <a:r>
              <a:rPr lang="en-US" sz="800"/>
              <a:t>40. Kim JH, Langston AA, Gallis HA. Miliary tuberculosis: epidemiology, clinical manifestations, diagnosis, and outcome. Rev Infect Dis 1990;12:583-90.</a:t>
            </a:r>
          </a:p>
          <a:p>
            <a:pPr>
              <a:lnSpc>
                <a:spcPct val="80000"/>
              </a:lnSpc>
            </a:pPr>
            <a:r>
              <a:rPr lang="en-US" sz="800"/>
              <a:t>41. Trautner BW, Darouiche RO. Tuberculous pericarditis: optimal diagnosis and management. Clin Infect Dis 2001;33:954-61.</a:t>
            </a:r>
          </a:p>
          <a:p>
            <a:pPr>
              <a:lnSpc>
                <a:spcPct val="80000"/>
              </a:lnSpc>
            </a:pPr>
            <a:r>
              <a:rPr lang="en-US" sz="800"/>
              <a:t>42. Keane J, Gershon S, Wise RP, Mirabile-Levens E, Kasznica J, Schwieterman WD, et al. Tuberculosis associated with infliximab, a tumor necrosis factor alpha-neutralizing agent. N Engl J Med 2001;345:1098-104.</a:t>
            </a:r>
          </a:p>
          <a:p>
            <a:pPr>
              <a:lnSpc>
                <a:spcPct val="80000"/>
              </a:lnSpc>
            </a:pPr>
            <a:r>
              <a:rPr lang="en-US" sz="800"/>
              <a:t>43. Mohan AK, Cote TR, Block JA, Manadan AM, Siegel JN, Braun MM. Tuberculosis following the use of etanercept, a tumor necrosis factor inhibitor. Clin Infect Dis 2004;39:295-9.</a:t>
            </a:r>
          </a:p>
          <a:p>
            <a:pPr>
              <a:lnSpc>
                <a:spcPct val="80000"/>
              </a:lnSpc>
            </a:pPr>
            <a:r>
              <a:rPr lang="en-US" sz="800"/>
              <a:t>44. Mehta JB, Dutt A, Harvill L, Mathews KM. Epidemiology of extrapulmonary tuberculosis: a comparative analysis with pre-AIDS era. </a:t>
            </a:r>
            <a:r>
              <a:rPr lang="en-US" sz="800" i="1"/>
              <a:t>Chest</a:t>
            </a:r>
            <a:r>
              <a:rPr lang="en-US" sz="800"/>
              <a:t> 1991;99:1134–1138. </a:t>
            </a:r>
            <a:br>
              <a:rPr lang="en-US" sz="800"/>
            </a:br>
            <a:r>
              <a:rPr lang="en-US" sz="800"/>
              <a:t>45. Leder RA, Low VHS. Tuberculosis of the abdomen. </a:t>
            </a:r>
            <a:r>
              <a:rPr lang="en-US" sz="800" i="1"/>
              <a:t>Radiol Clin North Am</a:t>
            </a:r>
            <a:r>
              <a:rPr lang="en-US" sz="800"/>
              <a:t> 1995;33:691–705. </a:t>
            </a:r>
            <a:br>
              <a:rPr lang="en-US" sz="800"/>
            </a:br>
            <a:r>
              <a:rPr lang="en-US" sz="800"/>
              <a:t>46. Marshall JB. Tuberculosis of the gastrointestinal tract and peritoneum. </a:t>
            </a:r>
            <a:r>
              <a:rPr lang="en-US" sz="800" i="1"/>
              <a:t>Am J Gastroenterol</a:t>
            </a:r>
            <a:r>
              <a:rPr lang="en-US" sz="800"/>
              <a:t> 1993;88:989–999. </a:t>
            </a:r>
            <a:br>
              <a:rPr lang="en-US" sz="800"/>
            </a:br>
            <a:r>
              <a:rPr lang="en-US" sz="800"/>
              <a:t>47. Shakil AO, Korula J, Kanel GC, Murray NGB, Reynolds TB. Diagnostic features of tuberculous peritonitis in the absence and presence of chronic liver disease: a case control study. </a:t>
            </a:r>
            <a:r>
              <a:rPr lang="en-US" sz="800" i="1"/>
              <a:t>Am J Med</a:t>
            </a:r>
            <a:r>
              <a:rPr lang="en-US" sz="800"/>
              <a:t> 1996;100:179–185. </a:t>
            </a:r>
            <a:br>
              <a:rPr lang="en-US" sz="800"/>
            </a:br>
            <a:r>
              <a:rPr lang="en-US" sz="800"/>
              <a:t>48. Dwivedi M, Misra SP, Misra V, Kumar R. Value of adenosine deaminase estimation in the diagnosis of tuberculous ascites. </a:t>
            </a:r>
            <a:r>
              <a:rPr lang="en-US" sz="800" i="1"/>
              <a:t>Am J Gastroenterol</a:t>
            </a:r>
            <a:r>
              <a:rPr lang="en-US" sz="800"/>
              <a:t> 1990;85:1123–1125. </a:t>
            </a:r>
          </a:p>
          <a:p>
            <a:pPr>
              <a:lnSpc>
                <a:spcPct val="80000"/>
              </a:lnSpc>
              <a:buFontTx/>
              <a:buNone/>
            </a:pPr>
            <a:endParaRPr lang="en-US" sz="800"/>
          </a:p>
        </p:txBody>
      </p:sp>
      <p:pic>
        <p:nvPicPr>
          <p:cNvPr id="50180" name="Picture 4" descr="MPj04009770000[1]"/>
          <p:cNvPicPr>
            <a:picLocks noChangeAspect="1" noChangeArrowheads="1"/>
          </p:cNvPicPr>
          <p:nvPr/>
        </p:nvPicPr>
        <p:blipFill>
          <a:blip r:embed="rId3" cstate="print"/>
          <a:srcRect/>
          <a:stretch>
            <a:fillRect/>
          </a:stretch>
        </p:blipFill>
        <p:spPr bwMode="auto">
          <a:xfrm>
            <a:off x="1143000" y="228600"/>
            <a:ext cx="885825" cy="11080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1</a:t>
            </a:r>
            <a:endParaRPr lang="en-IN" dirty="0"/>
          </a:p>
        </p:txBody>
      </p:sp>
      <p:sp>
        <p:nvSpPr>
          <p:cNvPr id="3" name="Content Placeholder 2"/>
          <p:cNvSpPr>
            <a:spLocks noGrp="1"/>
          </p:cNvSpPr>
          <p:nvPr>
            <p:ph sz="quarter" idx="1"/>
          </p:nvPr>
        </p:nvSpPr>
        <p:spPr>
          <a:xfrm>
            <a:off x="914400" y="1447800"/>
            <a:ext cx="7772400" cy="4572000"/>
          </a:xfrm>
        </p:spPr>
        <p:txBody>
          <a:bodyPr/>
          <a:lstStyle/>
          <a:p>
            <a:pPr>
              <a:buNone/>
            </a:pPr>
            <a:r>
              <a:rPr lang="en-US" dirty="0" smtClean="0"/>
              <a:t>How will you diagnose </a:t>
            </a:r>
            <a:r>
              <a:rPr lang="en-US" dirty="0" err="1" smtClean="0"/>
              <a:t>Tubercululosis</a:t>
            </a:r>
            <a:r>
              <a:rPr lang="en-US" dirty="0" smtClean="0"/>
              <a:t> of lymph nodes ?</a:t>
            </a:r>
            <a:br>
              <a:rPr lang="en-US" dirty="0" smtClean="0"/>
            </a:br>
            <a:endParaRPr lang="en-US" dirty="0" smtClean="0"/>
          </a:p>
          <a:p>
            <a:pPr>
              <a:buNone/>
            </a:pPr>
            <a:endParaRPr lang="en-US" dirty="0" smtClean="0"/>
          </a:p>
          <a:p>
            <a:pPr>
              <a:buNone/>
            </a:pPr>
            <a:endParaRPr lang="en-US" dirty="0" smtClean="0"/>
          </a:p>
          <a:p>
            <a:r>
              <a:rPr lang="en-US" dirty="0" err="1" smtClean="0"/>
              <a:t>A.Tuberculin</a:t>
            </a:r>
            <a:r>
              <a:rPr lang="en-US" dirty="0" smtClean="0"/>
              <a:t> test</a:t>
            </a:r>
          </a:p>
          <a:p>
            <a:r>
              <a:rPr lang="en-US" dirty="0" smtClean="0"/>
              <a:t>B. FNAC</a:t>
            </a:r>
          </a:p>
          <a:p>
            <a:r>
              <a:rPr lang="en-US" dirty="0" smtClean="0"/>
              <a:t>C. Biopsy</a:t>
            </a:r>
          </a:p>
          <a:p>
            <a:r>
              <a:rPr lang="en-US" dirty="0" smtClean="0"/>
              <a:t>D. All of the above</a:t>
            </a:r>
          </a:p>
          <a:p>
            <a:pPr>
              <a:buNone/>
            </a:pPr>
            <a:endParaRPr lang="en-IN" dirty="0" smtClean="0"/>
          </a:p>
          <a:p>
            <a:endParaRPr lang="en-IN"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endParaRPr lang="en-IN" dirty="0"/>
          </a:p>
        </p:txBody>
      </p:sp>
      <p:sp>
        <p:nvSpPr>
          <p:cNvPr id="3" name="Content Placeholder 2"/>
          <p:cNvSpPr>
            <a:spLocks noGrp="1"/>
          </p:cNvSpPr>
          <p:nvPr>
            <p:ph sz="quarter" idx="1"/>
          </p:nvPr>
        </p:nvSpPr>
        <p:spPr/>
        <p:txBody>
          <a:bodyPr/>
          <a:lstStyle/>
          <a:p>
            <a:r>
              <a:rPr lang="en-US" dirty="0" smtClean="0"/>
              <a:t>Presenting complains pleural effusion are except</a:t>
            </a:r>
          </a:p>
          <a:p>
            <a:pPr>
              <a:buNone/>
            </a:pPr>
            <a:endParaRPr lang="en-US" dirty="0" smtClean="0"/>
          </a:p>
          <a:p>
            <a:pPr marL="228600" indent="-228600">
              <a:buAutoNum type="alphaLcPeriod"/>
            </a:pPr>
            <a:r>
              <a:rPr lang="en-US" dirty="0" smtClean="0"/>
              <a:t>Cough with expectoration</a:t>
            </a:r>
          </a:p>
          <a:p>
            <a:pPr marL="228600" indent="-228600">
              <a:buAutoNum type="alphaLcPeriod"/>
            </a:pPr>
            <a:r>
              <a:rPr lang="en-US" dirty="0" smtClean="0"/>
              <a:t>Chest pain</a:t>
            </a:r>
          </a:p>
          <a:p>
            <a:pPr marL="228600" indent="-228600">
              <a:buAutoNum type="alphaLcPeriod"/>
            </a:pPr>
            <a:r>
              <a:rPr lang="en-US" dirty="0" smtClean="0"/>
              <a:t>Dry cough</a:t>
            </a:r>
          </a:p>
          <a:p>
            <a:pPr marL="228600" indent="-228600">
              <a:buAutoNum type="alphaLcPeriod"/>
            </a:pPr>
            <a:r>
              <a:rPr lang="en-US" dirty="0" smtClean="0"/>
              <a:t>Breathlessness</a:t>
            </a:r>
            <a:endParaRPr lang="en-IN" dirty="0" smtClean="0"/>
          </a:p>
          <a:p>
            <a:pPr marL="228600" indent="-228600">
              <a:buNone/>
            </a:pPr>
            <a:endParaRPr lang="en-US" dirty="0" smtClean="0"/>
          </a:p>
          <a:p>
            <a:endParaRPr lang="en-IN"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a:t>
            </a:r>
            <a:endParaRPr lang="en-IN" dirty="0"/>
          </a:p>
        </p:txBody>
      </p:sp>
      <p:sp>
        <p:nvSpPr>
          <p:cNvPr id="3" name="Content Placeholder 2"/>
          <p:cNvSpPr>
            <a:spLocks noGrp="1"/>
          </p:cNvSpPr>
          <p:nvPr>
            <p:ph sz="quarter" idx="1"/>
          </p:nvPr>
        </p:nvSpPr>
        <p:spPr/>
        <p:txBody>
          <a:bodyPr/>
          <a:lstStyle/>
          <a:p>
            <a:r>
              <a:rPr lang="en-US" dirty="0" smtClean="0"/>
              <a:t>Commonest site of intestinal tuberculosis?</a:t>
            </a:r>
          </a:p>
          <a:p>
            <a:endParaRPr lang="en-US" dirty="0" smtClean="0"/>
          </a:p>
          <a:p>
            <a:endParaRPr lang="en-US" dirty="0" smtClean="0"/>
          </a:p>
          <a:p>
            <a:pPr>
              <a:buNone/>
            </a:pPr>
            <a:endParaRPr lang="en-US" dirty="0" smtClean="0"/>
          </a:p>
          <a:p>
            <a:pPr marL="228600" indent="-228600">
              <a:buAutoNum type="alphaLcPeriod"/>
            </a:pPr>
            <a:r>
              <a:rPr lang="en-US" dirty="0" err="1" smtClean="0"/>
              <a:t>Iliocecal</a:t>
            </a:r>
            <a:r>
              <a:rPr lang="en-US" dirty="0" smtClean="0"/>
              <a:t> region</a:t>
            </a:r>
          </a:p>
          <a:p>
            <a:pPr marL="228600" indent="-228600">
              <a:buAutoNum type="alphaLcPeriod"/>
            </a:pPr>
            <a:r>
              <a:rPr lang="en-US" dirty="0" smtClean="0"/>
              <a:t>Small intestine</a:t>
            </a:r>
          </a:p>
          <a:p>
            <a:pPr marL="228600" indent="-228600">
              <a:buAutoNum type="alphaLcPeriod"/>
            </a:pPr>
            <a:r>
              <a:rPr lang="en-US" dirty="0" smtClean="0"/>
              <a:t>Large intestine</a:t>
            </a:r>
          </a:p>
          <a:p>
            <a:pPr marL="228600" indent="-228600">
              <a:buAutoNum type="alphaLcPeriod"/>
            </a:pPr>
            <a:r>
              <a:rPr lang="en-US" dirty="0" smtClean="0"/>
              <a:t>Appendix</a:t>
            </a:r>
          </a:p>
          <a:p>
            <a:pPr marL="228600" indent="-228600">
              <a:buNone/>
            </a:pPr>
            <a:endParaRPr lang="en-IN" dirty="0" smtClean="0"/>
          </a:p>
          <a:p>
            <a:endParaRPr lang="en-IN"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4</a:t>
            </a:r>
            <a:endParaRPr lang="en-US" dirty="0"/>
          </a:p>
        </p:txBody>
      </p:sp>
      <p:sp>
        <p:nvSpPr>
          <p:cNvPr id="3" name="Content Placeholder 2"/>
          <p:cNvSpPr>
            <a:spLocks noGrp="1"/>
          </p:cNvSpPr>
          <p:nvPr>
            <p:ph sz="quarter" idx="1"/>
          </p:nvPr>
        </p:nvSpPr>
        <p:spPr/>
        <p:txBody>
          <a:bodyPr/>
          <a:lstStyle/>
          <a:p>
            <a:r>
              <a:rPr lang="en-US" dirty="0" smtClean="0"/>
              <a:t>Skeletal tuberculosis most commonly involve..</a:t>
            </a:r>
          </a:p>
          <a:p>
            <a:pPr>
              <a:buNone/>
            </a:pPr>
            <a:endParaRPr lang="en-US" dirty="0" smtClean="0"/>
          </a:p>
          <a:p>
            <a:pPr marL="228600" indent="-228600">
              <a:buAutoNum type="alphaLcPeriod"/>
            </a:pPr>
            <a:r>
              <a:rPr lang="en-US" dirty="0" smtClean="0"/>
              <a:t>Spine</a:t>
            </a:r>
          </a:p>
          <a:p>
            <a:pPr marL="228600" indent="-228600">
              <a:buAutoNum type="alphaLcPeriod"/>
            </a:pPr>
            <a:r>
              <a:rPr lang="en-US" dirty="0" smtClean="0"/>
              <a:t>Knee</a:t>
            </a:r>
          </a:p>
          <a:p>
            <a:pPr marL="228600" indent="-228600">
              <a:buAutoNum type="alphaLcPeriod"/>
            </a:pPr>
            <a:r>
              <a:rPr lang="en-US" dirty="0" smtClean="0"/>
              <a:t>Hip</a:t>
            </a:r>
          </a:p>
          <a:p>
            <a:pPr marL="228600" indent="-228600">
              <a:buAutoNum type="alphaLcPeriod"/>
            </a:pPr>
            <a:r>
              <a:rPr lang="en-US" dirty="0" smtClean="0"/>
              <a:t>Elbow </a:t>
            </a:r>
          </a:p>
          <a:p>
            <a:pPr marL="228600" indent="-228600">
              <a:buNone/>
            </a:pPr>
            <a:endParaRPr lang="en-IN" dirty="0" smtClean="0"/>
          </a:p>
          <a:p>
            <a:endParaRPr lang="en-IN"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5</a:t>
            </a:r>
            <a:endParaRPr lang="en-US"/>
          </a:p>
        </p:txBody>
      </p:sp>
      <p:sp>
        <p:nvSpPr>
          <p:cNvPr id="3" name="Content Placeholder 2"/>
          <p:cNvSpPr>
            <a:spLocks noGrp="1"/>
          </p:cNvSpPr>
          <p:nvPr>
            <p:ph sz="quarter" idx="1"/>
          </p:nvPr>
        </p:nvSpPr>
        <p:spPr/>
        <p:txBody>
          <a:bodyPr/>
          <a:lstStyle/>
          <a:p>
            <a:r>
              <a:rPr lang="en-US" dirty="0" smtClean="0"/>
              <a:t>Steroids are indicated in tuberculosis of following organs </a:t>
            </a:r>
          </a:p>
          <a:p>
            <a:pPr>
              <a:buNone/>
            </a:pPr>
            <a:endParaRPr lang="en-US" dirty="0" smtClean="0"/>
          </a:p>
          <a:p>
            <a:r>
              <a:rPr lang="en-US" dirty="0" smtClean="0"/>
              <a:t>a. Pericardial</a:t>
            </a:r>
          </a:p>
          <a:p>
            <a:r>
              <a:rPr lang="en-US" dirty="0" smtClean="0"/>
              <a:t>b.CNS</a:t>
            </a:r>
          </a:p>
          <a:p>
            <a:r>
              <a:rPr lang="en-US" dirty="0" smtClean="0"/>
              <a:t>C. Pleural </a:t>
            </a:r>
          </a:p>
          <a:p>
            <a:r>
              <a:rPr lang="en-US" dirty="0" smtClean="0"/>
              <a:t>d. All of the above</a:t>
            </a:r>
          </a:p>
          <a:p>
            <a:endParaRPr 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l"/>
            <a:r>
              <a:rPr lang="en-US" sz="2000" b="1" dirty="0"/>
              <a:t>The pleural fluid lactate dehydrogenase/adenosine </a:t>
            </a:r>
            <a:r>
              <a:rPr lang="en-US" sz="2000" b="1" dirty="0" err="1"/>
              <a:t>deaminase</a:t>
            </a:r>
            <a:r>
              <a:rPr lang="en-US" sz="2000" b="1" dirty="0"/>
              <a:t> ratio differentiates between </a:t>
            </a:r>
            <a:r>
              <a:rPr lang="en-US" sz="2000" b="1" dirty="0" err="1"/>
              <a:t>tuberculous</a:t>
            </a:r>
            <a:r>
              <a:rPr lang="en-US" sz="2000" b="1" dirty="0"/>
              <a:t> and </a:t>
            </a:r>
            <a:r>
              <a:rPr lang="en-US" sz="2000" b="1" dirty="0" err="1"/>
              <a:t>parapneumonic</a:t>
            </a:r>
            <a:r>
              <a:rPr lang="en-US" sz="2000" b="1" dirty="0"/>
              <a:t> pleural effusions.</a:t>
            </a:r>
            <a:br>
              <a:rPr lang="en-US" sz="2000" b="1" dirty="0"/>
            </a:br>
            <a:endParaRPr lang="en-US" sz="2000" dirty="0"/>
          </a:p>
        </p:txBody>
      </p:sp>
      <p:graphicFrame>
        <p:nvGraphicFramePr>
          <p:cNvPr id="4" name="Content Placeholder 3"/>
          <p:cNvGraphicFramePr>
            <a:graphicFrameLocks noGrp="1"/>
          </p:cNvGraphicFramePr>
          <p:nvPr>
            <p:ph idx="1"/>
            <p:extLst/>
          </p:nvPr>
        </p:nvGraphicFramePr>
        <p:xfrm>
          <a:off x="457200" y="1600200"/>
          <a:ext cx="8229600" cy="5105400"/>
        </p:xfrm>
        <a:graphic>
          <a:graphicData uri="http://schemas.openxmlformats.org/drawingml/2006/table">
            <a:tbl>
              <a:tblPr firstRow="1" bandRow="1">
                <a:tableStyleId>{5940675A-B579-460E-94D1-54222C63F5DA}</a:tableStyleId>
              </a:tblPr>
              <a:tblGrid>
                <a:gridCol w="2057400"/>
                <a:gridCol w="2057400"/>
                <a:gridCol w="2057400"/>
                <a:gridCol w="2057400"/>
              </a:tblGrid>
              <a:tr h="5105400">
                <a:tc>
                  <a:txBody>
                    <a:bodyPr/>
                    <a:lstStyle/>
                    <a:p>
                      <a:r>
                        <a:rPr lang="en-US" sz="1800" b="0" i="0" u="sng" kern="1200" dirty="0" smtClean="0">
                          <a:solidFill>
                            <a:schemeClr val="tx1"/>
                          </a:solidFill>
                          <a:effectLst/>
                          <a:latin typeface="+mn-lt"/>
                          <a:ea typeface="+mn-ea"/>
                          <a:cs typeface="+mn-cs"/>
                          <a:hlinkClick r:id="rId2" invalidUrl="https://www.ncbi.nlm.nih.gov/pubmed/?term=Wang J[Author]&amp;cauthor=true&amp;cauthor_uid=29202740"/>
                        </a:rPr>
                        <a:t>Wang J</a:t>
                      </a:r>
                      <a:r>
                        <a:rPr lang="en-US" sz="1800" b="0" i="0" kern="1200" baseline="30000" dirty="0" smtClean="0">
                          <a:solidFill>
                            <a:schemeClr val="tx1"/>
                          </a:solidFill>
                          <a:effectLst/>
                          <a:latin typeface="+mn-lt"/>
                          <a:ea typeface="+mn-ea"/>
                          <a:cs typeface="+mn-cs"/>
                        </a:rPr>
                        <a:t>1</a:t>
                      </a:r>
                      <a:r>
                        <a:rPr lang="en-US" sz="1800" b="0" i="0" kern="1200" dirty="0" smtClean="0">
                          <a:solidFill>
                            <a:schemeClr val="tx1"/>
                          </a:solidFill>
                          <a:effectLst/>
                          <a:latin typeface="+mn-lt"/>
                          <a:ea typeface="+mn-ea"/>
                          <a:cs typeface="+mn-cs"/>
                        </a:rPr>
                        <a:t>, </a:t>
                      </a:r>
                      <a:r>
                        <a:rPr lang="en-US" sz="1800" b="0" i="0" u="sng" kern="1200" dirty="0" smtClean="0">
                          <a:solidFill>
                            <a:schemeClr val="tx1"/>
                          </a:solidFill>
                          <a:effectLst/>
                          <a:latin typeface="+mn-lt"/>
                          <a:ea typeface="+mn-ea"/>
                          <a:cs typeface="+mn-cs"/>
                          <a:hlinkClick r:id="rId3" invalidUrl="https://www.ncbi.nlm.nih.gov/pubmed/?term=Liu J[Author]&amp;cauthor=true&amp;cauthor_uid=29202740"/>
                        </a:rPr>
                        <a:t>Liu J</a:t>
                      </a:r>
                      <a:r>
                        <a:rPr lang="en-US" sz="1800" b="0" i="0" kern="1200" baseline="30000" dirty="0" smtClean="0">
                          <a:solidFill>
                            <a:schemeClr val="tx1"/>
                          </a:solidFill>
                          <a:effectLst/>
                          <a:latin typeface="+mn-lt"/>
                          <a:ea typeface="+mn-ea"/>
                          <a:cs typeface="+mn-cs"/>
                        </a:rPr>
                        <a:t>2</a:t>
                      </a:r>
                      <a:r>
                        <a:rPr lang="en-US" sz="1800" b="0" i="0" kern="1200" dirty="0" smtClean="0">
                          <a:solidFill>
                            <a:schemeClr val="tx1"/>
                          </a:solidFill>
                          <a:effectLst/>
                          <a:latin typeface="+mn-lt"/>
                          <a:ea typeface="+mn-ea"/>
                          <a:cs typeface="+mn-cs"/>
                        </a:rPr>
                        <a:t>, </a:t>
                      </a:r>
                      <a:r>
                        <a:rPr lang="en-US" sz="1800" b="0" i="0" u="sng" kern="1200" dirty="0" err="1" smtClean="0">
                          <a:solidFill>
                            <a:schemeClr val="tx1"/>
                          </a:solidFill>
                          <a:effectLst/>
                          <a:latin typeface="+mn-lt"/>
                          <a:ea typeface="+mn-ea"/>
                          <a:cs typeface="+mn-cs"/>
                          <a:hlinkClick r:id="rId4" invalidUrl="https://www.ncbi.nlm.nih.gov/pubmed/?term=Xie X[Author]&amp;cauthor=true&amp;cauthor_uid=29202740"/>
                        </a:rPr>
                        <a:t>Xie</a:t>
                      </a:r>
                      <a:r>
                        <a:rPr lang="en-US" sz="1800" b="0" i="0" u="sng" kern="1200" dirty="0" smtClean="0">
                          <a:solidFill>
                            <a:schemeClr val="tx1"/>
                          </a:solidFill>
                          <a:effectLst/>
                          <a:latin typeface="+mn-lt"/>
                          <a:ea typeface="+mn-ea"/>
                          <a:cs typeface="+mn-cs"/>
                          <a:hlinkClick r:id="rId5" invalidUrl="https://www.ncbi.nlm.nih.gov/pubmed/?term=Xie X[Author]&amp;cauthor=true&amp;cauthor_uid=29202740"/>
                        </a:rPr>
                        <a:t> X</a:t>
                      </a:r>
                      <a:r>
                        <a:rPr lang="en-US" sz="1800" b="0" i="0" kern="1200" baseline="30000" dirty="0" smtClean="0">
                          <a:solidFill>
                            <a:schemeClr val="tx1"/>
                          </a:solidFill>
                          <a:effectLst/>
                          <a:latin typeface="+mn-lt"/>
                          <a:ea typeface="+mn-ea"/>
                          <a:cs typeface="+mn-cs"/>
                        </a:rPr>
                        <a:t>1</a:t>
                      </a:r>
                      <a:r>
                        <a:rPr lang="en-US" sz="1800" b="0" i="0" kern="1200" dirty="0" smtClean="0">
                          <a:solidFill>
                            <a:schemeClr val="tx1"/>
                          </a:solidFill>
                          <a:effectLst/>
                          <a:latin typeface="+mn-lt"/>
                          <a:ea typeface="+mn-ea"/>
                          <a:cs typeface="+mn-cs"/>
                        </a:rPr>
                        <a:t>, </a:t>
                      </a:r>
                      <a:r>
                        <a:rPr lang="en-US" sz="1800" b="0" i="0" u="sng" kern="1200" dirty="0" err="1" smtClean="0">
                          <a:solidFill>
                            <a:schemeClr val="tx1"/>
                          </a:solidFill>
                          <a:effectLst/>
                          <a:latin typeface="+mn-lt"/>
                          <a:ea typeface="+mn-ea"/>
                          <a:cs typeface="+mn-cs"/>
                          <a:hlinkClick r:id="rId6" invalidUrl="https://www.ncbi.nlm.nih.gov/pubmed/?term=Shen P[Author]&amp;cauthor=true&amp;cauthor_uid=29202740"/>
                        </a:rPr>
                        <a:t>Shen</a:t>
                      </a:r>
                      <a:r>
                        <a:rPr lang="en-US" sz="1800" b="0" i="0" u="sng" kern="1200" dirty="0" smtClean="0">
                          <a:solidFill>
                            <a:schemeClr val="tx1"/>
                          </a:solidFill>
                          <a:effectLst/>
                          <a:latin typeface="+mn-lt"/>
                          <a:ea typeface="+mn-ea"/>
                          <a:cs typeface="+mn-cs"/>
                          <a:hlinkClick r:id="rId7" invalidUrl="https://www.ncbi.nlm.nih.gov/pubmed/?term=Shen P[Author]&amp;cauthor=true&amp;cauthor_uid=29202740"/>
                        </a:rPr>
                        <a:t> P</a:t>
                      </a:r>
                      <a:r>
                        <a:rPr lang="en-US" sz="1800" b="0" i="0" kern="1200" baseline="30000" dirty="0" smtClean="0">
                          <a:solidFill>
                            <a:schemeClr val="tx1"/>
                          </a:solidFill>
                          <a:effectLst/>
                          <a:latin typeface="+mn-lt"/>
                          <a:ea typeface="+mn-ea"/>
                          <a:cs typeface="+mn-cs"/>
                        </a:rPr>
                        <a:t>1</a:t>
                      </a:r>
                      <a:r>
                        <a:rPr lang="en-US" sz="1800" b="0" i="0" kern="1200" dirty="0" smtClean="0">
                          <a:solidFill>
                            <a:schemeClr val="tx1"/>
                          </a:solidFill>
                          <a:effectLst/>
                          <a:latin typeface="+mn-lt"/>
                          <a:ea typeface="+mn-ea"/>
                          <a:cs typeface="+mn-cs"/>
                        </a:rPr>
                        <a:t>, </a:t>
                      </a:r>
                      <a:r>
                        <a:rPr lang="en-US" sz="1800" b="0" i="0" u="sng" kern="1200" dirty="0" smtClean="0">
                          <a:solidFill>
                            <a:schemeClr val="tx1"/>
                          </a:solidFill>
                          <a:effectLst/>
                          <a:latin typeface="+mn-lt"/>
                          <a:ea typeface="+mn-ea"/>
                          <a:cs typeface="+mn-cs"/>
                          <a:hlinkClick r:id="rId8" invalidUrl="https://www.ncbi.nlm.nih.gov/pubmed/?term=He J[Author]&amp;cauthor=true&amp;cauthor_uid=29202740"/>
                        </a:rPr>
                        <a:t>He J</a:t>
                      </a:r>
                      <a:r>
                        <a:rPr lang="en-US" sz="1800" b="0" i="0" kern="1200" baseline="30000" dirty="0" smtClean="0">
                          <a:solidFill>
                            <a:schemeClr val="tx1"/>
                          </a:solidFill>
                          <a:effectLst/>
                          <a:latin typeface="+mn-lt"/>
                          <a:ea typeface="+mn-ea"/>
                          <a:cs typeface="+mn-cs"/>
                        </a:rPr>
                        <a:t>2</a:t>
                      </a:r>
                      <a:r>
                        <a:rPr lang="en-US" sz="1800" b="0" i="0" kern="1200" dirty="0" smtClean="0">
                          <a:solidFill>
                            <a:schemeClr val="tx1"/>
                          </a:solidFill>
                          <a:effectLst/>
                          <a:latin typeface="+mn-lt"/>
                          <a:ea typeface="+mn-ea"/>
                          <a:cs typeface="+mn-cs"/>
                        </a:rPr>
                        <a:t>, </a:t>
                      </a:r>
                      <a:r>
                        <a:rPr lang="en-US" sz="1800" b="0" i="0" u="sng" kern="1200" dirty="0" smtClean="0">
                          <a:solidFill>
                            <a:schemeClr val="tx1"/>
                          </a:solidFill>
                          <a:effectLst/>
                          <a:latin typeface="+mn-lt"/>
                          <a:ea typeface="+mn-ea"/>
                          <a:cs typeface="+mn-cs"/>
                          <a:hlinkClick r:id="rId9" invalidUrl="https://www.ncbi.nlm.nih.gov/pubmed/?term=Zeng Y[Author]&amp;cauthor=true&amp;cauthor_uid=29202740"/>
                        </a:rPr>
                        <a:t>Zeng Y</a:t>
                      </a:r>
                      <a:r>
                        <a:rPr lang="en-US" sz="1800" b="0" i="0" kern="1200" baseline="30000" dirty="0" smtClean="0">
                          <a:solidFill>
                            <a:schemeClr val="tx1"/>
                          </a:solidFill>
                          <a:effectLst/>
                          <a:latin typeface="+mn-lt"/>
                          <a:ea typeface="+mn-ea"/>
                          <a:cs typeface="+mn-cs"/>
                        </a:rPr>
                        <a:t>3,4</a:t>
                      </a:r>
                      <a:r>
                        <a:rPr lang="en-US" sz="1800" b="0" i="0" kern="1200" dirty="0" smtClean="0">
                          <a:solidFill>
                            <a:schemeClr val="tx1"/>
                          </a:solidFill>
                          <a:effectLst/>
                          <a:latin typeface="+mn-lt"/>
                          <a:ea typeface="+mn-ea"/>
                          <a:cs typeface="+mn-cs"/>
                        </a:rPr>
                        <a:t>.</a:t>
                      </a:r>
                      <a:endParaRPr lang="en-US" dirty="0">
                        <a:solidFill>
                          <a:schemeClr val="bg1">
                            <a:lumMod val="95000"/>
                          </a:schemeClr>
                        </a:solidFill>
                      </a:endParaRPr>
                    </a:p>
                  </a:txBody>
                  <a:tcPr/>
                </a:tc>
                <a:tc>
                  <a:txBody>
                    <a:bodyPr/>
                    <a:lstStyle/>
                    <a:p>
                      <a:r>
                        <a:rPr lang="en-US" sz="1400" b="0" i="0" kern="1200" dirty="0" smtClean="0">
                          <a:solidFill>
                            <a:schemeClr val="tx1"/>
                          </a:solidFill>
                          <a:effectLst/>
                          <a:latin typeface="+mn-lt"/>
                          <a:ea typeface="+mn-ea"/>
                          <a:cs typeface="+mn-cs"/>
                        </a:rPr>
                        <a:t>Although pleural fluid lactate dehydrogenase (LDH) and adenosine </a:t>
                      </a:r>
                      <a:r>
                        <a:rPr lang="en-US" sz="1400" b="0" i="0" kern="1200" dirty="0" err="1" smtClean="0">
                          <a:solidFill>
                            <a:schemeClr val="tx1"/>
                          </a:solidFill>
                          <a:effectLst/>
                          <a:latin typeface="+mn-lt"/>
                          <a:ea typeface="+mn-ea"/>
                          <a:cs typeface="+mn-cs"/>
                        </a:rPr>
                        <a:t>deaminase</a:t>
                      </a:r>
                      <a:r>
                        <a:rPr lang="en-US" sz="1400" b="0" i="0" kern="1200" dirty="0" smtClean="0">
                          <a:solidFill>
                            <a:schemeClr val="tx1"/>
                          </a:solidFill>
                          <a:effectLst/>
                          <a:latin typeface="+mn-lt"/>
                          <a:ea typeface="+mn-ea"/>
                          <a:cs typeface="+mn-cs"/>
                        </a:rPr>
                        <a:t> (ADA) levels are often used to distinguish between </a:t>
                      </a:r>
                      <a:r>
                        <a:rPr lang="en-US" sz="1400" b="0" i="0" kern="1200" dirty="0" err="1" smtClean="0">
                          <a:solidFill>
                            <a:schemeClr val="tx1"/>
                          </a:solidFill>
                          <a:effectLst/>
                          <a:latin typeface="+mn-lt"/>
                          <a:ea typeface="+mn-ea"/>
                          <a:cs typeface="+mn-cs"/>
                        </a:rPr>
                        <a:t>tuberculous</a:t>
                      </a:r>
                      <a:r>
                        <a:rPr lang="en-US" sz="1400" b="0" i="0" kern="1200" dirty="0" smtClean="0">
                          <a:solidFill>
                            <a:schemeClr val="tx1"/>
                          </a:solidFill>
                          <a:effectLst/>
                          <a:latin typeface="+mn-lt"/>
                          <a:ea typeface="+mn-ea"/>
                          <a:cs typeface="+mn-cs"/>
                        </a:rPr>
                        <a:t> pleural effusion (TPE) and </a:t>
                      </a:r>
                      <a:r>
                        <a:rPr lang="en-US" sz="1400" b="0" i="0" kern="1200" dirty="0" err="1" smtClean="0">
                          <a:solidFill>
                            <a:schemeClr val="tx1"/>
                          </a:solidFill>
                          <a:effectLst/>
                          <a:latin typeface="+mn-lt"/>
                          <a:ea typeface="+mn-ea"/>
                          <a:cs typeface="+mn-cs"/>
                        </a:rPr>
                        <a:t>parapneumonic</a:t>
                      </a:r>
                      <a:r>
                        <a:rPr lang="en-US" sz="1400" b="0" i="0" kern="1200" dirty="0" smtClean="0">
                          <a:solidFill>
                            <a:schemeClr val="tx1"/>
                          </a:solidFill>
                          <a:effectLst/>
                          <a:latin typeface="+mn-lt"/>
                          <a:ea typeface="+mn-ea"/>
                          <a:cs typeface="+mn-cs"/>
                        </a:rPr>
                        <a:t> pleural effusion (PPE), this can be challenging as the LDH level may vary from normal to severely increased in PPE and a significantly elevated ADA is frequently measured in both conditions. In this study, we evaluated use of the pleural fluid LDH/ADA ratio as a new parameter to discriminate TPE from PPE.</a:t>
                      </a:r>
                      <a:endParaRPr lang="en-US" sz="1400" dirty="0"/>
                    </a:p>
                  </a:txBody>
                  <a:tcPr/>
                </a:tc>
                <a:tc>
                  <a:txBody>
                    <a:bodyPr/>
                    <a:lstStyle/>
                    <a:p>
                      <a:r>
                        <a:rPr lang="en-US" sz="1600" b="0" i="0" kern="1200" dirty="0" smtClean="0">
                          <a:solidFill>
                            <a:schemeClr val="tx1"/>
                          </a:solidFill>
                          <a:effectLst/>
                          <a:latin typeface="+mn-lt"/>
                          <a:ea typeface="+mn-ea"/>
                          <a:cs typeface="+mn-cs"/>
                        </a:rPr>
                        <a:t>A retrospective study was conducted in patients with pathologically-confirmed TPE (n = 72) and PPE (n = 47) to compare </a:t>
                      </a:r>
                      <a:r>
                        <a:rPr lang="en-US" sz="1600" b="0" i="0" kern="1200" dirty="0" err="1" smtClean="0">
                          <a:solidFill>
                            <a:schemeClr val="tx1"/>
                          </a:solidFill>
                          <a:effectLst/>
                          <a:latin typeface="+mn-lt"/>
                          <a:ea typeface="+mn-ea"/>
                          <a:cs typeface="+mn-cs"/>
                        </a:rPr>
                        <a:t>pleuralfluid</a:t>
                      </a:r>
                      <a:r>
                        <a:rPr lang="en-US" sz="1600" b="0" i="0" kern="1200" dirty="0" smtClean="0">
                          <a:solidFill>
                            <a:schemeClr val="tx1"/>
                          </a:solidFill>
                          <a:effectLst/>
                          <a:latin typeface="+mn-lt"/>
                          <a:ea typeface="+mn-ea"/>
                          <a:cs typeface="+mn-cs"/>
                        </a:rPr>
                        <a:t> LDH and ADA levels and LDH/ADA ratios between the 2 groups. A receiver operating characteristic (ROC) curve was constructed for identifying TPE.</a:t>
                      </a:r>
                    </a:p>
                    <a:p>
                      <a:r>
                        <a:rPr lang="en-US" sz="1600" b="0" i="0" kern="1200" dirty="0" smtClean="0">
                          <a:solidFill>
                            <a:schemeClr val="tx1"/>
                          </a:solidFill>
                          <a:effectLst/>
                          <a:latin typeface="+mn-lt"/>
                          <a:ea typeface="+mn-ea"/>
                          <a:cs typeface="+mn-cs"/>
                        </a:rPr>
                        <a:t>Level III</a:t>
                      </a:r>
                      <a:endParaRPr lang="en-US" sz="1200" dirty="0"/>
                    </a:p>
                  </a:txBody>
                  <a:tcPr/>
                </a:tc>
                <a:tc>
                  <a:txBody>
                    <a:bodyPr/>
                    <a:lstStyle/>
                    <a:p>
                      <a:r>
                        <a:rPr lang="en-US" sz="1800" b="0" i="0" kern="1200" dirty="0" smtClean="0">
                          <a:solidFill>
                            <a:schemeClr val="tx1"/>
                          </a:solidFill>
                          <a:effectLst/>
                          <a:latin typeface="+mn-lt"/>
                          <a:ea typeface="+mn-ea"/>
                          <a:cs typeface="+mn-cs"/>
                        </a:rPr>
                        <a:t>The pleural fluid LDH/ADA ratio, which can be determined from routine biochemical analysis, is highly predictive of TPE at a cut-off level of 16.20. Measurement of this parameter may be helpful for clinicians in distinguishing between TPE and PPE.</a:t>
                      </a:r>
                      <a:endParaRPr lang="en-US" dirty="0"/>
                    </a:p>
                  </a:txBody>
                  <a:tcPr/>
                </a:tc>
              </a:tr>
            </a:tbl>
          </a:graphicData>
        </a:graphic>
      </p:graphicFrame>
    </p:spTree>
    <p:extLst>
      <p:ext uri="{BB962C8B-B14F-4D97-AF65-F5344CB8AC3E}">
        <p14:creationId xmlns:p14="http://schemas.microsoft.com/office/powerpoint/2010/main" val="7533933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Rectangle 4"/>
          <p:cNvSpPr>
            <a:spLocks noGrp="1" noChangeArrowheads="1"/>
          </p:cNvSpPr>
          <p:nvPr>
            <p:ph type="title"/>
          </p:nvPr>
        </p:nvSpPr>
        <p:spPr/>
        <p:txBody>
          <a:bodyPr/>
          <a:lstStyle/>
          <a:p>
            <a:r>
              <a:rPr lang="en-US"/>
              <a:t>Who gets extrapulmonary TB?</a:t>
            </a:r>
          </a:p>
        </p:txBody>
      </p:sp>
      <p:sp>
        <p:nvSpPr>
          <p:cNvPr id="8197" name="Rectangle 5"/>
          <p:cNvSpPr>
            <a:spLocks noGrp="1" noChangeArrowheads="1"/>
          </p:cNvSpPr>
          <p:nvPr>
            <p:ph sz="quarter" idx="1"/>
          </p:nvPr>
        </p:nvSpPr>
        <p:spPr/>
        <p:txBody>
          <a:bodyPr/>
          <a:lstStyle/>
          <a:p>
            <a:pPr algn="ctr">
              <a:buFont typeface="Wingdings" pitchFamily="2" charset="2"/>
              <a:buNone/>
            </a:pPr>
            <a:endParaRPr lang="en-US" dirty="0" smtClean="0"/>
          </a:p>
          <a:p>
            <a:pPr algn="ctr">
              <a:buFont typeface="Wingdings" pitchFamily="2" charset="2"/>
              <a:buNone/>
            </a:pPr>
            <a:endParaRPr lang="en-US" dirty="0"/>
          </a:p>
          <a:p>
            <a:pPr algn="ctr">
              <a:buFont typeface="Wingdings" pitchFamily="2" charset="2"/>
              <a:buNone/>
            </a:pPr>
            <a:r>
              <a:rPr lang="en-US" dirty="0" err="1" smtClean="0"/>
              <a:t>Extrapulmonary</a:t>
            </a:r>
            <a:r>
              <a:rPr lang="en-US" dirty="0" smtClean="0"/>
              <a:t> </a:t>
            </a:r>
            <a:r>
              <a:rPr lang="en-US" dirty="0"/>
              <a:t>infection with active pulmonary disease:</a:t>
            </a:r>
          </a:p>
          <a:p>
            <a:pPr>
              <a:buFont typeface="Wingdings" pitchFamily="2" charset="2"/>
              <a:buNone/>
            </a:pPr>
            <a:endParaRPr lang="en-US" sz="2400" dirty="0"/>
          </a:p>
          <a:p>
            <a:pPr>
              <a:buFont typeface="Wingdings" pitchFamily="2" charset="2"/>
              <a:buNone/>
            </a:pPr>
            <a:endParaRPr lang="en-US" dirty="0"/>
          </a:p>
          <a:p>
            <a:pPr>
              <a:buFont typeface="Wingdings" pitchFamily="2" charset="2"/>
              <a:buNone/>
            </a:pPr>
            <a:endParaRPr lang="en-US" sz="2000" dirty="0"/>
          </a:p>
          <a:p>
            <a:pPr>
              <a:buFont typeface="Wingdings" pitchFamily="2" charset="2"/>
              <a:buNone/>
            </a:pPr>
            <a:endParaRPr lang="en-US" sz="2000" dirty="0"/>
          </a:p>
          <a:p>
            <a:pPr>
              <a:buFont typeface="Wingdings" pitchFamily="2" charset="2"/>
              <a:buNone/>
            </a:pPr>
            <a:endParaRPr lang="en-US" sz="2000" dirty="0"/>
          </a:p>
          <a:p>
            <a:pPr>
              <a:buFont typeface="Wingdings" pitchFamily="2" charset="2"/>
              <a:buNone/>
            </a:pPr>
            <a:endParaRPr lang="en-US" dirty="0"/>
          </a:p>
        </p:txBody>
      </p:sp>
      <p:sp>
        <p:nvSpPr>
          <p:cNvPr id="8198" name="Rectangle 6"/>
          <p:cNvSpPr>
            <a:spLocks noGrp="1" noChangeArrowheads="1"/>
          </p:cNvSpPr>
          <p:nvPr>
            <p:ph sz="quarter" idx="2"/>
          </p:nvPr>
        </p:nvSpPr>
        <p:spPr/>
        <p:txBody>
          <a:bodyPr/>
          <a:lstStyle/>
          <a:p>
            <a:pPr algn="ctr">
              <a:buFont typeface="Wingdings" pitchFamily="2" charset="2"/>
              <a:buNone/>
            </a:pPr>
            <a:endParaRPr lang="en-US" dirty="0" smtClean="0"/>
          </a:p>
          <a:p>
            <a:pPr algn="ctr">
              <a:buFont typeface="Wingdings" pitchFamily="2" charset="2"/>
              <a:buNone/>
            </a:pPr>
            <a:endParaRPr lang="en-US" dirty="0"/>
          </a:p>
          <a:p>
            <a:pPr algn="ctr">
              <a:buFont typeface="Wingdings" pitchFamily="2" charset="2"/>
              <a:buNone/>
            </a:pPr>
            <a:r>
              <a:rPr lang="en-US" dirty="0" err="1" smtClean="0"/>
              <a:t>Extrapulmonary</a:t>
            </a:r>
            <a:r>
              <a:rPr lang="en-US" dirty="0" smtClean="0"/>
              <a:t>  </a:t>
            </a:r>
            <a:r>
              <a:rPr lang="en-US" dirty="0"/>
              <a:t>infection without active pulmonary disease:</a:t>
            </a:r>
          </a:p>
          <a:p>
            <a:pPr>
              <a:buFont typeface="Wingdings" pitchFamily="2" charset="2"/>
              <a:buNone/>
            </a:pP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838200" y="2362200"/>
            <a:ext cx="7772400" cy="1143000"/>
          </a:xfrm>
        </p:spPr>
        <p:txBody>
          <a:bodyPr/>
          <a:lstStyle/>
          <a:p>
            <a:pPr algn="ctr"/>
            <a:r>
              <a:rPr lang="en-US" b="1" dirty="0" smtClean="0"/>
              <a:t>Thank you…</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7772400" cy="1143000"/>
          </a:xfrm>
        </p:spPr>
        <p:txBody>
          <a:bodyPr>
            <a:normAutofit fontScale="90000"/>
          </a:bodyPr>
          <a:lstStyle/>
          <a:p>
            <a:r>
              <a:rPr lang="en-IN" dirty="0" smtClean="0"/>
              <a:t/>
            </a:r>
            <a:br>
              <a:rPr lang="en-IN" dirty="0" smtClean="0"/>
            </a:br>
            <a:r>
              <a:rPr lang="en-IN" dirty="0"/>
              <a:t/>
            </a:r>
            <a:br>
              <a:rPr lang="en-IN" dirty="0"/>
            </a:br>
            <a:r>
              <a:rPr lang="en-IN" dirty="0" smtClean="0"/>
              <a:t/>
            </a:r>
            <a:br>
              <a:rPr lang="en-IN" dirty="0" smtClean="0"/>
            </a:br>
            <a:r>
              <a:rPr lang="en-IN" dirty="0" smtClean="0"/>
              <a:t/>
            </a:r>
            <a:br>
              <a:rPr lang="en-IN" dirty="0" smtClean="0"/>
            </a:br>
            <a:r>
              <a:rPr lang="en-IN" dirty="0"/>
              <a:t/>
            </a:r>
            <a:br>
              <a:rPr lang="en-IN" dirty="0"/>
            </a:br>
            <a:r>
              <a:rPr lang="en-IN" dirty="0" smtClean="0"/>
              <a:t>Modes:</a:t>
            </a:r>
            <a:br>
              <a:rPr lang="en-IN" dirty="0" smtClean="0"/>
            </a:br>
            <a:endParaRPr lang="en-IN" dirty="0"/>
          </a:p>
        </p:txBody>
      </p:sp>
      <p:sp>
        <p:nvSpPr>
          <p:cNvPr id="3" name="Content Placeholder 2"/>
          <p:cNvSpPr>
            <a:spLocks noGrp="1"/>
          </p:cNvSpPr>
          <p:nvPr>
            <p:ph sz="quarter" idx="1"/>
          </p:nvPr>
        </p:nvSpPr>
        <p:spPr/>
        <p:txBody>
          <a:bodyPr/>
          <a:lstStyle/>
          <a:p>
            <a:pPr>
              <a:lnSpc>
                <a:spcPct val="90000"/>
              </a:lnSpc>
            </a:pPr>
            <a:endParaRPr lang="en-US" dirty="0" smtClean="0"/>
          </a:p>
          <a:p>
            <a:pPr>
              <a:lnSpc>
                <a:spcPct val="90000"/>
              </a:lnSpc>
            </a:pPr>
            <a:endParaRPr lang="en-US" dirty="0"/>
          </a:p>
          <a:p>
            <a:pPr>
              <a:lnSpc>
                <a:spcPct val="90000"/>
              </a:lnSpc>
            </a:pPr>
            <a:r>
              <a:rPr lang="en-US" dirty="0" smtClean="0"/>
              <a:t>Inhalation </a:t>
            </a:r>
          </a:p>
          <a:p>
            <a:pPr>
              <a:lnSpc>
                <a:spcPct val="90000"/>
              </a:lnSpc>
              <a:buNone/>
            </a:pPr>
            <a:endParaRPr lang="en-US" dirty="0" smtClean="0"/>
          </a:p>
          <a:p>
            <a:pPr>
              <a:lnSpc>
                <a:spcPct val="90000"/>
              </a:lnSpc>
            </a:pPr>
            <a:r>
              <a:rPr lang="en-US" dirty="0" smtClean="0"/>
              <a:t>Aspiration</a:t>
            </a:r>
          </a:p>
          <a:p>
            <a:pPr>
              <a:lnSpc>
                <a:spcPct val="90000"/>
              </a:lnSpc>
              <a:buNone/>
            </a:pPr>
            <a:endParaRPr lang="en-US" dirty="0" smtClean="0"/>
          </a:p>
          <a:p>
            <a:pPr>
              <a:lnSpc>
                <a:spcPct val="90000"/>
              </a:lnSpc>
            </a:pPr>
            <a:r>
              <a:rPr lang="en-US" dirty="0" err="1" smtClean="0"/>
              <a:t>Hematogenous</a:t>
            </a:r>
            <a:r>
              <a:rPr lang="en-US" dirty="0" smtClean="0"/>
              <a:t> spread </a:t>
            </a:r>
          </a:p>
          <a:p>
            <a:endParaRPr lang="en-IN"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228600" y="292100"/>
            <a:ext cx="8458200" cy="1384300"/>
          </a:xfrm>
        </p:spPr>
        <p:txBody>
          <a:bodyPr/>
          <a:lstStyle/>
          <a:p>
            <a:r>
              <a:rPr lang="en-US" b="1"/>
              <a:t>The Changing Face of TB…</a:t>
            </a:r>
          </a:p>
        </p:txBody>
      </p:sp>
      <p:sp>
        <p:nvSpPr>
          <p:cNvPr id="20483" name="Rectangle 3"/>
          <p:cNvSpPr>
            <a:spLocks noGrp="1" noChangeArrowheads="1"/>
          </p:cNvSpPr>
          <p:nvPr>
            <p:ph type="body" sz="half" idx="1"/>
          </p:nvPr>
        </p:nvSpPr>
        <p:spPr>
          <a:xfrm>
            <a:off x="457200" y="1447800"/>
            <a:ext cx="3962400" cy="4953000"/>
          </a:xfrm>
        </p:spPr>
        <p:txBody>
          <a:bodyPr>
            <a:normAutofit fontScale="92500" lnSpcReduction="20000"/>
          </a:bodyPr>
          <a:lstStyle/>
          <a:p>
            <a:pPr>
              <a:lnSpc>
                <a:spcPct val="90000"/>
              </a:lnSpc>
            </a:pPr>
            <a:endParaRPr lang="en-US" sz="3200" dirty="0" smtClean="0">
              <a:latin typeface="Calibri" pitchFamily="34" charset="0"/>
              <a:cs typeface="Calibri" pitchFamily="34" charset="0"/>
            </a:endParaRPr>
          </a:p>
          <a:p>
            <a:pPr>
              <a:lnSpc>
                <a:spcPct val="90000"/>
              </a:lnSpc>
            </a:pPr>
            <a:endParaRPr lang="en-US" sz="3200" dirty="0">
              <a:latin typeface="Calibri" pitchFamily="34" charset="0"/>
              <a:cs typeface="Calibri" pitchFamily="34" charset="0"/>
            </a:endParaRPr>
          </a:p>
          <a:p>
            <a:pPr>
              <a:lnSpc>
                <a:spcPct val="90000"/>
              </a:lnSpc>
            </a:pPr>
            <a:r>
              <a:rPr lang="en-US" sz="3200" dirty="0" smtClean="0">
                <a:latin typeface="Calibri" pitchFamily="34" charset="0"/>
                <a:cs typeface="Calibri" pitchFamily="34" charset="0"/>
              </a:rPr>
              <a:t>15-25</a:t>
            </a:r>
            <a:r>
              <a:rPr lang="en-US" sz="3200" dirty="0">
                <a:latin typeface="Calibri" pitchFamily="34" charset="0"/>
                <a:cs typeface="Calibri" pitchFamily="34" charset="0"/>
              </a:rPr>
              <a:t>% of reported </a:t>
            </a:r>
            <a:endParaRPr lang="en-US" sz="3200" dirty="0" smtClean="0">
              <a:latin typeface="Calibri" pitchFamily="34" charset="0"/>
              <a:cs typeface="Calibri" pitchFamily="34" charset="0"/>
            </a:endParaRPr>
          </a:p>
          <a:p>
            <a:pPr marL="0" indent="0">
              <a:lnSpc>
                <a:spcPct val="90000"/>
              </a:lnSpc>
              <a:buNone/>
            </a:pPr>
            <a:r>
              <a:rPr lang="en-US" sz="3200" dirty="0" smtClean="0">
                <a:latin typeface="Calibri" pitchFamily="34" charset="0"/>
                <a:cs typeface="Calibri" pitchFamily="34" charset="0"/>
              </a:rPr>
              <a:t>cases.</a:t>
            </a:r>
          </a:p>
          <a:p>
            <a:pPr>
              <a:lnSpc>
                <a:spcPct val="90000"/>
              </a:lnSpc>
            </a:pPr>
            <a:endParaRPr lang="en-US" sz="3200" dirty="0" smtClean="0">
              <a:latin typeface="Calibri" pitchFamily="34" charset="0"/>
              <a:cs typeface="Calibri" pitchFamily="34" charset="0"/>
            </a:endParaRPr>
          </a:p>
          <a:p>
            <a:pPr>
              <a:lnSpc>
                <a:spcPct val="90000"/>
              </a:lnSpc>
            </a:pPr>
            <a:endParaRPr lang="en-US" sz="3200" dirty="0" smtClean="0">
              <a:latin typeface="Calibri" pitchFamily="34" charset="0"/>
              <a:cs typeface="Calibri" pitchFamily="34" charset="0"/>
            </a:endParaRPr>
          </a:p>
          <a:p>
            <a:pPr>
              <a:lnSpc>
                <a:spcPct val="90000"/>
              </a:lnSpc>
              <a:buNone/>
            </a:pPr>
            <a:endParaRPr lang="en-US" sz="3200" dirty="0" smtClean="0">
              <a:latin typeface="Calibri" pitchFamily="34" charset="0"/>
              <a:cs typeface="Calibri" pitchFamily="34" charset="0"/>
            </a:endParaRPr>
          </a:p>
          <a:p>
            <a:pPr>
              <a:lnSpc>
                <a:spcPct val="90000"/>
              </a:lnSpc>
              <a:buNone/>
            </a:pPr>
            <a:endParaRPr lang="en-US" sz="3200" dirty="0" smtClean="0">
              <a:latin typeface="Calibri" pitchFamily="34" charset="0"/>
              <a:cs typeface="Calibri" pitchFamily="34" charset="0"/>
            </a:endParaRPr>
          </a:p>
          <a:p>
            <a:pPr>
              <a:lnSpc>
                <a:spcPct val="90000"/>
              </a:lnSpc>
              <a:buNone/>
            </a:pPr>
            <a:endParaRPr lang="en-US" sz="3200" dirty="0" smtClean="0">
              <a:latin typeface="Calibri" pitchFamily="34" charset="0"/>
              <a:cs typeface="Calibri" pitchFamily="34" charset="0"/>
            </a:endParaRPr>
          </a:p>
          <a:p>
            <a:pPr>
              <a:lnSpc>
                <a:spcPct val="90000"/>
              </a:lnSpc>
            </a:pPr>
            <a:r>
              <a:rPr lang="en-US" sz="3200" dirty="0" smtClean="0">
                <a:latin typeface="Calibri" pitchFamily="34" charset="0"/>
                <a:cs typeface="Calibri" pitchFamily="34" charset="0"/>
              </a:rPr>
              <a:t>frequent </a:t>
            </a:r>
            <a:r>
              <a:rPr lang="en-US" sz="3200" dirty="0">
                <a:latin typeface="Calibri" pitchFamily="34" charset="0"/>
                <a:cs typeface="Calibri" pitchFamily="34" charset="0"/>
              </a:rPr>
              <a:t>in children and people with HIV </a:t>
            </a:r>
            <a:r>
              <a:rPr lang="en-US" sz="3200" dirty="0" smtClean="0">
                <a:latin typeface="Calibri" pitchFamily="34" charset="0"/>
                <a:cs typeface="Calibri" pitchFamily="34" charset="0"/>
              </a:rPr>
              <a:t>infection</a:t>
            </a:r>
            <a:endParaRPr lang="en-US" sz="3200" dirty="0">
              <a:latin typeface="Calibri" pitchFamily="34" charset="0"/>
              <a:cs typeface="Calibri" pitchFamily="34" charset="0"/>
            </a:endParaRPr>
          </a:p>
        </p:txBody>
      </p:sp>
      <p:pic>
        <p:nvPicPr>
          <p:cNvPr id="20487" name="Picture 7" descr="extrapulm TB graph"/>
          <p:cNvPicPr>
            <a:picLocks noGrp="1" noChangeAspect="1" noChangeArrowheads="1"/>
          </p:cNvPicPr>
          <p:nvPr>
            <p:ph sz="half" idx="2"/>
          </p:nvPr>
        </p:nvPicPr>
        <p:blipFill>
          <a:blip r:embed="rId3" cstate="print"/>
          <a:srcRect/>
          <a:stretch>
            <a:fillRect/>
          </a:stretch>
        </p:blipFill>
        <p:spPr>
          <a:xfrm>
            <a:off x="4495800" y="2514600"/>
            <a:ext cx="4495800" cy="2462213"/>
          </a:xfrm>
          <a:solidFill>
            <a:srgbClr val="CCFFFF"/>
          </a:solidFill>
          <a:ln/>
        </p:spPr>
      </p:pic>
      <p:pic>
        <p:nvPicPr>
          <p:cNvPr id="20485" name="Picture 5" descr="MCj02934460000[1]"/>
          <p:cNvPicPr>
            <a:picLocks noChangeAspect="1" noChangeArrowheads="1"/>
          </p:cNvPicPr>
          <p:nvPr/>
        </p:nvPicPr>
        <p:blipFill>
          <a:blip r:embed="rId4" cstate="print"/>
          <a:srcRect/>
          <a:stretch>
            <a:fillRect/>
          </a:stretch>
        </p:blipFill>
        <p:spPr bwMode="auto">
          <a:xfrm>
            <a:off x="7712075" y="152400"/>
            <a:ext cx="1217613" cy="1371600"/>
          </a:xfrm>
          <a:prstGeom prst="rect">
            <a:avLst/>
          </a:prstGeom>
          <a:noFill/>
        </p:spPr>
      </p:pic>
      <p:sp>
        <p:nvSpPr>
          <p:cNvPr id="20488" name="Text Box 8"/>
          <p:cNvSpPr txBox="1">
            <a:spLocks noChangeArrowheads="1"/>
          </p:cNvSpPr>
          <p:nvPr/>
        </p:nvSpPr>
        <p:spPr bwMode="auto">
          <a:xfrm>
            <a:off x="4724400" y="5105400"/>
            <a:ext cx="3292475" cy="584775"/>
          </a:xfrm>
          <a:prstGeom prst="rect">
            <a:avLst/>
          </a:prstGeom>
          <a:noFill/>
          <a:ln w="9525">
            <a:noFill/>
            <a:miter lim="800000"/>
            <a:headEnd/>
            <a:tailEnd/>
          </a:ln>
          <a:effectLst/>
        </p:spPr>
        <p:txBody>
          <a:bodyPr>
            <a:spAutoFit/>
          </a:bodyPr>
          <a:lstStyle/>
          <a:p>
            <a:pPr eaLnBrk="1" hangingPunct="1"/>
            <a:r>
              <a:rPr lang="en-US" sz="1600" dirty="0">
                <a:latin typeface="Arial" charset="0"/>
              </a:rPr>
              <a:t>Proportion of </a:t>
            </a:r>
            <a:r>
              <a:rPr lang="en-US" sz="1600" dirty="0" err="1">
                <a:latin typeface="Arial" charset="0"/>
              </a:rPr>
              <a:t>extrapulmonary</a:t>
            </a:r>
            <a:r>
              <a:rPr lang="en-US" sz="1600" dirty="0">
                <a:latin typeface="Arial" charset="0"/>
              </a:rPr>
              <a:t> TB.</a:t>
            </a:r>
          </a:p>
          <a:p>
            <a:pPr eaLnBrk="1" hangingPunct="1"/>
            <a:r>
              <a:rPr lang="en-US" sz="1600" dirty="0">
                <a:latin typeface="Arial" charset="0"/>
              </a:rPr>
              <a:t>Myanmar; 1995-2002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92100"/>
            <a:ext cx="7543800" cy="1328738"/>
          </a:xfrm>
        </p:spPr>
        <p:txBody>
          <a:bodyPr/>
          <a:lstStyle/>
          <a:p>
            <a:r>
              <a:rPr lang="en-US" sz="4000" b="1"/>
              <a:t>The Changing Face of TB…</a:t>
            </a:r>
          </a:p>
        </p:txBody>
      </p:sp>
      <p:sp>
        <p:nvSpPr>
          <p:cNvPr id="21507" name="Rectangle 3"/>
          <p:cNvSpPr>
            <a:spLocks noGrp="1" noChangeArrowheads="1"/>
          </p:cNvSpPr>
          <p:nvPr>
            <p:ph sz="quarter" idx="1"/>
          </p:nvPr>
        </p:nvSpPr>
        <p:spPr>
          <a:xfrm>
            <a:off x="381000" y="1828800"/>
            <a:ext cx="8229600" cy="4754563"/>
          </a:xfrm>
        </p:spPr>
        <p:txBody>
          <a:bodyPr/>
          <a:lstStyle/>
          <a:p>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Disease </a:t>
            </a:r>
            <a:r>
              <a:rPr lang="en-US" sz="2000" dirty="0">
                <a:latin typeface="Calibri" pitchFamily="34" charset="0"/>
                <a:cs typeface="Calibri" pitchFamily="34" charset="0"/>
              </a:rPr>
              <a:t>patterns </a:t>
            </a:r>
            <a:r>
              <a:rPr lang="en-US" sz="2000" dirty="0" smtClean="0">
                <a:latin typeface="Calibri" pitchFamily="34" charset="0"/>
                <a:cs typeface="Calibri" pitchFamily="34" charset="0"/>
              </a:rPr>
              <a:t>changed</a:t>
            </a:r>
          </a:p>
          <a:p>
            <a:pPr>
              <a:buNone/>
            </a:pPr>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Incidence </a:t>
            </a:r>
            <a:r>
              <a:rPr lang="en-US" sz="2000" dirty="0">
                <a:latin typeface="Calibri" pitchFamily="34" charset="0"/>
                <a:cs typeface="Calibri" pitchFamily="34" charset="0"/>
              </a:rPr>
              <a:t>of disseminated and </a:t>
            </a:r>
            <a:r>
              <a:rPr lang="en-US" sz="2000" dirty="0" err="1" smtClean="0">
                <a:latin typeface="Calibri" pitchFamily="34" charset="0"/>
                <a:cs typeface="Calibri" pitchFamily="34" charset="0"/>
              </a:rPr>
              <a:t>extrapulmonary</a:t>
            </a:r>
            <a:r>
              <a:rPr lang="en-US" sz="2000" dirty="0" smtClean="0">
                <a:latin typeface="Calibri" pitchFamily="34" charset="0"/>
                <a:cs typeface="Calibri" pitchFamily="34" charset="0"/>
              </a:rPr>
              <a:t> has </a:t>
            </a:r>
            <a:r>
              <a:rPr lang="en-US" sz="2000" dirty="0" err="1" smtClean="0">
                <a:latin typeface="Calibri" pitchFamily="34" charset="0"/>
                <a:cs typeface="Calibri" pitchFamily="34" charset="0"/>
              </a:rPr>
              <a:t>incresed</a:t>
            </a:r>
            <a:r>
              <a:rPr lang="en-US" sz="2000" dirty="0" smtClean="0">
                <a:latin typeface="Calibri" pitchFamily="34" charset="0"/>
                <a:cs typeface="Calibri" pitchFamily="34" charset="0"/>
              </a:rPr>
              <a:t>.</a:t>
            </a:r>
          </a:p>
          <a:p>
            <a:endParaRPr lang="en-US" sz="2000" dirty="0">
              <a:latin typeface="Calibri" pitchFamily="34" charset="0"/>
              <a:cs typeface="Calibri" pitchFamily="34" charset="0"/>
            </a:endParaRPr>
          </a:p>
          <a:p>
            <a:r>
              <a:rPr lang="en-US" sz="2000" dirty="0" err="1" smtClean="0">
                <a:latin typeface="Calibri" pitchFamily="34" charset="0"/>
                <a:cs typeface="Calibri" pitchFamily="34" charset="0"/>
              </a:rPr>
              <a:t>Extrapulmonary</a:t>
            </a:r>
            <a:r>
              <a:rPr lang="en-US" sz="2000" dirty="0" smtClean="0">
                <a:latin typeface="Calibri" pitchFamily="34" charset="0"/>
                <a:cs typeface="Calibri" pitchFamily="34" charset="0"/>
              </a:rPr>
              <a:t> </a:t>
            </a:r>
            <a:r>
              <a:rPr lang="en-US" sz="2000" dirty="0">
                <a:latin typeface="Calibri" pitchFamily="34" charset="0"/>
                <a:cs typeface="Calibri" pitchFamily="34" charset="0"/>
              </a:rPr>
              <a:t>TB is more difficult to </a:t>
            </a:r>
            <a:r>
              <a:rPr lang="en-US" sz="2000" dirty="0" smtClean="0">
                <a:latin typeface="Calibri" pitchFamily="34" charset="0"/>
                <a:cs typeface="Calibri" pitchFamily="34" charset="0"/>
              </a:rPr>
              <a:t>diagnose, often </a:t>
            </a:r>
            <a:r>
              <a:rPr lang="en-US" sz="2000" dirty="0">
                <a:latin typeface="Calibri" pitchFamily="34" charset="0"/>
                <a:cs typeface="Calibri" pitchFamily="34" charset="0"/>
              </a:rPr>
              <a:t>requiring invasive procedures to obtain diagnostic specimens and more sophisticated laboratory techniques than sputum microscopy. </a:t>
            </a:r>
          </a:p>
          <a:p>
            <a:endParaRPr lang="en-US" sz="2000" dirty="0" smtClean="0">
              <a:latin typeface="Calibri" pitchFamily="34" charset="0"/>
              <a:cs typeface="Calibri" pitchFamily="34" charset="0"/>
            </a:endParaRPr>
          </a:p>
          <a:p>
            <a:r>
              <a:rPr lang="en-US" sz="2000" dirty="0" smtClean="0">
                <a:latin typeface="Calibri" pitchFamily="34" charset="0"/>
                <a:cs typeface="Calibri" pitchFamily="34" charset="0"/>
              </a:rPr>
              <a:t>As </a:t>
            </a:r>
            <a:r>
              <a:rPr lang="en-US" sz="2000" dirty="0">
                <a:latin typeface="Calibri" pitchFamily="34" charset="0"/>
                <a:cs typeface="Calibri" pitchFamily="34" charset="0"/>
              </a:rPr>
              <a:t>a result, </a:t>
            </a:r>
            <a:r>
              <a:rPr lang="en-US" sz="2000" dirty="0" err="1">
                <a:latin typeface="Calibri" pitchFamily="34" charset="0"/>
                <a:cs typeface="Calibri" pitchFamily="34" charset="0"/>
              </a:rPr>
              <a:t>extrapulmonary</a:t>
            </a:r>
            <a:r>
              <a:rPr lang="en-US" sz="2000" dirty="0">
                <a:latin typeface="Calibri" pitchFamily="34" charset="0"/>
                <a:cs typeface="Calibri" pitchFamily="34" charset="0"/>
              </a:rPr>
              <a:t> TB is often diagnosed on the basis of clinical experience which may lead to diagnostic errors, in either direction. </a:t>
            </a:r>
            <a:endParaRPr lang="en-US" sz="4000" dirty="0">
              <a:latin typeface="Calibri" pitchFamily="34" charset="0"/>
              <a:cs typeface="Calibri" pitchFamily="34" charset="0"/>
            </a:endParaRPr>
          </a:p>
        </p:txBody>
      </p:sp>
      <p:pic>
        <p:nvPicPr>
          <p:cNvPr id="21509" name="Picture 5" descr="MCj00787020000[1]"/>
          <p:cNvPicPr>
            <a:picLocks noChangeAspect="1" noChangeArrowheads="1"/>
          </p:cNvPicPr>
          <p:nvPr/>
        </p:nvPicPr>
        <p:blipFill>
          <a:blip r:embed="rId3" cstate="print"/>
          <a:srcRect/>
          <a:stretch>
            <a:fillRect/>
          </a:stretch>
        </p:blipFill>
        <p:spPr bwMode="auto">
          <a:xfrm>
            <a:off x="7543800" y="228600"/>
            <a:ext cx="1371600" cy="1223963"/>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t>Where can EPTB occur?</a:t>
            </a:r>
          </a:p>
        </p:txBody>
      </p:sp>
      <p:sp>
        <p:nvSpPr>
          <p:cNvPr id="20483" name="Rectangle 3"/>
          <p:cNvSpPr>
            <a:spLocks noGrp="1" noChangeArrowheads="1"/>
          </p:cNvSpPr>
          <p:nvPr>
            <p:ph sz="quarter" idx="1"/>
          </p:nvPr>
        </p:nvSpPr>
        <p:spPr/>
        <p:txBody>
          <a:bodyPr/>
          <a:lstStyle/>
          <a:p>
            <a:pPr algn="ctr">
              <a:buFont typeface="Wingdings" pitchFamily="2" charset="2"/>
              <a:buNone/>
            </a:pPr>
            <a:endParaRPr lang="en-US" sz="4800"/>
          </a:p>
          <a:p>
            <a:pPr algn="ctr">
              <a:buFont typeface="Wingdings" pitchFamily="2" charset="2"/>
              <a:buNone/>
            </a:pPr>
            <a:r>
              <a:rPr lang="en-US" sz="4800"/>
              <a:t>Almost anywhere.</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algn="ctr"/>
            <a:r>
              <a:rPr lang="en-US" b="1"/>
              <a:t>Sites of Extrapulmonary TB</a:t>
            </a:r>
          </a:p>
        </p:txBody>
      </p:sp>
      <p:sp>
        <p:nvSpPr>
          <p:cNvPr id="62467" name="Rectangle 3"/>
          <p:cNvSpPr>
            <a:spLocks noGrp="1" noChangeArrowheads="1"/>
          </p:cNvSpPr>
          <p:nvPr>
            <p:ph sz="quarter" idx="1"/>
          </p:nvPr>
        </p:nvSpPr>
        <p:spPr/>
        <p:txBody>
          <a:bodyPr/>
          <a:lstStyle/>
          <a:p>
            <a:pPr>
              <a:lnSpc>
                <a:spcPct val="80000"/>
              </a:lnSpc>
              <a:spcBef>
                <a:spcPts val="500"/>
              </a:spcBef>
              <a:spcAft>
                <a:spcPts val="500"/>
              </a:spcAft>
            </a:pPr>
            <a:endParaRPr lang="en-US" sz="2400" dirty="0" smtClean="0"/>
          </a:p>
          <a:p>
            <a:pPr>
              <a:lnSpc>
                <a:spcPct val="80000"/>
              </a:lnSpc>
              <a:spcBef>
                <a:spcPts val="500"/>
              </a:spcBef>
              <a:spcAft>
                <a:spcPts val="500"/>
              </a:spcAft>
            </a:pPr>
            <a:r>
              <a:rPr lang="en-US" sz="2400" dirty="0" smtClean="0"/>
              <a:t>Pleural</a:t>
            </a:r>
            <a:endParaRPr lang="en-US" sz="2400" dirty="0"/>
          </a:p>
          <a:p>
            <a:pPr>
              <a:lnSpc>
                <a:spcPct val="80000"/>
              </a:lnSpc>
              <a:spcBef>
                <a:spcPts val="500"/>
              </a:spcBef>
              <a:spcAft>
                <a:spcPts val="500"/>
              </a:spcAft>
            </a:pPr>
            <a:r>
              <a:rPr lang="en-US" sz="2400" dirty="0"/>
              <a:t>Lymphatic</a:t>
            </a:r>
          </a:p>
          <a:p>
            <a:pPr>
              <a:lnSpc>
                <a:spcPct val="80000"/>
              </a:lnSpc>
              <a:spcBef>
                <a:spcPts val="500"/>
              </a:spcBef>
              <a:spcAft>
                <a:spcPts val="500"/>
              </a:spcAft>
            </a:pPr>
            <a:r>
              <a:rPr lang="en-US" sz="2400" dirty="0" smtClean="0"/>
              <a:t>Bones </a:t>
            </a:r>
            <a:r>
              <a:rPr lang="en-US" sz="2400" dirty="0"/>
              <a:t>and joint</a:t>
            </a:r>
          </a:p>
          <a:p>
            <a:pPr>
              <a:lnSpc>
                <a:spcPct val="80000"/>
              </a:lnSpc>
              <a:spcBef>
                <a:spcPts val="500"/>
              </a:spcBef>
              <a:spcAft>
                <a:spcPts val="500"/>
              </a:spcAft>
            </a:pPr>
            <a:r>
              <a:rPr lang="en-US" sz="2400" dirty="0"/>
              <a:t>Genitourinary</a:t>
            </a:r>
          </a:p>
          <a:p>
            <a:pPr>
              <a:lnSpc>
                <a:spcPct val="80000"/>
              </a:lnSpc>
              <a:spcBef>
                <a:spcPts val="500"/>
              </a:spcBef>
              <a:spcAft>
                <a:spcPts val="500"/>
              </a:spcAft>
            </a:pPr>
            <a:r>
              <a:rPr lang="en-US" sz="2400" dirty="0" err="1"/>
              <a:t>Miliary</a:t>
            </a:r>
            <a:r>
              <a:rPr lang="en-US" sz="2400" dirty="0"/>
              <a:t> disease</a:t>
            </a:r>
          </a:p>
          <a:p>
            <a:pPr>
              <a:lnSpc>
                <a:spcPct val="80000"/>
              </a:lnSpc>
              <a:spcBef>
                <a:spcPts val="500"/>
              </a:spcBef>
              <a:spcAft>
                <a:spcPts val="500"/>
              </a:spcAft>
            </a:pPr>
            <a:r>
              <a:rPr lang="en-US" sz="2400" dirty="0"/>
              <a:t>CNS/Meningitis</a:t>
            </a:r>
          </a:p>
          <a:p>
            <a:pPr>
              <a:lnSpc>
                <a:spcPct val="80000"/>
              </a:lnSpc>
              <a:spcBef>
                <a:spcPts val="500"/>
              </a:spcBef>
              <a:spcAft>
                <a:spcPts val="500"/>
              </a:spcAft>
            </a:pPr>
            <a:r>
              <a:rPr lang="en-US" sz="2400" dirty="0"/>
              <a:t>Pericarditis</a:t>
            </a:r>
          </a:p>
          <a:p>
            <a:pPr>
              <a:lnSpc>
                <a:spcPct val="80000"/>
              </a:lnSpc>
              <a:spcBef>
                <a:spcPts val="500"/>
              </a:spcBef>
              <a:spcAft>
                <a:spcPts val="500"/>
              </a:spcAft>
            </a:pPr>
            <a:r>
              <a:rPr lang="en-US" sz="2400" dirty="0"/>
              <a:t>GI/Peritonitis</a:t>
            </a:r>
          </a:p>
          <a:p>
            <a:pPr>
              <a:lnSpc>
                <a:spcPct val="80000"/>
              </a:lnSpc>
              <a:spcBef>
                <a:spcPts val="500"/>
              </a:spcBef>
              <a:spcAft>
                <a:spcPts val="500"/>
              </a:spcAft>
            </a:pPr>
            <a:r>
              <a:rPr lang="en-US" sz="2400" dirty="0"/>
              <a:t>Skin</a:t>
            </a:r>
          </a:p>
          <a:p>
            <a:pPr>
              <a:lnSpc>
                <a:spcPct val="80000"/>
              </a:lnSpc>
              <a:buFontTx/>
              <a:buNone/>
            </a:pPr>
            <a:endParaRPr lang="en-US" sz="2400"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2066</TotalTime>
  <Words>3130</Words>
  <Application>Microsoft Macintosh PowerPoint</Application>
  <PresentationFormat>On-screen Show (4:3)</PresentationFormat>
  <Paragraphs>408</Paragraphs>
  <Slides>40</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40</vt:i4>
      </vt:variant>
    </vt:vector>
  </HeadingPairs>
  <TitlesOfParts>
    <vt:vector size="48" baseType="lpstr">
      <vt:lpstr>Arial</vt:lpstr>
      <vt:lpstr>Calibri</vt:lpstr>
      <vt:lpstr>Franklin Gothic Book</vt:lpstr>
      <vt:lpstr>Perpetua</vt:lpstr>
      <vt:lpstr>Tahoma</vt:lpstr>
      <vt:lpstr>Wingdings</vt:lpstr>
      <vt:lpstr>Wingdings 2</vt:lpstr>
      <vt:lpstr>Equity</vt:lpstr>
      <vt:lpstr>Extrapulmonary TB</vt:lpstr>
      <vt:lpstr>Background</vt:lpstr>
      <vt:lpstr>What is extrapulmonary TB? (EPTB) </vt:lpstr>
      <vt:lpstr>Who gets extrapulmonary TB?</vt:lpstr>
      <vt:lpstr>     Modes: </vt:lpstr>
      <vt:lpstr>The Changing Face of TB…</vt:lpstr>
      <vt:lpstr>The Changing Face of TB…</vt:lpstr>
      <vt:lpstr>Where can EPTB occur?</vt:lpstr>
      <vt:lpstr>Sites of Extrapulmonary TB</vt:lpstr>
      <vt:lpstr>Lymphadenitis</vt:lpstr>
      <vt:lpstr>PowerPoint Presentation</vt:lpstr>
      <vt:lpstr>PowerPoint Presentation</vt:lpstr>
      <vt:lpstr>Pleural Effusion</vt:lpstr>
      <vt:lpstr>Skeletal Tuberculosis</vt:lpstr>
      <vt:lpstr>PowerPoint Presentation</vt:lpstr>
      <vt:lpstr>CNS Tuberculosis</vt:lpstr>
      <vt:lpstr>PowerPoint Presentation</vt:lpstr>
      <vt:lpstr>PowerPoint Presentation</vt:lpstr>
      <vt:lpstr>Tuberculosis in the GI Tract</vt:lpstr>
      <vt:lpstr>Intestinal Tuberculosis</vt:lpstr>
      <vt:lpstr>Peritoneal TB</vt:lpstr>
      <vt:lpstr>Peritoneal TB</vt:lpstr>
      <vt:lpstr>Renal</vt:lpstr>
      <vt:lpstr>Genital Tuberculosis</vt:lpstr>
      <vt:lpstr>MILIARY TUBERCULOSIS</vt:lpstr>
      <vt:lpstr>PowerPoint Presentation</vt:lpstr>
      <vt:lpstr>TUBERCULOUS PERICARDITIS</vt:lpstr>
      <vt:lpstr>Clinical Clues to Prompt Suspicion of Extrapulmonary Tuberculosis</vt:lpstr>
      <vt:lpstr>Treatment of EPTB</vt:lpstr>
      <vt:lpstr>Conclusions</vt:lpstr>
      <vt:lpstr>Take home points</vt:lpstr>
      <vt:lpstr>REFERENCES</vt:lpstr>
      <vt:lpstr>REFERENCES</vt:lpstr>
      <vt:lpstr>           1</vt:lpstr>
      <vt:lpstr>2</vt:lpstr>
      <vt:lpstr>3</vt:lpstr>
      <vt:lpstr>4</vt:lpstr>
      <vt:lpstr>5</vt:lpstr>
      <vt:lpstr>The pleural fluid lactate dehydrogenase/adenosine deaminase ratio differentiates between tuberculous and parapneumonic pleural effusions. </vt:lpstr>
      <vt:lpstr>Thank you…</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Peritoneal TB</dc:title>
  <dc:creator>Owner</dc:creator>
  <cp:lastModifiedBy>hemali passwala</cp:lastModifiedBy>
  <cp:revision>75</cp:revision>
  <dcterms:created xsi:type="dcterms:W3CDTF">2007-05-08T04:07:04Z</dcterms:created>
  <dcterms:modified xsi:type="dcterms:W3CDTF">2018-03-28T02:40:35Z</dcterms:modified>
</cp:coreProperties>
</file>