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7" r:id="rId1"/>
  </p:sldMasterIdLst>
  <p:notesMasterIdLst>
    <p:notesMasterId r:id="rId15"/>
  </p:notesMasterIdLst>
  <p:handoutMasterIdLst>
    <p:handoutMasterId r:id="rId16"/>
  </p:handoutMasterIdLst>
  <p:sldIdLst>
    <p:sldId id="379" r:id="rId2"/>
    <p:sldId id="316" r:id="rId3"/>
    <p:sldId id="354" r:id="rId4"/>
    <p:sldId id="375" r:id="rId5"/>
    <p:sldId id="376" r:id="rId6"/>
    <p:sldId id="355" r:id="rId7"/>
    <p:sldId id="356" r:id="rId8"/>
    <p:sldId id="314" r:id="rId9"/>
    <p:sldId id="315" r:id="rId10"/>
    <p:sldId id="372" r:id="rId11"/>
    <p:sldId id="373" r:id="rId12"/>
    <p:sldId id="351" r:id="rId13"/>
    <p:sldId id="34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FF3300"/>
    <a:srgbClr val="E115CE"/>
    <a:srgbClr val="0099FF"/>
    <a:srgbClr val="003300"/>
    <a:srgbClr val="1BF1F1"/>
    <a:srgbClr val="F42491"/>
    <a:srgbClr val="0099CC"/>
    <a:srgbClr val="4021C5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331" autoAdjust="0"/>
    <p:restoredTop sz="94660"/>
  </p:normalViewPr>
  <p:slideViewPr>
    <p:cSldViewPr snapToGrid="0">
      <p:cViewPr varScale="1">
        <p:scale>
          <a:sx n="74" d="100"/>
          <a:sy n="74" d="100"/>
        </p:scale>
        <p:origin x="-39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2CAE43-2327-442A-AB7D-EE386D4F7FB9}" type="datetimeFigureOut">
              <a:rPr lang="en-IN" smtClean="0"/>
              <a:t>20-07-2020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D1D49D-2D82-43DC-9460-A04165C5E52A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169062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DC0BD8-027C-4FCC-BDE1-D61515F196EE}" type="datetimeFigureOut">
              <a:rPr lang="en-IN" smtClean="0"/>
              <a:t>20-07-2020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0FC2E-3BEE-4815-86D7-4602767F2437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86195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/>
              <a:t>We have designed an</a:t>
            </a:r>
            <a:r>
              <a:rPr lang="en-IN" baseline="0" dirty="0"/>
              <a:t> emergency kit with SOPs for the management of all the medical emergencies.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7ABC32-F37F-40E3-8522-E44A9DE18668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66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A0FC2E-3BEE-4815-86D7-4602767F2437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8803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24292-C72D-4996-B4C0-FEB2C62A1505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13889726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90F58-773E-420E-AB80-C64793A8E864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72052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9413A-C80C-4577-813C-7A5EA3C9B120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499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5034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50933" cy="2190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231468" y="1600200"/>
            <a:ext cx="5350933" cy="2190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5251"/>
            <a:ext cx="5350933" cy="2190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468" y="3905251"/>
            <a:ext cx="5350933" cy="21907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3"/>
          <p:cNvSpPr>
            <a:spLocks noGrp="1"/>
          </p:cNvSpPr>
          <p:nvPr>
            <p:ph type="dt" sz="half" idx="10"/>
          </p:nvPr>
        </p:nvSpPr>
        <p:spPr>
          <a:xfrm>
            <a:off x="7721600" y="6356762"/>
            <a:ext cx="3965224" cy="3845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8887D2-100B-4E4E-8584-2B3526E4126E}" type="datetime1">
              <a:rPr lang="en-IN" smtClean="0">
                <a:solidFill>
                  <a:prstClr val="black">
                    <a:tint val="75000"/>
                  </a:prstClr>
                </a:solidFill>
              </a:rPr>
              <a:t>20-07-2020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2844800" y="6356762"/>
            <a:ext cx="4775200" cy="3845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206028" y="6315075"/>
            <a:ext cx="1586088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A9BEB-A52C-4D27-9816-35BCDBECC8F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9690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394ABA-0B6A-44AE-BEA7-C632FA5BF71B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35454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43E22B-0565-40D8-B189-652F56DD8CF4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94482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91EE9-1D7C-42DA-AB7D-F9E25762FD1A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7392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EC7EA-2A07-476D-BFCD-3F3516B7F44A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11134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610AC-6551-47EE-A4E0-5835D13BB7D4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71338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8266D-E3B4-4ED7-B7D0-10D884D50EF8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26705374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36825-0CEE-4E2F-B84A-6642787B2879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73345309"/>
      </p:ext>
    </p:extLst>
  </p:cSld>
  <p:clrMapOvr>
    <a:masterClrMapping/>
  </p:clrMapOvr>
  <p:extLst mod="1">
    <p:ext uri="{DCECCB84-F9BA-43D5-87BE-67443E8EF086}">
      <p15:sldGuideLst xmlns=""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D3BC4-7FB1-4C84-9C3D-EB9283DB1B77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504186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52AF2E-9887-416F-A34C-DB4FB70782C6}" type="datetime1">
              <a:rPr lang="en-IN" smtClean="0"/>
              <a:t>20-07-2020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F1F99-4738-413E-A166-7D6F8E2E791C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17090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=""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10" Type="http://schemas.openxmlformats.org/officeDocument/2006/relationships/image" Target="../media/image23.jp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4299" y="798491"/>
            <a:ext cx="9144000" cy="1241379"/>
          </a:xfrm>
        </p:spPr>
        <p:txBody>
          <a:bodyPr/>
          <a:lstStyle/>
          <a:p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EMERGENCY DRUGS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1</a:t>
            </a:fld>
            <a:endParaRPr lang="en-IN" dirty="0"/>
          </a:p>
        </p:txBody>
      </p:sp>
      <p:sp>
        <p:nvSpPr>
          <p:cNvPr id="5" name="Rounded Rectangle 4"/>
          <p:cNvSpPr/>
          <p:nvPr/>
        </p:nvSpPr>
        <p:spPr>
          <a:xfrm>
            <a:off x="6062562" y="3615210"/>
            <a:ext cx="5857875" cy="2057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DR. RISHABH NAVIN SHAH</a:t>
            </a:r>
          </a:p>
          <a:p>
            <a:pPr algn="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BDS, MDS, FCCS</a:t>
            </a:r>
          </a:p>
          <a:p>
            <a:pPr algn="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Cleft &amp;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Cranio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-Maxillofacial Surgeon </a:t>
            </a:r>
          </a:p>
          <a:p>
            <a:pPr algn="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Oral And Maxillofacial Surgery</a:t>
            </a:r>
          </a:p>
          <a:p>
            <a:pPr algn="r"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 M Shah Dental College And Hospital</a:t>
            </a:r>
          </a:p>
          <a:p>
            <a:pPr algn="r">
              <a:defRPr/>
            </a:pP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Sumandeep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Vidyapeeth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5" t="14583" r="25037" b="16667"/>
          <a:stretch>
            <a:fillRect/>
          </a:stretch>
        </p:blipFill>
        <p:spPr bwMode="auto">
          <a:xfrm>
            <a:off x="212469" y="3615210"/>
            <a:ext cx="3799983" cy="284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s://clayburgess.com/wp-content/uploads/2018/03/social-media-ic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0000"/>
          <a:stretch>
            <a:fillRect/>
          </a:stretch>
        </p:blipFill>
        <p:spPr bwMode="auto">
          <a:xfrm>
            <a:off x="10204899" y="5918674"/>
            <a:ext cx="3873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s://clayburgess.com/wp-content/uploads/2018/03/social-media-ic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>
            <a:fillRect/>
          </a:stretch>
        </p:blipFill>
        <p:spPr bwMode="auto">
          <a:xfrm>
            <a:off x="10738299" y="5918674"/>
            <a:ext cx="3873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https://clayburgess.com/wp-content/uploads/2018/03/social-media-icon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0000"/>
          <a:stretch>
            <a:fillRect/>
          </a:stretch>
        </p:blipFill>
        <p:spPr bwMode="auto">
          <a:xfrm>
            <a:off x="11271699" y="5918674"/>
            <a:ext cx="387350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734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400891"/>
              </p:ext>
            </p:extLst>
          </p:nvPr>
        </p:nvGraphicFramePr>
        <p:xfrm>
          <a:off x="418471" y="129589"/>
          <a:ext cx="11348356" cy="8062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06225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Drug</a:t>
                      </a:r>
                      <a:r>
                        <a:rPr lang="en-IN" baseline="0" dirty="0"/>
                        <a:t>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Dose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Route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Indications</a:t>
                      </a:r>
                    </a:p>
                    <a:p>
                      <a:pPr algn="ctr"/>
                      <a:endParaRPr lang="en-IN" baseline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0522825"/>
              </p:ext>
            </p:extLst>
          </p:nvPr>
        </p:nvGraphicFramePr>
        <p:xfrm>
          <a:off x="416318" y="967795"/>
          <a:ext cx="11348356" cy="791819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91819">
                <a:tc>
                  <a:txBody>
                    <a:bodyPr/>
                    <a:lstStyle/>
                    <a:p>
                      <a:pPr algn="ctr"/>
                      <a:r>
                        <a:rPr lang="en-IN" dirty="0" err="1"/>
                        <a:t>Eptoin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50mg/ml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Epileptic attack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41445"/>
              </p:ext>
            </p:extLst>
          </p:nvPr>
        </p:nvGraphicFramePr>
        <p:xfrm>
          <a:off x="412012" y="926766"/>
          <a:ext cx="11348356" cy="605401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05401">
                <a:tc>
                  <a:txBody>
                    <a:bodyPr/>
                    <a:lstStyle/>
                    <a:p>
                      <a:pPr algn="ctr"/>
                      <a:r>
                        <a:rPr lang="en-IN" dirty="0" err="1"/>
                        <a:t>Fortwin</a:t>
                      </a:r>
                      <a:r>
                        <a:rPr lang="en-IN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0.5-1</a:t>
                      </a:r>
                      <a:r>
                        <a:rPr lang="en-IN" baseline="0" dirty="0"/>
                        <a:t> mg/kg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IM/IV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Moderate to severe pain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8880727"/>
              </p:ext>
            </p:extLst>
          </p:nvPr>
        </p:nvGraphicFramePr>
        <p:xfrm>
          <a:off x="412012" y="3227294"/>
          <a:ext cx="11348356" cy="763602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63602">
                <a:tc>
                  <a:txBody>
                    <a:bodyPr/>
                    <a:lstStyle/>
                    <a:p>
                      <a:pPr algn="ctr"/>
                      <a:r>
                        <a:rPr lang="en-IN" dirty="0" err="1"/>
                        <a:t>Hemolok</a:t>
                      </a:r>
                      <a:r>
                        <a:rPr lang="en-IN" dirty="0"/>
                        <a:t>(</a:t>
                      </a:r>
                      <a:r>
                        <a:rPr lang="en-IN" dirty="0" err="1"/>
                        <a:t>Feracrylum</a:t>
                      </a:r>
                      <a:r>
                        <a:rPr lang="en-IN" dirty="0"/>
                        <a:t>)</a:t>
                      </a:r>
                      <a:r>
                        <a:rPr lang="en-IN" baseline="0" dirty="0"/>
                        <a:t>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1%/100ml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Topical application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Heavy bleeding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743980"/>
              </p:ext>
            </p:extLst>
          </p:nvPr>
        </p:nvGraphicFramePr>
        <p:xfrm>
          <a:off x="412012" y="2462339"/>
          <a:ext cx="11348356" cy="763602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63602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Glucagon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Severe</a:t>
                      </a:r>
                      <a:r>
                        <a:rPr lang="en-IN" baseline="0" dirty="0"/>
                        <a:t> hypoglycaemia</a:t>
                      </a:r>
                    </a:p>
                    <a:p>
                      <a:pPr algn="ctr"/>
                      <a:r>
                        <a:rPr lang="en-IN" baseline="0" dirty="0"/>
                        <a:t>Diabetes mellitus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716677"/>
              </p:ext>
            </p:extLst>
          </p:nvPr>
        </p:nvGraphicFramePr>
        <p:xfrm>
          <a:off x="412012" y="1546586"/>
          <a:ext cx="11348356" cy="9144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83393">
                <a:tc>
                  <a:txBody>
                    <a:bodyPr/>
                    <a:lstStyle/>
                    <a:p>
                      <a:pPr algn="ctr"/>
                      <a:r>
                        <a:rPr lang="en-IN" dirty="0" err="1"/>
                        <a:t>Fulsed</a:t>
                      </a:r>
                      <a:r>
                        <a:rPr lang="en-IN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0.25-0.5</a:t>
                      </a:r>
                      <a:r>
                        <a:rPr lang="en-IN" baseline="0" dirty="0"/>
                        <a:t> mg/kg</a:t>
                      </a:r>
                    </a:p>
                    <a:p>
                      <a:pPr algn="ctr"/>
                      <a:r>
                        <a:rPr lang="en-IN" baseline="0" dirty="0"/>
                        <a:t>1-5 mg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Anxiety</a:t>
                      </a:r>
                    </a:p>
                    <a:p>
                      <a:pPr algn="ctr"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</a:t>
                      </a:r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Toxicity</a:t>
                      </a:r>
                    </a:p>
                    <a:p>
                      <a:pPr algn="ctr" fontAlgn="base"/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Epileptic attack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26" r="24115" b="4901"/>
          <a:stretch/>
        </p:blipFill>
        <p:spPr>
          <a:xfrm>
            <a:off x="4044873" y="1759614"/>
            <a:ext cx="4562376" cy="50460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10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44007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934040"/>
              </p:ext>
            </p:extLst>
          </p:nvPr>
        </p:nvGraphicFramePr>
        <p:xfrm>
          <a:off x="418471" y="139215"/>
          <a:ext cx="11348356" cy="8062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06225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Drug</a:t>
                      </a:r>
                      <a:r>
                        <a:rPr lang="en-IN" baseline="0" dirty="0"/>
                        <a:t>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Dose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Route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Indications</a:t>
                      </a:r>
                    </a:p>
                    <a:p>
                      <a:pPr algn="ctr"/>
                      <a:endParaRPr lang="en-IN" baseline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7509393"/>
              </p:ext>
            </p:extLst>
          </p:nvPr>
        </p:nvGraphicFramePr>
        <p:xfrm>
          <a:off x="418471" y="945440"/>
          <a:ext cx="11348356" cy="862961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62961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Hydrocortisone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100 mg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IV/IM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Anaphylactic</a:t>
                      </a:r>
                      <a:r>
                        <a:rPr lang="en-IN" baseline="0" dirty="0"/>
                        <a:t> </a:t>
                      </a:r>
                      <a:r>
                        <a:rPr lang="en-IN" dirty="0"/>
                        <a:t>Shock</a:t>
                      </a:r>
                    </a:p>
                    <a:p>
                      <a:pPr algn="ctr"/>
                      <a:r>
                        <a:rPr lang="en-IN" dirty="0"/>
                        <a:t>Status </a:t>
                      </a:r>
                      <a:r>
                        <a:rPr lang="en-IN" dirty="0" err="1"/>
                        <a:t>asthamaticus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896005"/>
              </p:ext>
            </p:extLst>
          </p:nvPr>
        </p:nvGraphicFramePr>
        <p:xfrm>
          <a:off x="418471" y="1787327"/>
          <a:ext cx="11348356" cy="791819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9181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Morphine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2-10 mg Bolus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IV/IM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Acute</a:t>
                      </a:r>
                      <a:r>
                        <a:rPr lang="en-IN" baseline="0" dirty="0"/>
                        <a:t>  pain</a:t>
                      </a:r>
                    </a:p>
                    <a:p>
                      <a:pPr algn="ctr"/>
                      <a:r>
                        <a:rPr lang="en-IN" baseline="0" dirty="0"/>
                        <a:t>Potent analgesia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785083"/>
              </p:ext>
            </p:extLst>
          </p:nvPr>
        </p:nvGraphicFramePr>
        <p:xfrm>
          <a:off x="443242" y="966514"/>
          <a:ext cx="11348356" cy="763602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63602">
                <a:tc>
                  <a:txBody>
                    <a:bodyPr/>
                    <a:lstStyle/>
                    <a:p>
                      <a:pPr algn="ctr"/>
                      <a:r>
                        <a:rPr lang="en-IN" dirty="0" err="1"/>
                        <a:t>Nitroglycerin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0.5mg </a:t>
                      </a:r>
                    </a:p>
                    <a:p>
                      <a:pPr algn="ctr"/>
                      <a:r>
                        <a:rPr lang="en-IN" baseline="0" dirty="0"/>
                        <a:t>0.4-0.8mg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S.L</a:t>
                      </a:r>
                    </a:p>
                    <a:p>
                      <a:pPr algn="ctr"/>
                      <a:r>
                        <a:rPr lang="en-IN" dirty="0"/>
                        <a:t>S.L spray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Angina </a:t>
                      </a:r>
                    </a:p>
                    <a:p>
                      <a:pPr algn="ctr"/>
                      <a:r>
                        <a:rPr lang="en-IN" dirty="0"/>
                        <a:t>Hypertension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740155"/>
              </p:ext>
            </p:extLst>
          </p:nvPr>
        </p:nvGraphicFramePr>
        <p:xfrm>
          <a:off x="418471" y="2600220"/>
          <a:ext cx="11348356" cy="854639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54639">
                <a:tc>
                  <a:txBody>
                    <a:bodyPr/>
                    <a:lstStyle/>
                    <a:p>
                      <a:pPr algn="ctr"/>
                      <a:r>
                        <a:rPr lang="en-IN" dirty="0" err="1"/>
                        <a:t>Mephentine</a:t>
                      </a:r>
                      <a:r>
                        <a:rPr lang="en-IN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10-20 mg</a:t>
                      </a:r>
                      <a:r>
                        <a:rPr lang="en-IN" baseline="0" dirty="0"/>
                        <a:t> or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 IM or IV infusion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Hypotension</a:t>
                      </a:r>
                    </a:p>
                    <a:p>
                      <a:pPr algn="ctr"/>
                      <a:r>
                        <a:rPr lang="en-IN" dirty="0"/>
                        <a:t>shock in MI</a:t>
                      </a:r>
                      <a:r>
                        <a:rPr lang="en-IN" baseline="0" dirty="0"/>
                        <a:t> 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1" t="5784" r="29856" b="5922"/>
          <a:stretch/>
        </p:blipFill>
        <p:spPr>
          <a:xfrm>
            <a:off x="4173480" y="1808401"/>
            <a:ext cx="4437120" cy="486863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11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419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776" y="1371600"/>
            <a:ext cx="10789920" cy="5285678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solidFill>
                  <a:srgbClr val="660033"/>
                </a:solidFill>
              </a:rPr>
              <a:t>Premedicate - evening before / just before surgery.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rgbClr val="660033"/>
                </a:solidFill>
              </a:rPr>
              <a:t>Morning appointment schedule.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rgbClr val="660033"/>
                </a:solidFill>
              </a:rPr>
              <a:t>Minimize patient waiting time.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rgbClr val="660033"/>
                </a:solidFill>
              </a:rPr>
              <a:t>Psychosedation during therapy.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rgbClr val="660033"/>
                </a:solidFill>
              </a:rPr>
              <a:t>Adequate pain control during therapy. </a:t>
            </a:r>
          </a:p>
          <a:p>
            <a:pPr lvl="0">
              <a:lnSpc>
                <a:spcPct val="150000"/>
              </a:lnSpc>
            </a:pPr>
            <a:r>
              <a:rPr lang="en-US" dirty="0">
                <a:solidFill>
                  <a:srgbClr val="660033"/>
                </a:solidFill>
              </a:rPr>
              <a:t>Post op pain and anxiety control.</a:t>
            </a:r>
          </a:p>
          <a:p>
            <a:pPr marL="0" lvl="0" indent="0">
              <a:lnSpc>
                <a:spcPct val="150000"/>
              </a:lnSpc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nip and Round Single Corner Rectangle 3"/>
          <p:cNvSpPr/>
          <p:nvPr/>
        </p:nvSpPr>
        <p:spPr>
          <a:xfrm>
            <a:off x="274320" y="73563"/>
            <a:ext cx="11503151" cy="1298037"/>
          </a:xfrm>
          <a:prstGeom prst="snipRound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rgbClr val="1BF1F1">
                  <a:tint val="66000"/>
                  <a:satMod val="160000"/>
                </a:srgbClr>
              </a:gs>
              <a:gs pos="50000">
                <a:srgbClr val="1BF1F1">
                  <a:tint val="44500"/>
                  <a:satMod val="160000"/>
                </a:srgbClr>
              </a:gs>
              <a:gs pos="100000">
                <a:srgbClr val="1BF1F1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 dirty="0">
                <a:solidFill>
                  <a:srgbClr val="C00000"/>
                </a:solidFill>
                <a:latin typeface="Calibri" pitchFamily="34" charset="0"/>
              </a:rPr>
              <a:t>STRESS REDUCTION PROTOCOL </a:t>
            </a:r>
            <a:endParaRPr lang="en-US" sz="6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12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1076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" y="1920240"/>
            <a:ext cx="10927080" cy="4370832"/>
          </a:xfrm>
          <a:prstGeom prst="rect">
            <a:avLst/>
          </a:prstGeom>
        </p:spPr>
      </p:pic>
      <p:sp>
        <p:nvSpPr>
          <p:cNvPr id="4" name="Snip and Round Single Corner Rectangle 3"/>
          <p:cNvSpPr/>
          <p:nvPr/>
        </p:nvSpPr>
        <p:spPr>
          <a:xfrm>
            <a:off x="1002902" y="124240"/>
            <a:ext cx="10186195" cy="1148728"/>
          </a:xfrm>
          <a:prstGeom prst="snipRoundRect">
            <a:avLst>
              <a:gd name="adj1" fmla="val 0"/>
              <a:gd name="adj2" fmla="val 50000"/>
            </a:avLst>
          </a:prstGeom>
          <a:gradFill flip="none" rotWithShape="1">
            <a:gsLst>
              <a:gs pos="0">
                <a:schemeClr val="accent5">
                  <a:lumMod val="75000"/>
                  <a:tint val="66000"/>
                  <a:satMod val="160000"/>
                </a:schemeClr>
              </a:gs>
              <a:gs pos="50000">
                <a:schemeClr val="accent5">
                  <a:lumMod val="75000"/>
                  <a:tint val="44500"/>
                  <a:satMod val="160000"/>
                </a:schemeClr>
              </a:gs>
              <a:gs pos="100000">
                <a:schemeClr val="accent5">
                  <a:lumMod val="75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7200" dirty="0">
                <a:solidFill>
                  <a:srgbClr val="66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Bold Condensed" panose="020B0502040204020203" pitchFamily="34" charset="0"/>
              </a:rPr>
              <a:t>PREVENTION</a:t>
            </a:r>
            <a:endParaRPr lang="en-US" sz="7200" b="1" dirty="0">
              <a:solidFill>
                <a:srgbClr val="6600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Bold Condensed" panose="020B0502040204020203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13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9967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64461" y="2405975"/>
            <a:ext cx="4572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IN" sz="2000" spc="-5" dirty="0"/>
              <a:t>Cardiac Arrest</a:t>
            </a:r>
          </a:p>
          <a:p>
            <a:r>
              <a:rPr lang="en-IN" sz="2000" dirty="0"/>
              <a:t>Angina Pectoris </a:t>
            </a:r>
          </a:p>
          <a:p>
            <a:r>
              <a:rPr lang="en-IN" sz="2000" dirty="0"/>
              <a:t>Myocardial infarction</a:t>
            </a:r>
          </a:p>
          <a:p>
            <a:r>
              <a:rPr lang="en-IN" sz="2000" dirty="0"/>
              <a:t>Hypertension</a:t>
            </a:r>
          </a:p>
          <a:p>
            <a:r>
              <a:rPr lang="en-IN" sz="2000" dirty="0"/>
              <a:t>Hypotension</a:t>
            </a:r>
          </a:p>
          <a:p>
            <a:endParaRPr lang="en-IN" sz="2000" dirty="0"/>
          </a:p>
        </p:txBody>
      </p:sp>
      <p:sp>
        <p:nvSpPr>
          <p:cNvPr id="11" name="object 13"/>
          <p:cNvSpPr txBox="1"/>
          <p:nvPr/>
        </p:nvSpPr>
        <p:spPr>
          <a:xfrm>
            <a:off x="4973634" y="109043"/>
            <a:ext cx="3062926" cy="65851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>
            <a:defPPr>
              <a:defRPr lang="en-US"/>
            </a:defPPr>
            <a:lvl1pPr marL="358775" marR="1109980">
              <a:lnSpc>
                <a:spcPct val="74600"/>
              </a:lnSpc>
              <a:defRPr sz="2000" spc="-5">
                <a:solidFill>
                  <a:srgbClr val="FFFF00"/>
                </a:solidFill>
                <a:latin typeface="Arial"/>
                <a:cs typeface="Arial"/>
              </a:defRPr>
            </a:lvl1pPr>
          </a:lstStyle>
          <a:p>
            <a:r>
              <a:rPr lang="en-IN" sz="1800" dirty="0">
                <a:solidFill>
                  <a:schemeClr val="tx1"/>
                </a:solidFill>
              </a:rPr>
              <a:t>S</a:t>
            </a:r>
            <a:r>
              <a:rPr lang="en-IN" sz="1800" spc="-20" dirty="0">
                <a:solidFill>
                  <a:schemeClr val="tx1"/>
                </a:solidFill>
              </a:rPr>
              <a:t>yncope</a:t>
            </a:r>
            <a:endParaRPr lang="en-IN" sz="1800" dirty="0">
              <a:solidFill>
                <a:schemeClr val="tx1"/>
              </a:solidFill>
            </a:endParaRPr>
          </a:p>
          <a:p>
            <a:r>
              <a:rPr lang="en-IN" sz="1800" dirty="0">
                <a:solidFill>
                  <a:schemeClr val="tx1"/>
                </a:solidFill>
              </a:rPr>
              <a:t>Seizure</a:t>
            </a:r>
          </a:p>
          <a:p>
            <a:r>
              <a:rPr lang="en-IN" sz="1800" dirty="0">
                <a:solidFill>
                  <a:schemeClr val="tx1"/>
                </a:solidFill>
              </a:rPr>
              <a:t>Epilepsy</a:t>
            </a:r>
            <a:endParaRPr sz="1800" dirty="0">
              <a:solidFill>
                <a:schemeClr val="tx1"/>
              </a:solidFill>
            </a:endParaRPr>
          </a:p>
        </p:txBody>
      </p:sp>
      <p:sp>
        <p:nvSpPr>
          <p:cNvPr id="12" name="Down Arrow 11"/>
          <p:cNvSpPr/>
          <p:nvPr/>
        </p:nvSpPr>
        <p:spPr>
          <a:xfrm rot="10800000">
            <a:off x="5700598" y="734356"/>
            <a:ext cx="141256" cy="393394"/>
          </a:xfrm>
          <a:prstGeom prst="downArrow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02575" y="2613641"/>
            <a:ext cx="2989425" cy="948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571500" algn="ctr">
              <a:spcBef>
                <a:spcPts val="95"/>
              </a:spcBef>
              <a:defRPr/>
            </a:pPr>
            <a:r>
              <a:rPr lang="en-IN" spc="-5" dirty="0">
                <a:latin typeface="Arial"/>
                <a:cs typeface="Arial"/>
              </a:rPr>
              <a:t>Asthmatic Attack</a:t>
            </a:r>
          </a:p>
          <a:p>
            <a:pPr marL="12700" marR="5080" indent="571500" algn="ctr">
              <a:spcBef>
                <a:spcPts val="95"/>
              </a:spcBef>
              <a:defRPr/>
            </a:pPr>
            <a:r>
              <a:rPr lang="en-IN" spc="-5" dirty="0">
                <a:latin typeface="Arial"/>
                <a:cs typeface="Arial"/>
              </a:rPr>
              <a:t>Hyperventilation</a:t>
            </a:r>
          </a:p>
          <a:p>
            <a:pPr marL="12700" marR="5080" indent="571500" algn="ctr">
              <a:spcBef>
                <a:spcPts val="95"/>
              </a:spcBef>
              <a:defRPr/>
            </a:pPr>
            <a:r>
              <a:rPr lang="en-IN" spc="-5" dirty="0">
                <a:latin typeface="Arial"/>
                <a:cs typeface="Arial"/>
              </a:rPr>
              <a:t>     Airway Obstruction</a:t>
            </a:r>
          </a:p>
        </p:txBody>
      </p:sp>
      <p:sp>
        <p:nvSpPr>
          <p:cNvPr id="15" name="object 9"/>
          <p:cNvSpPr txBox="1"/>
          <p:nvPr/>
        </p:nvSpPr>
        <p:spPr>
          <a:xfrm>
            <a:off x="1679736" y="5277261"/>
            <a:ext cx="1656184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IN" sz="2000" spc="-120" dirty="0">
                <a:cs typeface="Arial"/>
              </a:rPr>
              <a:t>Drug  </a:t>
            </a:r>
            <a:r>
              <a:rPr lang="en-IN" sz="2000" spc="95" dirty="0">
                <a:cs typeface="Arial"/>
              </a:rPr>
              <a:t>t</a:t>
            </a:r>
            <a:r>
              <a:rPr lang="en-IN" sz="2000" spc="-110" dirty="0">
                <a:cs typeface="Arial"/>
              </a:rPr>
              <a:t>o</a:t>
            </a:r>
            <a:r>
              <a:rPr lang="en-IN" sz="2000" spc="-95" dirty="0">
                <a:cs typeface="Arial"/>
              </a:rPr>
              <a:t>xi</a:t>
            </a:r>
            <a:r>
              <a:rPr lang="en-IN" sz="2000" spc="-125" dirty="0">
                <a:cs typeface="Arial"/>
              </a:rPr>
              <a:t>c</a:t>
            </a:r>
            <a:r>
              <a:rPr lang="en-IN" sz="2000" spc="10" dirty="0">
                <a:cs typeface="Arial"/>
              </a:rPr>
              <a:t>ity</a:t>
            </a:r>
            <a:endParaRPr lang="en-IN" sz="2000" dirty="0">
              <a:cs typeface="Arial"/>
            </a:endParaRPr>
          </a:p>
          <a:p>
            <a:pPr marL="12700" marR="5080">
              <a:spcBef>
                <a:spcPts val="95"/>
              </a:spcBef>
            </a:pPr>
            <a:r>
              <a:rPr lang="en-IN" sz="2000" spc="-120" dirty="0">
                <a:cs typeface="Arial"/>
              </a:rPr>
              <a:t>Anaphylaxis</a:t>
            </a:r>
            <a:endParaRPr sz="2000" dirty="0">
              <a:cs typeface="Arial"/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8747309" y="5273301"/>
            <a:ext cx="2016224" cy="640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spcBef>
                <a:spcPts val="95"/>
              </a:spcBef>
            </a:pPr>
            <a:r>
              <a:rPr lang="en-IN" sz="2000" spc="-120" dirty="0">
                <a:cs typeface="Arial"/>
              </a:rPr>
              <a:t>Haemorrhage</a:t>
            </a:r>
          </a:p>
          <a:p>
            <a:pPr marL="12700" marR="5080">
              <a:spcBef>
                <a:spcPts val="95"/>
              </a:spcBef>
            </a:pPr>
            <a:r>
              <a:rPr lang="en-IN" sz="2000" spc="-120" dirty="0">
                <a:cs typeface="Arial"/>
              </a:rPr>
              <a:t>Hypoglycaemic coma</a:t>
            </a:r>
          </a:p>
        </p:txBody>
      </p:sp>
      <p:sp>
        <p:nvSpPr>
          <p:cNvPr id="24" name="Right Arrow 23"/>
          <p:cNvSpPr/>
          <p:nvPr/>
        </p:nvSpPr>
        <p:spPr>
          <a:xfrm>
            <a:off x="9321788" y="2963663"/>
            <a:ext cx="448056" cy="133291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>
            <a:off x="8145911" y="5509708"/>
            <a:ext cx="556779" cy="149506"/>
          </a:xfrm>
          <a:prstGeom prst="rightArrow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7" name="Left Arrow 26"/>
          <p:cNvSpPr/>
          <p:nvPr/>
        </p:nvSpPr>
        <p:spPr>
          <a:xfrm>
            <a:off x="3107058" y="5462635"/>
            <a:ext cx="494362" cy="141676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8" name="Left Arrow 27"/>
          <p:cNvSpPr/>
          <p:nvPr/>
        </p:nvSpPr>
        <p:spPr>
          <a:xfrm>
            <a:off x="2260647" y="2919938"/>
            <a:ext cx="494362" cy="141676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tx1"/>
              </a:solidFill>
            </a:endParaRPr>
          </a:p>
        </p:txBody>
      </p:sp>
      <p:sp>
        <p:nvSpPr>
          <p:cNvPr id="2" name="5-Point Star 1"/>
          <p:cNvSpPr/>
          <p:nvPr/>
        </p:nvSpPr>
        <p:spPr>
          <a:xfrm>
            <a:off x="3904271" y="1751244"/>
            <a:ext cx="3733911" cy="3586101"/>
          </a:xfrm>
          <a:prstGeom prst="star5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700">
              <a:spcBef>
                <a:spcPts val="105"/>
              </a:spcBef>
            </a:pPr>
            <a:endParaRPr lang="en-IN" sz="2400" dirty="0">
              <a:solidFill>
                <a:schemeClr val="tx1"/>
              </a:solidFill>
              <a:cs typeface="Arial"/>
            </a:endParaRPr>
          </a:p>
        </p:txBody>
      </p:sp>
      <p:sp>
        <p:nvSpPr>
          <p:cNvPr id="21" name="object 4"/>
          <p:cNvSpPr txBox="1"/>
          <p:nvPr/>
        </p:nvSpPr>
        <p:spPr>
          <a:xfrm>
            <a:off x="4837219" y="3322118"/>
            <a:ext cx="218954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IN" sz="2800" dirty="0">
                <a:solidFill>
                  <a:schemeClr val="bg1"/>
                </a:solidFill>
                <a:cs typeface="Arial"/>
              </a:rPr>
              <a:t>Classification</a:t>
            </a:r>
            <a:endParaRPr sz="28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30854" y="1186800"/>
            <a:ext cx="1080744" cy="505393"/>
          </a:xfrm>
          <a:prstGeom prst="rect">
            <a:avLst/>
          </a:prstGeom>
          <a:gradFill flip="none" rotWithShape="1">
            <a:gsLst>
              <a:gs pos="0">
                <a:srgbClr val="92D050">
                  <a:tint val="66000"/>
                  <a:satMod val="160000"/>
                </a:srgbClr>
              </a:gs>
              <a:gs pos="50000">
                <a:srgbClr val="92D050">
                  <a:tint val="44500"/>
                  <a:satMod val="160000"/>
                </a:srgbClr>
              </a:gs>
              <a:gs pos="100000">
                <a:srgbClr val="92D05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795548" y="2785494"/>
            <a:ext cx="1080744" cy="505393"/>
          </a:xfrm>
          <a:prstGeom prst="rect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31" name="object 4"/>
          <p:cNvSpPr txBox="1"/>
          <p:nvPr/>
        </p:nvSpPr>
        <p:spPr>
          <a:xfrm>
            <a:off x="3044102" y="2816015"/>
            <a:ext cx="588823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IN" sz="2800" dirty="0">
                <a:solidFill>
                  <a:schemeClr val="bg1"/>
                </a:solidFill>
                <a:cs typeface="Arial"/>
              </a:rPr>
              <a:t>CVS</a:t>
            </a:r>
            <a:endParaRPr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2" name="object 4"/>
          <p:cNvSpPr txBox="1"/>
          <p:nvPr/>
        </p:nvSpPr>
        <p:spPr>
          <a:xfrm>
            <a:off x="5472780" y="1217320"/>
            <a:ext cx="596891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>
            <a:defPPr>
              <a:defRPr lang="en-US"/>
            </a:defPPr>
            <a:lvl1pPr marL="12700">
              <a:spcBef>
                <a:spcPts val="105"/>
              </a:spcBef>
              <a:defRPr sz="2400">
                <a:latin typeface="Arial"/>
                <a:cs typeface="Arial"/>
              </a:defRPr>
            </a:lvl1pPr>
          </a:lstStyle>
          <a:p>
            <a:r>
              <a:rPr lang="en-IN" sz="2800" dirty="0">
                <a:solidFill>
                  <a:schemeClr val="bg1"/>
                </a:solidFill>
                <a:latin typeface="+mn-lt"/>
              </a:rPr>
              <a:t>CNS</a:t>
            </a:r>
            <a:endParaRPr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7666161" y="2718448"/>
            <a:ext cx="1596711" cy="770536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1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1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38" name="object 4"/>
          <p:cNvSpPr txBox="1"/>
          <p:nvPr/>
        </p:nvSpPr>
        <p:spPr>
          <a:xfrm>
            <a:off x="6912274" y="2679138"/>
            <a:ext cx="2964815" cy="76495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ctr">
              <a:spcBef>
                <a:spcPts val="105"/>
              </a:spcBef>
            </a:pPr>
            <a:r>
              <a:rPr lang="en-IN" sz="2400" dirty="0">
                <a:solidFill>
                  <a:schemeClr val="bg1"/>
                </a:solidFill>
                <a:cs typeface="Arial"/>
              </a:rPr>
              <a:t>Respiratory </a:t>
            </a:r>
          </a:p>
          <a:p>
            <a:pPr marL="12700" algn="ctr">
              <a:spcBef>
                <a:spcPts val="105"/>
              </a:spcBef>
            </a:pPr>
            <a:r>
              <a:rPr lang="en-IN" sz="2400" dirty="0">
                <a:solidFill>
                  <a:schemeClr val="bg1"/>
                </a:solidFill>
                <a:cs typeface="Arial"/>
              </a:rPr>
              <a:t>system</a:t>
            </a:r>
            <a:endParaRPr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912274" y="5377714"/>
            <a:ext cx="1198122" cy="439653"/>
          </a:xfrm>
          <a:prstGeom prst="rect">
            <a:avLst/>
          </a:prstGeom>
          <a:gradFill flip="none" rotWithShape="1">
            <a:gsLst>
              <a:gs pos="0">
                <a:srgbClr val="F42491">
                  <a:tint val="66000"/>
                  <a:satMod val="160000"/>
                </a:srgbClr>
              </a:gs>
              <a:gs pos="50000">
                <a:srgbClr val="F42491">
                  <a:tint val="44500"/>
                  <a:satMod val="160000"/>
                </a:srgbClr>
              </a:gs>
              <a:gs pos="100000">
                <a:srgbClr val="F42491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0" name="object 4"/>
          <p:cNvSpPr txBox="1"/>
          <p:nvPr/>
        </p:nvSpPr>
        <p:spPr>
          <a:xfrm>
            <a:off x="7053819" y="5393831"/>
            <a:ext cx="982741" cy="44435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IN" sz="2800" dirty="0">
                <a:solidFill>
                  <a:schemeClr val="bg1"/>
                </a:solidFill>
                <a:cs typeface="Arial"/>
              </a:rPr>
              <a:t>Other</a:t>
            </a:r>
            <a:endParaRPr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657511" y="5360939"/>
            <a:ext cx="1709562" cy="439653"/>
          </a:xfrm>
          <a:prstGeom prst="rect">
            <a:avLst/>
          </a:prstGeom>
          <a:gradFill flip="none" rotWithShape="1">
            <a:gsLst>
              <a:gs pos="0">
                <a:srgbClr val="F42491">
                  <a:tint val="66000"/>
                  <a:satMod val="160000"/>
                </a:srgbClr>
              </a:gs>
              <a:gs pos="50000">
                <a:srgbClr val="F42491">
                  <a:tint val="44500"/>
                  <a:satMod val="160000"/>
                </a:srgbClr>
              </a:gs>
              <a:gs pos="100000">
                <a:srgbClr val="F42491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schemeClr val="tx1"/>
              </a:solidFill>
            </a:endParaRPr>
          </a:p>
        </p:txBody>
      </p:sp>
      <p:sp>
        <p:nvSpPr>
          <p:cNvPr id="42" name="object 4"/>
          <p:cNvSpPr txBox="1"/>
          <p:nvPr/>
        </p:nvSpPr>
        <p:spPr>
          <a:xfrm>
            <a:off x="3708257" y="5389366"/>
            <a:ext cx="1658816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lang="en-IN" sz="2400" dirty="0">
                <a:solidFill>
                  <a:schemeClr val="bg1"/>
                </a:solidFill>
                <a:cs typeface="Arial"/>
              </a:rPr>
              <a:t>Drug Related</a:t>
            </a:r>
            <a:endParaRPr sz="24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>
                <a:solidFill>
                  <a:schemeClr val="tx1"/>
                </a:solidFill>
              </a:rPr>
              <a:t>2</a:t>
            </a:fld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4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4" grpId="0" animBg="1"/>
      <p:bldP spid="25" grpId="0" animBg="1"/>
      <p:bldP spid="27" grpId="0" animBg="1"/>
      <p:bldP spid="28" grpId="0" animBg="1"/>
      <p:bldP spid="2" grpId="0" animBg="1"/>
      <p:bldP spid="21" grpId="0"/>
      <p:bldP spid="3" grpId="0" animBg="1"/>
      <p:bldP spid="29" grpId="0" animBg="1"/>
      <p:bldP spid="31" grpId="0"/>
      <p:bldP spid="32" grpId="0"/>
      <p:bldP spid="36" grpId="0" animBg="1"/>
      <p:bldP spid="38" grpId="0"/>
      <p:bldP spid="39" grpId="0" animBg="1"/>
      <p:bldP spid="40" grpId="0"/>
      <p:bldP spid="41" grpId="0" animBg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9406" y="-10132"/>
            <a:ext cx="2878128" cy="4876638"/>
          </a:xfrm>
        </p:spPr>
      </p:pic>
      <p:pic>
        <p:nvPicPr>
          <p:cNvPr id="4100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29" y="3907951"/>
            <a:ext cx="5954191" cy="2764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2"/>
          <a:stretch/>
        </p:blipFill>
        <p:spPr bwMode="auto">
          <a:xfrm>
            <a:off x="6664535" y="3932184"/>
            <a:ext cx="5355493" cy="2735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1" name="Picture 1" descr="http://www.medicalonline.pk/image/cache/data/ELECTROMEDICAL/RESPIRATORY%20SERIES/OXYGEN%20CYLINDER%2048%20CFT-500x554.png"/>
          <p:cNvPicPr>
            <a:picLocks noChangeAspect="1" noChangeArrowheads="1"/>
          </p:cNvPicPr>
          <p:nvPr/>
        </p:nvPicPr>
        <p:blipFill rotWithShape="1">
          <a:blip r:embed="rId6"/>
          <a:srcRect l="16832" r="16695" b="5607"/>
          <a:stretch/>
        </p:blipFill>
        <p:spPr bwMode="auto">
          <a:xfrm>
            <a:off x="8618021" y="0"/>
            <a:ext cx="3402007" cy="3867251"/>
          </a:xfrm>
          <a:prstGeom prst="rect">
            <a:avLst/>
          </a:prstGeom>
          <a:noFill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CA9BEB-A52C-4D27-9816-35BCDBECC8F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7814" y="230677"/>
            <a:ext cx="57679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Emergency Kit  and Equipment</a:t>
            </a:r>
          </a:p>
        </p:txBody>
      </p:sp>
    </p:spTree>
    <p:extLst>
      <p:ext uri="{BB962C8B-B14F-4D97-AF65-F5344CB8AC3E}">
        <p14:creationId xmlns:p14="http://schemas.microsoft.com/office/powerpoint/2010/main" val="18632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www.jonathandownham.com/wp-content/uploads/2016/04/_d_improd_/320px-Ambu_Bag_valve_mask_f_improf_350x2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5" y="-300286"/>
            <a:ext cx="4906537" cy="3587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http://www.progress.com.sg/wp-content/uploads/2015/06/Laerdal-Pocket-mas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864" y="254462"/>
            <a:ext cx="4946503" cy="319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medinstrum.com/wp-content/uploads/2014/01/defibrillato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05" y="3520109"/>
            <a:ext cx="4562475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15"/>
          <a:stretch/>
        </p:blipFill>
        <p:spPr>
          <a:xfrm>
            <a:off x="6690360" y="3816271"/>
            <a:ext cx="4663440" cy="2990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67224" y="2540596"/>
            <a:ext cx="2731008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Ambu bag mask</a:t>
            </a:r>
          </a:p>
        </p:txBody>
      </p:sp>
      <p:sp>
        <p:nvSpPr>
          <p:cNvPr id="8" name="Rectangle 7"/>
          <p:cNvSpPr/>
          <p:nvPr/>
        </p:nvSpPr>
        <p:spPr>
          <a:xfrm>
            <a:off x="10419007" y="708836"/>
            <a:ext cx="1506828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Ampocket</a:t>
            </a: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mask 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one way valve</a:t>
            </a:r>
          </a:p>
        </p:txBody>
      </p:sp>
      <p:sp>
        <p:nvSpPr>
          <p:cNvPr id="9" name="Rectangle 8"/>
          <p:cNvSpPr/>
          <p:nvPr/>
        </p:nvSpPr>
        <p:spPr>
          <a:xfrm>
            <a:off x="-101640" y="4526212"/>
            <a:ext cx="2546604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AUTOMATED EXTERNAL DEFIBRILLATOR (AED)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12864" y="3819494"/>
            <a:ext cx="3191256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glucose meter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>
                <a:solidFill>
                  <a:srgbClr val="FFC000"/>
                </a:solidFill>
              </a:rPr>
              <a:t>4</a:t>
            </a:fld>
            <a:endParaRPr lang="en-IN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4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carefusion.com/images/our-products/anesthesia-delivery/oral-airways_H_35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16" y="259149"/>
            <a:ext cx="3924284" cy="2616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3.amazonaws.com/vmuseum/wp-content/uploads/nasopharyngea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454" y="-47807"/>
            <a:ext cx="5871165" cy="212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emergency-live.com/en/wp-content/uploads/2015/12/ET-tube-cuffed-80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" b="-32"/>
          <a:stretch/>
        </p:blipFill>
        <p:spPr bwMode="auto">
          <a:xfrm rot="3213895">
            <a:off x="4461443" y="3713837"/>
            <a:ext cx="4060793" cy="21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airwayjedi.files.wordpress.com/2015/05/lma-uniqu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5338"/>
            <a:ext cx="4416315" cy="331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s://www.spservices.co.uk/images/products/verylarge/1312193832in1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4215" y="2354027"/>
            <a:ext cx="3838934" cy="3838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605307" y="735667"/>
            <a:ext cx="3182112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Oropharyngeal airway</a:t>
            </a:r>
          </a:p>
        </p:txBody>
      </p:sp>
      <p:sp>
        <p:nvSpPr>
          <p:cNvPr id="8" name="Rectangle 7"/>
          <p:cNvSpPr/>
          <p:nvPr/>
        </p:nvSpPr>
        <p:spPr>
          <a:xfrm>
            <a:off x="7069127" y="1191765"/>
            <a:ext cx="3182112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Nasopharyngeal airway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344718" y="5746332"/>
            <a:ext cx="3182112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Laryngeal mask airway</a:t>
            </a:r>
          </a:p>
        </p:txBody>
      </p:sp>
      <p:sp>
        <p:nvSpPr>
          <p:cNvPr id="12" name="Rectangle 11"/>
          <p:cNvSpPr/>
          <p:nvPr/>
        </p:nvSpPr>
        <p:spPr>
          <a:xfrm rot="3239653">
            <a:off x="5520862" y="3926098"/>
            <a:ext cx="3096531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IN" sz="2400" b="1" dirty="0">
                <a:solidFill>
                  <a:schemeClr val="bg1"/>
                </a:solidFill>
              </a:rPr>
              <a:t>Endotracheal tube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55127" y="5746331"/>
            <a:ext cx="3182112" cy="3951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Cricothyrotomy</a:t>
            </a:r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kit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>
                <a:solidFill>
                  <a:schemeClr val="tx1"/>
                </a:solidFill>
              </a:rPr>
              <a:t>5</a:t>
            </a:fld>
            <a:endParaRPr lang="en-IN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9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38171" y="815556"/>
            <a:ext cx="318211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drenaline</a:t>
            </a:r>
          </a:p>
          <a:p>
            <a:r>
              <a:rPr lang="en-IN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tropine</a:t>
            </a:r>
          </a:p>
          <a:p>
            <a:r>
              <a:rPr lang="en-IN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vil</a:t>
            </a:r>
          </a:p>
          <a:p>
            <a:r>
              <a:rPr lang="en-IN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minophylline</a:t>
            </a:r>
          </a:p>
          <a:p>
            <a:r>
              <a:rPr lang="en-IN" sz="24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   spirin</a:t>
            </a:r>
          </a:p>
        </p:txBody>
      </p:sp>
      <p:sp>
        <p:nvSpPr>
          <p:cNvPr id="5" name="Rectangle 4"/>
          <p:cNvSpPr/>
          <p:nvPr/>
        </p:nvSpPr>
        <p:spPr>
          <a:xfrm>
            <a:off x="246888" y="-1"/>
            <a:ext cx="2423160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3900" b="1" dirty="0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IN" sz="4000" dirty="0">
                <a:solidFill>
                  <a:srgbClr val="660033"/>
                </a:solidFill>
              </a:rPr>
              <a:t> </a:t>
            </a:r>
            <a:endParaRPr lang="en-IN" sz="4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58278" y="166317"/>
            <a:ext cx="359968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N" sz="2800" dirty="0">
                <a:solidFill>
                  <a:srgbClr val="FFC000"/>
                </a:solidFill>
              </a:rPr>
              <a:t>otroclot</a:t>
            </a:r>
          </a:p>
          <a:p>
            <a:pPr>
              <a:lnSpc>
                <a:spcPct val="150000"/>
              </a:lnSpc>
            </a:pPr>
            <a:r>
              <a:rPr lang="en-IN" sz="2800" dirty="0">
                <a:solidFill>
                  <a:srgbClr val="FFC000"/>
                </a:solidFill>
              </a:rPr>
              <a:t>eta blocker</a:t>
            </a:r>
          </a:p>
          <a:p>
            <a:pPr>
              <a:lnSpc>
                <a:spcPct val="150000"/>
              </a:lnSpc>
            </a:pPr>
            <a:r>
              <a:rPr lang="en-IN" sz="2800" dirty="0">
                <a:solidFill>
                  <a:srgbClr val="FFC000"/>
                </a:solidFill>
              </a:rPr>
              <a:t> </a:t>
            </a:r>
          </a:p>
        </p:txBody>
      </p:sp>
      <p:sp>
        <p:nvSpPr>
          <p:cNvPr id="7" name="Rectangle 6"/>
          <p:cNvSpPr/>
          <p:nvPr/>
        </p:nvSpPr>
        <p:spPr>
          <a:xfrm>
            <a:off x="6635496" y="-2708"/>
            <a:ext cx="136245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6600" b="1" dirty="0">
                <a:solidFill>
                  <a:srgbClr val="FFC000"/>
                </a:solidFill>
                <a:latin typeface="Comic Sans MS" panose="030F0702030302020204" pitchFamily="66" charset="0"/>
              </a:rPr>
              <a:t>B</a:t>
            </a:r>
            <a:endParaRPr lang="en-IN" sz="3600" b="1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80183" y="4311137"/>
            <a:ext cx="30199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dirty="0">
                <a:solidFill>
                  <a:srgbClr val="00B050"/>
                </a:solidFill>
              </a:rPr>
              <a:t>alcium gluconate</a:t>
            </a:r>
          </a:p>
        </p:txBody>
      </p:sp>
      <p:sp>
        <p:nvSpPr>
          <p:cNvPr id="11" name="Rectangle 10"/>
          <p:cNvSpPr/>
          <p:nvPr/>
        </p:nvSpPr>
        <p:spPr>
          <a:xfrm rot="21039892">
            <a:off x="965742" y="2536383"/>
            <a:ext cx="1362456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3900" b="1" dirty="0">
                <a:solidFill>
                  <a:srgbClr val="00B050"/>
                </a:solidFill>
                <a:latin typeface="Comic Sans MS" panose="030F0702030302020204" pitchFamily="66" charset="0"/>
              </a:rPr>
              <a:t>c</a:t>
            </a:r>
            <a:r>
              <a:rPr lang="en-IN" sz="4400" dirty="0">
                <a:solidFill>
                  <a:srgbClr val="660033"/>
                </a:solidFill>
              </a:rPr>
              <a:t> </a:t>
            </a:r>
            <a:endParaRPr lang="en-IN" sz="44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758278" y="3837637"/>
            <a:ext cx="38953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opamine</a:t>
            </a:r>
          </a:p>
          <a:p>
            <a:r>
              <a:rPr lang="en-IN" sz="3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examethasone</a:t>
            </a:r>
          </a:p>
          <a:p>
            <a:r>
              <a:rPr lang="en-IN" sz="3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 extrose</a:t>
            </a:r>
          </a:p>
          <a:p>
            <a:r>
              <a:rPr lang="en-IN" sz="3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  iazepam </a:t>
            </a:r>
          </a:p>
          <a:p>
            <a:r>
              <a:rPr lang="en-IN" sz="32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 eriphyllin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77680" y="3411928"/>
            <a:ext cx="3036046" cy="3154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IN" sz="19900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endParaRPr lang="en-IN" sz="199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half" idx="2"/>
          </p:nvPr>
        </p:nvSpPr>
        <p:spPr>
          <a:xfrm>
            <a:off x="6295364" y="3612138"/>
            <a:ext cx="2265627" cy="3611880"/>
          </a:xfrm>
        </p:spPr>
        <p:txBody>
          <a:bodyPr>
            <a:normAutofit/>
          </a:bodyPr>
          <a:lstStyle/>
          <a:p>
            <a:r>
              <a:rPr lang="en-IN" sz="23900" dirty="0">
                <a:solidFill>
                  <a:srgbClr val="002060"/>
                </a:solidFill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6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633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10" grpId="0"/>
      <p:bldP spid="11" grpId="0"/>
      <p:bldP spid="12" grpId="0"/>
      <p:bldP spid="13" grpId="0"/>
      <p:bldP spid="1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00506" y="610588"/>
            <a:ext cx="31821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dirty="0">
                <a:solidFill>
                  <a:srgbClr val="660066"/>
                </a:solidFill>
                <a:latin typeface="Comic Sans MS" panose="030F0702030302020204" pitchFamily="66" charset="0"/>
              </a:rPr>
              <a:t>thamsylate</a:t>
            </a:r>
          </a:p>
          <a:p>
            <a:r>
              <a:rPr lang="en-IN" sz="3600" dirty="0">
                <a:solidFill>
                  <a:srgbClr val="660066"/>
                </a:solidFill>
                <a:latin typeface="Comic Sans MS" panose="030F0702030302020204" pitchFamily="66" charset="0"/>
              </a:rPr>
              <a:t>ptoion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773115" y="81810"/>
            <a:ext cx="13624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3800" b="1" dirty="0">
                <a:solidFill>
                  <a:srgbClr val="660066"/>
                </a:solidFill>
                <a:latin typeface="Comic Sans MS" panose="030F0702030302020204" pitchFamily="66" charset="0"/>
              </a:rPr>
              <a:t>E</a:t>
            </a:r>
            <a:r>
              <a:rPr lang="en-IN" sz="4000" dirty="0">
                <a:solidFill>
                  <a:srgbClr val="660033"/>
                </a:solidFill>
              </a:rPr>
              <a:t> </a:t>
            </a:r>
            <a:endParaRPr lang="en-IN" sz="4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Rectangle 7"/>
          <p:cNvSpPr/>
          <p:nvPr/>
        </p:nvSpPr>
        <p:spPr>
          <a:xfrm rot="21030199">
            <a:off x="7316119" y="771563"/>
            <a:ext cx="113385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3800" b="1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F</a:t>
            </a:r>
            <a:r>
              <a:rPr lang="en-IN" sz="96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IN" sz="4000" dirty="0">
                <a:solidFill>
                  <a:srgbClr val="660033"/>
                </a:solidFill>
              </a:rPr>
              <a:t> </a:t>
            </a:r>
            <a:endParaRPr lang="en-IN" sz="40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Rectangle 8"/>
          <p:cNvSpPr/>
          <p:nvPr/>
        </p:nvSpPr>
        <p:spPr>
          <a:xfrm rot="21239265">
            <a:off x="8266715" y="1284530"/>
            <a:ext cx="2147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Ortwin</a:t>
            </a:r>
          </a:p>
          <a:p>
            <a:r>
              <a:rPr lang="en-IN" sz="3200" dirty="0">
                <a:solidFill>
                  <a:schemeClr val="accent2">
                    <a:lumMod val="75000"/>
                  </a:schemeClr>
                </a:solidFill>
                <a:latin typeface="Comic Sans MS" panose="030F0702030302020204" pitchFamily="66" charset="0"/>
              </a:rPr>
              <a:t>ulsed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60862" y="3118888"/>
            <a:ext cx="175400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lucagon</a:t>
            </a:r>
          </a:p>
          <a:p>
            <a:r>
              <a:rPr lang="en-IN" sz="360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lucose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2840" y="2647017"/>
            <a:ext cx="1386918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38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</a:t>
            </a:r>
            <a:endParaRPr lang="en-IN" sz="24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1355" y="2802928"/>
            <a:ext cx="284244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3200" dirty="0">
                <a:solidFill>
                  <a:srgbClr val="F42491"/>
                </a:solidFill>
                <a:latin typeface="Comic Sans MS" panose="030F0702030302020204" pitchFamily="66" charset="0"/>
              </a:rPr>
              <a:t>emolok</a:t>
            </a:r>
          </a:p>
          <a:p>
            <a:r>
              <a:rPr lang="en-IN" sz="3200" dirty="0">
                <a:solidFill>
                  <a:srgbClr val="F42491"/>
                </a:solidFill>
                <a:latin typeface="Comic Sans MS" panose="030F0702030302020204" pitchFamily="66" charset="0"/>
              </a:rPr>
              <a:t>ydrocortisone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23260" y="2103226"/>
            <a:ext cx="1544012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3800" b="1" dirty="0">
                <a:solidFill>
                  <a:srgbClr val="F42491"/>
                </a:solidFill>
                <a:latin typeface="Comic Sans MS" panose="030F0702030302020204" pitchFamily="66" charset="0"/>
              </a:rPr>
              <a:t>H</a:t>
            </a:r>
            <a:endParaRPr lang="en-IN" sz="13800" b="1" dirty="0"/>
          </a:p>
        </p:txBody>
      </p:sp>
      <p:sp>
        <p:nvSpPr>
          <p:cNvPr id="15" name="Rectangle 14"/>
          <p:cNvSpPr/>
          <p:nvPr/>
        </p:nvSpPr>
        <p:spPr>
          <a:xfrm>
            <a:off x="9722411" y="4629992"/>
            <a:ext cx="1947969" cy="1815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2800" dirty="0">
                <a:solidFill>
                  <a:srgbClr val="25F3EE"/>
                </a:solidFill>
                <a:latin typeface="Comic Sans MS" panose="030F0702030302020204" pitchFamily="66" charset="0"/>
              </a:rPr>
              <a:t>ephentine</a:t>
            </a:r>
          </a:p>
          <a:p>
            <a:r>
              <a:rPr lang="en-IN" sz="2800" dirty="0">
                <a:solidFill>
                  <a:srgbClr val="25F3EE"/>
                </a:solidFill>
                <a:latin typeface="Comic Sans MS" panose="030F0702030302020204" pitchFamily="66" charset="0"/>
              </a:rPr>
              <a:t> orphine</a:t>
            </a:r>
          </a:p>
          <a:p>
            <a:r>
              <a:rPr lang="en-IN" sz="2800" dirty="0">
                <a:solidFill>
                  <a:srgbClr val="25F3EE"/>
                </a:solidFill>
                <a:latin typeface="Comic Sans MS" panose="030F0702030302020204" pitchFamily="66" charset="0"/>
              </a:rPr>
              <a:t>  etoprolol</a:t>
            </a:r>
          </a:p>
          <a:p>
            <a:r>
              <a:rPr lang="en-IN" sz="2800" dirty="0">
                <a:solidFill>
                  <a:srgbClr val="25F3EE"/>
                </a:solidFill>
                <a:latin typeface="Comic Sans MS" panose="030F0702030302020204" pitchFamily="66" charset="0"/>
              </a:rPr>
              <a:t>   idazolam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823934" y="4103931"/>
            <a:ext cx="2436886" cy="31547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sz="19900" b="1" dirty="0">
                <a:solidFill>
                  <a:srgbClr val="25F3EE"/>
                </a:solidFill>
                <a:latin typeface="Comic Sans MS" panose="030F0702030302020204" pitchFamily="66" charset="0"/>
              </a:rPr>
              <a:t>M</a:t>
            </a:r>
            <a:endParaRPr lang="en-IN" sz="19900" b="1" dirty="0">
              <a:solidFill>
                <a:srgbClr val="25F3E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1926549" y="4975754"/>
            <a:ext cx="4453128" cy="1344168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84569" y="5322490"/>
            <a:ext cx="33507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600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Miscellaneous</a:t>
            </a:r>
          </a:p>
        </p:txBody>
      </p:sp>
      <p:sp>
        <p:nvSpPr>
          <p:cNvPr id="19" name="Right Arrow 18"/>
          <p:cNvSpPr/>
          <p:nvPr/>
        </p:nvSpPr>
        <p:spPr>
          <a:xfrm>
            <a:off x="6601968" y="5521960"/>
            <a:ext cx="1336170" cy="26161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7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76587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9" grpId="0"/>
      <p:bldP spid="10" grpId="0"/>
      <p:bldP spid="11" grpId="0"/>
      <p:bldP spid="13" grpId="0"/>
      <p:bldP spid="14" grpId="0"/>
      <p:bldP spid="15" grpId="0"/>
      <p:bldP spid="16" grpId="0"/>
      <p:bldP spid="17" grpId="0" animBg="1"/>
      <p:bldP spid="18" grpId="0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995378"/>
              </p:ext>
            </p:extLst>
          </p:nvPr>
        </p:nvGraphicFramePr>
        <p:xfrm>
          <a:off x="369608" y="996718"/>
          <a:ext cx="11348356" cy="91440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9497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Propranolol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1mg/ml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aseline="0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aseline="0" dirty="0"/>
                        <a:t>Cardiac arrhythmia</a:t>
                      </a:r>
                    </a:p>
                    <a:p>
                      <a:pPr algn="ctr"/>
                      <a:r>
                        <a:rPr lang="en-IN" baseline="0" dirty="0"/>
                        <a:t>Hypertension </a:t>
                      </a:r>
                    </a:p>
                    <a:p>
                      <a:pPr algn="ctr"/>
                      <a:r>
                        <a:rPr lang="en-IN" baseline="0" dirty="0"/>
                        <a:t>Angina pectoris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692094"/>
              </p:ext>
            </p:extLst>
          </p:nvPr>
        </p:nvGraphicFramePr>
        <p:xfrm>
          <a:off x="329632" y="1121102"/>
          <a:ext cx="11348356" cy="64008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9497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Atropine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0.6mg-2mg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IM/IV/SC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 Syncope </a:t>
                      </a:r>
                    </a:p>
                    <a:p>
                      <a:pPr algn="ctr"/>
                      <a:r>
                        <a:rPr lang="en-IN" dirty="0"/>
                        <a:t>Hypotension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5655274"/>
              </p:ext>
            </p:extLst>
          </p:nvPr>
        </p:nvGraphicFramePr>
        <p:xfrm>
          <a:off x="369608" y="978219"/>
          <a:ext cx="11348356" cy="64008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9497">
                <a:tc>
                  <a:txBody>
                    <a:bodyPr/>
                    <a:lstStyle/>
                    <a:p>
                      <a:pPr algn="ctr"/>
                      <a:r>
                        <a:rPr lang="en-IN" dirty="0" err="1"/>
                        <a:t>Avil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25MG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IM/IV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Anaphylactic</a:t>
                      </a:r>
                      <a:r>
                        <a:rPr lang="en-IN" baseline="0" dirty="0"/>
                        <a:t> shock</a:t>
                      </a:r>
                      <a:endParaRPr lang="en-IN" dirty="0"/>
                    </a:p>
                    <a:p>
                      <a:pPr algn="ctr"/>
                      <a:r>
                        <a:rPr lang="en-IN" dirty="0"/>
                        <a:t>Drug allergy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2435355"/>
              </p:ext>
            </p:extLst>
          </p:nvPr>
        </p:nvGraphicFramePr>
        <p:xfrm>
          <a:off x="349620" y="1083687"/>
          <a:ext cx="11348356" cy="53949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9497">
                <a:tc>
                  <a:txBody>
                    <a:bodyPr/>
                    <a:lstStyle/>
                    <a:p>
                      <a:pPr algn="ctr"/>
                      <a:r>
                        <a:rPr lang="en-IN" dirty="0" err="1"/>
                        <a:t>Botroclot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Few drops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Topical</a:t>
                      </a:r>
                      <a:r>
                        <a:rPr lang="en-IN" baseline="0" dirty="0"/>
                        <a:t> application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Uncontrolled</a:t>
                      </a:r>
                      <a:r>
                        <a:rPr lang="en-IN" baseline="0" dirty="0"/>
                        <a:t> bleeding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1872727"/>
              </p:ext>
            </p:extLst>
          </p:nvPr>
        </p:nvGraphicFramePr>
        <p:xfrm>
          <a:off x="349620" y="983002"/>
          <a:ext cx="11348356" cy="64008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9497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Aspirin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75-325mg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Severe Angina</a:t>
                      </a:r>
                    </a:p>
                    <a:p>
                      <a:pPr algn="ctr"/>
                      <a:r>
                        <a:rPr lang="en-IN" dirty="0"/>
                        <a:t>Pericarditis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05237961"/>
              </p:ext>
            </p:extLst>
          </p:nvPr>
        </p:nvGraphicFramePr>
        <p:xfrm>
          <a:off x="329632" y="1087381"/>
          <a:ext cx="11348356" cy="683393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83393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Aminophylline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25mg/ml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Bronchial</a:t>
                      </a:r>
                      <a:r>
                        <a:rPr lang="en-IN" baseline="0" dirty="0"/>
                        <a:t> asthma</a:t>
                      </a:r>
                    </a:p>
                    <a:p>
                      <a:pPr algn="ctr"/>
                      <a:r>
                        <a:rPr lang="en-IN" dirty="0"/>
                        <a:t>COPD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14871"/>
              </p:ext>
            </p:extLst>
          </p:nvPr>
        </p:nvGraphicFramePr>
        <p:xfrm>
          <a:off x="379602" y="1031414"/>
          <a:ext cx="11348356" cy="53949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9497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Metoprolol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 mg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Hypertension</a:t>
                      </a:r>
                      <a:r>
                        <a:rPr lang="en-US" sz="1800" b="0" i="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800" b="0" i="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9944372"/>
              </p:ext>
            </p:extLst>
          </p:nvPr>
        </p:nvGraphicFramePr>
        <p:xfrm>
          <a:off x="389596" y="202152"/>
          <a:ext cx="11348356" cy="8062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06225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Drug</a:t>
                      </a:r>
                      <a:r>
                        <a:rPr lang="en-IN" baseline="0" dirty="0"/>
                        <a:t>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Dose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Route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Indications</a:t>
                      </a:r>
                    </a:p>
                    <a:p>
                      <a:pPr algn="ctr"/>
                      <a:endParaRPr lang="en-IN" baseline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5416734"/>
              </p:ext>
            </p:extLst>
          </p:nvPr>
        </p:nvGraphicFramePr>
        <p:xfrm>
          <a:off x="349620" y="1036497"/>
          <a:ext cx="11348356" cy="64008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9497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Adrenaline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0.5mg of 1:1000</a:t>
                      </a:r>
                    </a:p>
                    <a:p>
                      <a:pPr algn="ctr"/>
                      <a:r>
                        <a:rPr lang="en-IN" dirty="0"/>
                        <a:t>1:10000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SC/IM</a:t>
                      </a:r>
                    </a:p>
                    <a:p>
                      <a:pPr algn="ctr"/>
                      <a:r>
                        <a:rPr lang="en-IN" dirty="0"/>
                        <a:t>IV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Anaphylaxis</a:t>
                      </a:r>
                    </a:p>
                    <a:p>
                      <a:pPr algn="ctr"/>
                      <a:r>
                        <a:rPr lang="en-IN" dirty="0"/>
                        <a:t>Cardiac</a:t>
                      </a:r>
                      <a:r>
                        <a:rPr lang="en-IN" baseline="0" dirty="0"/>
                        <a:t> arrest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D6EAC1B-5BE2-49D1-B9A4-35D5AA15C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8"/>
          <a:stretch/>
        </p:blipFill>
        <p:spPr>
          <a:xfrm>
            <a:off x="2807475" y="2157984"/>
            <a:ext cx="6790172" cy="46301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8" t="2435" r="29761" b="11993"/>
          <a:stretch/>
        </p:blipFill>
        <p:spPr>
          <a:xfrm>
            <a:off x="3840743" y="2161889"/>
            <a:ext cx="3578248" cy="461502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9" t="4832" r="31589" b="9865"/>
          <a:stretch/>
        </p:blipFill>
        <p:spPr>
          <a:xfrm>
            <a:off x="3792513" y="1977764"/>
            <a:ext cx="3678005" cy="477335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7" t="3830" r="32005" b="10972"/>
          <a:stretch/>
        </p:blipFill>
        <p:spPr>
          <a:xfrm>
            <a:off x="3790864" y="2020238"/>
            <a:ext cx="3679654" cy="474938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94" t="4982" r="31844" b="174"/>
          <a:stretch/>
        </p:blipFill>
        <p:spPr>
          <a:xfrm>
            <a:off x="4023360" y="1967664"/>
            <a:ext cx="3627917" cy="48327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4" r="30618" b="5071"/>
          <a:stretch/>
        </p:blipFill>
        <p:spPr>
          <a:xfrm>
            <a:off x="3842392" y="2024819"/>
            <a:ext cx="3626478" cy="48197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73" t="2042" r="30307" b="648"/>
          <a:stretch/>
        </p:blipFill>
        <p:spPr>
          <a:xfrm>
            <a:off x="3842391" y="2054933"/>
            <a:ext cx="3576600" cy="47126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9831" y="2431147"/>
            <a:ext cx="5174974" cy="425596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2268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8452359"/>
              </p:ext>
            </p:extLst>
          </p:nvPr>
        </p:nvGraphicFramePr>
        <p:xfrm>
          <a:off x="420300" y="177713"/>
          <a:ext cx="11348356" cy="80622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06225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Drug</a:t>
                      </a:r>
                      <a:r>
                        <a:rPr lang="en-IN" baseline="0" dirty="0"/>
                        <a:t> 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Dose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Route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Indications</a:t>
                      </a:r>
                    </a:p>
                    <a:p>
                      <a:pPr algn="ctr"/>
                      <a:endParaRPr lang="en-IN" baseline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955090"/>
              </p:ext>
            </p:extLst>
          </p:nvPr>
        </p:nvGraphicFramePr>
        <p:xfrm>
          <a:off x="427382" y="997469"/>
          <a:ext cx="11348356" cy="49602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96027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Calcium gluconate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100 ml 3hry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IM/IV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Tetany</a:t>
                      </a:r>
                      <a:r>
                        <a:rPr lang="en-IN" baseline="0" dirty="0"/>
                        <a:t> 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12470"/>
              </p:ext>
            </p:extLst>
          </p:nvPr>
        </p:nvGraphicFramePr>
        <p:xfrm>
          <a:off x="434311" y="977460"/>
          <a:ext cx="11348356" cy="53752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3752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Ethamsylate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IV/IM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Uncontrolled bleeding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7934798"/>
              </p:ext>
            </p:extLst>
          </p:nvPr>
        </p:nvGraphicFramePr>
        <p:xfrm>
          <a:off x="392097" y="1021129"/>
          <a:ext cx="11348356" cy="673139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7313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Diazepam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2.5-5 mg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IM/IV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Epileptic fits</a:t>
                      </a:r>
                    </a:p>
                    <a:p>
                      <a:pPr algn="ctr"/>
                      <a:r>
                        <a:rPr lang="en-IN" dirty="0"/>
                        <a:t>Toxicity</a:t>
                      </a:r>
                      <a:r>
                        <a:rPr lang="en-IN" baseline="0" dirty="0"/>
                        <a:t> 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258350"/>
              </p:ext>
            </p:extLst>
          </p:nvPr>
        </p:nvGraphicFramePr>
        <p:xfrm>
          <a:off x="429902" y="1007357"/>
          <a:ext cx="11343315" cy="71749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204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1749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Dopamine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0.2-1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Hypotension</a:t>
                      </a:r>
                    </a:p>
                    <a:p>
                      <a:pPr algn="ctr"/>
                      <a:r>
                        <a:rPr lang="en-IN" baseline="0" dirty="0"/>
                        <a:t>CCF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8742321"/>
              </p:ext>
            </p:extLst>
          </p:nvPr>
        </p:nvGraphicFramePr>
        <p:xfrm>
          <a:off x="377387" y="1049241"/>
          <a:ext cx="11348356" cy="50894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08948">
                <a:tc>
                  <a:txBody>
                    <a:bodyPr/>
                    <a:lstStyle/>
                    <a:p>
                      <a:pPr algn="ctr"/>
                      <a:r>
                        <a:rPr lang="en-IN" dirty="0" err="1"/>
                        <a:t>Deriphyllin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2-10 mg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Acute asthmatic attack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281209"/>
              </p:ext>
            </p:extLst>
          </p:nvPr>
        </p:nvGraphicFramePr>
        <p:xfrm>
          <a:off x="403900" y="940440"/>
          <a:ext cx="11348356" cy="55520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5205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25% Dextrose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2-20 mg/kg/min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Hypoglycaemic shock</a:t>
                      </a:r>
                      <a:endParaRPr lang="en-IN" baseline="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6066375"/>
              </p:ext>
            </p:extLst>
          </p:nvPr>
        </p:nvGraphicFramePr>
        <p:xfrm>
          <a:off x="403900" y="1011719"/>
          <a:ext cx="11348356" cy="549574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370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8370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49574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Dexamethasone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8</a:t>
                      </a:r>
                      <a:r>
                        <a:rPr lang="en-IN" baseline="0" dirty="0"/>
                        <a:t> </a:t>
                      </a:r>
                      <a:r>
                        <a:rPr lang="en-IN" dirty="0"/>
                        <a:t>mg/day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IV/IM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Allergic reactions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8" t="6776" r="25214" b="8333"/>
          <a:stretch/>
        </p:blipFill>
        <p:spPr>
          <a:xfrm>
            <a:off x="3826776" y="1690688"/>
            <a:ext cx="5155692" cy="51108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9" r="33302" b="8814"/>
          <a:stretch/>
        </p:blipFill>
        <p:spPr>
          <a:xfrm>
            <a:off x="3979056" y="1706511"/>
            <a:ext cx="4851132" cy="511223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3" r="24402"/>
          <a:stretch/>
        </p:blipFill>
        <p:spPr>
          <a:xfrm>
            <a:off x="4156031" y="1622536"/>
            <a:ext cx="4741407" cy="516121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53" r="21970" b="7042"/>
          <a:stretch/>
        </p:blipFill>
        <p:spPr>
          <a:xfrm>
            <a:off x="4321743" y="1729608"/>
            <a:ext cx="4584585" cy="508132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2" t="1" r="29091" b="308"/>
          <a:stretch/>
        </p:blipFill>
        <p:spPr>
          <a:xfrm>
            <a:off x="4124832" y="1888788"/>
            <a:ext cx="4559579" cy="486517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39" t="2453" r="28573" b="5341"/>
          <a:stretch/>
        </p:blipFill>
        <p:spPr>
          <a:xfrm>
            <a:off x="4316702" y="1613392"/>
            <a:ext cx="4273617" cy="52168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3" t="-1" r="28820" b="4590"/>
          <a:stretch/>
        </p:blipFill>
        <p:spPr>
          <a:xfrm>
            <a:off x="4393029" y="1733466"/>
            <a:ext cx="4295827" cy="5059433"/>
          </a:xfrm>
          <a:prstGeom prst="rect">
            <a:avLst/>
          </a:prstGeom>
        </p:spPr>
      </p:pic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F1F99-4738-413E-A166-7D6F8E2E791C}" type="slidenum">
              <a:rPr lang="en-IN" smtClean="0"/>
              <a:t>9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650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1078</TotalTime>
  <Words>412</Words>
  <Application>Microsoft Office PowerPoint</Application>
  <PresentationFormat>Custom</PresentationFormat>
  <Paragraphs>234</Paragraphs>
  <Slides>13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EMERGENCY DRUGS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MEDICAL EMERGENCY IN CLINICAL PRACTICE</dc:title>
  <dc:creator>Yaseer</dc:creator>
  <cp:lastModifiedBy>Dr Nupur Shah</cp:lastModifiedBy>
  <cp:revision>34</cp:revision>
  <dcterms:created xsi:type="dcterms:W3CDTF">2019-04-01T18:54:12Z</dcterms:created>
  <dcterms:modified xsi:type="dcterms:W3CDTF">2020-07-20T04:19:53Z</dcterms:modified>
</cp:coreProperties>
</file>