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Proximal </a:t>
            </a:r>
            <a:r>
              <a:rPr lang="en-GB" dirty="0" err="1" smtClean="0"/>
              <a:t>humerus</a:t>
            </a:r>
            <a:r>
              <a:rPr lang="en-GB" dirty="0" smtClean="0"/>
              <a:t> fracture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Dr </a:t>
            </a:r>
            <a:r>
              <a:rPr lang="en-GB" dirty="0" err="1" smtClean="0">
                <a:solidFill>
                  <a:schemeClr val="tx1"/>
                </a:solidFill>
              </a:rPr>
              <a:t>Arvind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kumar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Associate Professor</a:t>
            </a:r>
          </a:p>
          <a:p>
            <a:r>
              <a:rPr lang="en-GB" dirty="0" err="1" smtClean="0">
                <a:solidFill>
                  <a:schemeClr val="tx1"/>
                </a:solidFill>
              </a:rPr>
              <a:t>Dept</a:t>
            </a:r>
            <a:r>
              <a:rPr lang="en-GB" dirty="0" smtClean="0">
                <a:solidFill>
                  <a:schemeClr val="tx1"/>
                </a:solidFill>
              </a:rPr>
              <a:t> of Orthopaedics, </a:t>
            </a:r>
            <a:r>
              <a:rPr lang="en-GB" dirty="0" err="1" smtClean="0">
                <a:solidFill>
                  <a:schemeClr val="tx1"/>
                </a:solidFill>
              </a:rPr>
              <a:t>Dhiraj</a:t>
            </a:r>
            <a:r>
              <a:rPr lang="en-GB" dirty="0" smtClean="0">
                <a:solidFill>
                  <a:schemeClr val="tx1"/>
                </a:solidFill>
              </a:rPr>
              <a:t> Hospital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SBKS MIRC, </a:t>
            </a:r>
            <a:r>
              <a:rPr lang="en-GB" dirty="0" err="1" smtClean="0">
                <a:solidFill>
                  <a:schemeClr val="tx1"/>
                </a:solidFill>
              </a:rPr>
              <a:t>Sumandeep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Vidyapeeth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Vadodara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5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a2e3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42925" y="573088"/>
            <a:ext cx="23272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• Neer 4-part </a:t>
            </a:r>
          </a:p>
        </p:txBody>
      </p:sp>
    </p:spTree>
    <p:extLst>
      <p:ext uri="{BB962C8B-B14F-4D97-AF65-F5344CB8AC3E}">
        <p14:creationId xmlns:p14="http://schemas.microsoft.com/office/powerpoint/2010/main" xmlns="" val="417717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a2e3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23888" y="19050"/>
            <a:ext cx="3103562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Fracture dislocation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6042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2e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06450" y="6350"/>
            <a:ext cx="63468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A.O. (Jacob et al. 1984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6900" y="962025"/>
            <a:ext cx="26654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 humerus 11-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88963" y="1327150"/>
            <a:ext cx="306863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extraarticular unifocal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82613" y="1693863"/>
            <a:ext cx="293846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extraarticular bifocal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24475" y="1774825"/>
            <a:ext cx="3238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84200" y="2060575"/>
            <a:ext cx="25082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= articular fracture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67338" y="3602038"/>
            <a:ext cx="33655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0850" y="4017963"/>
            <a:ext cx="5175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 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816100" y="4149725"/>
            <a:ext cx="53657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 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87375" y="4860925"/>
            <a:ext cx="234315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Proximal femur 31- 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92138" y="5226050"/>
            <a:ext cx="255111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trochanteric area 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316538" y="5457825"/>
            <a:ext cx="352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20713" y="5592763"/>
            <a:ext cx="210026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244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= neck fracture C = head fracture </a:t>
            </a:r>
          </a:p>
        </p:txBody>
      </p:sp>
    </p:spTree>
    <p:extLst>
      <p:ext uri="{BB962C8B-B14F-4D97-AF65-F5344CB8AC3E}">
        <p14:creationId xmlns:p14="http://schemas.microsoft.com/office/powerpoint/2010/main" xmlns="" val="158564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05163" y="808038"/>
            <a:ext cx="28606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Incidence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6583362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~ 100 per 100 000 person years •  70% of the proximal femur rate • Increased incidence with age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38188" y="4346575"/>
            <a:ext cx="33924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Not uncommon! </a:t>
            </a:r>
          </a:p>
        </p:txBody>
      </p:sp>
    </p:spTree>
    <p:extLst>
      <p:ext uri="{BB962C8B-B14F-4D97-AF65-F5344CB8AC3E}">
        <p14:creationId xmlns:p14="http://schemas.microsoft.com/office/powerpoint/2010/main" xmlns="" val="22316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52800" y="808038"/>
            <a:ext cx="2565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Anatomy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813593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37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Complex anatomy of shoulder • Almost global range of motion • Glenoid is shallow (1/4 size of head) • Capsule is loose (2 x size of head) • Anatomical neck # rare (poor prognosis) • Surgical neck # common (vasc. good) </a:t>
            </a:r>
          </a:p>
        </p:txBody>
      </p:sp>
    </p:spTree>
    <p:extLst>
      <p:ext uri="{BB962C8B-B14F-4D97-AF65-F5344CB8AC3E}">
        <p14:creationId xmlns:p14="http://schemas.microsoft.com/office/powerpoint/2010/main" xmlns="" val="1371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352800" y="808038"/>
            <a:ext cx="2565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Anatomy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33425" y="1577975"/>
            <a:ext cx="39227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Lesser tuberosity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033463" y="2066925"/>
            <a:ext cx="64293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(subscapularis,anterior-inferior)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38188" y="3238500"/>
            <a:ext cx="34591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Bicipital groove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039813" y="3727450"/>
            <a:ext cx="46069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(between tuberosities) 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33425" y="4899025"/>
            <a:ext cx="41767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Greater tuberosity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111250" y="5386388"/>
            <a:ext cx="66230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(supraspinatus,infraspinatus,teres minor, postero-superior) </a:t>
            </a:r>
          </a:p>
        </p:txBody>
      </p:sp>
    </p:spTree>
    <p:extLst>
      <p:ext uri="{BB962C8B-B14F-4D97-AF65-F5344CB8AC3E}">
        <p14:creationId xmlns:p14="http://schemas.microsoft.com/office/powerpoint/2010/main" xmlns="" val="37307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52800" y="808038"/>
            <a:ext cx="2565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Anatomy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3236912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33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Acromion </a:t>
            </a:r>
            <a:endParaRPr lang="en-US" altLang="en-US" sz="3209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33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Rotator cuff </a:t>
            </a:r>
            <a:endParaRPr lang="en-US" altLang="en-US" sz="3209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33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Other muscles • Blood supply </a:t>
            </a:r>
            <a:endParaRPr lang="en-US" altLang="en-US" sz="3209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33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Nerve supply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96913" y="5518150"/>
            <a:ext cx="46640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Must all be considered! </a:t>
            </a:r>
          </a:p>
        </p:txBody>
      </p:sp>
    </p:spTree>
    <p:extLst>
      <p:ext uri="{BB962C8B-B14F-4D97-AF65-F5344CB8AC3E}">
        <p14:creationId xmlns:p14="http://schemas.microsoft.com/office/powerpoint/2010/main" xmlns="" val="33585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3" descr="a2e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4429125"/>
            <a:ext cx="26733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5" name="Picture 4" descr="a2e3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429125"/>
            <a:ext cx="2671763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6" name="Picture 5" descr="a2e3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430713"/>
            <a:ext cx="2670175" cy="241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60725" y="808038"/>
            <a:ext cx="275113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Radiology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6763" y="2003425"/>
            <a:ext cx="29781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Radiographs • Special views 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766763" y="3175000"/>
            <a:ext cx="48196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s-E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C.T. Scan ( + 3D recon) • M.R.I.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3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72230" y="808038"/>
            <a:ext cx="5529719" cy="65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 dirty="0">
                <a:latin typeface="Comic Sans MS" panose="030F0702030302020204" pitchFamily="66" charset="0"/>
                <a:cs typeface="Arial" panose="020B0604020202020204" pitchFamily="34" charset="0"/>
              </a:rPr>
              <a:t>Trauma </a:t>
            </a:r>
            <a:r>
              <a:rPr lang="en-US" altLang="en-US" sz="4412" dirty="0" smtClean="0">
                <a:latin typeface="Comic Sans MS" panose="030F0702030302020204" pitchFamily="66" charset="0"/>
                <a:cs typeface="Arial" panose="020B0604020202020204" pitchFamily="34" charset="0"/>
              </a:rPr>
              <a:t>series x ray </a:t>
            </a:r>
            <a:endParaRPr lang="en-US" altLang="en-US" sz="4412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64849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 err="1">
                <a:latin typeface="Comic Sans MS" panose="030F0702030302020204" pitchFamily="66" charset="0"/>
                <a:cs typeface="Arial" panose="020B0604020202020204" pitchFamily="34" charset="0"/>
              </a:rPr>
              <a:t>Anteroposterior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 and lateral </a:t>
            </a:r>
            <a:endParaRPr lang="en-US" altLang="en-US" sz="3209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Axillary view (if possible) </a:t>
            </a:r>
            <a:endParaRPr lang="en-US" altLang="en-US" sz="3209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 err="1">
                <a:latin typeface="Comic Sans MS" panose="030F0702030302020204" pitchFamily="66" charset="0"/>
                <a:cs typeface="Arial" panose="020B0604020202020204" pitchFamily="34" charset="0"/>
              </a:rPr>
              <a:t>Velpeau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 (modified) axillary view </a:t>
            </a:r>
          </a:p>
        </p:txBody>
      </p:sp>
    </p:spTree>
    <p:extLst>
      <p:ext uri="{BB962C8B-B14F-4D97-AF65-F5344CB8AC3E}">
        <p14:creationId xmlns:p14="http://schemas.microsoft.com/office/powerpoint/2010/main" xmlns="" val="19797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60563" y="808038"/>
            <a:ext cx="5348287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Associated injuries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41363" y="2003425"/>
            <a:ext cx="28829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Neurological 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44538" y="2589213"/>
            <a:ext cx="21256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Vascular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66763" y="3175000"/>
            <a:ext cx="39116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Musculotendonous • Chest </a:t>
            </a:r>
          </a:p>
        </p:txBody>
      </p:sp>
    </p:spTree>
    <p:extLst>
      <p:ext uri="{BB962C8B-B14F-4D97-AF65-F5344CB8AC3E}">
        <p14:creationId xmlns:p14="http://schemas.microsoft.com/office/powerpoint/2010/main" xmlns="" val="41521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971800" y="209119"/>
            <a:ext cx="290671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 dirty="0">
                <a:latin typeface="Comic Sans MS" panose="030F0702030302020204" pitchFamily="66" charset="0"/>
                <a:cs typeface="Arial" panose="020B0604020202020204" pitchFamily="34" charset="0"/>
              </a:rPr>
              <a:t>Definition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94472" y="1447800"/>
            <a:ext cx="7053262" cy="482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• Fractures of the </a:t>
            </a:r>
            <a:r>
              <a:rPr lang="en-US" altLang="en-US" sz="3209" dirty="0" err="1" smtClean="0">
                <a:latin typeface="Comic Sans MS" panose="030F0702030302020204" pitchFamily="66" charset="0"/>
                <a:cs typeface="Arial" panose="020B0604020202020204" pitchFamily="34" charset="0"/>
              </a:rPr>
              <a:t>metaphyses</a:t>
            </a:r>
            <a:endParaRPr lang="en-US" altLang="en-US" sz="3209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endParaRPr lang="en-US" altLang="en-US" sz="3209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May involve the articular surface </a:t>
            </a:r>
            <a:r>
              <a:rPr lang="en-US" altLang="en-US" sz="3209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endParaRPr lang="en-US" altLang="en-US" sz="3209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Include the humeral head, greater and lesser </a:t>
            </a:r>
            <a:r>
              <a:rPr lang="en-US" altLang="en-US" sz="3209" dirty="0" err="1">
                <a:latin typeface="Comic Sans MS" panose="030F0702030302020204" pitchFamily="66" charset="0"/>
                <a:cs typeface="Arial" panose="020B0604020202020204" pitchFamily="34" charset="0"/>
              </a:rPr>
              <a:t>tuberosities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, bicipital groove and proximal humeral shaft </a:t>
            </a:r>
            <a:endParaRPr lang="en-US" altLang="en-US" sz="3209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endParaRPr lang="en-US" altLang="en-US" sz="3209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eaLnBrk="1" hangingPunct="1">
              <a:lnSpc>
                <a:spcPts val="412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dirty="0" smtClean="0">
                <a:latin typeface="Comic Sans MS" panose="030F0702030302020204" pitchFamily="66" charset="0"/>
                <a:cs typeface="Arial" panose="020B0604020202020204" pitchFamily="34" charset="0"/>
              </a:rPr>
              <a:t>• </a:t>
            </a:r>
            <a:r>
              <a:rPr lang="en-US" altLang="en-US" sz="3209" dirty="0">
                <a:latin typeface="Comic Sans MS" panose="030F0702030302020204" pitchFamily="66" charset="0"/>
                <a:cs typeface="Arial" panose="020B0604020202020204" pitchFamily="34" charset="0"/>
              </a:rPr>
              <a:t>Anatomical vs surgical neck </a:t>
            </a:r>
          </a:p>
        </p:txBody>
      </p:sp>
    </p:spTree>
    <p:extLst>
      <p:ext uri="{BB962C8B-B14F-4D97-AF65-F5344CB8AC3E}">
        <p14:creationId xmlns:p14="http://schemas.microsoft.com/office/powerpoint/2010/main" xmlns="" val="38804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851150" y="808038"/>
            <a:ext cx="35687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Management 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503872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Classification / severity • Articular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66763" y="3175000"/>
            <a:ext cx="33829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Extra-articular • Age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766763" y="4346575"/>
            <a:ext cx="397033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Functional demand • Co-morbidities </a:t>
            </a:r>
          </a:p>
        </p:txBody>
      </p:sp>
    </p:spTree>
    <p:extLst>
      <p:ext uri="{BB962C8B-B14F-4D97-AF65-F5344CB8AC3E}">
        <p14:creationId xmlns:p14="http://schemas.microsoft.com/office/powerpoint/2010/main" xmlns="" val="3955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3" descr="a2e3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562225"/>
            <a:ext cx="2816225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</p:spTree>
    <p:extLst>
      <p:ext uri="{BB962C8B-B14F-4D97-AF65-F5344CB8AC3E}">
        <p14:creationId xmlns:p14="http://schemas.microsoft.com/office/powerpoint/2010/main" xmlns="" val="27205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3" descr="a2e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6688"/>
            <a:ext cx="2740025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075" name="Picture 4" descr="a2e3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30725"/>
            <a:ext cx="27400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38188" y="3175000"/>
            <a:ext cx="28416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</a:t>
            </a:r>
          </a:p>
        </p:txBody>
      </p:sp>
    </p:spTree>
    <p:extLst>
      <p:ext uri="{BB962C8B-B14F-4D97-AF65-F5344CB8AC3E}">
        <p14:creationId xmlns:p14="http://schemas.microsoft.com/office/powerpoint/2010/main" xmlns="" val="39848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3" descr="a2e3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6688"/>
            <a:ext cx="2740025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099" name="Picture 4" descr="a2e3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530725"/>
            <a:ext cx="2740025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0" name="Picture 5" descr="a2e39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6688"/>
            <a:ext cx="2927350" cy="390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66763" y="3175000"/>
            <a:ext cx="2935287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</a:t>
            </a:r>
          </a:p>
        </p:txBody>
      </p:sp>
    </p:spTree>
    <p:extLst>
      <p:ext uri="{BB962C8B-B14F-4D97-AF65-F5344CB8AC3E}">
        <p14:creationId xmlns:p14="http://schemas.microsoft.com/office/powerpoint/2010/main" xmlns="" val="34956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3" descr="a2e3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3976687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66763" y="3175000"/>
            <a:ext cx="293528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pt-BR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• AO plates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0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3" descr="a2e3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51137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147" name="Picture 4" descr="a2e3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67012" cy="347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766763" y="2003425"/>
            <a:ext cx="56816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66763" y="3175000"/>
            <a:ext cx="2935287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pt-BR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• AO plates • Nails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8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3" descr="a2e3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51137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1" name="Picture 4" descr="a2e3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38437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8163" y="1620838"/>
            <a:ext cx="568166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38163" y="2792413"/>
            <a:ext cx="29352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pt-BR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• AO plates • Nails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15938" y="5135563"/>
            <a:ext cx="1905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Screws </a:t>
            </a:r>
          </a:p>
        </p:txBody>
      </p:sp>
    </p:spTree>
    <p:extLst>
      <p:ext uri="{BB962C8B-B14F-4D97-AF65-F5344CB8AC3E}">
        <p14:creationId xmlns:p14="http://schemas.microsoft.com/office/powerpoint/2010/main" xmlns="" val="18642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3" descr="a2e3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851150"/>
            <a:ext cx="2751137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195" name="Picture 4" descr="a2e3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5588" y="2851150"/>
            <a:ext cx="3011487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8163" y="1620838"/>
            <a:ext cx="568166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Review of fixation methods • Pinning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38163" y="2792413"/>
            <a:ext cx="29352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pt-BR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Blade plates • Clover plates • AO plates • Nails </a:t>
            </a:r>
            <a:endParaRPr lang="en-US" altLang="en-US" sz="3209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38163" y="5135563"/>
            <a:ext cx="1985962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Screws • Sutures </a:t>
            </a:r>
          </a:p>
        </p:txBody>
      </p:sp>
    </p:spTree>
    <p:extLst>
      <p:ext uri="{BB962C8B-B14F-4D97-AF65-F5344CB8AC3E}">
        <p14:creationId xmlns:p14="http://schemas.microsoft.com/office/powerpoint/2010/main" xmlns="" val="31227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19113" y="422275"/>
            <a:ext cx="6711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Internal fixation complications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481138" y="998538"/>
            <a:ext cx="19732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Nonunion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481138" y="1512888"/>
            <a:ext cx="190976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Malunion 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538288" y="2028825"/>
            <a:ext cx="43148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4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Hardware complications • AVN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538288" y="3055938"/>
            <a:ext cx="4556125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36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Neurovascular injury • Subacromial impingement • Frozen shoulder 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482725" y="4598988"/>
            <a:ext cx="20510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Infection 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538288" y="5113338"/>
            <a:ext cx="441166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423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Heterotopic ossification • Subluxation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1221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03238" y="1620838"/>
            <a:ext cx="42243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Complications &gt;50% 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12763" y="2792413"/>
            <a:ext cx="24114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Non-union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8163" y="3378200"/>
            <a:ext cx="34798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Plate pull-out • Loss of fixation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38163" y="5135563"/>
            <a:ext cx="7164387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smtClean="0">
                <a:latin typeface="Comic Sans MS" panose="030F0702030302020204" pitchFamily="66" charset="0"/>
                <a:cs typeface="Arial" panose="020B0604020202020204" pitchFamily="34" charset="0"/>
              </a:rPr>
              <a:t>• Mayo Clinic experience ASES 2006 (n=82, 57% complications) </a:t>
            </a:r>
          </a:p>
        </p:txBody>
      </p:sp>
    </p:spTree>
    <p:extLst>
      <p:ext uri="{BB962C8B-B14F-4D97-AF65-F5344CB8AC3E}">
        <p14:creationId xmlns:p14="http://schemas.microsoft.com/office/powerpoint/2010/main" xmlns="" val="17741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54375" y="808038"/>
            <a:ext cx="27622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Aetiology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273925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Fall onto outstretched hand (foosh) • Often low energy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6763" y="3175000"/>
            <a:ext cx="69167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May be part of polytrauma • Excessive rotation with abduction • Direct blow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66763" y="4932363"/>
            <a:ext cx="36972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Convulsion/shock • Metastatic </a:t>
            </a:r>
          </a:p>
        </p:txBody>
      </p:sp>
    </p:spTree>
    <p:extLst>
      <p:ext uri="{BB962C8B-B14F-4D97-AF65-F5344CB8AC3E}">
        <p14:creationId xmlns:p14="http://schemas.microsoft.com/office/powerpoint/2010/main" xmlns="" val="15947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3" descr="a2e3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18088"/>
            <a:ext cx="21653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7" name="Picture 4" descr="a2e3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067050"/>
            <a:ext cx="2163763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843088" y="808038"/>
            <a:ext cx="55864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Treatment Methods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09588" y="1620838"/>
            <a:ext cx="30019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Arthroplasty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455738" y="2627313"/>
            <a:ext cx="578961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496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Only 50 % good or excellent outcomes • Tuberosity malposition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416050" y="4533900"/>
            <a:ext cx="329565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Tuberosity nonunion </a:t>
            </a:r>
          </a:p>
        </p:txBody>
      </p:sp>
    </p:spTree>
    <p:extLst>
      <p:ext uri="{BB962C8B-B14F-4D97-AF65-F5344CB8AC3E}">
        <p14:creationId xmlns:p14="http://schemas.microsoft.com/office/powerpoint/2010/main" xmlns="" val="40937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93713" y="1620838"/>
            <a:ext cx="6037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Indications for Arthroplasty 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389063" y="2638425"/>
            <a:ext cx="3878262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 Preexisting GHJ OA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1455738" y="3665538"/>
            <a:ext cx="63277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08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 smtClean="0">
                <a:latin typeface="Comic Sans MS" panose="030F0702030302020204" pitchFamily="66" charset="0"/>
                <a:cs typeface="Arial" panose="020B0604020202020204" pitchFamily="34" charset="0"/>
              </a:rPr>
              <a:t>• Fractures where internal fixation is technically impossible </a:t>
            </a:r>
          </a:p>
        </p:txBody>
      </p:sp>
    </p:spTree>
    <p:extLst>
      <p:ext uri="{BB962C8B-B14F-4D97-AF65-F5344CB8AC3E}">
        <p14:creationId xmlns:p14="http://schemas.microsoft.com/office/powerpoint/2010/main" xmlns="" val="24184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3" descr="a2e3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0213"/>
            <a:ext cx="3502025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5" name="Picture 4" descr="a2e3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06525"/>
            <a:ext cx="3465512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6" name="Picture 5" descr="a2e3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62063"/>
            <a:ext cx="3208337" cy="55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76263" y="350838"/>
            <a:ext cx="603726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Indications for Arthroplasty </a:t>
            </a:r>
          </a:p>
        </p:txBody>
      </p:sp>
    </p:spTree>
    <p:extLst>
      <p:ext uri="{BB962C8B-B14F-4D97-AF65-F5344CB8AC3E}">
        <p14:creationId xmlns:p14="http://schemas.microsoft.com/office/powerpoint/2010/main" xmlns="" val="1764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617788" y="808038"/>
            <a:ext cx="40354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Non-operative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694612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smtClean="0">
                <a:latin typeface="Comic Sans MS" panose="030F0702030302020204" pitchFamily="66" charset="0"/>
                <a:cs typeface="Arial" panose="020B0604020202020204" pitchFamily="34" charset="0"/>
              </a:rPr>
              <a:t>• Small avulsion fractures and impacted surgical neck fractures. 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66763" y="3076575"/>
            <a:ext cx="47720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Low functional demand • Poor surgical risk 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66763" y="4833938"/>
            <a:ext cx="71215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smtClean="0">
                <a:latin typeface="Comic Sans MS" panose="030F0702030302020204" pitchFamily="66" charset="0"/>
                <a:cs typeface="Arial" panose="020B0604020202020204" pitchFamily="34" charset="0"/>
              </a:rPr>
              <a:t>• Shoulder immobiliser and pendulum therapy at 3/52 </a:t>
            </a:r>
          </a:p>
        </p:txBody>
      </p:sp>
    </p:spTree>
    <p:extLst>
      <p:ext uri="{BB962C8B-B14F-4D97-AF65-F5344CB8AC3E}">
        <p14:creationId xmlns:p14="http://schemas.microsoft.com/office/powerpoint/2010/main" xmlns="" val="36061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312988" y="808038"/>
            <a:ext cx="46450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2 part fractures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31775" y="2003425"/>
            <a:ext cx="875665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8/10 proximal humeral fractures •  1cm / 45 degree figure arbitrary, not fixed • Only allow motion once “sticky”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90500" y="3760788"/>
            <a:ext cx="622776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Transitory subluxation occurs </a:t>
            </a:r>
          </a:p>
        </p:txBody>
      </p:sp>
    </p:spTree>
    <p:extLst>
      <p:ext uri="{BB962C8B-B14F-4D97-AF65-F5344CB8AC3E}">
        <p14:creationId xmlns:p14="http://schemas.microsoft.com/office/powerpoint/2010/main" xmlns="" val="21918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19200" y="808038"/>
            <a:ext cx="683418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2 part articular fracture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38188" y="2003425"/>
            <a:ext cx="32877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Anatomic neck 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47713" y="2589213"/>
            <a:ext cx="13938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Rare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38188" y="3175000"/>
            <a:ext cx="30257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AVN common 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66763" y="3760788"/>
            <a:ext cx="6110287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Manage conservatively • Late prosthetic replacement? </a:t>
            </a:r>
          </a:p>
        </p:txBody>
      </p:sp>
    </p:spTree>
    <p:extLst>
      <p:ext uri="{BB962C8B-B14F-4D97-AF65-F5344CB8AC3E}">
        <p14:creationId xmlns:p14="http://schemas.microsoft.com/office/powerpoint/2010/main" xmlns="" val="11098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68388" y="503238"/>
            <a:ext cx="71342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2 part shaft displacement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033463" y="1185863"/>
            <a:ext cx="7339012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Surgical neck. All ages. Pec major deforms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11188" y="2128838"/>
            <a:ext cx="831850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en-US" altLang="en-US" sz="2808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 Impacted</a:t>
            </a: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  <a:r>
              <a:rPr lang="en-US" altLang="en-US" sz="2808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(11-A2)</a:t>
            </a:r>
            <a:r>
              <a:rPr lang="en-US" altLang="en-US" sz="2808">
                <a:latin typeface="Comic Sans MS" panose="030F0702030302020204" pitchFamily="66" charset="0"/>
                <a:cs typeface="Arial" panose="020B0604020202020204" pitchFamily="34" charset="0"/>
              </a:rPr>
              <a:t> disimpact if &gt; 45 degrees 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766763" y="3070225"/>
            <a:ext cx="74755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95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 smtClean="0"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en-US" altLang="en-US" sz="2808" smtClean="0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 Unimpacted</a:t>
            </a:r>
            <a:r>
              <a:rPr lang="en-US" altLang="en-US" sz="2808" smtClean="0">
                <a:latin typeface="Comic Sans MS" panose="030F0702030302020204" pitchFamily="66" charset="0"/>
                <a:cs typeface="Arial" panose="020B0604020202020204" pitchFamily="34" charset="0"/>
              </a:rPr>
              <a:t>:</a:t>
            </a:r>
            <a:r>
              <a:rPr lang="en-US" altLang="en-US" sz="2808" smtClean="0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(11-A3)</a:t>
            </a:r>
            <a:r>
              <a:rPr lang="en-US" altLang="en-US" sz="2808" smtClean="0">
                <a:latin typeface="Comic Sans MS" panose="030F0702030302020204" pitchFamily="66" charset="0"/>
                <a:cs typeface="Arial" panose="020B0604020202020204" pitchFamily="34" charset="0"/>
              </a:rPr>
              <a:t> pec major displaces shaft &amp; may risk axillary artery / brachial plexus. 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087438" y="4313238"/>
            <a:ext cx="7643812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23813" indent="-23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92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 smtClean="0">
                <a:latin typeface="Comic Sans MS" panose="030F0702030302020204" pitchFamily="66" charset="0"/>
                <a:cs typeface="Arial" panose="020B0604020202020204" pitchFamily="34" charset="0"/>
              </a:rPr>
              <a:t>- closed reduction - ?stable.   May need pin or ORIF to address interposition!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766763" y="5640388"/>
            <a:ext cx="7467600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92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 smtClean="0">
                <a:latin typeface="Comic Sans MS" panose="030F0702030302020204" pitchFamily="66" charset="0"/>
                <a:cs typeface="Arial" panose="020B0604020202020204" pitchFamily="34" charset="0"/>
              </a:rPr>
              <a:t>•</a:t>
            </a:r>
            <a:r>
              <a:rPr lang="en-US" altLang="en-US" sz="2808" smtClean="0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  Comminuted</a:t>
            </a:r>
            <a:r>
              <a:rPr lang="en-US" altLang="en-US" sz="2808" smtClean="0">
                <a:latin typeface="Comic Sans MS" panose="030F0702030302020204" pitchFamily="66" charset="0"/>
                <a:cs typeface="Arial" panose="020B0604020202020204" pitchFamily="34" charset="0"/>
              </a:rPr>
              <a:t>: Spica in flexion possible, but ORIF or percutaneous pins preferable </a:t>
            </a:r>
          </a:p>
        </p:txBody>
      </p:sp>
    </p:spTree>
    <p:extLst>
      <p:ext uri="{BB962C8B-B14F-4D97-AF65-F5344CB8AC3E}">
        <p14:creationId xmlns:p14="http://schemas.microsoft.com/office/powerpoint/2010/main" xmlns="" val="15033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16025" y="473075"/>
            <a:ext cx="6837363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2443163" indent="-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443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900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3575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814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71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485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 smtClean="0">
                <a:latin typeface="Comic Sans MS" panose="030F0702030302020204" pitchFamily="66" charset="0"/>
                <a:cs typeface="Arial" panose="020B0604020202020204" pitchFamily="34" charset="0"/>
              </a:rPr>
              <a:t>2 part greater tuberosity (11-A1)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03238" y="2384425"/>
            <a:ext cx="4343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Anterior dislocation 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8163" y="2970213"/>
            <a:ext cx="60848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Tuberosity often fragmented • C.T. helpful to assess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8163" y="4141788"/>
            <a:ext cx="8502650" cy="220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07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ORIF &amp; cuff repair if articular component • Impingement may result (if &gt;5mm proud) • Percutaneous cannulated screw or tension band technique </a:t>
            </a:r>
          </a:p>
        </p:txBody>
      </p:sp>
    </p:spTree>
    <p:extLst>
      <p:ext uri="{BB962C8B-B14F-4D97-AF65-F5344CB8AC3E}">
        <p14:creationId xmlns:p14="http://schemas.microsoft.com/office/powerpoint/2010/main" xmlns="" val="34296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320800" y="808038"/>
            <a:ext cx="6629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2 part lesser tuberosity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49338" y="2003425"/>
            <a:ext cx="21891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Seizures 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030288" y="2589213"/>
            <a:ext cx="51339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Axillary view &amp; C.T. help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073150" y="3175000"/>
            <a:ext cx="7685088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smtClean="0">
                <a:latin typeface="Comic Sans MS" panose="030F0702030302020204" pitchFamily="66" charset="0"/>
                <a:cs typeface="Arial" panose="020B0604020202020204" pitchFamily="34" charset="0"/>
              </a:rPr>
              <a:t>• Block to internal rotation (? articular) may mandate ORIF &amp; repair 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350963" y="4151313"/>
            <a:ext cx="42052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subscapularis tendon </a:t>
            </a:r>
          </a:p>
        </p:txBody>
      </p:sp>
    </p:spTree>
    <p:extLst>
      <p:ext uri="{BB962C8B-B14F-4D97-AF65-F5344CB8AC3E}">
        <p14:creationId xmlns:p14="http://schemas.microsoft.com/office/powerpoint/2010/main" xmlns="" val="35930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036763" y="579438"/>
            <a:ext cx="519906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3 part (11 - B1,2,3)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6763" y="1430338"/>
            <a:ext cx="63404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33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smtClean="0">
                <a:latin typeface="Comic Sans MS" panose="030F0702030302020204" pitchFamily="66" charset="0"/>
                <a:cs typeface="Arial" panose="020B0604020202020204" pitchFamily="34" charset="0"/>
              </a:rPr>
              <a:t>•  1 tuberosity always attached &amp; surgical neck always displaced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6763" y="2941638"/>
            <a:ext cx="712787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388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Gr tuberosity # = internal rotation • Lesser tuberosity # = ext rotation • Modified axillary view &amp; C.T. help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36600" y="5087938"/>
            <a:ext cx="34051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ORIF favoured 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6763" y="5624513"/>
            <a:ext cx="61198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334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smtClean="0">
                <a:latin typeface="Comic Sans MS" panose="030F0702030302020204" pitchFamily="66" charset="0"/>
                <a:cs typeface="Arial" panose="020B0604020202020204" pitchFamily="34" charset="0"/>
              </a:rPr>
              <a:t>• Prosthesis if poor soft tissue attachment or elderly patient </a:t>
            </a:r>
          </a:p>
        </p:txBody>
      </p:sp>
    </p:spTree>
    <p:extLst>
      <p:ext uri="{BB962C8B-B14F-4D97-AF65-F5344CB8AC3E}">
        <p14:creationId xmlns:p14="http://schemas.microsoft.com/office/powerpoint/2010/main" xmlns="" val="241679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728913" y="808038"/>
            <a:ext cx="38131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Classification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4375" y="2003425"/>
            <a:ext cx="770413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Neer: 2 part, 3 part, 4 part, articular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6763" y="3175000"/>
            <a:ext cx="6894512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smtClean="0">
                <a:latin typeface="Comic Sans MS" panose="030F0702030302020204" pitchFamily="66" charset="0"/>
                <a:cs typeface="Arial" panose="020B0604020202020204" pitchFamily="34" charset="0"/>
              </a:rPr>
              <a:t>• Muller AO: modified Neer system with emphasis on vascularity </a:t>
            </a:r>
          </a:p>
        </p:txBody>
      </p:sp>
    </p:spTree>
    <p:extLst>
      <p:ext uri="{BB962C8B-B14F-4D97-AF65-F5344CB8AC3E}">
        <p14:creationId xmlns:p14="http://schemas.microsoft.com/office/powerpoint/2010/main" xmlns="" val="21934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671763" y="808038"/>
            <a:ext cx="392906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4 part (11-C3)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9375" y="2003425"/>
            <a:ext cx="76469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722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Valgus impacted vs. true 4-part # • Non operative for minor displacement • Prosthesis for true 4 part fractures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79375" y="5518150"/>
            <a:ext cx="830897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smtClean="0">
                <a:latin typeface="Comic Sans MS" panose="030F0702030302020204" pitchFamily="66" charset="0"/>
                <a:cs typeface="Arial" panose="020B0604020202020204" pitchFamily="34" charset="0"/>
              </a:rPr>
              <a:t>• Explore intermediate lesions and ORIF if soft tissue allows </a:t>
            </a:r>
          </a:p>
        </p:txBody>
      </p:sp>
    </p:spTree>
    <p:extLst>
      <p:ext uri="{BB962C8B-B14F-4D97-AF65-F5344CB8AC3E}">
        <p14:creationId xmlns:p14="http://schemas.microsoft.com/office/powerpoint/2010/main" xmlns="" val="471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493838" y="808038"/>
            <a:ext cx="62849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Fracture - dislocations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527925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 smtClean="0">
                <a:latin typeface="Comic Sans MS" panose="030F0702030302020204" pitchFamily="66" charset="0"/>
                <a:cs typeface="Arial" panose="020B0604020202020204" pitchFamily="34" charset="0"/>
              </a:rPr>
              <a:t>•  2 part - closed or open reduction and stabilise fracture on its merits 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66763" y="3662363"/>
            <a:ext cx="6202362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621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3 part - ORIF (or prosthesis ) •  4 part - prosthesis </a:t>
            </a:r>
          </a:p>
        </p:txBody>
      </p:sp>
    </p:spTree>
    <p:extLst>
      <p:ext uri="{BB962C8B-B14F-4D97-AF65-F5344CB8AC3E}">
        <p14:creationId xmlns:p14="http://schemas.microsoft.com/office/powerpoint/2010/main" xmlns="" val="3296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74738" y="808038"/>
            <a:ext cx="71215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Articular surface defects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1113" y="2003425"/>
            <a:ext cx="455136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Impression fractures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9375" y="3175000"/>
            <a:ext cx="69850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Common with posterior dislocation • Axillary view and C.T. helpful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1750" y="4932363"/>
            <a:ext cx="60467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Management depends on size </a:t>
            </a:r>
          </a:p>
        </p:txBody>
      </p:sp>
    </p:spTree>
    <p:extLst>
      <p:ext uri="{BB962C8B-B14F-4D97-AF65-F5344CB8AC3E}">
        <p14:creationId xmlns:p14="http://schemas.microsoft.com/office/powerpoint/2010/main" xmlns="" val="33936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74738" y="808038"/>
            <a:ext cx="712152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Articular surface defects 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350" y="2003425"/>
            <a:ext cx="51927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Head splitting fractures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325" y="3175000"/>
            <a:ext cx="35496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 Central impact 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3338" y="4346575"/>
            <a:ext cx="8407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  Prosthetic replacement usually required </a:t>
            </a:r>
          </a:p>
        </p:txBody>
      </p:sp>
    </p:spTree>
    <p:extLst>
      <p:ext uri="{BB962C8B-B14F-4D97-AF65-F5344CB8AC3E}">
        <p14:creationId xmlns:p14="http://schemas.microsoft.com/office/powerpoint/2010/main" xmlns="" val="416154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3" descr="a2e3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79388"/>
            <a:ext cx="3355975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3" name="Picture 4" descr="a2e3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019175"/>
            <a:ext cx="3355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4" name="Picture 5" descr="a2e3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925" y="1857375"/>
            <a:ext cx="33559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6" descr="a2e3C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250825"/>
            <a:ext cx="32194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7" descr="a2e3C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55688"/>
            <a:ext cx="321945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7" name="Picture 8" descr="a2e3C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1858963"/>
            <a:ext cx="3217863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9375" y="2805113"/>
            <a:ext cx="71739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5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2-part fracture in healthy young man How will you treat? 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1750" y="4270375"/>
            <a:ext cx="54292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1. Non operatively in a sling 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79375" y="4759325"/>
            <a:ext cx="7507288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363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2. Manipulation plus k-wire if unstable 3. Open reduction and internal fixation 4. Prosthetic replacement </a:t>
            </a:r>
          </a:p>
        </p:txBody>
      </p:sp>
    </p:spTree>
    <p:extLst>
      <p:ext uri="{BB962C8B-B14F-4D97-AF65-F5344CB8AC3E}">
        <p14:creationId xmlns:p14="http://schemas.microsoft.com/office/powerpoint/2010/main" xmlns="" val="22432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924050" y="808038"/>
            <a:ext cx="5421313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Pre - operative plan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39775" y="2003425"/>
            <a:ext cx="34210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Imaging is vital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41363" y="2589213"/>
            <a:ext cx="23828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Expertise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733425" y="3175000"/>
            <a:ext cx="41814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Implant availability 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719138" y="3760788"/>
            <a:ext cx="6865937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Resources for perioperative care </a:t>
            </a:r>
          </a:p>
        </p:txBody>
      </p:sp>
    </p:spTree>
    <p:extLst>
      <p:ext uri="{BB962C8B-B14F-4D97-AF65-F5344CB8AC3E}">
        <p14:creationId xmlns:p14="http://schemas.microsoft.com/office/powerpoint/2010/main" xmlns="" val="26258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 descr="a2e3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935413"/>
            <a:ext cx="198596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1" name="Picture 4" descr="a2e3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935413"/>
            <a:ext cx="1030288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2" name="Picture 5" descr="a2e3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935413"/>
            <a:ext cx="19494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3" name="Picture 6" descr="a2e3C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6275" y="3935413"/>
            <a:ext cx="10287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205038" y="808038"/>
            <a:ext cx="48625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Management Tips 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739775" y="2003425"/>
            <a:ext cx="27813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Pre-surgery 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1643063" y="2568575"/>
            <a:ext cx="34432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Sling + body-bandage 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1687513" y="3448050"/>
            <a:ext cx="40989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Imaging:   X-rays  +/-  CT 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25600" y="5645150"/>
            <a:ext cx="53578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latin typeface="Comic Sans MS" panose="030F0702030302020204" pitchFamily="66" charset="0"/>
                <a:cs typeface="Arial" panose="020B0604020202020204" pitchFamily="34" charset="0"/>
              </a:rPr>
              <a:t>• Anaesthetic workup + optimisation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35917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549525" y="808038"/>
            <a:ext cx="417353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Implant choice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42950" y="1577975"/>
            <a:ext cx="19462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K-wires 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30250" y="2163763"/>
            <a:ext cx="40354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Cannulated screws 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765175" y="2749550"/>
            <a:ext cx="70088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15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Tension band wire / suture • I.M.nail (retrograde or antegrade) • PHN 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65175" y="4506913"/>
            <a:ext cx="62103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Proximal humeral locking plate • Hemiarthroplasty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60400" y="6264275"/>
            <a:ext cx="6045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Combination may be required </a:t>
            </a:r>
          </a:p>
        </p:txBody>
      </p:sp>
    </p:spTree>
    <p:extLst>
      <p:ext uri="{BB962C8B-B14F-4D97-AF65-F5344CB8AC3E}">
        <p14:creationId xmlns:p14="http://schemas.microsoft.com/office/powerpoint/2010/main" xmlns="" val="22552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3" descr="a2e3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575" y="1911350"/>
            <a:ext cx="2981325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699" name="Picture 4" descr="a2e3C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213" y="2489200"/>
            <a:ext cx="3897312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930400" y="833438"/>
            <a:ext cx="541178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MS Reference Sans Serif" panose="020B0604030504040204" pitchFamily="34" charset="0"/>
                <a:cs typeface="Arial" panose="020B0604020202020204" pitchFamily="34" charset="0"/>
              </a:rPr>
              <a:t>Surgical approach 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620838" y="2146300"/>
            <a:ext cx="31623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latin typeface="Comic Sans MS" panose="030F0702030302020204" pitchFamily="66" charset="0"/>
                <a:cs typeface="Arial" panose="020B0604020202020204" pitchFamily="34" charset="0"/>
              </a:rPr>
              <a:t>- Deltopectoral approach 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625600" y="5807075"/>
            <a:ext cx="1839913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006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006">
                <a:latin typeface="Comic Sans MS" panose="030F0702030302020204" pitchFamily="66" charset="0"/>
                <a:cs typeface="Arial" panose="020B0604020202020204" pitchFamily="34" charset="0"/>
              </a:rPr>
              <a:t>- Deltoid split </a:t>
            </a:r>
          </a:p>
        </p:txBody>
      </p:sp>
    </p:spTree>
    <p:extLst>
      <p:ext uri="{BB962C8B-B14F-4D97-AF65-F5344CB8AC3E}">
        <p14:creationId xmlns:p14="http://schemas.microsoft.com/office/powerpoint/2010/main" xmlns="" val="21104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3" descr="a2e3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339975"/>
            <a:ext cx="26114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433763" y="808038"/>
            <a:ext cx="24034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55613" y="1620838"/>
            <a:ext cx="69453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Reduce fracture &amp; provisionally fix </a:t>
            </a:r>
          </a:p>
        </p:txBody>
      </p:sp>
    </p:spTree>
    <p:extLst>
      <p:ext uri="{BB962C8B-B14F-4D97-AF65-F5344CB8AC3E}">
        <p14:creationId xmlns:p14="http://schemas.microsoft.com/office/powerpoint/2010/main" xmlns="" val="35544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09875" y="808038"/>
            <a:ext cx="36512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Neer: (1970)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331075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Anatomy and biomechanics • Accurate I.D. of 4 major fragments •  &gt; 1cm or &gt;45 degrees = displacement • Impression or head-split fractures </a:t>
            </a:r>
          </a:p>
        </p:txBody>
      </p:sp>
    </p:spTree>
    <p:extLst>
      <p:ext uri="{BB962C8B-B14F-4D97-AF65-F5344CB8AC3E}">
        <p14:creationId xmlns:p14="http://schemas.microsoft.com/office/powerpoint/2010/main" xmlns="" val="31503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3" descr="a2e3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339975"/>
            <a:ext cx="26114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7" name="Picture 4" descr="a2e3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339975"/>
            <a:ext cx="245586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3433763" y="808038"/>
            <a:ext cx="24034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84188" y="1620838"/>
            <a:ext cx="7727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Locking screws into proximal segment </a:t>
            </a:r>
          </a:p>
        </p:txBody>
      </p:sp>
    </p:spTree>
    <p:extLst>
      <p:ext uri="{BB962C8B-B14F-4D97-AF65-F5344CB8AC3E}">
        <p14:creationId xmlns:p14="http://schemas.microsoft.com/office/powerpoint/2010/main" xmlns="" val="10953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3" descr="a2e3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339975"/>
            <a:ext cx="26114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1" name="Picture 4" descr="a2e3D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339975"/>
            <a:ext cx="245586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2" name="Picture 5" descr="a2e3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63" y="4505325"/>
            <a:ext cx="2608262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433763" y="808038"/>
            <a:ext cx="24034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03238" y="1620838"/>
            <a:ext cx="3911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Complete fixation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5534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3" descr="a2e3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63" y="2339975"/>
            <a:ext cx="26114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5" name="Picture 4" descr="a2e3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339975"/>
            <a:ext cx="2455862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6" name="Picture 5" descr="a2e3D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963" y="4505325"/>
            <a:ext cx="2608262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7" name="Picture 6" descr="a2e3D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511675"/>
            <a:ext cx="2454275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433763" y="808038"/>
            <a:ext cx="24034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Surgery 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93713" y="1620838"/>
            <a:ext cx="58864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Ensure screw placement o.k. </a:t>
            </a:r>
          </a:p>
        </p:txBody>
      </p:sp>
    </p:spTree>
    <p:extLst>
      <p:ext uri="{BB962C8B-B14F-4D97-AF65-F5344CB8AC3E}">
        <p14:creationId xmlns:p14="http://schemas.microsoft.com/office/powerpoint/2010/main" xmlns="" val="14583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939925" y="808038"/>
            <a:ext cx="539273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Post operative care 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58763" y="2589213"/>
            <a:ext cx="7742237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26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Consider 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ability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 &amp; patient 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expectation 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Consider 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stability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 &amp; </a:t>
            </a:r>
            <a:r>
              <a:rPr lang="en-US" altLang="en-US" sz="3209">
                <a:latin typeface="Comic Sans MS Bold" panose="030F0902030302020204" pitchFamily="66" charset="0"/>
                <a:ea typeface="Comic Sans MS Bold" panose="030F0902030302020204" pitchFamily="66" charset="0"/>
                <a:cs typeface="Comic Sans MS Bold" panose="030F0902030302020204" pitchFamily="66" charset="0"/>
              </a:rPr>
              <a:t>quality</a:t>
            </a: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 of repair • Passive - protected active - active • Supervision! </a:t>
            </a:r>
          </a:p>
        </p:txBody>
      </p:sp>
    </p:spTree>
    <p:extLst>
      <p:ext uri="{BB962C8B-B14F-4D97-AF65-F5344CB8AC3E}">
        <p14:creationId xmlns:p14="http://schemas.microsoft.com/office/powerpoint/2010/main" xmlns="" val="1992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714625" y="808038"/>
            <a:ext cx="38417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Complications 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3560762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Implant position • Malunion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42950" y="3175000"/>
            <a:ext cx="24098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Non-union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33425" y="3760788"/>
            <a:ext cx="407193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Avascular necrosis 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66763" y="4346575"/>
            <a:ext cx="67706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3911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Nerve - axillary / brachial plexus • Infection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030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289300" y="808038"/>
            <a:ext cx="269240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latin typeface="Comic Sans MS" panose="030F0702030302020204" pitchFamily="66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766763" y="2003425"/>
            <a:ext cx="7007225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latin typeface="Comic Sans MS" panose="030F0702030302020204" pitchFamily="66" charset="0"/>
                <a:cs typeface="Arial" panose="020B0604020202020204" pitchFamily="34" charset="0"/>
              </a:rPr>
              <a:t>• Identify and classify # • Neurovascular assessment • Patient protoplasm and demand • Surgical experience and resources • Plan management accordingly • Choose implant carefully • Supervise rehabilitation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24612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24710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75148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15385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904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a2e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22375" y="19050"/>
            <a:ext cx="225742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Neer 4-part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70000" y="449263"/>
            <a:ext cx="204152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algn="just" eaLnBrk="1" hangingPunct="1">
              <a:lnSpc>
                <a:spcPts val="2645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Classification (1970)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5625" y="2422525"/>
            <a:ext cx="14747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808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808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Codman </a:t>
            </a:r>
          </a:p>
        </p:txBody>
      </p:sp>
    </p:spTree>
    <p:extLst>
      <p:ext uri="{BB962C8B-B14F-4D97-AF65-F5344CB8AC3E}">
        <p14:creationId xmlns:p14="http://schemas.microsoft.com/office/powerpoint/2010/main" xmlns="" val="19556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MCQ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0755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05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a2e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59100" y="819150"/>
            <a:ext cx="335280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4412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4412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Classification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77875" y="2009775"/>
            <a:ext cx="1243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• Neer </a:t>
            </a:r>
          </a:p>
        </p:txBody>
      </p:sp>
    </p:spTree>
    <p:extLst>
      <p:ext uri="{BB962C8B-B14F-4D97-AF65-F5344CB8AC3E}">
        <p14:creationId xmlns:p14="http://schemas.microsoft.com/office/powerpoint/2010/main" xmlns="" val="23977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a2e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1963" y="90488"/>
            <a:ext cx="4818062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2407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2407">
                <a:solidFill>
                  <a:srgbClr val="FFFF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Neer 2 part: greater tuberosity </a:t>
            </a:r>
          </a:p>
        </p:txBody>
      </p:sp>
    </p:spTree>
    <p:extLst>
      <p:ext uri="{BB962C8B-B14F-4D97-AF65-F5344CB8AC3E}">
        <p14:creationId xmlns:p14="http://schemas.microsoft.com/office/powerpoint/2010/main" xmlns="" val="25329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a2e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2550" y="22225"/>
            <a:ext cx="26035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just" eaLnBrk="1" hangingPunct="1">
              <a:lnSpc>
                <a:spcPts val="3209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altLang="en-US" sz="3209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• Neer 3 part # </a:t>
            </a:r>
          </a:p>
        </p:txBody>
      </p:sp>
    </p:spTree>
    <p:extLst>
      <p:ext uri="{BB962C8B-B14F-4D97-AF65-F5344CB8AC3E}">
        <p14:creationId xmlns:p14="http://schemas.microsoft.com/office/powerpoint/2010/main" xmlns="" val="2017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1201</Words>
  <Application>Microsoft Office PowerPoint</Application>
  <PresentationFormat>On-screen Show (4:3)</PresentationFormat>
  <Paragraphs>203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 Proximal humerus fracture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MCQ 1</vt:lpstr>
      <vt:lpstr>MCQ 2</vt:lpstr>
      <vt:lpstr>MCQ 3</vt:lpstr>
      <vt:lpstr>MCQ 4</vt:lpstr>
      <vt:lpstr>MCQ 5</vt:lpstr>
      <vt:lpstr>Slide 61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</dc:creator>
  <cp:lastModifiedBy>user</cp:lastModifiedBy>
  <cp:revision>4</cp:revision>
  <dcterms:created xsi:type="dcterms:W3CDTF">2006-08-16T00:00:00Z</dcterms:created>
  <dcterms:modified xsi:type="dcterms:W3CDTF">2020-08-18T05:07:57Z</dcterms:modified>
</cp:coreProperties>
</file>