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8"/>
  </p:notesMasterIdLst>
  <p:sldIdLst>
    <p:sldId id="256" r:id="rId2"/>
    <p:sldId id="293" r:id="rId3"/>
    <p:sldId id="257" r:id="rId4"/>
    <p:sldId id="284" r:id="rId5"/>
    <p:sldId id="258" r:id="rId6"/>
    <p:sldId id="259" r:id="rId7"/>
    <p:sldId id="260" r:id="rId8"/>
    <p:sldId id="261" r:id="rId9"/>
    <p:sldId id="262" r:id="rId10"/>
    <p:sldId id="265" r:id="rId11"/>
    <p:sldId id="282" r:id="rId12"/>
    <p:sldId id="269" r:id="rId13"/>
    <p:sldId id="270" r:id="rId14"/>
    <p:sldId id="295" r:id="rId15"/>
    <p:sldId id="271" r:id="rId16"/>
    <p:sldId id="272" r:id="rId17"/>
    <p:sldId id="285" r:id="rId18"/>
    <p:sldId id="286" r:id="rId19"/>
    <p:sldId id="287" r:id="rId20"/>
    <p:sldId id="283" r:id="rId21"/>
    <p:sldId id="296" r:id="rId22"/>
    <p:sldId id="294" r:id="rId23"/>
    <p:sldId id="275" r:id="rId24"/>
    <p:sldId id="276" r:id="rId25"/>
    <p:sldId id="277" r:id="rId26"/>
    <p:sldId id="278" r:id="rId27"/>
    <p:sldId id="297" r:id="rId28"/>
    <p:sldId id="288" r:id="rId29"/>
    <p:sldId id="289" r:id="rId30"/>
    <p:sldId id="280" r:id="rId31"/>
    <p:sldId id="290" r:id="rId32"/>
    <p:sldId id="291" r:id="rId33"/>
    <p:sldId id="292" r:id="rId34"/>
    <p:sldId id="300" r:id="rId35"/>
    <p:sldId id="298" r:id="rId36"/>
    <p:sldId id="299" r:id="rId37"/>
  </p:sldIdLst>
  <p:sldSz cx="9144000" cy="6858000" type="screen4x3"/>
  <p:notesSz cx="6858000" cy="9144000"/>
  <p:defaultTextStyle>
    <a:defPPr>
      <a:defRPr lang="en-S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2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E7C8A-19A4-4122-A8C8-F6397DDB507E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0DBC02-526F-4957-83E2-62077EE6EAFD}">
      <dgm:prSet phldrT="[Text]"/>
      <dgm:spPr/>
      <dgm:t>
        <a:bodyPr/>
        <a:lstStyle/>
        <a:p>
          <a:r>
            <a:rPr lang="en-US" dirty="0" smtClean="0"/>
            <a:t>Primary</a:t>
          </a:r>
          <a:endParaRPr lang="en-US" dirty="0"/>
        </a:p>
      </dgm:t>
    </dgm:pt>
    <dgm:pt modelId="{126B1492-9D63-46A0-B8BF-8A504D415BDD}" type="parTrans" cxnId="{D7B625F1-8E17-434D-ACF5-EAB948A47EB5}">
      <dgm:prSet/>
      <dgm:spPr/>
      <dgm:t>
        <a:bodyPr/>
        <a:lstStyle/>
        <a:p>
          <a:endParaRPr lang="en-US"/>
        </a:p>
      </dgm:t>
    </dgm:pt>
    <dgm:pt modelId="{39F1AFD6-3965-4761-8252-B3EDCC15AA14}" type="sibTrans" cxnId="{D7B625F1-8E17-434D-ACF5-EAB948A47EB5}">
      <dgm:prSet/>
      <dgm:spPr/>
      <dgm:t>
        <a:bodyPr/>
        <a:lstStyle/>
        <a:p>
          <a:endParaRPr lang="en-US"/>
        </a:p>
      </dgm:t>
    </dgm:pt>
    <dgm:pt modelId="{87B00C26-B249-4372-B31D-CF825593CAD3}">
      <dgm:prSet phldrT="[Text]"/>
      <dgm:spPr/>
      <dgm:t>
        <a:bodyPr/>
        <a:lstStyle/>
        <a:p>
          <a:r>
            <a:rPr lang="en-US" dirty="0" smtClean="0"/>
            <a:t>Secondary</a:t>
          </a:r>
        </a:p>
        <a:p>
          <a:endParaRPr lang="en-US" dirty="0"/>
        </a:p>
      </dgm:t>
    </dgm:pt>
    <dgm:pt modelId="{11FA13D3-49AF-4830-9E81-E04B4B762AF6}" type="parTrans" cxnId="{2AA5EEA0-F2FA-46C6-B72A-CB7C65EDC8EE}">
      <dgm:prSet/>
      <dgm:spPr/>
      <dgm:t>
        <a:bodyPr/>
        <a:lstStyle/>
        <a:p>
          <a:endParaRPr lang="en-US"/>
        </a:p>
      </dgm:t>
    </dgm:pt>
    <dgm:pt modelId="{A4FF22F0-0F15-4913-A2DB-9A8906F526DD}" type="sibTrans" cxnId="{2AA5EEA0-F2FA-46C6-B72A-CB7C65EDC8EE}">
      <dgm:prSet/>
      <dgm:spPr/>
      <dgm:t>
        <a:bodyPr/>
        <a:lstStyle/>
        <a:p>
          <a:endParaRPr lang="en-US"/>
        </a:p>
      </dgm:t>
    </dgm:pt>
    <dgm:pt modelId="{75A61053-B068-4877-A79A-F6E21DC79111}">
      <dgm:prSet phldrT="[Text]" phldr="1"/>
      <dgm:spPr/>
      <dgm:t>
        <a:bodyPr/>
        <a:lstStyle/>
        <a:p>
          <a:endParaRPr lang="en-US" dirty="0"/>
        </a:p>
      </dgm:t>
    </dgm:pt>
    <dgm:pt modelId="{2025D1EB-9F23-499A-A122-522CEC380A2E}" type="parTrans" cxnId="{A8BA661F-359F-47F5-A5CD-B3B7E80E3BA8}">
      <dgm:prSet/>
      <dgm:spPr/>
      <dgm:t>
        <a:bodyPr/>
        <a:lstStyle/>
        <a:p>
          <a:endParaRPr lang="en-US"/>
        </a:p>
      </dgm:t>
    </dgm:pt>
    <dgm:pt modelId="{17F9E053-F701-4AE5-A1EB-6631E3D9CD9C}" type="sibTrans" cxnId="{A8BA661F-359F-47F5-A5CD-B3B7E80E3BA8}">
      <dgm:prSet/>
      <dgm:spPr/>
      <dgm:t>
        <a:bodyPr/>
        <a:lstStyle/>
        <a:p>
          <a:endParaRPr lang="en-US"/>
        </a:p>
      </dgm:t>
    </dgm:pt>
    <dgm:pt modelId="{0A06F504-75E6-400A-9A13-07113E023C10}">
      <dgm:prSet phldrT="[Text]" phldr="1"/>
      <dgm:spPr/>
      <dgm:t>
        <a:bodyPr/>
        <a:lstStyle/>
        <a:p>
          <a:endParaRPr lang="en-US" dirty="0"/>
        </a:p>
      </dgm:t>
    </dgm:pt>
    <dgm:pt modelId="{5697283F-D660-48E2-BC29-93C33CAA5C46}" type="sibTrans" cxnId="{6AF8A6A9-5FF9-4F66-BBDA-86471A6131F8}">
      <dgm:prSet/>
      <dgm:spPr/>
      <dgm:t>
        <a:bodyPr/>
        <a:lstStyle/>
        <a:p>
          <a:endParaRPr lang="en-US"/>
        </a:p>
      </dgm:t>
    </dgm:pt>
    <dgm:pt modelId="{D0E96934-6868-48EA-A1DA-97FE97ADEFA3}" type="parTrans" cxnId="{6AF8A6A9-5FF9-4F66-BBDA-86471A6131F8}">
      <dgm:prSet/>
      <dgm:spPr/>
      <dgm:t>
        <a:bodyPr/>
        <a:lstStyle/>
        <a:p>
          <a:endParaRPr lang="en-US"/>
        </a:p>
      </dgm:t>
    </dgm:pt>
    <dgm:pt modelId="{BB20B87D-CF5A-4A13-B1D1-C635EC916250}" type="pres">
      <dgm:prSet presAssocID="{F45E7C8A-19A4-4122-A8C8-F6397DDB50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BA8EC2-C8DE-4828-9794-9D56507CDA93}" type="pres">
      <dgm:prSet presAssocID="{630DBC02-526F-4957-83E2-62077EE6EAFD}" presName="parentText" presStyleLbl="node1" presStyleIdx="0" presStyleCnt="2" custLinFactY="-76146" custLinFactNeighborX="898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9E76-2EDE-451B-BDC8-236FC29F9870}" type="pres">
      <dgm:prSet presAssocID="{630DBC02-526F-4957-83E2-62077EE6EAF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F98E5-28D1-4EEA-9623-CEFAD070C46E}" type="pres">
      <dgm:prSet presAssocID="{87B00C26-B249-4372-B31D-CF825593CA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20CB3-10B8-4D79-8FFE-8F796CD2E27A}" type="pres">
      <dgm:prSet presAssocID="{87B00C26-B249-4372-B31D-CF825593CAD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8A6A9-5FF9-4F66-BBDA-86471A6131F8}" srcId="{630DBC02-526F-4957-83E2-62077EE6EAFD}" destId="{0A06F504-75E6-400A-9A13-07113E023C10}" srcOrd="0" destOrd="0" parTransId="{D0E96934-6868-48EA-A1DA-97FE97ADEFA3}" sibTransId="{5697283F-D660-48E2-BC29-93C33CAA5C46}"/>
    <dgm:cxn modelId="{D7B625F1-8E17-434D-ACF5-EAB948A47EB5}" srcId="{F45E7C8A-19A4-4122-A8C8-F6397DDB507E}" destId="{630DBC02-526F-4957-83E2-62077EE6EAFD}" srcOrd="0" destOrd="0" parTransId="{126B1492-9D63-46A0-B8BF-8A504D415BDD}" sibTransId="{39F1AFD6-3965-4761-8252-B3EDCC15AA14}"/>
    <dgm:cxn modelId="{A49D96A8-9FB9-45E1-914F-8A873DF7AEDF}" type="presOf" srcId="{87B00C26-B249-4372-B31D-CF825593CAD3}" destId="{D0EF98E5-28D1-4EEA-9623-CEFAD070C46E}" srcOrd="0" destOrd="0" presId="urn:microsoft.com/office/officeart/2005/8/layout/vList2"/>
    <dgm:cxn modelId="{6EFB28E9-356A-46AB-88C3-75CC953FD72E}" type="presOf" srcId="{75A61053-B068-4877-A79A-F6E21DC79111}" destId="{E7820CB3-10B8-4D79-8FFE-8F796CD2E27A}" srcOrd="0" destOrd="0" presId="urn:microsoft.com/office/officeart/2005/8/layout/vList2"/>
    <dgm:cxn modelId="{892CBFEB-A9CD-4121-8BB9-BD760C77B799}" type="presOf" srcId="{F45E7C8A-19A4-4122-A8C8-F6397DDB507E}" destId="{BB20B87D-CF5A-4A13-B1D1-C635EC916250}" srcOrd="0" destOrd="0" presId="urn:microsoft.com/office/officeart/2005/8/layout/vList2"/>
    <dgm:cxn modelId="{2AA5EEA0-F2FA-46C6-B72A-CB7C65EDC8EE}" srcId="{F45E7C8A-19A4-4122-A8C8-F6397DDB507E}" destId="{87B00C26-B249-4372-B31D-CF825593CAD3}" srcOrd="1" destOrd="0" parTransId="{11FA13D3-49AF-4830-9E81-E04B4B762AF6}" sibTransId="{A4FF22F0-0F15-4913-A2DB-9A8906F526DD}"/>
    <dgm:cxn modelId="{A8BA661F-359F-47F5-A5CD-B3B7E80E3BA8}" srcId="{87B00C26-B249-4372-B31D-CF825593CAD3}" destId="{75A61053-B068-4877-A79A-F6E21DC79111}" srcOrd="0" destOrd="0" parTransId="{2025D1EB-9F23-499A-A122-522CEC380A2E}" sibTransId="{17F9E053-F701-4AE5-A1EB-6631E3D9CD9C}"/>
    <dgm:cxn modelId="{DE8E8110-4AD9-4475-98D6-E3DA61AEDCFE}" type="presOf" srcId="{0A06F504-75E6-400A-9A13-07113E023C10}" destId="{2EF49E76-2EDE-451B-BDC8-236FC29F9870}" srcOrd="0" destOrd="0" presId="urn:microsoft.com/office/officeart/2005/8/layout/vList2"/>
    <dgm:cxn modelId="{6C13CC08-24D4-40A7-A558-85EBD1582DF4}" type="presOf" srcId="{630DBC02-526F-4957-83E2-62077EE6EAFD}" destId="{F6BA8EC2-C8DE-4828-9794-9D56507CDA93}" srcOrd="0" destOrd="0" presId="urn:microsoft.com/office/officeart/2005/8/layout/vList2"/>
    <dgm:cxn modelId="{F4CED029-8AA2-4964-A62A-D351A36675F5}" type="presParOf" srcId="{BB20B87D-CF5A-4A13-B1D1-C635EC916250}" destId="{F6BA8EC2-C8DE-4828-9794-9D56507CDA93}" srcOrd="0" destOrd="0" presId="urn:microsoft.com/office/officeart/2005/8/layout/vList2"/>
    <dgm:cxn modelId="{4E8552E3-8C08-4F5E-81E3-71398F7C4663}" type="presParOf" srcId="{BB20B87D-CF5A-4A13-B1D1-C635EC916250}" destId="{2EF49E76-2EDE-451B-BDC8-236FC29F9870}" srcOrd="1" destOrd="0" presId="urn:microsoft.com/office/officeart/2005/8/layout/vList2"/>
    <dgm:cxn modelId="{A295A12D-4153-4145-84DD-884FE5E44ED4}" type="presParOf" srcId="{BB20B87D-CF5A-4A13-B1D1-C635EC916250}" destId="{D0EF98E5-28D1-4EEA-9623-CEFAD070C46E}" srcOrd="2" destOrd="0" presId="urn:microsoft.com/office/officeart/2005/8/layout/vList2"/>
    <dgm:cxn modelId="{F16D0E84-697F-4CDC-A808-7946F74524DE}" type="presParOf" srcId="{BB20B87D-CF5A-4A13-B1D1-C635EC916250}" destId="{E7820CB3-10B8-4D79-8FFE-8F796CD2E2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7927-EF97-47EB-AC1F-C84F106973FE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3F7D5-212C-4333-B13E-F43338238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6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56AB89-4F1C-4F98-8241-65FB613B6F20}" type="slidenum">
              <a:rPr 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0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004440-BEF5-4DA3-8646-209CD81B88CA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703F6A-CA2B-4720-AB99-9FAC2138F067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7FAA11-9A10-4D9B-8689-89D1960F0F81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565D59-CCD8-4D5F-B879-FB5FD27EAA17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A3D445-D551-482F-B611-AAE3E78E689B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87F888-8C31-4BE0-86A5-C5577915850A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2DBACC-6691-420C-BD90-DBFAB75EBC33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BE3A82-CDE4-43E7-A8B2-6B64248F1D9E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9DB305-8F15-459F-B644-F1137EA0D0D8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B894E6-935B-40CA-A8BC-10EBBB3DD81F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951C15-9BD0-489A-8BC5-E609238A2EAB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6EF757-64A4-40A5-B42E-A7937BB05F5E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D12C05-2A85-4FD7-A358-462BD1E2FEC9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04AF0B-D192-4476-956A-F37A6EE20B2F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D830BF-E9B9-4D19-9432-0A59C4C72A2B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858633-5168-4A5C-8426-0A71A65610AA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3EFAAE-A02F-4EF5-8008-6DDFC04D4E47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F056E0-128B-48C2-8160-4DFCA5A15AA1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FBAD6A-B0F5-4FF3-956F-7654DB587534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B85360-2580-48F6-AA21-BAA4B5FA85DB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87FF5A-D34B-41B7-9402-887382484737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57C714-D3BE-4F38-A93B-5F0B49C3F063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A34540A-C474-41A0-A4BC-CFAFD71176AE}" type="datetimeFigureOut">
              <a:rPr lang="en-US" smtClean="0"/>
              <a:pPr>
                <a:defRPr/>
              </a:pPr>
              <a:t>8/13/2020</a:t>
            </a:fld>
            <a:endParaRPr lang="en-S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S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5B14583-FDEB-4B7F-9770-3FC5565DA37F}" type="slidenum">
              <a:rPr lang="en-SG" smtClean="0"/>
              <a:pPr>
                <a:defRPr/>
              </a:pPr>
              <a:t>‹#›</a:t>
            </a:fld>
            <a:endParaRPr lang="en-SG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medicine.com/cgi-bin/foxweb.exe/makezoom@/em/makezoom?picture=\websites\emedicine\med\images\Large\31603160abscess___aspergilloma.jpg&amp;template=izoom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6725" y="3714750"/>
            <a:ext cx="7407275" cy="14716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SG" sz="9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SG" sz="9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SG" sz="9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r>
              <a:rPr lang="en-SG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Dr.</a:t>
            </a:r>
            <a:r>
              <a:rPr lang="en-SG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SG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Stani</a:t>
            </a:r>
            <a:r>
              <a:rPr lang="en-SG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Francis</a:t>
            </a:r>
            <a:r>
              <a:rPr lang="en-SG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SG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SG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(Respiratory medicine)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500042"/>
            <a:ext cx="5214974" cy="10001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SG" sz="4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LUNG     ABSCESS</a:t>
            </a:r>
            <a:endParaRPr lang="en-SG" sz="4800" dirty="0"/>
          </a:p>
        </p:txBody>
      </p:sp>
      <p:sp>
        <p:nvSpPr>
          <p:cNvPr id="33794" name="AutoShape 2" descr="data:image/jpeg;base64,/9j/4AAQSkZJRgABAQAAAQABAAD/2wCEAAkGBhQQDxQQEBQQFRUUFRUUFBcQFA8VFBQVFRQVFRQSFRQXHCYeFxkjGRQUHy8hIycpLC4sFR4xNTAqNSYrLCkBCQoKDgwOGg8PGiklHyQqLDEtLikqKikqLCkpLCwsKSkpKS8tKS4sMikpMC0sMCwsKTUpNSkpLSkpKSwsLCwpLP/AABEIANkA6QMBIgACEQEDEQH/xAAcAAEAAgMBAQEAAAAAAAAAAAAAAQUCBAYDBwj/xABEEAACAQIEAwQGCAMGBQUAAAABAhEAAwQSITEFQVEGEyJxMlJhgZGhByNCcpKxwdEUYvAzgqKywtIVFkNTkxckVGPh/8QAGwEBAAIDAQEAAAAAAAAAAAAAAAEEAgMFBgf/xAA1EQACAgEDAgQEBAQHAQAAAAAAAQIRAwQhMRJBEyJRYQVxgZEyocHRFUKx8DM1UmKS4fEU/9oADAMBAAIRAxEAPwD69SlKtlMUpSgFKUoBSlKAUpSgFKUoBWniuJBDlHibmBoB948vLeo4jjcgyr6R5+qOvn0//KqAKqZ8/R5Y8l7TaXxPNLg2X4lcP2gPuqPzaawOLc/bf/CPyFeVKovLN9zprBjXEUZ/xD+vc/G/70GIf17n4mP51hSo65erMvCh/pX2PZcdcH2yfvBD+grZtcYP2196f7T+9aFKzjnnHuap6bFLt9i+s4lXEqQfzHmNxXrXNxz5jnsR7+VXfD3Y2wWmTME7kT4SfdFXsOfxNqOZqNN4W9mzSlKslQUpSgFKUoBSlRQE0pShIpSlAKUpQClKUApSlAKUqG2NQDnrlzMxf1iT7tgPhFRWNv0R5D8qyriSduz0kV0pJClKRUGQpSKUApSKUBi4kH+p9ldHbuBlDDYgEeREiufFXXDh9Sn3RV3SPdo5mvW0WbFKUroHMFKUoBSlKAUpSgFKmlQCKVNKAilTSgIpU0oCKVNKAiocaHyrKlAczb9EeQ/KsqBY06SPgSP0qa4b2Z6WO6silTSoJIpU153rwQSxipFGdK1v+ILyDnyX96yGKJ+w3vip6WZdEu6PcmrrhqEWgGBG8A7gEkifca5lca2fK65QfRaZhgZE10+CxfeL0YaMPb1HsP8AW1XNKkpO+TnfEIzila2NilTSr5yCKVNKAilTSgIpU0oBSpilQSRSppQEUqaUBFKmlARSppQEUqaUBRY+1luno3iHv9IfH/MK8Ku+IYXvE09Iar59PIjSqMGda5mox9Mr9TtaTL1wp8omlKVWLhBNea4cE5305KD+g6mvO02a45Y+G3+gkn+ulTj+ILYtveukqFHjK+nJ2sIeUSASNzPIVYxwSXUzGTmpKEFcnx9TfRB6l3/xv+1ZAj1bnvt3P2r5diO3t0sSlqwFnQMrOY9rE6mrHhX0gpMYiyF/nw5ZSPNZ/Wi1WJui7k+C66Meqk/ZPc7u8EdYka+w14cNxZR9c3hIUkgwyNznmRv7vbWFq+r2xctsWR1Lq2skc5nXNNdDawFsQyqOoksY5giSYrbBOcrXY4+fIscOiabv8n3NilTSr5xiKVNKAilTSgIpU0oCaRUxSKgkilTFIqQRFKmkVAIpUxSKkEUqYpFQCKVMUipBFc9ili44G2b8wGPzJroornsX/a3PvfotVNV+D6l7Q/4j+R5UpQmNelc47Br8KAYXCdQzPM+ZFcN9IfFM15cMmiWwCQObMJn3A/M11HF7b2uHXspKuozSpIYeIEmfKvnWIuNjMQmWM9zIp6Ztp8tqnUTqPQjvfCNPCWR6lvaNr5Ulv9itroexPDkvYk96oZUUtDbEyAJHPcn3VaWvo0b7V9R91GPzJFXfAex64Vi/eM5IiCoUbz1PMVWx42pJtHR1nxTTvDKOOW7XZP8AqX628wVLawB4UVRAy6Tt6Ige7zrpVWBA2Gg8qo+Hz3yR/NPllP6xV9FdrTbxcj5xrX56IpUxSKslEilTFIoCKVMUigIpFTFIoDle23Gr9i9grNi9bsfxN65be5dtpcChbecGGYDfTfnWqnHcRh8bhbD4vD40YlzbZLNm1bu2VylhiPq3eUGUgyANd6se1fZc43EYFmSy9qxeuPeS8AwZWt5QAhUhtdYPSrnhvBbGGJOHsWLOaM3cWrVvNG05AJiTv1rDezPY5j/1Rw/dNf7nG9zbum1euiynd2WFzu5c55ImD4AxAIkAkCrbiPaxLV84a1ZxWJuqguOmFto3do05S73HRQTBhZJPSudu9hsQeBYnh82u+vXbrp42yZXxK3RLZZByg8t6cb+j4vj7uMGGweLW/btB7eKu3bTWrlpO7D23VGBQoBKkTI3FLZNIvV7cYdreGuL3pGJxIwijJla3e8QK3UcgpBQzudtDXrje11q1cxVpluk4TDDFXMoSDbKs2VJbVoU6GB7a5+92EvJhcMLC4Jb2HxqY02rQu2rDkDIbec5mnLHjI1y7CsrvZPGXrnEb17+GU4zA/wANaW27kW2yuqq7lRmHiEuAOcLpS2RSNxPpKsRZdrGPW3iB9Rc/h8y3XyBu6VUZnz7geGCVJBI1rcwfbewwxPfLfwzYRRcvpiUUMttlzLcU22dXBggQZkbbVp3+yl5rPCE+rnA3MO17xGCLVju2yGPFrtMV4ca7Bvi7/Es7KtvGYbD2rbAkstyz4gzLHo5wux1E7UtikWWE7cW3uWUuWMZYGIOXD3MRaRbd1olVBV2KFhqA4UmtO99JdhRiGFjHOmEvXLOIe3atlbXdsFNwk3BmQ6nwywCksqiJwxfA8djWwiYxcJbt4a/bxFx7F26737lme7yIyKLSkkkgljqI21ws9jb4wHFcMTaz43E4y9Z8RyhcQECZzHhPhMgTS2KRZv2nQY8Wu8buzgDjI7pchQXY73vc2ecv2Mkc5nSvEdvrYNk3cNj7VrEXFtWr161aFos893IW4biBoEZkG4mK1U7JYkYu3fS5btlOEjAhx42TEZwwuBCIZBE76xtVDc+j3F3UwzXbeG77DXbF17tzF4zEXcR3bqXVGuiLCmCxXxAk6ZdZi2TSPqFc7if7R/vt+cV0ZrmM0kt6xLfEk/rVfVPypF3Qrzt+wrFxofI/lWVIqgdU2UtBzDjkJHTwtIquHArNps/cor5iQ2VQR5R7Jq3wuLUwTOYeEwGiORJiJg/nTiGLUjIJmQdVYCB0MRVySTjZz8c8kJ9Kteu5r4LB96W8WUKBsASSZ67aD51vDgq83c/gH5LTgieFz1ePgq/uasq3YsUehNorZ88/EaT2NbD4JLeqjU6SSSY6a7e6tippVhJLZFRtt2yKVNKkgilTSoBFKmlARSlTQExSlKgkRSlKAUpSgEUpSgFKUoBFIrVu8Utrpmk9EBb8tBWpc436qe9yB8hP51hLJGPLNsMM58I3OIXItt1Ij471QmvS9fZzLGfyHkK8652bJ4j2OxpsPhR35IpUxUqK0lk9sIPD7z16/wBbaUxS6Dz9v9fGotNlRiFZoznKgXMxEnKuoGY7CSNSNq0cPjLuItW7ndHD5wDlxIzXlJGo7pSAPe0xqV5Ve/k+hQ6kpl5wRvA46NPkCq/sayPHLbaWc18//QAy++6SLa+9p6A1RpggDNz67qt4/VnpFtYQR1Kk66k6ReW+NLsyuvkAwHw1+VZ4sselKypnwT6nKuTHGWrtxbRm5bY3AHWy4YBCTJZsu4AGo2JOp3OscfiQ9sd0CrOwaEughO9KKc0kAhQrktE5tJAMW1nGo/oupPSdfgda9oqxzwVeNmUK43EkI4XZLpdTZurLA2CtsBmmdboDbEAkA6Vje4niwl0iypK3MtsBL5lfrN9BmnLb8SSoNzWACR0EUilCzCyxKqSIJAJHQkSR7qzilKkgRSKUoQIpFKUBlFIqaRUGREUippFARFIqaUBEUipqv4xisqZAfE8jTkv2j849/sqJSUVbMoxcmoo88VxkDS2Ax6n0R5c292ntqsv32uemxPs2X8I/WawC1MVzZ5pSO1i00Mfa2RSpikVpLIr1tWZkmABqSdAB1mlmzPlzrmu0nHc82relsb9XjmfZ0FSkZ4sM88+iH1foWmI7U4a2Y+sf2ooj3FiJra4TxW1is3dZgy6lXABg/aEEyK+cqC7hV1LEACQJJMASdKuOx1wrjbW8PnQ9D4SSPcQPlWVHT1PwzDjwycZPqSvn09vud1Y5/eNS4kqPbU5YZvvH8hWdsS6+f6Grf8v0PMN9yt4txe1hnCOGZiJhY0B2kn3/AArzw/HbFzQ5kP8AMBHxFcf2nxJbGX2k6OV9ywo/KvDD4a6by2QpztEAwNGXOCTtGXWelVKPTQ+G4vAjKcqbjfPtb+iPoV/DdYI5bEVjbusnosy+RMfhMj5VzXZ7tV3Z7q//AGcwDv3Z2nTdZ/cV1N6xGogg6gjUEHYg9KW48HKz6d4pdGVXfD7M97PGHHpAP5eFv2Pyqxw3EUuaAw3qto3uHP3TVBQid63Q1ElzuUsmihL8Ox1MUiqfhfECGFtySDopOpB9UnmCNp6e2rmrsJqatHKyY3jl0siKRU0rMwIikVNKAmlIpUEilKUApSlAK8b+DS5BdQY2mf0r2pTkLbg0zwi16i/4v3qTwq16i/P9626VFL0MuqXqag4Ta/7a/P8Aen/CrX/bStuqDtbxjubfdoYe5OvqrzPmdhWE3GKs3YMeTPkWOL3ZQdoeNKS1uyALa6Er9sj/AE1S/wDD3uB0iy4yNdzWnsvcRktlgpg5oMZSpEa6aita7dXYuFiIBR3kz0Aj49a8uJEJcXE2WAVjmVkBQW7qwXQKdVg6geqw3qknfmZ7SGBY0sOLbndp05Kmt9t+X34quxhw+4zxZB9JgyTEd4viVSfVaIPtynkZtuDX1filoWv7Nbji392HYv5sZPwHKvPiuDFqz3yI1t7xK3Fb/oZllraDkH131CmOZqOxCTj7Xszn4I1Ht5SZdGXDl1MVS6Zbf7q3f6fd9zv7wi4w9o/yj+uVRaWXXz9vQ1ni1+saPZtG8f1z5/HDD/2iz16ew1Y/lPIJ+T6HzviSoMdiEeId7iZn/wCmzNK3JGwDRP8AKTWF1Xs2GFxMtzN3AYzmFvJndOhEFAGH2XImIqe1ixjr/wB+fioP617cJsHFWGsXLmRcP9eGILZbZBW6ij8LAbTPWq8X2PZTilhx5pfhqFrf05Xz2TXdGjcwTPZstbtMZFxSyIxDOLpiSOeUqK6LgPGu4vtg7uYWs5W2bu6EGBrA8DH2aSK5zH3u+llXLatZbdtSR4FbMVn1mYqzMevur0xHDm7mwwVvFbuMSzrlyi42UKGPhGVSdN83OlehGSCyQUc8kk3LbvFu5Jt3VpbfWuD6Tc4RcnQJ72I/01geEXeifjP+2p7F8Y/icKuYy9v6t53MDwt71j3g1fVvhihJWeQzZc+DJLHJ7p0c+eEXeQUdCH1BGoO3Wr5JgZomBMbTGvzrKlboQUOCpkyyyfiFKUithqFKUigJpUxSKgkiKVMVp3uLWkco7ZSCB4tjK5t+gG5MAUsUbdKr8Lx+zcJGbKZuAC5ClhaZldxroso+8HwMYgVI49ZmM/2DcJIYAKrKpBkelLDw7mR1FLFG/SK0xxi0Wtorhjd9DLrPhdpPTS23t0rNeJW8zKWAKsEIbTUsqiOoLOo8zSxRs0rRHHsPk7zvbeT1iYG2adeUQZ21HWt+KWKPO/dCKztsoJPkBNfMMfi2xV13lAxBKh3VZA9FFnc+yu17a4vu8G/VyqfEyfkpr57w4XHzCyMOzscii6bRuiBLG2jmIg6kg7abVUyu5Uek+E4ujBPPsndJvjtf9+xjisdmAtfw5i2xIW6+IYpPpLAykAmCR1A21n34NxIK5tpa7trsICpd0RzIt3clzMVZWYHMG0Bb3e93jmJTNYt33dwCbtwsCltU3CMRAUbtc5mANvFOL7V4ix/7dbpfIxz3LgBNyY8I6W/8RnlsNabW7Og8cskfBjBW9/xy/wCTTVbvi93z7mrwjM4v4O5Id8zLmMkXk1YEncmPlWfYq7kxyk8luaHQzkML51t4q0MSq4zC6XbZBdOZI2Ecz06jTlXS4PD58tx0UXSsaQSJglc3MaVkoWY6nWdGKcGq6lTXHTKqbr0ao21aCSxmdTAkz0gb+6sbq5uvtkMpnyOo86tsHgsviaC35DoKnHYPOJHpDb9j7K3b8nl/FV12PlXa1W/jLjMIz5WHQjKoJHvBquwOOaxcFxIkSCG1VlOjIw5qRoa+lYjBW7kC5bVwJ0ZQSDz9/lXMYrjOBtt9ThQ7CdXXKk+TSflWiUKd2eu0mv8AFwLB4TlSS24rjd9iVw9pmVmI/hLlk4gWiwN5O7bKbVkA5yodztKw52JmqrH3MO91rjtijMQot2LWVRoiKS7ZVCwBpyqwHE7eNm5dwuEuX7KNlD28xuYfUvbtsZKOvpDfTNESZqrvDldS+E8SgZmtQi3bQJ3yqALiSfTXrqBWUmmtitpoZMeSSy3Gtrvbf1dcvbzWrquS97K8atYfE6PbSzdQgh4Q2mRiU71yYdjJGYHWRoNq7T/mjCf/ACsL/wCaz/ur5Lg8QbbpdRjKkMChEaGfTkKekAk67b19Zw638Qgdroto4DBcNLMQRsb1xdiNfCiMJ30k7MTOV8WwKE4zUrtc+69++39NzDEdrcNbgtcaGMKy2sS6OSQIS4qFX1IHhJ1NYt2lAulCjhAwTPF7c2luyQbeUaGILTptOlWGE4RatHOqAud7j+O63LxXWljoSN4A0ECofg9ouzlZLGWlrmUnKEnJOWcoAmJrfucY1/8AmGzBP1mgB/s7gJkKwUAic2V0MdGFS/HreViouMVR3ICN4chcFXMQhzWri681PsnYbhNotmKCSAPtR4YgxMTCqJ3hQJgVD8HtEyUGocHVoOcszSJg63HOu2doiTTcbGOE4ql1gq5phiQyurDL3ehUjTS6h8mGm8bsV5W8EisXVQGMyRvqEB+Vu3+EV7RUkE0qaVBJFaWJ4PbuFywaXVkaGI8LoEPloK3qUBWN2esly5UkkXFaTuLjXGYE773rmxHpewRN3gSOIuG4/hKy7Zpl0cEiIkNbWBEbyDJqypQFaOC27ZW4octaEqqsAGIS4okEhSYuOBMATygR5WMDYxB75C8i4GYBmUi4jI+S4u4KsinKffvVvWljcCxbvbJVLoGWWBKXFEnJcAIOkkhhqpJ3BZWA0cZ2XR0Fu2zIMotsfGWNsWxbyg5hBygamdRsdQbqtXA8RF2VPhuJHeWyRmSZg+1TBhtj8QNugOK+k69FmyvW4T+FSP8AVXF8Msl1a2t63b7wgOGW7JVdZa4qELb5mWA01rsfpRT6my+mVXYGSN2UR/lNcHh+KYZLbm93rAiCqXQouMCSq5QshRMklvLXajJ+fc9noP8ALo9O76uyT3v0f3/Vclhb4RZFs3LmIGXNlU2rV1g7DcLny5o5xMaTGlbN7A4K3bRmbGkuMyqq2UJSYDmZCqSDGsmNtq5HF8du4hsyIIAyqFyhUUbIoJ8IHzkkyTNbvCeFYjEXE767bVFAzL3ga53amSqKNhqdZgTNYKr2RaySnFJ5cr90qXyVpI7rhnDMPYsDHK99UYRF/JMZoEKg8RJGm/XSsOzPGmxPElnRAlzKv93c9TVXx/jYxtuyMMJtW1LQPSHiNtTk3KgW2gidCdqnsC4GPtzzW4B55Z/StknukuClDAsmly58judPndxXv71+R9XFDUihq32PHnzLi3HWw3Eb+5RmGZf7ieJeh/OqztGLBuWmst474uOEVLjBhbE3HlQQhE65iOpjnj2vacffj1wPgqg/MV6dksa64hbShmW4YZRqNvTI5Ac/ZVNO30s93/8AO8enhqcLqSgr9GqV37lZhcQbTrcQwyEMpMHUfygxHL0jvqOu/ZVUxdqMrW7hRkzi2wC3QUBNoDuwysx+yNV6RVj2g7GXUfPh0zownLb1ZTHiAUmSOYjrsK5yxhrhYC2tzPIy5VbNmnTSN5pvHajNR0+rj4vXbcWn1VtfG21U/b1+ZYcZwpLPcfIl1Soupm0uFiYv2PWRoJIGxnkYH0XsRi+8wFqd0Btn+4xA+UV8z4tjTcbKVy5WYkMFzJceDeRSP+n3gZgOWY13/wBG1thg2J2a6xXXlCg+WoNZRfn2Od8Rxy/h8Xk5UlXyp7fr+W/J1dKmlXDyRFKmlARSppQE0qYpFARSpikUBFKmKRQEUqYpFAamNwPeQynLcSSjgSVndSPtIYErzgbEAjDBY0ljaugLdUTAnK67d5bJ3XaRupMHdS29FauPwKXVh+RzKy6OjbB0b7La/MjUEisW6RJ8W+l/jBucQNkE5bKKscszDOx84Kj3Vwiirjjtz+Jv3sRbbOWuOW01OphgvLQTl1022IXRsWUIBuZ0EekIM+Ska/GK5E03Jn0XROGPBGK7Lde//pqSBr8OcnlVxdRsHg2O17EHI5+2lsgtkPMFoE+deFrHfw3iCDMRNvOoY6zDkkaewCP38sJeW/aupfZsxcXFfcloIaRzEa6cgYrZBVsV9TLqd1sXHAOJBrC2xnDWwIKmA0sWIbWfD4SpHVqu+D43uMRau+o6k/dmG/wk1xnZ9jbvNbaNOh0PQg8xFdPWVsvaXFjlhaXErv6n3pTWGIvBFZ22UFj5ASa0+zt4vhLDHc2kn8IE/KtXtleKYC+R6mX8RCn5GrvV5D53HC3mWL3r86PkeJxBuXGuNu7Fj/eJP61dcE4t3aqVa1adCqKFXK143HA7y9cOhVFLGCYkAxVDQCdBJJ0AAJJJ2AA3PsqnGTTs+j6rSQz4vDeyX9/0/wCjtRZfF4a9h7bBruEv5rLIwlkLPlCuOeUsJ9i1RYnjT5vrWvM7ZlxFm6bi2z6pAzShOhgAQRpoYr34ZZ7jD4wtcAbukUqmY5H71cgNweEXN/CpJ36RXtheLri7Xc4q3311NUcNkvOgBJRXA1uAagHRgDz333fzPPwxxxuUunrxxfK2e8Vb37Xvyq2adHM12H0a48riXsk+G4hYD+dI1/CT8BVViuEYcIt1MRc7ttJawWKt/wBtyjaP7CBO4mp4PftWcdh2svcZcyq7XVVPE5ZGhQTCwV3NalFxdnT1ObHq9NPHBS4fMXs1vu37n1+laPE8f3PdMWVVNwK7NAAUpcI1Og8QUT7YrSu9oznKWkVzIyHM2Uqz4ZEclVMKe/Y+3ujHOLyex8+ou6VS2e0DG9atG2B3hZSczaFVvklRl1WbMakemPI3cVIIpFTFIqSCYpFKVBIikUpQCKRSlAIpFKUAiq/j+J7rC3rgMFLVxgeYKoxBHvFWFaXGsL3uGvW4nPauLHXMhEfOsJ/hM4V1Kz8o4LEMjSDy1nUHYwQd9h8KtcVxbOZYs/inxhJVdItSNXA8Wp1Obzmnyc6x7yudbex7eKUGpPksuI4oXFVpBYFgRzgkkH5tt1Fa+B4fdvvksJcuPvFtSx+Aq67Hdhb/ABJswm3YU+O6w0+5bH239g25xX3zstwTC4HD5MMkDTOxGa652DMVktOug03AAitscbluc/VfEIYvKlbPh3BewWPW8pbC4ge0rp7yTpXb4LsDi7jAMgtrzZ2QwOcKCSTX1AY+3yM9IVjP3YHiidY251mcYgDHMsIodjyCkEhp6QCa2rCU4/G8+OPTBJff9xg8KLVtLa7IoUeSiK8+KcPF+y9ltnUrPSdjXsuKQkqGWV3E7aA6+4g+8VCYtGAIYEHbfUaa+XiGvtrf0qqOIpSUurufLcT9H2LQkKqOBsVdRPuaIrxw/Z7HYdi9uw4bKyzFtyAw1K6kqehGtfWLmKRVzFliAZkRBMA+Xtp/Ep6yjXLqQNcxUDX+YEe6tPg1wdx/Hc8o9GSMWvdP9z5GMV3d9bDB7eHClGt3gVzKU8T3AN3LhTmG0LG1VN0qrBrTPEKwJGV0bfKSNCVI9Ib6HTYfYOPcIsYpe7vZQwAKtIDLMgQTv6J09lfMOPdnLmEY5oZJKrcXVSR9lvVb2Gtc1JHX+F6vBmlV9MqprtLnf3b79/mWDYbKbeIJUXH1xVkrC3EUo1y5k2MJcVmXkZI2MUQZe9DIsAFTAYkFgRojNqAxiM0xOp0JrwktCk6A6BiYUsRJ121AnyqcHdzxC3FlygF1CjGGyl8u4BPhE8lb1iBDdlqGCWndOVykmlWySXd+tLi/ldH27heDNtPEczuc9xhMM7ATlB1CgAADkFA13rcrFBArKrkeD5+eRwiZ+8yJnjLnyrnjpmiY9lesUpWQEUilKAmlKVBIpSlAKUpQClKUAqCKmlAfI+1H0Jtdvtcwd20iOxYpdDjITqQrKDInbTT217dnPoJs22D426bxBnu7YKW/Jj6TD8NfVTUitCxRsuy1+eUVFy/c1F4ai2xaRVRVEKEAAUQRoBpGp09pqBw+EK5nJYAFpGYgEmNZ01P4jW5StyVFOyqOC1kZ5GxldCYzEDLGsDcEdAKm1gIkBYDLlaCdhmiJ2PiOtWlKkgpG4WA+YIZ29LpmjdTtmP6zUrwwQVytBifENY2Po+fx8ouqUBUDADNmyGTv4hHph9o6j4Vjb4YFOisNvtA7OH5gndQPIddauaUBXXcJm8RBJyZDJA05mANDqaLgQVNt1lToQ2UiIgLtsPj1JqwFTUNWSm1wcRxP6M7bEtYuNb/lYZ19xmR86ngP0d9zeW7euB8hDKqqQMw2LE7x0rtqCtXhRs6P8V1bxvG5uvpf35IAqaUrcc0UpSg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0" name="Picture 8" descr="http://www.beltina.org/pics/lung_absc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314327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285992"/>
            <a:ext cx="828677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0000" dirty="0" smtClean="0">
                <a:solidFill>
                  <a:schemeClr val="tx2">
                    <a:satMod val="130000"/>
                  </a:schemeClr>
                </a:solidFill>
              </a:rPr>
              <a:t>PATHOLOGY</a:t>
            </a:r>
            <a:endParaRPr lang="en-SG" sz="100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42852"/>
            <a:ext cx="4922342" cy="628654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Areas of consolidation 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2857488" y="714356"/>
            <a:ext cx="107157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607323" y="678637"/>
            <a:ext cx="128588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1071538" y="2000240"/>
            <a:ext cx="1500198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Treated 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3428992" y="1857364"/>
            <a:ext cx="1485904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Untreated/incomplete treatment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072332" y="342820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1000100" y="3929066"/>
            <a:ext cx="1485904" cy="6429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Resolution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001290" y="321389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3214678" y="3643314"/>
            <a:ext cx="2357454" cy="92869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Zones of necrosis (</a:t>
            </a:r>
            <a:r>
              <a:rPr lang="en-US" dirty="0" err="1" smtClean="0"/>
              <a:t>microabscess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071934" y="485776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3428992" y="5143512"/>
            <a:ext cx="1914532" cy="5000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coalesce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086220" y="5843606"/>
            <a:ext cx="571504" cy="28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rocess 21"/>
          <p:cNvSpPr/>
          <p:nvPr/>
        </p:nvSpPr>
        <p:spPr>
          <a:xfrm>
            <a:off x="3643306" y="6245352"/>
            <a:ext cx="162878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Abscess </a:t>
            </a:r>
            <a:endParaRPr lang="en-US" dirty="0"/>
          </a:p>
        </p:txBody>
      </p:sp>
      <p:pic>
        <p:nvPicPr>
          <p:cNvPr id="15" name="Picture 7" descr="Click to see larger 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2857520" cy="2786082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5500694" y="4714884"/>
            <a:ext cx="34290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 predilection for infection in dependent segments is seen, particularly the posterior segments of the upper lobes and the superior segments of the lower lobes.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0"/>
            <a:ext cx="4214842" cy="6858000"/>
          </a:xfrm>
        </p:spPr>
        <p:txBody>
          <a:bodyPr/>
          <a:lstStyle/>
          <a:p>
            <a:pPr>
              <a:buNone/>
            </a:pPr>
            <a:endParaRPr lang="en-SG" sz="3600" b="1" i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SG" sz="3600" b="1" i="1" dirty="0" smtClean="0">
                <a:solidFill>
                  <a:srgbClr val="00B0F0"/>
                </a:solidFill>
              </a:rPr>
              <a:t>Clinical features</a:t>
            </a:r>
          </a:p>
          <a:p>
            <a:pPr>
              <a:buNone/>
            </a:pPr>
            <a:r>
              <a:rPr lang="en-SG" sz="2400" b="1" i="1" dirty="0" smtClean="0">
                <a:solidFill>
                  <a:srgbClr val="00B0F0"/>
                </a:solidFill>
              </a:rPr>
              <a:t>Symptoms</a:t>
            </a:r>
          </a:p>
          <a:p>
            <a:r>
              <a:rPr lang="en-SG" sz="2400" dirty="0" smtClean="0"/>
              <a:t>Cough with purulent sputum</a:t>
            </a:r>
          </a:p>
          <a:p>
            <a:r>
              <a:rPr lang="en-SG" sz="2400" dirty="0" smtClean="0"/>
              <a:t>Fever (sometimes with chills and rigors), </a:t>
            </a:r>
          </a:p>
          <a:p>
            <a:r>
              <a:rPr lang="en-SG" sz="2400" dirty="0" smtClean="0"/>
              <a:t>Dyspnoea </a:t>
            </a:r>
          </a:p>
          <a:p>
            <a:r>
              <a:rPr lang="en-SG" sz="2400" dirty="0" smtClean="0"/>
              <a:t>Chest pain. </a:t>
            </a:r>
          </a:p>
          <a:p>
            <a:r>
              <a:rPr lang="en-SG" sz="2400" dirty="0" smtClean="0"/>
              <a:t>Haemoptysis</a:t>
            </a:r>
          </a:p>
          <a:p>
            <a:r>
              <a:rPr lang="en-SG" sz="2400" dirty="0" smtClean="0"/>
              <a:t>associated disease</a:t>
            </a:r>
            <a:endParaRPr lang="en-SG" sz="2400" dirty="0"/>
          </a:p>
        </p:txBody>
      </p:sp>
      <p:pic>
        <p:nvPicPr>
          <p:cNvPr id="4" name="Picture 3" descr="http://pharmatips.doyouknow.in/images/2012.12/Rifampicin-And-Isoniazid-In-Capsule-Formulation-300354191608078.png"/>
          <p:cNvPicPr/>
          <p:nvPr/>
        </p:nvPicPr>
        <p:blipFill>
          <a:blip r:embed="rId2"/>
          <a:srcRect r="50877" b="55442"/>
          <a:stretch>
            <a:fillRect/>
          </a:stretch>
        </p:blipFill>
        <p:spPr bwMode="auto">
          <a:xfrm>
            <a:off x="5572132" y="0"/>
            <a:ext cx="300039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t0.gstatic.com/images?q=tbn:ANd9GcSgsmn-SrC5LW1lRyNkkbOMzD9hrWoT2qHBRmlMYItPKXRwSvCXD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00306"/>
            <a:ext cx="1714500" cy="2667000"/>
          </a:xfrm>
          <a:prstGeom prst="rect">
            <a:avLst/>
          </a:prstGeom>
          <a:noFill/>
        </p:spPr>
      </p:pic>
      <p:pic>
        <p:nvPicPr>
          <p:cNvPr id="2" name="Picture 4" descr="http://74.220.219.55/~piedmoq6/wp-content/uploads/2012/09/chest-pain-cardiac-arrest1-300x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924424"/>
            <a:ext cx="2857500" cy="1933576"/>
          </a:xfrm>
          <a:prstGeom prst="rect">
            <a:avLst/>
          </a:prstGeom>
          <a:noFill/>
        </p:spPr>
      </p:pic>
      <p:pic>
        <p:nvPicPr>
          <p:cNvPr id="5" name="Picture 2" descr="http://www.heartfailurematters.org/PublishingImages/shortnessofbrea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357694"/>
            <a:ext cx="2105025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714620"/>
            <a:ext cx="4857784" cy="378619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SG" sz="2400" dirty="0" smtClean="0"/>
          </a:p>
          <a:p>
            <a:pPr>
              <a:buNone/>
            </a:pPr>
            <a:endParaRPr lang="en-SG" sz="2400" dirty="0" smtClean="0"/>
          </a:p>
          <a:p>
            <a:pPr>
              <a:buNone/>
            </a:pPr>
            <a:endParaRPr lang="en-SG" sz="2400" dirty="0" smtClean="0"/>
          </a:p>
          <a:p>
            <a:r>
              <a:rPr lang="en-SG" sz="2400" dirty="0" smtClean="0"/>
              <a:t>Digital clubbing</a:t>
            </a:r>
          </a:p>
          <a:p>
            <a:r>
              <a:rPr lang="en-SG" sz="2400" dirty="0" smtClean="0"/>
              <a:t>diminished breath sounds</a:t>
            </a:r>
          </a:p>
          <a:p>
            <a:r>
              <a:rPr lang="en-SG" sz="2400" dirty="0" smtClean="0"/>
              <a:t>Dullness to percussion</a:t>
            </a:r>
          </a:p>
          <a:p>
            <a:r>
              <a:rPr lang="en-SG" sz="2400" dirty="0" smtClean="0"/>
              <a:t>consolidation and a pleural friction rub. </a:t>
            </a:r>
          </a:p>
          <a:p>
            <a:r>
              <a:rPr lang="en-SG" sz="2400" dirty="0" smtClean="0"/>
              <a:t>The ‘</a:t>
            </a:r>
            <a:r>
              <a:rPr lang="en-SG" sz="2400" dirty="0" err="1" smtClean="0"/>
              <a:t>amphoric</a:t>
            </a:r>
            <a:r>
              <a:rPr lang="en-SG" sz="2400" dirty="0" smtClean="0"/>
              <a:t>’ or ‘cavernous’ breath sounds</a:t>
            </a:r>
          </a:p>
          <a:p>
            <a:r>
              <a:rPr lang="en-SG" sz="2400" dirty="0" smtClean="0"/>
              <a:t>There may be signs of an associated pleural effusion, </a:t>
            </a:r>
            <a:r>
              <a:rPr lang="en-SG" sz="2400" dirty="0" err="1" smtClean="0"/>
              <a:t>empyema</a:t>
            </a:r>
            <a:r>
              <a:rPr lang="en-SG" sz="2400" dirty="0" smtClean="0"/>
              <a:t> or </a:t>
            </a:r>
            <a:r>
              <a:rPr lang="en-SG" sz="2400" dirty="0" err="1" smtClean="0"/>
              <a:t>pyopneumothorax</a:t>
            </a:r>
            <a:r>
              <a:rPr lang="en-SG" sz="2400" dirty="0" smtClean="0"/>
              <a:t>.</a:t>
            </a:r>
            <a:endParaRPr lang="en-SG" sz="2400" dirty="0"/>
          </a:p>
        </p:txBody>
      </p:sp>
      <p:pic>
        <p:nvPicPr>
          <p:cNvPr id="21506" name="Picture 2" descr="http://www.diabetesjain.com/pe02504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4050" y="2214554"/>
            <a:ext cx="3409950" cy="3429001"/>
          </a:xfrm>
          <a:prstGeom prst="rect">
            <a:avLst/>
          </a:prstGeom>
          <a:noFill/>
        </p:spPr>
      </p:pic>
      <p:pic>
        <p:nvPicPr>
          <p:cNvPr id="21508" name="Picture 4" descr="http://www.meddean.luc.edu/Lumen/MedEd/medicine/pulmonar/images/messmore/Scan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42"/>
            <a:ext cx="2500330" cy="2752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72132" y="285728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sz="4800" b="1" i="1" dirty="0" smtClean="0">
                <a:solidFill>
                  <a:srgbClr val="00B0F0"/>
                </a:solidFill>
              </a:rPr>
              <a:t>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image.slidesharecdn.com/1lungabscesslh-100510230519-phpapp01/95/slide-7-728.jpg?12735508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www.cixip.com/Public/kindeditor/attached/image/20120918/20120918095931_865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676774"/>
            <a:ext cx="5715000" cy="218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1500174"/>
            <a:ext cx="4572032" cy="1143000"/>
          </a:xfrm>
        </p:spPr>
        <p:txBody>
          <a:bodyPr>
            <a:noAutofit/>
          </a:bodyPr>
          <a:lstStyle/>
          <a:p>
            <a:r>
              <a:rPr lang="en-SG" sz="7200" b="1" i="1" dirty="0" smtClean="0"/>
              <a:t>Diagnosis</a:t>
            </a:r>
            <a:br>
              <a:rPr lang="en-SG" sz="7200" b="1" i="1" dirty="0" smtClean="0"/>
            </a:br>
            <a:endParaRPr lang="en-SG" sz="7200" b="1" i="1" dirty="0"/>
          </a:p>
        </p:txBody>
      </p:sp>
      <p:pic>
        <p:nvPicPr>
          <p:cNvPr id="19458" name="Picture 2" descr="http://floridamesotheliomaattorneys.net/wp-content/uploads/2011/06/Optimized-lung-cancer-do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671517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85728"/>
            <a:ext cx="4643470" cy="6572272"/>
          </a:xfrm>
        </p:spPr>
        <p:txBody>
          <a:bodyPr>
            <a:normAutofit/>
          </a:bodyPr>
          <a:lstStyle/>
          <a:p>
            <a:endParaRPr lang="en-SG" sz="2400" b="1" dirty="0" smtClean="0"/>
          </a:p>
          <a:p>
            <a:pPr>
              <a:buNone/>
            </a:pPr>
            <a:r>
              <a:rPr lang="en-SG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Investigations</a:t>
            </a:r>
          </a:p>
          <a:p>
            <a:endParaRPr lang="en-SG" sz="2400" b="1" dirty="0" smtClean="0"/>
          </a:p>
          <a:p>
            <a:r>
              <a:rPr lang="en-SG" sz="2400" b="1" dirty="0" smtClean="0"/>
              <a:t>CBC </a:t>
            </a:r>
            <a:r>
              <a:rPr lang="en-SG" sz="2400" dirty="0" smtClean="0"/>
              <a:t> </a:t>
            </a:r>
            <a:r>
              <a:rPr lang="en-SG" sz="2400" dirty="0" err="1" smtClean="0"/>
              <a:t>neutrophil</a:t>
            </a:r>
            <a:r>
              <a:rPr lang="en-SG" sz="2400" dirty="0" smtClean="0"/>
              <a:t> </a:t>
            </a:r>
            <a:r>
              <a:rPr lang="en-SG" sz="2400" dirty="0" err="1" smtClean="0"/>
              <a:t>leucocytosis</a:t>
            </a:r>
            <a:r>
              <a:rPr lang="en-SG" sz="2400" dirty="0" smtClean="0"/>
              <a:t>,</a:t>
            </a:r>
          </a:p>
          <a:p>
            <a:r>
              <a:rPr lang="en-SG" sz="2400" dirty="0" smtClean="0"/>
              <a:t>The</a:t>
            </a:r>
            <a:r>
              <a:rPr lang="en-SG" sz="2400" b="1" dirty="0" smtClean="0"/>
              <a:t> ESR -</a:t>
            </a:r>
            <a:r>
              <a:rPr lang="en-SG" sz="2400" dirty="0" smtClean="0"/>
              <a:t> raised. </a:t>
            </a:r>
          </a:p>
          <a:p>
            <a:r>
              <a:rPr lang="en-SG" sz="2400" dirty="0" smtClean="0"/>
              <a:t>Sputum- gram stain, Z-N  stain/CS,</a:t>
            </a:r>
            <a:r>
              <a:rPr lang="en-US" sz="2400" dirty="0" smtClean="0"/>
              <a:t> Gas liquid chromatography. </a:t>
            </a:r>
          </a:p>
          <a:p>
            <a:r>
              <a:rPr lang="en-SG" sz="2400" dirty="0" smtClean="0"/>
              <a:t>Blood for CS </a:t>
            </a:r>
          </a:p>
          <a:p>
            <a:pPr>
              <a:buNone/>
            </a:pPr>
            <a:endParaRPr lang="en-SG" sz="2400" b="1" dirty="0" smtClean="0">
              <a:latin typeface="+mj-lt"/>
            </a:endParaRPr>
          </a:p>
          <a:p>
            <a:pPr>
              <a:buNone/>
            </a:pPr>
            <a:r>
              <a:rPr lang="en-SG" sz="2400" b="1" dirty="0" smtClean="0">
                <a:latin typeface="+mj-lt"/>
              </a:rPr>
              <a:t>Radiography</a:t>
            </a:r>
          </a:p>
          <a:p>
            <a:pPr>
              <a:buNone/>
            </a:pPr>
            <a:r>
              <a:rPr lang="en-SG" sz="2400" b="1" dirty="0" smtClean="0"/>
              <a:t>Other imaging techniques</a:t>
            </a:r>
          </a:p>
          <a:p>
            <a:r>
              <a:rPr lang="en-US" sz="2400" dirty="0" smtClean="0"/>
              <a:t>CT chest and USG</a:t>
            </a:r>
            <a:endParaRPr lang="en-SG" sz="2400" dirty="0"/>
          </a:p>
        </p:txBody>
      </p:sp>
      <p:pic>
        <p:nvPicPr>
          <p:cNvPr id="4" name="Picture 3" descr="MCj01984880000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30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obbCXR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72152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obbCXR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0"/>
            <a:ext cx="57277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obbC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"/>
            <a:ext cx="8610600" cy="626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mage.slidesharecdn.com/emedicine2010infectionlungabscess2010-100504171638-phpapp02/95/slide-2-728.jpg?127301146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81438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85728"/>
            <a:ext cx="4922342" cy="5962672"/>
          </a:xfrm>
        </p:spPr>
        <p:txBody>
          <a:bodyPr>
            <a:normAutofit/>
          </a:bodyPr>
          <a:lstStyle/>
          <a:p>
            <a:pPr>
              <a:buNone/>
            </a:pPr>
            <a:endParaRPr lang="en-SG" b="1" dirty="0" smtClean="0"/>
          </a:p>
          <a:p>
            <a:r>
              <a:rPr lang="en-SG" dirty="0" err="1" smtClean="0"/>
              <a:t>Percutaneous</a:t>
            </a:r>
            <a:r>
              <a:rPr lang="en-SG" dirty="0" smtClean="0"/>
              <a:t> </a:t>
            </a:r>
            <a:r>
              <a:rPr lang="en-SG" dirty="0" err="1" smtClean="0"/>
              <a:t>transtracheal</a:t>
            </a:r>
            <a:r>
              <a:rPr lang="en-SG" dirty="0" smtClean="0"/>
              <a:t> aspiration,  </a:t>
            </a:r>
          </a:p>
          <a:p>
            <a:r>
              <a:rPr lang="en-SG" dirty="0" err="1" smtClean="0"/>
              <a:t>Percutaneous</a:t>
            </a:r>
            <a:r>
              <a:rPr lang="en-SG" dirty="0" smtClean="0"/>
              <a:t> needle aspiration </a:t>
            </a:r>
          </a:p>
          <a:p>
            <a:r>
              <a:rPr lang="en-SG" dirty="0" err="1" smtClean="0"/>
              <a:t>Bronchoscopic</a:t>
            </a:r>
            <a:r>
              <a:rPr lang="en-SG" dirty="0" smtClean="0"/>
              <a:t> sampling using a brush</a:t>
            </a:r>
          </a:p>
          <a:p>
            <a:r>
              <a:rPr lang="en-US" dirty="0" err="1" smtClean="0"/>
              <a:t>Bronchoscopy</a:t>
            </a:r>
            <a:r>
              <a:rPr lang="en-US" dirty="0" smtClean="0"/>
              <a:t>  as a diagnostic procedure if </a:t>
            </a:r>
            <a:r>
              <a:rPr lang="en-US" dirty="0" err="1" smtClean="0"/>
              <a:t>cavitaing</a:t>
            </a:r>
            <a:r>
              <a:rPr lang="en-US" dirty="0" smtClean="0"/>
              <a:t> ca or obstructive lesions suspected.</a:t>
            </a:r>
            <a:endParaRPr lang="en-SG" dirty="0" smtClean="0"/>
          </a:p>
          <a:p>
            <a:endParaRPr lang="en-US" dirty="0"/>
          </a:p>
        </p:txBody>
      </p:sp>
      <p:pic>
        <p:nvPicPr>
          <p:cNvPr id="14338" name="Picture 2" descr="http://t2.gstatic.com/images?q=tbn:ANd9GcQKa5Ttvbf8bbLQzhk4PPuqpgDeVJ8VYbB0-YUnGUxH0lXO6g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736"/>
            <a:ext cx="2786050" cy="3414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lungabscess-121209085307-phpapp01/95/slide-17-638.jpg?13550648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6076950" cy="5715040"/>
          </a:xfrm>
          <a:prstGeom prst="rect">
            <a:avLst/>
          </a:prstGeom>
          <a:noFill/>
        </p:spPr>
      </p:pic>
      <p:pic>
        <p:nvPicPr>
          <p:cNvPr id="4" name="Picture 3" descr="http://www.india-shopping.net/india-ayurveda-products/Images/Confusi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00010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mage.slidesharecdn.com/emedicine2010infectionlungabscess2010-100504171638-phpapp02/95/slide-17-728.jpg?12730114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428736"/>
            <a:ext cx="7499350" cy="1143000"/>
          </a:xfrm>
        </p:spPr>
        <p:txBody>
          <a:bodyPr>
            <a:noAutofit/>
          </a:bodyPr>
          <a:lstStyle/>
          <a:p>
            <a:r>
              <a:rPr lang="en-SG" sz="10000" b="1" dirty="0" smtClean="0"/>
              <a:t>Treatment</a:t>
            </a:r>
            <a:endParaRPr lang="en-SG" sz="10000" b="1" dirty="0"/>
          </a:p>
        </p:txBody>
      </p:sp>
      <p:pic>
        <p:nvPicPr>
          <p:cNvPr id="11266" name="Picture 2" descr="http://www.csuchico.edu/shs/_assets/images/shs-photos/R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7072362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142984"/>
            <a:ext cx="3929090" cy="4214842"/>
          </a:xfrm>
        </p:spPr>
        <p:txBody>
          <a:bodyPr>
            <a:normAutofit fontScale="47500" lnSpcReduction="20000"/>
          </a:bodyPr>
          <a:lstStyle/>
          <a:p>
            <a:r>
              <a:rPr lang="en-SG" sz="5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Antibiotics</a:t>
            </a:r>
          </a:p>
          <a:p>
            <a:pPr>
              <a:buNone/>
            </a:pPr>
            <a:endParaRPr lang="en-SG" sz="4000" b="1" dirty="0" smtClean="0"/>
          </a:p>
          <a:p>
            <a:pPr>
              <a:buNone/>
            </a:pPr>
            <a:r>
              <a:rPr lang="en-SG" sz="4000" b="1" dirty="0" smtClean="0"/>
              <a:t>   </a:t>
            </a:r>
            <a:r>
              <a:rPr lang="en-SG" sz="4000" b="1" dirty="0" err="1" smtClean="0"/>
              <a:t>Penicillins</a:t>
            </a:r>
            <a:r>
              <a:rPr lang="en-SG" sz="4000" b="1" dirty="0" smtClean="0"/>
              <a:t>(B </a:t>
            </a:r>
            <a:r>
              <a:rPr lang="en-SG" sz="4000" b="1" dirty="0" err="1" smtClean="0"/>
              <a:t>lactamase</a:t>
            </a:r>
            <a:r>
              <a:rPr lang="en-SG" sz="4000" b="1" dirty="0" smtClean="0"/>
              <a:t>/inhibitors)</a:t>
            </a:r>
          </a:p>
          <a:p>
            <a:pPr>
              <a:buNone/>
            </a:pPr>
            <a:endParaRPr lang="en-SG" sz="4000" b="1" dirty="0" smtClean="0"/>
          </a:p>
          <a:p>
            <a:pPr>
              <a:buNone/>
            </a:pPr>
            <a:r>
              <a:rPr lang="en-SG" sz="4000" b="1" dirty="0" smtClean="0"/>
              <a:t>   </a:t>
            </a:r>
          </a:p>
          <a:p>
            <a:pPr>
              <a:buNone/>
            </a:pPr>
            <a:r>
              <a:rPr lang="en-SG" sz="4000" b="1" dirty="0" smtClean="0"/>
              <a:t>  </a:t>
            </a:r>
            <a:r>
              <a:rPr lang="en-SG" sz="4000" b="1" dirty="0" err="1" smtClean="0"/>
              <a:t>Clindamycin</a:t>
            </a:r>
            <a:endParaRPr lang="en-SG" sz="4000" b="1" dirty="0" smtClean="0"/>
          </a:p>
          <a:p>
            <a:pPr>
              <a:buNone/>
            </a:pPr>
            <a:r>
              <a:rPr lang="en-SG" sz="4000" b="1" dirty="0" smtClean="0"/>
              <a:t>  </a:t>
            </a:r>
            <a:r>
              <a:rPr lang="en-SG" sz="4000" b="1" dirty="0" err="1" smtClean="0"/>
              <a:t>Metronidazole</a:t>
            </a:r>
            <a:endParaRPr lang="en-SG" sz="4000" b="1" dirty="0" smtClean="0"/>
          </a:p>
          <a:p>
            <a:pPr>
              <a:buNone/>
            </a:pPr>
            <a:endParaRPr lang="en-SG" sz="4000" b="1" dirty="0" smtClean="0"/>
          </a:p>
          <a:p>
            <a:r>
              <a:rPr lang="en-SG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SUPPORTIVE  TREATMENT</a:t>
            </a:r>
          </a:p>
          <a:p>
            <a:endParaRPr lang="en-SG" sz="4000" b="1" dirty="0" smtClean="0"/>
          </a:p>
          <a:p>
            <a:r>
              <a:rPr lang="en-SG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CHEST PHYSIOTHERAPY</a:t>
            </a:r>
          </a:p>
          <a:p>
            <a:endParaRPr lang="en-SG" sz="4000" b="1" dirty="0" smtClean="0"/>
          </a:p>
          <a:p>
            <a:endParaRPr lang="en-SG" sz="2400" dirty="0"/>
          </a:p>
        </p:txBody>
      </p:sp>
      <p:pic>
        <p:nvPicPr>
          <p:cNvPr id="10242" name="Picture 2" descr="http://www.cdc.gov/getsmart/campaign-materials/week/buttons/GetSmart-WebButton-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00108"/>
            <a:ext cx="3357586" cy="4357718"/>
          </a:xfrm>
          <a:prstGeom prst="rect">
            <a:avLst/>
          </a:prstGeom>
          <a:noFill/>
        </p:spPr>
      </p:pic>
      <p:sp>
        <p:nvSpPr>
          <p:cNvPr id="4" name="Plus 3"/>
          <p:cNvSpPr/>
          <p:nvPr/>
        </p:nvSpPr>
        <p:spPr>
          <a:xfrm>
            <a:off x="2071670" y="2357430"/>
            <a:ext cx="714380" cy="642942"/>
          </a:xfrm>
          <a:prstGeom prst="mathPlus">
            <a:avLst>
              <a:gd name="adj1" fmla="val 19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0"/>
            <a:ext cx="7505722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SG" sz="2400" b="1" dirty="0" smtClean="0"/>
              <a:t>Dosage </a:t>
            </a:r>
            <a:endParaRPr lang="en-SG" sz="2400" dirty="0" smtClean="0"/>
          </a:p>
          <a:p>
            <a:pPr>
              <a:buFont typeface="Wingdings" pitchFamily="2" charset="2"/>
              <a:buChar char="§"/>
            </a:pPr>
            <a:r>
              <a:rPr lang="en-SG" sz="2400" b="1" dirty="0" smtClean="0"/>
              <a:t>  </a:t>
            </a:r>
            <a:endParaRPr lang="en-SG" sz="2400" dirty="0" smtClean="0"/>
          </a:p>
          <a:p>
            <a:r>
              <a:rPr lang="en-SG" sz="2400" b="1" dirty="0" err="1" smtClean="0"/>
              <a:t>Metronidazole</a:t>
            </a:r>
            <a:r>
              <a:rPr lang="en-SG" sz="2400" dirty="0" smtClean="0"/>
              <a:t> 500mg intravenously every 8 h by infusion. </a:t>
            </a:r>
          </a:p>
          <a:p>
            <a:r>
              <a:rPr lang="en-SG" sz="2400" dirty="0" smtClean="0"/>
              <a:t>The dose of </a:t>
            </a:r>
            <a:r>
              <a:rPr lang="en-SG" sz="2400" b="1" dirty="0" err="1" smtClean="0"/>
              <a:t>clindamycin</a:t>
            </a:r>
            <a:r>
              <a:rPr lang="en-SG" sz="2400" dirty="0" smtClean="0"/>
              <a:t> is 600 mg intravenously every 6–8 h, switching to oral therapy at a dose of 300mg every 6–8 </a:t>
            </a:r>
            <a:r>
              <a:rPr lang="en-SG" sz="2400" dirty="0" err="1" smtClean="0"/>
              <a:t>h.S</a:t>
            </a:r>
            <a:endParaRPr lang="en-SG" sz="2400" dirty="0" smtClean="0"/>
          </a:p>
          <a:p>
            <a:r>
              <a:rPr lang="en-SG" sz="2400" dirty="0" smtClean="0"/>
              <a:t>Modifications - culture and sensitivity results. </a:t>
            </a:r>
          </a:p>
          <a:p>
            <a:r>
              <a:rPr lang="en-SG" sz="2400" dirty="0" smtClean="0"/>
              <a:t>As infection comes under control reduce the dose of penicillin, switching to an oral . </a:t>
            </a:r>
          </a:p>
          <a:p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0"/>
            <a:ext cx="7791474" cy="6858000"/>
          </a:xfrm>
        </p:spPr>
        <p:txBody>
          <a:bodyPr/>
          <a:lstStyle/>
          <a:p>
            <a:pPr>
              <a:buNone/>
            </a:pPr>
            <a:r>
              <a:rPr lang="en-SG" sz="2400" b="1" dirty="0" smtClean="0"/>
              <a:t>Other antibiotics</a:t>
            </a:r>
          </a:p>
          <a:p>
            <a:r>
              <a:rPr lang="en-SG" sz="2400" dirty="0" smtClean="0"/>
              <a:t>amoxicillin and </a:t>
            </a:r>
            <a:r>
              <a:rPr lang="en-SG" sz="2400" dirty="0" err="1" smtClean="0"/>
              <a:t>clavulanic</a:t>
            </a:r>
            <a:r>
              <a:rPr lang="en-SG" sz="2400" dirty="0" smtClean="0"/>
              <a:t> acid (co-</a:t>
            </a:r>
            <a:r>
              <a:rPr lang="en-SG" sz="2400" dirty="0" err="1" smtClean="0"/>
              <a:t>amoxiclav</a:t>
            </a:r>
            <a:r>
              <a:rPr lang="en-SG" sz="2400" dirty="0" smtClean="0"/>
              <a:t>)</a:t>
            </a:r>
          </a:p>
          <a:p>
            <a:r>
              <a:rPr lang="en-SG" sz="2400" dirty="0" err="1" smtClean="0"/>
              <a:t>piperacillin</a:t>
            </a:r>
            <a:r>
              <a:rPr lang="en-SG" sz="2400" dirty="0" smtClean="0"/>
              <a:t> and </a:t>
            </a:r>
            <a:r>
              <a:rPr lang="en-SG" sz="2400" dirty="0" err="1" smtClean="0"/>
              <a:t>azlocillin</a:t>
            </a:r>
            <a:endParaRPr lang="en-SG" sz="2400" dirty="0" smtClean="0"/>
          </a:p>
          <a:p>
            <a:r>
              <a:rPr lang="en-SG" sz="2400" dirty="0" err="1" smtClean="0"/>
              <a:t>Ticarcillin</a:t>
            </a:r>
            <a:endParaRPr lang="en-SG" sz="2400" dirty="0" smtClean="0"/>
          </a:p>
          <a:p>
            <a:r>
              <a:rPr lang="en-SG" sz="2400" dirty="0" err="1" smtClean="0"/>
              <a:t>ticarcillin–clavulanate</a:t>
            </a:r>
            <a:endParaRPr lang="en-SG" sz="2400" dirty="0" smtClean="0"/>
          </a:p>
          <a:p>
            <a:r>
              <a:rPr lang="en-SG" sz="2400" dirty="0" err="1" smtClean="0"/>
              <a:t>piperacillin–tazobactam</a:t>
            </a:r>
            <a:r>
              <a:rPr lang="en-SG" sz="2400" dirty="0" smtClean="0"/>
              <a:t>.</a:t>
            </a:r>
          </a:p>
          <a:p>
            <a:r>
              <a:rPr lang="en-SG" sz="2400" dirty="0" err="1" smtClean="0"/>
              <a:t>Imipenem</a:t>
            </a:r>
            <a:endParaRPr lang="en-SG" sz="2400" dirty="0" smtClean="0"/>
          </a:p>
          <a:p>
            <a:r>
              <a:rPr lang="en-SG" sz="2400" dirty="0" err="1" smtClean="0"/>
              <a:t>cephalosporins</a:t>
            </a:r>
            <a:r>
              <a:rPr lang="en-SG" sz="2400" dirty="0" smtClean="0"/>
              <a:t>, (</a:t>
            </a:r>
            <a:r>
              <a:rPr lang="en-SG" sz="2400" dirty="0" err="1" smtClean="0"/>
              <a:t>cefoxitin</a:t>
            </a:r>
            <a:r>
              <a:rPr lang="en-SG" sz="2400" dirty="0" smtClean="0"/>
              <a:t> or </a:t>
            </a:r>
            <a:r>
              <a:rPr lang="en-SG" sz="2400" dirty="0" err="1" smtClean="0"/>
              <a:t>cefamycin</a:t>
            </a:r>
            <a:r>
              <a:rPr lang="en-SG" sz="2400" dirty="0" smtClean="0"/>
              <a:t>)</a:t>
            </a:r>
          </a:p>
          <a:p>
            <a:r>
              <a:rPr lang="en-SG" sz="2400" dirty="0" err="1" smtClean="0"/>
              <a:t>Chloramphenicol</a:t>
            </a:r>
            <a:endParaRPr lang="en-SG" sz="2400" dirty="0" smtClean="0"/>
          </a:p>
          <a:p>
            <a:r>
              <a:rPr lang="en-SG" sz="2400" dirty="0" smtClean="0"/>
              <a:t>The </a:t>
            </a:r>
            <a:r>
              <a:rPr lang="en-SG" sz="2400" dirty="0" err="1" smtClean="0"/>
              <a:t>macrolides</a:t>
            </a:r>
            <a:r>
              <a:rPr lang="en-SG" sz="2400" dirty="0" smtClean="0"/>
              <a:t> (e.g. erythromycin, </a:t>
            </a:r>
            <a:r>
              <a:rPr lang="en-SG" sz="2400" dirty="0" err="1" smtClean="0"/>
              <a:t>clarithromycin</a:t>
            </a:r>
            <a:r>
              <a:rPr lang="en-SG" sz="2400" dirty="0" smtClean="0"/>
              <a:t> and </a:t>
            </a:r>
            <a:r>
              <a:rPr lang="en-SG" sz="2400" dirty="0" err="1" smtClean="0"/>
              <a:t>azithromycin</a:t>
            </a:r>
            <a:r>
              <a:rPr lang="en-SG" sz="2400" dirty="0" smtClean="0"/>
              <a:t>)</a:t>
            </a:r>
          </a:p>
          <a:p>
            <a:r>
              <a:rPr lang="en-SG" sz="2400" dirty="0" err="1" smtClean="0"/>
              <a:t>Tetracyclines</a:t>
            </a:r>
            <a:r>
              <a:rPr lang="en-SG" sz="2400" dirty="0" smtClean="0"/>
              <a:t>  best avoided </a:t>
            </a:r>
          </a:p>
          <a:p>
            <a:r>
              <a:rPr lang="en-SG" sz="2400" dirty="0" err="1" smtClean="0"/>
              <a:t>Quinolones</a:t>
            </a:r>
            <a:r>
              <a:rPr lang="en-SG" sz="2400" dirty="0" smtClean="0"/>
              <a:t> relatively ineffective against anaerobes. </a:t>
            </a:r>
          </a:p>
          <a:p>
            <a:r>
              <a:rPr lang="en-SG" sz="2400" dirty="0" smtClean="0"/>
              <a:t>the </a:t>
            </a:r>
            <a:r>
              <a:rPr lang="en-SG" sz="2400" dirty="0" err="1" smtClean="0"/>
              <a:t>aminoglycosides</a:t>
            </a:r>
            <a:r>
              <a:rPr lang="en-SG" sz="2400" dirty="0" smtClean="0"/>
              <a:t>, may be considered as part of a combination regimen to cover Gram negative aerobic bacilli.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0"/>
            <a:ext cx="7378700" cy="1590675"/>
          </a:xfrm>
        </p:spPr>
        <p:txBody>
          <a:bodyPr>
            <a:normAutofit fontScale="90000"/>
          </a:bodyPr>
          <a:lstStyle/>
          <a:p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800" b="1" dirty="0" smtClean="0"/>
              <a:t> </a:t>
            </a:r>
            <a:r>
              <a:rPr lang="en-US" sz="1800" b="1" dirty="0" err="1" smtClean="0"/>
              <a:t>Percutaneous</a:t>
            </a:r>
            <a:r>
              <a:rPr lang="en-US" sz="1800" b="1" dirty="0" smtClean="0"/>
              <a:t> Drainage of </a:t>
            </a:r>
            <a:r>
              <a:rPr lang="en-US" sz="1800" b="1" dirty="0" err="1" smtClean="0"/>
              <a:t>Pyogenic</a:t>
            </a:r>
            <a:r>
              <a:rPr lang="en-US" sz="1800" b="1" dirty="0" smtClean="0"/>
              <a:t> Lung</a:t>
            </a:r>
            <a:br>
              <a:rPr lang="en-US" sz="1800" b="1" dirty="0" smtClean="0"/>
            </a:br>
            <a:r>
              <a:rPr lang="en-US" sz="1800" b="1" dirty="0" smtClean="0"/>
              <a:t>Abscess </a:t>
            </a:r>
            <a:br>
              <a:rPr lang="en-US" sz="1800" b="1" dirty="0" smtClean="0"/>
            </a:br>
            <a:r>
              <a:rPr lang="en-US" sz="1600" b="1" dirty="0" smtClean="0"/>
              <a:t>.</a:t>
            </a:r>
            <a:br>
              <a:rPr lang="en-US" sz="1600" b="1" dirty="0" smtClean="0"/>
            </a:br>
            <a:r>
              <a:rPr lang="fr-FR" sz="1100" dirty="0" smtClean="0"/>
              <a:t> </a:t>
            </a:r>
            <a:r>
              <a:rPr lang="fr-FR" sz="1100" dirty="0" err="1" smtClean="0"/>
              <a:t>Scand</a:t>
            </a:r>
            <a:r>
              <a:rPr lang="fr-FR" sz="1100" dirty="0" smtClean="0"/>
              <a:t> J Infect Dis 34: 673–679, 2002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dirty="0" smtClean="0"/>
              <a:t>.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762000" y="1447800"/>
          <a:ext cx="8001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382"/>
                <a:gridCol w="2196353"/>
                <a:gridCol w="2667000"/>
                <a:gridCol w="1647265"/>
              </a:tblGrid>
              <a:tr h="4953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SIRAJ O. WALI, ABEER SHUGAERI</a:t>
                      </a:r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Level 1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Evidence</a:t>
                      </a:r>
                      <a:endParaRPr lang="en-IN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Study </a:t>
                      </a:r>
                      <a:r>
                        <a:rPr kumimoji="0" lang="en-US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review the medical literature on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PTTD from the last 25 y, focusing on its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cacy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indications, technique, complications and mortality.</a:t>
                      </a:r>
                    </a:p>
                    <a:p>
                      <a:r>
                        <a:rPr kumimoji="0"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percutaneous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transthoracic</a:t>
                      </a:r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tube drainage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PTTD is a safe and effective method for treating lung abscess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is probably the surgical treatment of choice in a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medically complicated patient with a poorly draining lung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abscess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Duration of treatment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Debated</a:t>
            </a:r>
          </a:p>
          <a:p>
            <a:r>
              <a:rPr lang="en-US" dirty="0"/>
              <a:t>Some advocate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4-6 weeks</a:t>
            </a:r>
          </a:p>
          <a:p>
            <a:r>
              <a:rPr lang="en-US" dirty="0"/>
              <a:t>Most treat 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until radiographic abnormalities resolve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en-US" dirty="0"/>
              <a:t>  generally requiring months of treatment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Surgical intervention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600200"/>
            <a:ext cx="5500726" cy="5257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20000"/>
              </a:lnSpc>
              <a:buNone/>
            </a:pPr>
            <a:r>
              <a:rPr lang="en-US" sz="2400" dirty="0"/>
              <a:t>Surgery rarely required 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Indications:</a:t>
            </a:r>
            <a:r>
              <a:rPr lang="en-US" sz="2400" dirty="0"/>
              <a:t> failure of  medical management, suspected neoplasm, or hemorrhage. 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Predictors of poor response to antibiotic therapy alone: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/>
              <a:t>abscesses associated-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en-US" sz="2400" dirty="0"/>
              <a:t>with an obstructed bronchus, large abscess (&gt;6 cm in diameter), relatively resistant organisms, such as P. </a:t>
            </a:r>
            <a:r>
              <a:rPr lang="en-US" sz="2400" dirty="0" err="1"/>
              <a:t>aeruginosa</a:t>
            </a:r>
            <a:r>
              <a:rPr lang="en-US" sz="2400" dirty="0"/>
              <a:t>. </a:t>
            </a:r>
          </a:p>
          <a:p>
            <a:pPr marL="609600" indent="-609600">
              <a:lnSpc>
                <a:spcPct val="120000"/>
              </a:lnSpc>
              <a:buNone/>
            </a:pPr>
            <a:r>
              <a:rPr lang="en-US" sz="2400" dirty="0"/>
              <a:t>The usual procedure in such cases is a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lobectomy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or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pneumonectomy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http://www.aftabir.com/news/2006/dec/20/images/3506bd741c101645f7d4c2f608245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428736"/>
            <a:ext cx="2857500" cy="424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8279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SG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Definition</a:t>
            </a:r>
            <a:br>
              <a:rPr lang="en-SG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SG" sz="3200" dirty="0" smtClean="0"/>
              <a:t> A lung abscess is a localized area of destruction of lung parenchyma in which infection by </a:t>
            </a:r>
            <a:r>
              <a:rPr lang="en-SG" sz="3200" dirty="0" err="1" smtClean="0"/>
              <a:t>pyogenic</a:t>
            </a:r>
            <a:r>
              <a:rPr lang="en-SG" sz="3200" dirty="0" smtClean="0"/>
              <a:t> organisms results in tissue necrosis and suppuration</a:t>
            </a:r>
            <a:endParaRPr lang="en-SG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71538" y="2786058"/>
            <a:ext cx="4565152" cy="3443278"/>
          </a:xfrm>
        </p:spPr>
        <p:txBody>
          <a:bodyPr>
            <a:normAutofit lnSpcReduction="10000"/>
          </a:bodyPr>
          <a:lstStyle/>
          <a:p>
            <a:r>
              <a:rPr lang="en-SG" sz="2800" dirty="0" smtClean="0"/>
              <a:t>may be single or multiple </a:t>
            </a:r>
          </a:p>
          <a:p>
            <a:r>
              <a:rPr lang="en-US" sz="2800" dirty="0" err="1" smtClean="0"/>
              <a:t>Radiographically</a:t>
            </a:r>
            <a:r>
              <a:rPr lang="en-US" sz="2800" dirty="0" smtClean="0"/>
              <a:t>  an air – fluid levels.</a:t>
            </a:r>
          </a:p>
          <a:p>
            <a:r>
              <a:rPr lang="en-SG" sz="2800" dirty="0" smtClean="0"/>
              <a:t>When multiple and small (&lt;2 cm in diameter) sometimes referred to as necrotizing or </a:t>
            </a:r>
            <a:r>
              <a:rPr lang="en-SG" sz="2800" dirty="0" err="1" smtClean="0"/>
              <a:t>suppurative</a:t>
            </a:r>
            <a:r>
              <a:rPr lang="en-SG" sz="2800" dirty="0" smtClean="0"/>
              <a:t> pneumonia.</a:t>
            </a:r>
          </a:p>
        </p:txBody>
      </p:sp>
      <p:pic>
        <p:nvPicPr>
          <p:cNvPr id="4" name="Picture 5" descr="LungAbs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9" y="2357430"/>
            <a:ext cx="278608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85728"/>
            <a:ext cx="435771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SG" sz="2400" b="1" dirty="0" smtClean="0"/>
              <a:t>Physiotherapy</a:t>
            </a:r>
          </a:p>
          <a:p>
            <a:pPr>
              <a:buNone/>
            </a:pPr>
            <a:r>
              <a:rPr lang="en-SG" sz="2400" b="1" dirty="0" err="1" smtClean="0"/>
              <a:t>Bronchoscopy</a:t>
            </a:r>
            <a:endParaRPr lang="en-SG" sz="2400" b="1" dirty="0" smtClean="0"/>
          </a:p>
          <a:p>
            <a:pPr>
              <a:buNone/>
            </a:pPr>
            <a:r>
              <a:rPr lang="en-SG" sz="2400" b="1" dirty="0" smtClean="0"/>
              <a:t>Surgery</a:t>
            </a:r>
          </a:p>
          <a:p>
            <a:r>
              <a:rPr lang="en-SG" sz="2400" b="1" dirty="0" smtClean="0"/>
              <a:t> </a:t>
            </a:r>
            <a:r>
              <a:rPr lang="en-SG" sz="2400" b="1" dirty="0" err="1" smtClean="0"/>
              <a:t>intercostal</a:t>
            </a:r>
            <a:r>
              <a:rPr lang="en-SG" sz="2400" b="1" dirty="0" smtClean="0"/>
              <a:t> catheter or tube drainage</a:t>
            </a:r>
            <a:r>
              <a:rPr lang="en-SG" sz="2400" dirty="0" smtClean="0"/>
              <a:t> </a:t>
            </a:r>
          </a:p>
          <a:p>
            <a:r>
              <a:rPr lang="en-SG" sz="2400" b="1" dirty="0" smtClean="0"/>
              <a:t>Open drainage via </a:t>
            </a:r>
            <a:r>
              <a:rPr lang="en-SG" sz="2400" b="1" dirty="0" err="1" smtClean="0"/>
              <a:t>pneumonostomy</a:t>
            </a:r>
            <a:endParaRPr lang="en-SG" sz="2400" dirty="0" smtClean="0"/>
          </a:p>
          <a:p>
            <a:r>
              <a:rPr lang="en-SG" sz="2400" b="1" dirty="0" err="1" smtClean="0"/>
              <a:t>thoracotomy</a:t>
            </a:r>
            <a:r>
              <a:rPr lang="en-SG" sz="2400" b="1" dirty="0" smtClean="0"/>
              <a:t> and lung resection (usually </a:t>
            </a:r>
            <a:r>
              <a:rPr lang="en-SG" sz="2400" b="1" dirty="0" err="1" smtClean="0"/>
              <a:t>lobectomy</a:t>
            </a:r>
            <a:r>
              <a:rPr lang="en-SG" sz="2400" b="1" dirty="0" smtClean="0"/>
              <a:t>)</a:t>
            </a:r>
          </a:p>
          <a:p>
            <a:pPr>
              <a:buNone/>
            </a:pPr>
            <a:endParaRPr lang="en-SG" sz="2400" dirty="0"/>
          </a:p>
        </p:txBody>
      </p:sp>
      <p:pic>
        <p:nvPicPr>
          <p:cNvPr id="5122" name="Picture 2" descr="http://webnetworksmd.com/rtstudent/pics/Drain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9" y="428604"/>
            <a:ext cx="4214811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delayed response to treatment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/>
              <a:t>Consider: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Erroneous microbial diagnosis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Obstruction with a </a:t>
            </a:r>
            <a:r>
              <a:rPr lang="en-US">
                <a:solidFill>
                  <a:srgbClr val="FF5050"/>
                </a:solidFill>
              </a:rPr>
              <a:t>foreign body or neoplasm</a:t>
            </a:r>
          </a:p>
          <a:p>
            <a:pPr marL="609600" indent="-609600">
              <a:buFontTx/>
              <a:buAutoNum type="arabicPeriod"/>
            </a:pPr>
            <a:r>
              <a:rPr lang="en-US">
                <a:solidFill>
                  <a:srgbClr val="FF5050"/>
                </a:solidFill>
              </a:rPr>
              <a:t>Large cavity</a:t>
            </a:r>
            <a:r>
              <a:rPr lang="en-US"/>
              <a:t> size (&gt;6 cm) which may require unusually prolonged therapy or </a:t>
            </a:r>
            <a:r>
              <a:rPr lang="en-US">
                <a:solidFill>
                  <a:srgbClr val="FF5050"/>
                </a:solidFill>
              </a:rPr>
              <a:t>empyema </a:t>
            </a:r>
            <a:r>
              <a:rPr lang="en-US"/>
              <a:t>which necessitates drainage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Non-infectious causes - pulmonary infarcts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447800"/>
            <a:ext cx="6279664" cy="48006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 err="1"/>
              <a:t>Empyema</a:t>
            </a:r>
            <a:r>
              <a:rPr lang="en-US" dirty="0"/>
              <a:t> 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 err="1"/>
              <a:t>Bronchopleural</a:t>
            </a:r>
            <a:r>
              <a:rPr lang="en-US" dirty="0"/>
              <a:t> –fistula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 err="1"/>
              <a:t>Pneumothorax</a:t>
            </a:r>
            <a:r>
              <a:rPr lang="en-US" dirty="0"/>
              <a:t> , </a:t>
            </a:r>
            <a:r>
              <a:rPr lang="en-US" dirty="0" err="1"/>
              <a:t>pyoneumothorax</a:t>
            </a:r>
            <a:endParaRPr lang="en-US" dirty="0"/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/>
              <a:t>Metastatic cerebral abscess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/>
              <a:t>Sepsis 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dirty="0" err="1"/>
              <a:t>Fibrosis,bronchiectasis,amyloidosis</a:t>
            </a:r>
            <a:endParaRPr lang="en-US" dirty="0"/>
          </a:p>
          <a:p>
            <a:pPr marL="609600" indent="-609600"/>
            <a:endParaRPr lang="en-US" sz="2800" dirty="0"/>
          </a:p>
        </p:txBody>
      </p:sp>
      <p:pic>
        <p:nvPicPr>
          <p:cNvPr id="3074" name="Picture 2" descr="http://www.regenexx.com/wp-content/uploads/2011/01/shoulder-surgery-complic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560-B5BE-4E8F-BFC7-CD3B775A9D4D}" type="slidenum">
              <a:rPr lang="ar-SA" altLang="en-US"/>
              <a:pPr/>
              <a:t>33</a:t>
            </a:fld>
            <a:endParaRPr lang="en-US" altLang="en-US"/>
          </a:p>
        </p:txBody>
      </p:sp>
      <p:sp>
        <p:nvSpPr>
          <p:cNvPr id="462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>
                <a:solidFill>
                  <a:srgbClr val="FF00FF"/>
                </a:solidFill>
                <a:latin typeface="Times New Roman" pitchFamily="18" charset="0"/>
              </a:rPr>
              <a:t>Prognosis</a:t>
            </a:r>
          </a:p>
        </p:txBody>
      </p:sp>
      <p:sp>
        <p:nvSpPr>
          <p:cNvPr id="462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305800" cy="41910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>
                <a:solidFill>
                  <a:srgbClr val="92D050"/>
                </a:solidFill>
                <a:latin typeface="Times New Roman" pitchFamily="18" charset="0"/>
              </a:rPr>
              <a:t>The prognosis for lung abscess following antibiotic treatment is generally favorable. Over 90% of lung abscesses are cured with medical management alone, unless caused by bronchial obstruction secondary to carcinoma.</a:t>
            </a:r>
            <a:endParaRPr lang="ar-SA" dirty="0">
              <a:solidFill>
                <a:srgbClr val="92D050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None/>
            </a:pPr>
            <a:r>
              <a:rPr lang="ar-SA" altLang="ar-SA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 </a:t>
            </a:r>
            <a:endParaRPr lang="ar-SA" dirty="0">
              <a:solidFill>
                <a:srgbClr val="92D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l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0" grpId="0" autoUpdateAnimBg="0"/>
      <p:bldP spid="46285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214686"/>
            <a:ext cx="7499350" cy="1143000"/>
          </a:xfrm>
        </p:spPr>
        <p:txBody>
          <a:bodyPr>
            <a:noAutofit/>
          </a:bodyPr>
          <a:lstStyle/>
          <a:p>
            <a:endParaRPr lang="en-SG" sz="10000" b="1" dirty="0"/>
          </a:p>
        </p:txBody>
      </p:sp>
      <p:pic>
        <p:nvPicPr>
          <p:cNvPr id="1026" name="Picture 2" descr="https://s3.amazonaws.com/healthtap-public/ht-staging/user_answer/reference_image/6596/large/baby.jpeg?1344936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715304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IN" dirty="0" smtClean="0"/>
              <a:t>1) The commonest cause of lung abscess? 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err="1" smtClean="0"/>
              <a:t>Tuberculoma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smtClean="0"/>
              <a:t>Congenital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err="1" smtClean="0"/>
              <a:t>Hematogenous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smtClean="0"/>
              <a:t>Aspirated </a:t>
            </a:r>
            <a:r>
              <a:rPr lang="en-IN" dirty="0" err="1" smtClean="0"/>
              <a:t>oropharyngeal</a:t>
            </a:r>
            <a:r>
              <a:rPr lang="en-IN" dirty="0" smtClean="0"/>
              <a:t> secretion</a:t>
            </a:r>
          </a:p>
          <a:p>
            <a:pPr marL="914400" lvl="0" indent="-457200">
              <a:buNone/>
            </a:pPr>
            <a:endParaRPr lang="en-US" dirty="0" smtClean="0"/>
          </a:p>
          <a:p>
            <a:pPr>
              <a:buNone/>
            </a:pPr>
            <a:r>
              <a:rPr lang="en-IN" dirty="0" smtClean="0"/>
              <a:t>2) All are complications of lung abscess except? 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smtClean="0"/>
              <a:t>Dry pleurisy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err="1" smtClean="0"/>
              <a:t>Empyema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err="1" smtClean="0"/>
              <a:t>Pneumothorax</a:t>
            </a:r>
            <a:endParaRPr lang="en-US" dirty="0" smtClean="0"/>
          </a:p>
          <a:p>
            <a:pPr marL="914400" lvl="0" indent="-457200">
              <a:buFont typeface="+mj-lt"/>
              <a:buAutoNum type="alphaLcParenR"/>
            </a:pPr>
            <a:r>
              <a:rPr lang="en-IN" dirty="0" smtClean="0"/>
              <a:t>Pleural effusion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5929354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en-IN" dirty="0" smtClean="0"/>
              <a:t>3) Least likely  treatment modalities of lung abscess among the following is?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smtClean="0"/>
              <a:t>Chemotherapy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smtClean="0"/>
              <a:t>Postural drainage and percussion therapy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err="1" smtClean="0"/>
              <a:t>Bronchoscopic</a:t>
            </a:r>
            <a:r>
              <a:rPr lang="en-IN" dirty="0" smtClean="0"/>
              <a:t> aspiration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smtClean="0"/>
              <a:t>Surgery </a:t>
            </a:r>
            <a:endParaRPr lang="en-US" dirty="0" smtClean="0"/>
          </a:p>
          <a:p>
            <a:pPr lvl="0">
              <a:buNone/>
            </a:pPr>
            <a:r>
              <a:rPr lang="en-IN" dirty="0" smtClean="0"/>
              <a:t>4) Mycobacterium  responsible for causing lung abscess are all except?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err="1" smtClean="0"/>
              <a:t>M.tuberculosis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err="1" smtClean="0"/>
              <a:t>M.kansasii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err="1" smtClean="0"/>
              <a:t>M.aviumintracellulare</a:t>
            </a:r>
            <a:endParaRPr lang="en-US" dirty="0" smtClean="0"/>
          </a:p>
          <a:p>
            <a:pPr marL="595313" lvl="0" indent="-304800">
              <a:buFont typeface="+mj-lt"/>
              <a:buAutoNum type="alphaLcParenR"/>
            </a:pPr>
            <a:r>
              <a:rPr lang="en-IN" dirty="0" err="1" smtClean="0"/>
              <a:t>M.leprae</a:t>
            </a:r>
            <a:endParaRPr lang="en-US" dirty="0" smtClean="0"/>
          </a:p>
          <a:p>
            <a:pPr>
              <a:buNone/>
            </a:pPr>
            <a:r>
              <a:rPr lang="en-IN" dirty="0" smtClean="0"/>
              <a:t>5) Commonest site of lung abscess?</a:t>
            </a:r>
            <a:endParaRPr lang="en-US" dirty="0" smtClean="0"/>
          </a:p>
          <a:p>
            <a:pPr marL="595313" lvl="0" indent="-360363">
              <a:buFont typeface="+mj-lt"/>
              <a:buAutoNum type="alphaLcParenR"/>
            </a:pPr>
            <a:r>
              <a:rPr lang="en-IN" dirty="0" smtClean="0"/>
              <a:t>Post segment of right upper lobe</a:t>
            </a:r>
            <a:endParaRPr lang="en-US" dirty="0" smtClean="0"/>
          </a:p>
          <a:p>
            <a:pPr marL="595313" lvl="0" indent="-360363">
              <a:buFont typeface="+mj-lt"/>
              <a:buAutoNum type="alphaLcParenR"/>
            </a:pPr>
            <a:r>
              <a:rPr lang="en-IN" dirty="0" smtClean="0"/>
              <a:t>Lingual</a:t>
            </a:r>
            <a:endParaRPr lang="en-US" dirty="0" smtClean="0"/>
          </a:p>
          <a:p>
            <a:pPr marL="595313" lvl="0" indent="-360363">
              <a:buFont typeface="+mj-lt"/>
              <a:buAutoNum type="alphaLcParenR"/>
            </a:pPr>
            <a:r>
              <a:rPr lang="en-IN" dirty="0" smtClean="0"/>
              <a:t>Post segment of left lower lobe</a:t>
            </a:r>
            <a:endParaRPr lang="en-US" dirty="0" smtClean="0"/>
          </a:p>
          <a:p>
            <a:pPr marL="595313" lvl="0" indent="-360363">
              <a:buFont typeface="+mj-lt"/>
              <a:buAutoNum type="alphaLcParenR"/>
            </a:pPr>
            <a:r>
              <a:rPr lang="en-IN" dirty="0" smtClean="0"/>
              <a:t>Post segment of right lower lobe</a:t>
            </a:r>
            <a:endParaRPr lang="en-US" dirty="0" smtClean="0"/>
          </a:p>
          <a:p>
            <a:pPr marL="595313" indent="-360363">
              <a:buNone/>
            </a:pPr>
            <a:r>
              <a:rPr lang="en-IN" dirty="0" smtClean="0"/>
              <a:t>1)d (2)d (3)d (4)d (5)d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Lung Abscess - Classification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F0"/>
                </a:solidFill>
              </a:rPr>
              <a:t> </a:t>
            </a:r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785918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SG" sz="3200" dirty="0" smtClean="0">
                <a:solidFill>
                  <a:schemeClr val="tx2">
                    <a:satMod val="130000"/>
                  </a:schemeClr>
                </a:solidFill>
              </a:rPr>
              <a:t>Mechanisms of infection</a:t>
            </a:r>
            <a:endParaRPr lang="en-SG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Aspiration</a:t>
            </a:r>
          </a:p>
          <a:p>
            <a:r>
              <a:rPr lang="en-SG" i="1" dirty="0" smtClean="0"/>
              <a:t>Necrotizing pneumonia</a:t>
            </a:r>
          </a:p>
          <a:p>
            <a:r>
              <a:rPr lang="en-SG" i="1" dirty="0" smtClean="0"/>
              <a:t>Haematogenous spread from a distal site</a:t>
            </a:r>
          </a:p>
          <a:p>
            <a:r>
              <a:rPr lang="en-SG" i="1" dirty="0" smtClean="0"/>
              <a:t>Pre-existing lung disease</a:t>
            </a:r>
          </a:p>
          <a:p>
            <a:r>
              <a:rPr lang="en-SG" i="1" dirty="0" smtClean="0"/>
              <a:t>Infected pulmonary infarct</a:t>
            </a:r>
          </a:p>
          <a:p>
            <a:r>
              <a:rPr lang="en-SG" i="1" dirty="0" smtClean="0"/>
              <a:t>Trauma</a:t>
            </a:r>
          </a:p>
          <a:p>
            <a:r>
              <a:rPr lang="en-SG" i="1" dirty="0" smtClean="0"/>
              <a:t>Immunodeficiency</a:t>
            </a:r>
            <a:endParaRPr lang="en-S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0"/>
            <a:ext cx="5286412" cy="92867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SG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Predesposing Factors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sz="half" idx="1"/>
          </p:nvPr>
        </p:nvSpPr>
        <p:spPr>
          <a:xfrm>
            <a:off x="928662" y="1071546"/>
            <a:ext cx="3571900" cy="5786454"/>
          </a:xfrm>
        </p:spPr>
        <p:txBody>
          <a:bodyPr>
            <a:normAutofit fontScale="70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SG" sz="2600" b="1" i="1" dirty="0" smtClean="0"/>
              <a:t>Aspiration of oropharyngeal flora</a:t>
            </a:r>
          </a:p>
          <a:p>
            <a:r>
              <a:rPr lang="en-SG" sz="2600" dirty="0" smtClean="0"/>
              <a:t>Dental/periodontal sepsis</a:t>
            </a:r>
          </a:p>
          <a:p>
            <a:r>
              <a:rPr lang="en-SG" sz="2600" dirty="0" smtClean="0"/>
              <a:t>Paranasal sinus infection</a:t>
            </a:r>
          </a:p>
          <a:p>
            <a:endParaRPr lang="en-SG" sz="2600" dirty="0" smtClean="0"/>
          </a:p>
          <a:p>
            <a:endParaRPr lang="en-SG" sz="2600" dirty="0" smtClean="0"/>
          </a:p>
          <a:p>
            <a:endParaRPr lang="en-SG" sz="2600" dirty="0" smtClean="0"/>
          </a:p>
          <a:p>
            <a:pPr>
              <a:buNone/>
            </a:pPr>
            <a:endParaRPr lang="en-SG" sz="2600" dirty="0" smtClean="0"/>
          </a:p>
          <a:p>
            <a:pPr>
              <a:buFont typeface="Wingdings 2" pitchFamily="18" charset="2"/>
              <a:buNone/>
            </a:pPr>
            <a:endParaRPr lang="en-SG" sz="2600" b="1" i="1" dirty="0" smtClean="0"/>
          </a:p>
          <a:p>
            <a:pPr>
              <a:buFont typeface="Wingdings 2" pitchFamily="18" charset="2"/>
              <a:buNone/>
            </a:pPr>
            <a:endParaRPr lang="en-SG" sz="2600" b="1" i="1" dirty="0" smtClean="0"/>
          </a:p>
          <a:p>
            <a:pPr>
              <a:buFont typeface="Wingdings 2" pitchFamily="18" charset="2"/>
              <a:buNone/>
            </a:pPr>
            <a:endParaRPr lang="en-SG" sz="2600" b="1" i="1" dirty="0" smtClean="0"/>
          </a:p>
          <a:p>
            <a:pPr>
              <a:buFont typeface="Wingdings 2" pitchFamily="18" charset="2"/>
              <a:buNone/>
            </a:pPr>
            <a:endParaRPr lang="en-SG" sz="2600" b="1" i="1" dirty="0" smtClean="0"/>
          </a:p>
          <a:p>
            <a:pPr>
              <a:buFont typeface="Wingdings 2" pitchFamily="18" charset="2"/>
              <a:buNone/>
            </a:pPr>
            <a:r>
              <a:rPr lang="en-SG" sz="2600" b="1" i="1" dirty="0" smtClean="0"/>
              <a:t>Depressed conscious level</a:t>
            </a:r>
          </a:p>
          <a:p>
            <a:r>
              <a:rPr lang="en-SG" sz="2600" dirty="0" smtClean="0"/>
              <a:t>Alcohol/sedative drug abuse</a:t>
            </a:r>
          </a:p>
          <a:p>
            <a:r>
              <a:rPr lang="en-SG" sz="2600" dirty="0" smtClean="0"/>
              <a:t>Anaesthesia</a:t>
            </a:r>
          </a:p>
          <a:p>
            <a:r>
              <a:rPr lang="en-SG" sz="2600" dirty="0" smtClean="0"/>
              <a:t>Epilepsy</a:t>
            </a:r>
          </a:p>
          <a:p>
            <a:r>
              <a:rPr lang="en-SG" sz="2600" dirty="0" smtClean="0"/>
              <a:t>Head injury</a:t>
            </a:r>
          </a:p>
          <a:p>
            <a:r>
              <a:rPr lang="en-SG" sz="2600" dirty="0" smtClean="0"/>
              <a:t>Cerebrovascular accident</a:t>
            </a:r>
          </a:p>
          <a:p>
            <a:r>
              <a:rPr lang="en-SG" sz="2600" dirty="0" smtClean="0"/>
              <a:t>Diabetic coma</a:t>
            </a:r>
          </a:p>
          <a:p>
            <a:endParaRPr lang="en-SG" sz="22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57818" y="1000125"/>
            <a:ext cx="3786182" cy="5857875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SG" b="1" i="1" dirty="0" smtClean="0"/>
              <a:t>Impaired laryngeal closure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Cuffed endotracheal tube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Tracheotomy tube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Recurrent laryngeal nerve palsy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SG" dirty="0" smtClean="0"/>
              <a:t>Disturbances of swallowing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Oesophageal stricture (benign or malignant)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Oesophageal motility disorders, e.g. systemic sclerosis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smtClean="0"/>
              <a:t>Neuromuscular disease,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SG" dirty="0" err="1" smtClean="0"/>
              <a:t>Achalasia</a:t>
            </a:r>
            <a:endParaRPr lang="en-SG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SG" dirty="0" smtClean="0"/>
              <a:t>Delayed gastric emptying/gastro-oesophageal reflux/vomiting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SG" dirty="0"/>
          </a:p>
        </p:txBody>
      </p:sp>
      <p:sp>
        <p:nvSpPr>
          <p:cNvPr id="28676" name="AutoShape 4" descr="data:image/jpeg;base64,/9j/4AAQSkZJRgABAQAAAQABAAD/2wCEAAkGBhQSEBQUExQUFBUWFxwXFxgXFRgUFxgXGBUWFxUXFhcXHCYfGBkjGhcXHy8gIycpLCwsFR4xNTAqNSYrLCkBCQoKDgwOFw8PGCwcHRwsKSkpLCkpKSkpKSwpKSkpKSkpKSksKSkpKSwpKSkpKSwsKSwpKSksKSkpLCksKSwpLP/AABEIAMUA/wMBIgACEQEDEQH/xAAcAAABBQEBAQAAAAAAAAAAAAAEAQIDBQYABwj/xABAEAABAwIDBQUGAwcDBAMAAAABAAIRAyEEEjEFQVFhcQaBkaHwEyIyscHRUnLhBxQjQmKS8RUzooKjwuIWF0X/xAAZAQADAQEBAAAAAAAAAAAAAAAAAQIDBAX/xAAkEQEBAAICAgMAAQUAAAAAAAAAAQIRAyESMRNBUSIEFDJScf/aAAwDAQACEQMRAD8AyTGXC1nZg2e3gQfIj6LNtatF2Zf/ABHD8TfkQvK4r/OOzl/xrQhqWErxBCUtkL0XAqezzYpPaP5K1Vg6Cq4jycrL2fmgtgM/h1D+KvWP/dc3/wAVYwiqYjEUMznNvY8DqJkf44qV+HAu95gD3SdfEX0WhxtC+cDr91Q7RxTdLWF+I3m50HNa4a+mGcoFmNaQ85nnI6GmSCZnKPHnuSZ7EEuLiZLaYvrJE/XVBYak5zoYDl3DSeJdx3C/BXVGnTYHGprEQLCOAAPzW06tqbbZJ+FrVmhgLjBIEDOXDmYbEoahtUtOYAxlggmN9o80O6kxznEe4B+CQZNt29DYvZ8Cc5l2jSfe14J6nob37TO27Vc+BlEXteJ5n7JtTF1CQHPeeTYE2PC5KXCFtMZshOk8eEwrb92FVthm6CI4WCnKaEu1G/CZmyW5XjQC+ebAOOslWmz+yFOxqjO7gZDRyAF/FFYTZZa7M2m4x/UBH9x19b1aUadaP9kx+YSuXLPt1zGWdTQHGbAp+zy0sPTk2LsrSWtPxEZv5o0nqph2UwzwGmiwECARIdb+oXJ5lFtoVjYUfF4R+H2bW30x3VGz5qfKn4sltP8AZcSC7D1DP4H/ACDh9R3rF47ZFSg7JWpua7mPCDoQvcKT3s+Jjo4xMd4kIrE4GjiaZZUa17Tx1HQ6g9Fpjn+osfPpokc2nw6jmon0hodNx4cjy9cVve1fYJ+Fl9IOq0Tr+Kn+YDd/UOhhY2thtR6kf4WvtHpVOaQY3+ae9t571PWp2aTrcHiYiD5odzkjQ1Bwuo3BSlRnVMGgJMqmYyTa6lZgxEueByHvO6wlaqY2+ggTXI/9yE65vI+BS1sCBGkHQz9SPLkp8ov46rg3hcppJB4IgsLSdQRwTvbmYdcHp9UtiYvQmhW+wXxWZzlviCqvei8HUyvaeDgfMLx8LrKOzKbjcFIGpBqQlleq89WbLOSpWonc81Wc2VSSY6PzA9RxVkVW7WYWgV23dSkwNXUz/uM6wJHNoR9OqHNDmmWuAII0IIkFBkqskRxWZr7NqBxluupaJkcLXjktO5VO36z20SWEtIIkjUDj4omXiPDyulTg6cE3F/UKCvSBzZQMxuXE6xo2dwVVSxTmEwSd8OM6mdeNxfnyKI/1VzRow9x++pOnFXeTca4cFwy9bhtPE5Xhzm6Aw0Wkl0WI3a+KIxUZc+UZ8zTpqQbNE7tyfRrUy0bhu3GZ49/nvReFotc8BxL494gkRO7d5clrqXKZRx5bx3HY3ZEtFRsTqRuINi31wR2zaZnKBc7tN0Enp9Uc4gtyxAGn0S7OGZzomNJ4xr3T8glneuy45/JaUqDOBd4x3BFD8xbygJKdKBqAiKVMbp6wsXS6lSH4neX2RVOkdzp6gfZcxnRTNYgFbI1CQ0Gm+/jofHepAEyoBvCAbUonr681432x2FTpYh/sadQU2mIyFrG1HAuytLtW2kbhpdexZyNFX7T2c3EMNN0+8NRq07iOhTl0mzb59qtkkcpA3onC9n61ZoLaZg6E+60i+90cNy9cwX7N8NSglvtH7y64njGiuGbFaN3ki8gkeM4fsHWdrEHgQPn+iI/+uawbOUE8nSeFgRdex/6eAoquCU+TSZa+nhOI2M6mYIyng6GniLE8AoBTM6gXsCRAm9otovXtt7KbVaQR724ix4jzAXnG39nmmbyYtNtNWm15BnyS26MMpkqqrGgGRIzQQTETdpHduKFfSIY4SOOU6wdCOPdwVliWhwa7eWEOtvbcT1HzVa+sSYt7sAE6gR4HXyCNqs8ezNRGUzuPIC4nebaIfEM91vLzGn0UmcyJLiBoPsn1nWcw6iL7t8ieriqY1vCVLTKiJT6RXjR1N3hquZjXcWg+SeSq7ZNaaDOUjwJR8r1sbuSuDKatKVT7Ld7Gq/Dn4YNWj+Qn+JT/AOhxkcnclb5lUbatUwrxqMQGd1Rj2uHy8FRLiEPj2y0qVrlFi3e6VGXo57VP7oz8LZ5CPkkGDZwTzV6JM65d10oa+zmPbBEc0M3DupuzW4cZ6ndHoqwDk4FaYc2WDPPjxz9oqONFT3W3O/ktHs/ChjAANFU7HwkkvgCdOm7796vG0mi7pPL9F1XLyYTCYpWCTYT0ui2UHcAOp+gUNOpPIcAiGhBntpP4tTwx34x4Joam9JPS6AmyH8R8gmvHPxKicHb7BRVXR69FALVqgcfkoaWIcCSMvn85QznydfJK0rky5bb02mE+xwxx3tHc77hcMf8A0u/4n6oTNyXZkvOl4jBj278w6td9AUlTHU4+No6mPmg86R1xBuOBuFUzpeKs21WFNpefh3RvWJ2pixVnNdn8zbE/mB4gDv8ACH7drZar2CcrHOAHAZj/AIVM/GxIIsY0IkRpr1TnJuqxx0qq59m51NxmDI5yN06SMqAxDpcfC2lrIvH++6YgCABrYCAJ3oOq1a7lXlluaDOaoixTPUDiqjJ6OfuFzCkm58UgXkOxq+zVSaThwd8x+itCqDsvU997eLQfA/qr5x+a9Lhu8I4uSfyrpVZtwicODvxNOOoDz9Ec50FU22cW1tak55AZSbUrOPCGim3zqHvhbIWtbHMp/G9rAdC5waDyEm6z+1u3+FpAgP8AauG6ncf36eErzftJ2gdi6xebNFmN/C2d/M6lU5cn4hvm/tApEXZUH9p+oS0+3lEm4qAcYafkVgA5LCz+DBfnXpmF7ZUHGM5b+ZpA8RIV3hagqkNBBabki4y8ARrOnivHKbV7T2G2N+74dgI993vOtJk7u4QO4qbwyXavOtLhqRAAa3xsPDVFUsI87x3C3ip6VKBL/D78VMK5OlgtWaSjhSBdwHmpQxv4j8vkmU6Tju8VKKManwsmRsN4eP6pxqcAlzAaAKGrWQDH93VA4g2KIfUJ6IDG1YcGz63euaz5ctY1WM3TJXAb1H7QpRVXDLHQmhLPVMFRODlcSVMeyY5aQSN0XjVPUb9QcxAEyJseo5Jk8y2u/NWqHi9x/wCZVTWCsa9yXHf9bquxDkYxVV+IcgqxRlZA1lviioHlDvUzyoXLWJekkX7kicDoU1wXju1Z9n6sV28wR5SPMLUrFYCtlex3BwPmr/tH2hp4SkKjw45nBoDYkmJOpFgAfJd/9Nd42OTmnawq1AASbAXJJgAAak8F5H2z7TDE1opyKbRln8fvZpI4SBHj0K7X9t/3hopUczaZEvJGUuP4Y/CPM9FjnOXZIxK5ybKQJUwUJ7E0KWmEGvOx+y/b4umyJAOYjjl0HjC95wNEMHF3kOQXm37MNmZWPrG2c5Wk/hGsdTPgvScNTJGkDzP2Ci+wJp0i8zu47u5G0i1ugnmUOQYuYHAWT6bBxKAINUlRuqJC3mmuBTBjqqjN0/IucUEidqqmu6XE8SrDEVIVWX8Vzc/rTXjObb1KeKi4FdC5dNTg4JQ9NAToTI72ijxVaKbzwa4+DSlLUHth0Yer+R3mI+qfYed13KurlH11W4gq4ANZ0IKqiqxQj1vimoHqJymco8q1iXos2KcVGHpc0rx3YVphZ/8AaJtz22IaxpltJo6Z3gOd4DKO4q3xuKFNhcQ43AgCTJsIHVYXaNXPVe4NIkkkakcZjmu7+kl7rn5voM4poXQlhdzmclStZPhKRBntCsNkbONaq1jd+p4NGp9cUC0L0z9nHZ+Ge1cLuvpfKPhHf8XglaG72Ds1lGkxoHwgDp0VwKwCEp0zGqcYG9SBDHSb35bkdTbZBYdo4jxRocgFLEmVPaE7KgIi1C1AjiENUpymStr6E8FULQ4ihLHD+nzWfa4Lm5/prxntcntcmNTwubTU7OU5tVMhKAmEmdVvaSrGFqc4Hi5qPhUvauqP3c63eB4ST8kdlphsS9V9co6sq+uqxVoHVKGc1ElnBNfTW+KaEqADVBurndCfjR799IUVNkmF0YzrbG3t6M0JK+IawS5waOZAVHV2093wjL5nx3IUYTM7M654m5815s4f9q67n+LHEdp6I0LndB94Wfw1D3HSLu8YVszANGgCUYXkt8cscJrFncbbuqR2zOBKadmO3QVoBh0jqMK/mqfjjMvw7gYLT3X+Sa1aI04dIEzYxy/ym1cFnt7PvdDf/ZaTlReMN2a2aK+Jp03fDdzuYa0uI74jvXuWy8LkpQB/KfECR8ivLuxmzW0sW10kw108ADlaY7nFb6t20wtBpaage4GMrBm8/h05qrlL2nxvpocIwvAJMN3bie/cEfTwrQdB4T5leb1f2oU2j+HTeYADcxaGwBHAnXgi9kdv6lT+amDrlgRE8dUvKReHFlndR6Uxg4BSho4Km2b2lpVAJLWu3ybdztPFXVN4Nx671U7RljcbqlDEjmKbKmuKaUBp8VHXFkQ5qY9miCV+KxTKTC95gR9zHgD4LzPa/at1KqCKfuSGvafiYZ+K14ykWI1bFpC9Px+z2VmFlQS0+R1BC867S9jRRqOeCfe+F1yBa4IMzzBmVly6k3VY730tsJj21Gh7HBzToR6seSKbUWB2RT9nUOWp7B0tsGl9N9919/O448NmzG0wfiidJFiORFlx5dVvOxzXJ7SoabwdDPQz8lI0qfIz1ne2dSKTBxfPg39VoTuWU7c149kOTj8h9E9iMjXf69b0G5s2FkQ8ykyK4qhKjY0UOVEuZJTSxabSFqNnh4KA0kXUamFi0lTYOp0oUzGdyVg4KRrVy2tXNbynmU5re/5JwanhsC+iSqGFIk7+gUrMHx8BqiWZZLREg3HPRP8AZqk7DGiBoITfZBGCn4et6Br4jLVhxIbAh3DW6ABrNe52Ue7ujSQdZPCwnqlZs8PYHMJJktsLExNuHT9VHtnHAk5ajS5pMGD74OsEadCAoNkY80iCfebEgbpJAM+B9FdExviz32PwnZ6o8FwiBpeQLwOUk7lHjsGKctMuIMEg+7O8CxlR/wCrOe9hAs0C0nKLbm7pieJIVzU/jvEHMGgF9jujM0X5RI3JW2e1SKfC55AaSJ3SvS+z+OqYem0NqE7yP5T/ANKzWC2QD75tOgsLa7iVd4enDY3qfPdb48fXbebJ7Siq4NeMruP8pPDkrhzrngvL8Fizmy6GJ6rX7N2+00yKj2h0gNkwXTZovqZt4LXDk+qx5eHXeLSAyuIufBDUK8CT1RFN9r6rbbkNdTQ2Pw4dTIN/0v66o5QYo+6eh+gRfQedbZ2E1tTOwBpLY5agkgaA2F1S/uzqZMiWm/5TxA+nNbnaVKSFWVcICuHLvp2Y8Uykv2zdN28EjmLFGU9r1G75HB11LitmcLeuCrqtIt+IRz3LC4WNLP1bU9v/AImxxhZ/tRim1XtLZIa2NIvc/ZOceCErtROk6ir9kmPplH1GDUwh6jhuv0BK1lToKWeChqbt99ERUfwBPWyFqMqAh4gxct+x+61xm06E1sA6mA8wSL8uiExGINSJiyt6Fb95pCHdeIO8HgVV1dnPZunoYKP+tdbx69DAnsbKc1gHMp0FYoLlCrMRJrlpJiBAmBex5HVWzGKt2zTh9M8QR9Qqw9lnNzS8xOxhScx4EZm7mho0vHfB70sev03rTYin7XBUXAZiGRmGgtAJnQAwJmeSzobPPmjP9RxzU9mBnr7cFX4vEBtSMs+6eZvbf6urjLHq6oe0QBjL8Q66de5Tj7WG2jhnsw0g5Gk5csCSL74t8+qraeJc1uVhyn4TxM7uQ+6JZX9qwMqR7gkH3pnh1UO1cKxs+zFxBNyRcCwkc/ALrxv0m/qTA4GoKgJaX6E3gnQ3nXuWow9MPa5zmsDz7xgCQIhoLhaL6adVjsHi3lsZyGWa62aBuMa2RuNw9emN5Y7K7MIPS45zfkpyx3exLppadR+cAzAiTlytaJgdXOMeKvsHiCdeOvELEYPadRwbTJzAXMAk2vJm/wDlavBVpgjTQT0EnxWF/jXXxZWpmUD7SpcyPhH9Lrk+MjuQPah2WgwCZ9o2/Czt+5E1ari85XRYAxE8Rr1Kr9tgmkAXOd77dY474HVHlNqzsksanZnad9Oi1xd7WmQBdw9o06XJsR1g63V/S7bYY5T7QtkfzMe0eJbHmsLtXZwNSm0WAbJi3yU7KPBP5rHHOOX29Cw3aeg8w2tTcToA9s+EovEYoFhvqPqF5lUaNIDuZEgdPumUiWGabiw/0kgH8zfhcOqr+4+rCvFPprsfjIfHKfmo2YoHgsvjdoVSc3undA90xqImb6rqO2wPilv5gQPHTzWVydnHJ4yNQcpUFXBAquo7RB3+aKZjOaPKVVxVuM2AJJaS08vqEAdkuGonvWiOLUT64IR0nw2ohgWcAon4EDci8XUAKAxG0WgXKNpuGkNfChVuLqtZvCkr417/AIBA/EdO4b1CzCAXPvOO83gcuCqVneguBrva55aB7x32GgGg6eSNq42ppDPA/dc1vJRVFVu6iXQllNSwAulOIAGZ27efosQUNQG3KPuNPB48wQrKlWYeP9pKixpNRwa0OLQJ+E3dyteB8057K2L7ZlQVNllpcQG63yjjF+kd6q8FWBGTQi0cRoCDwR2zOzjKeHr1cQ5rHvp/wLmQ+Q4AwIJyzYlUWFc6ReSHSDPj3ZZHgryl6tZTOfS4yQqvHbMOY1BeQAQdw4iNDZWlDEMcYBg6DMIn8u4/NEFsW1WctjZj8ZiDScA9kt/E0aDcIcBMdUHj9oCH5g4ud8M6NAGupJMT0WxxmAa9rm2E6kATqD9FmsR2ZqhxyAVGRaSAeN51PRbYZ4/abjWewtdzJbGu/wCg9blZDbH8PLcECBwF5sJkceHII3D9nakfAR1Gmvj1Rv8A8cL2gZb8Zi3h8leXJjsTGuwZzPLxFxm1G8AuBGpvMTuCuaOKi4lxOjQI5d3VCbO2G5kToDETPG5i0rQUqIA9QFz5Zbu2+F8Q2Ew5Aubm7juk6xwG7uQPaKtlbTDQXE1BAAmSAe/ergDhp81HVwQeRYnKZGrYjfmFxu0Kme+05b+gWzcc6u5z3AAiGEbhAPHfO5WTrCB3kqPD4JtOQJJJkkmSSeZvpCnyIt76Tj67DFsri2ERkSmmNTp80lBPZ5tbN+aZU8Ap6r5+gUPs+HeUAK/DNd8MCNSLHnopGUnD4Xu74NvCUQaUCAEns7erlB7sQPxFQWBa7qCPqUx2KqcG/wB36KcUZXOpb01TkyitxFKo/wCIho5erKJuzWAyRJHEz4KyLb/VMcNfXentGWVvsHVpevoh6jEZU8/Xmog26cRQzmQFAWb0ZVTTThVtKenRVd2gkBgBAiXXO8QBFrm5VyCAOJQW08A6pkcBOUmRbQxp3gW6qcbJeyzluPQvYFSsymarBScSyDNy1jnlzpykQS7KiKu2ar6lInI1rcwhmYSXtbd2YncyELgcHUDQALGzhYA3MR7vNSVsOWNlzLhwJdDRAkTYNnjv3p/JfTO49dtfiaDKmHY1zdJJJdawLLX1grM4HZPtMoa0nJLTEDOSRkaJ0gak6eC1GE9m/Dn+I0ENcYOshhIEH+oNSbKqU2hxLS4ilZrW76jM9Qk/C2Rmud0ATotvHysZcMndv0x2O2A6llicmbI4uGZoJJscuh87LQ4LsKH02OOPy5mh2UF79QDYkSRfei9okQ33C0lsO+Mse0mGDNlJDtCM0cZkFAHD5TGY+MDyWec+O+turx36ok/s/aP/ANHTcWW04ZVRbU2e+hXytxIqtDgCBTIH+5lIkMiSL2Kshh+JPeT901+HbNmieO+eXBR8m/oeF/TSPW5cGTqE9lHf/juTidwUNTIj15DmpMnEabvulYI5lOjj4IBGnp64Jsk2Fh61UkSbKVrICAZ7OErApAxKdEwjc0D7c/qUHWdPEzp+vJF1KQPqFzcOgtg2UU7IAiagjqmMpRr3nhyCNGGya+fNJllTu5d33SimlAhbTUVQbkW8Qh+aZbDmnuURCIITDTshIQsso3U/1RT2eXoKN1O070yCZL9FG9FPblHPVDvbaeKYFUGcUTSH+fsFCwQpZUGnZUI0SVW5wQbgiPEQkpM4oqeCArm7Qc1uQWJ97N0sQJ0mfJXOy8VTptaXEEOaC5uYRmADWPg6uADbae5Mb25za7P4rQTlDp0Ma6iSrWpXoDDBvu2kXDbA9CT61CrHkuN2w1Mb6WuM2gKuXKMoboDdx1994mMxvA+cplNkdVW7FpGHOggGMoIgwBdxA0nd9dVaEevulcrl3XRv86I5oTPZx0+akSZUjiJzSd1kopiLX9b+Claxc6yDRRHqwSsYXdOe/meScxnGOnrUqYN9evkkDWs9etydlUjWcdUsclSdmCnFymkT9k9zSV0QgGhqUjh6/RdG5NfrATCMMvxKY9tuXzKmcLQJ5n6JmXyQDMnilsFKWR19WTHHggBnD13pjmeJ8kUWxdRZfEpEDqC4Cc9ikLITXGyAHe2eihcLyixTUNRMgdc35lM9nZSnUk2EwLdwCflAEpkgD9EXSauXKVCGp2b4RxMLlyQP/dGvBzgOAvBE/wCE+jgGDRoHnHSdFy5MtQaGwYS1TFly5JUNaLpy5cmdc82lQxYLlymiJmsiDx8lMymkXJintF0j9Fy5BF3eaY8xHErlyYqRzcosmuZA8yVy5OgNXdlaTwRFGmAOh8zeVy5IVFUuY0XUxdcuSJDUfLuiiHFcuTBHsuoy1cuTCKo+ATG6fJDa26lcuSpOfSBhu4Qfr66KGpUt0XLl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8" name="Picture 6" descr="http://guestofaguest.com/wp-content/uploads/2011/07/crazy-drunk-man.jpg"/>
          <p:cNvPicPr>
            <a:picLocks noChangeAspect="1" noChangeArrowheads="1"/>
          </p:cNvPicPr>
          <p:nvPr/>
        </p:nvPicPr>
        <p:blipFill>
          <a:blip r:embed="rId2"/>
          <a:srcRect l="17647" r="8824" b="8824"/>
          <a:stretch>
            <a:fillRect/>
          </a:stretch>
        </p:blipFill>
        <p:spPr bwMode="auto">
          <a:xfrm>
            <a:off x="3428992" y="2285992"/>
            <a:ext cx="178595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4"/>
          <p:cNvSpPr>
            <a:spLocks noGrp="1"/>
          </p:cNvSpPr>
          <p:nvPr>
            <p:ph sz="half" idx="1"/>
          </p:nvPr>
        </p:nvSpPr>
        <p:spPr>
          <a:xfrm>
            <a:off x="1000100" y="357188"/>
            <a:ext cx="3500463" cy="635793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Necrotizing pneumonia</a:t>
            </a:r>
          </a:p>
          <a:p>
            <a:r>
              <a:rPr lang="en-SG" sz="2200" i="1" dirty="0" smtClean="0"/>
              <a:t>Staphylococcus aureus</a:t>
            </a:r>
          </a:p>
          <a:p>
            <a:r>
              <a:rPr lang="en-SG" sz="2200" i="1" dirty="0" smtClean="0"/>
              <a:t>Streptococcus </a:t>
            </a:r>
            <a:r>
              <a:rPr lang="en-SG" sz="2200" i="1" dirty="0" err="1" smtClean="0"/>
              <a:t>milleri</a:t>
            </a:r>
            <a:r>
              <a:rPr lang="en-SG" sz="2200" i="1" dirty="0" smtClean="0"/>
              <a:t>/</a:t>
            </a:r>
            <a:r>
              <a:rPr lang="en-SG" sz="2200" i="1" dirty="0" err="1" smtClean="0"/>
              <a:t>intermedius</a:t>
            </a:r>
            <a:endParaRPr lang="en-SG" sz="2200" i="1" dirty="0" smtClean="0"/>
          </a:p>
          <a:p>
            <a:r>
              <a:rPr lang="en-SG" sz="2200" i="1" dirty="0" smtClean="0"/>
              <a:t>Klebsiella pneumoniae</a:t>
            </a:r>
          </a:p>
          <a:p>
            <a:r>
              <a:rPr lang="en-SG" sz="2200" i="1" dirty="0" smtClean="0"/>
              <a:t>Pseudomonas aeruginosa</a:t>
            </a:r>
          </a:p>
          <a:p>
            <a:endParaRPr lang="en-SG" sz="2200" i="1" dirty="0" smtClean="0"/>
          </a:p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Haematogenous spread</a:t>
            </a:r>
          </a:p>
          <a:p>
            <a:pPr>
              <a:buFont typeface="Wingdings 2" pitchFamily="18" charset="2"/>
              <a:buNone/>
            </a:pPr>
            <a:endParaRPr lang="en-SG" sz="2200" b="1" i="1" dirty="0" smtClean="0"/>
          </a:p>
          <a:p>
            <a:r>
              <a:rPr lang="en-SG" sz="2200" dirty="0" smtClean="0"/>
              <a:t>Urinary tract infection</a:t>
            </a:r>
          </a:p>
          <a:p>
            <a:r>
              <a:rPr lang="en-SG" sz="2200" dirty="0" smtClean="0"/>
              <a:t>Abdominal /Pelvic sepsis</a:t>
            </a:r>
          </a:p>
          <a:p>
            <a:r>
              <a:rPr lang="en-SG" sz="2200" dirty="0" smtClean="0"/>
              <a:t>Infective endocarditis (right-sided)</a:t>
            </a:r>
          </a:p>
          <a:p>
            <a:r>
              <a:rPr lang="en-SG" sz="2200" dirty="0" smtClean="0"/>
              <a:t>Intravenous drug abuse</a:t>
            </a:r>
          </a:p>
          <a:p>
            <a:r>
              <a:rPr lang="en-SG" sz="2200" dirty="0" smtClean="0"/>
              <a:t>Infected intravenous cannulae</a:t>
            </a:r>
          </a:p>
          <a:p>
            <a:r>
              <a:rPr lang="en-SG" sz="2200" dirty="0" smtClean="0"/>
              <a:t>Septic thrombophlebitis</a:t>
            </a:r>
            <a:endParaRPr lang="en-SG" sz="2200" b="1" i="1" dirty="0" smtClean="0"/>
          </a:p>
          <a:p>
            <a:endParaRPr lang="en-SG" sz="2200" dirty="0" smtClean="0"/>
          </a:p>
        </p:txBody>
      </p:sp>
      <p:sp>
        <p:nvSpPr>
          <p:cNvPr id="12292" name="Content Placeholder 5"/>
          <p:cNvSpPr>
            <a:spLocks noGrp="1"/>
          </p:cNvSpPr>
          <p:nvPr>
            <p:ph sz="half" idx="2"/>
          </p:nvPr>
        </p:nvSpPr>
        <p:spPr>
          <a:xfrm>
            <a:off x="5572132" y="357188"/>
            <a:ext cx="3362318" cy="62865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Pre-existing lung disease</a:t>
            </a:r>
          </a:p>
          <a:p>
            <a:r>
              <a:rPr lang="en-SG" sz="2200" dirty="0" smtClean="0"/>
              <a:t>Bronchiectasis</a:t>
            </a:r>
          </a:p>
          <a:p>
            <a:r>
              <a:rPr lang="en-SG" sz="2200" dirty="0" smtClean="0"/>
              <a:t>Cystic fibrosis</a:t>
            </a:r>
          </a:p>
          <a:p>
            <a:r>
              <a:rPr lang="en-SG" sz="2200" dirty="0" smtClean="0"/>
              <a:t>Bronchial obstruction</a:t>
            </a:r>
          </a:p>
          <a:p>
            <a:r>
              <a:rPr lang="en-SG" sz="2200" dirty="0" smtClean="0"/>
              <a:t>Tumour</a:t>
            </a:r>
          </a:p>
          <a:p>
            <a:r>
              <a:rPr lang="en-SG" sz="2200" dirty="0" smtClean="0"/>
              <a:t>Foreign body</a:t>
            </a:r>
          </a:p>
          <a:p>
            <a:pPr>
              <a:buFont typeface="Wingdings 2" pitchFamily="18" charset="2"/>
              <a:buNone/>
            </a:pPr>
            <a:endParaRPr lang="en-SG" sz="2200" b="1" i="1" dirty="0" smtClean="0"/>
          </a:p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Infected pulmonary infarct</a:t>
            </a:r>
          </a:p>
          <a:p>
            <a:pPr>
              <a:buFont typeface="Wingdings 2" pitchFamily="18" charset="2"/>
              <a:buNone/>
            </a:pPr>
            <a:endParaRPr lang="en-SG" sz="2200" b="1" i="1" dirty="0" smtClean="0"/>
          </a:p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Trauma</a:t>
            </a:r>
          </a:p>
          <a:p>
            <a:pPr>
              <a:buFont typeface="Wingdings 2" pitchFamily="18" charset="2"/>
              <a:buNone/>
            </a:pPr>
            <a:endParaRPr lang="en-SG" sz="2200" b="1" i="1" dirty="0" smtClean="0"/>
          </a:p>
          <a:p>
            <a:pPr>
              <a:buFont typeface="Wingdings" pitchFamily="2" charset="2"/>
              <a:buChar char="v"/>
            </a:pPr>
            <a:r>
              <a:rPr lang="en-SG" sz="2200" b="1" i="1" dirty="0" smtClean="0"/>
              <a:t>Immunodeficiency</a:t>
            </a:r>
          </a:p>
          <a:p>
            <a:pPr>
              <a:buNone/>
            </a:pPr>
            <a:r>
              <a:rPr lang="en-SG" sz="2200" dirty="0" smtClean="0"/>
              <a:t>       Primary or acquired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71538" y="357166"/>
            <a:ext cx="5357850" cy="6500834"/>
          </a:xfrm>
        </p:spPr>
        <p:txBody>
          <a:bodyPr/>
          <a:lstStyle/>
          <a:p>
            <a:pPr>
              <a:buNone/>
            </a:pPr>
            <a:r>
              <a:rPr lang="en-SG" dirty="0" smtClean="0"/>
              <a:t>Microbiological characteristics</a:t>
            </a:r>
          </a:p>
          <a:p>
            <a:pPr>
              <a:buNone/>
            </a:pPr>
            <a:endParaRPr lang="en-SG" dirty="0" smtClean="0"/>
          </a:p>
          <a:p>
            <a:pPr>
              <a:buNone/>
            </a:pPr>
            <a:endParaRPr lang="en-SG" sz="2400" dirty="0" smtClean="0"/>
          </a:p>
          <a:p>
            <a:pPr>
              <a:buNone/>
            </a:pPr>
            <a:r>
              <a:rPr lang="en-SG" sz="2400" dirty="0" smtClean="0"/>
              <a:t>Anaerobic organisms:</a:t>
            </a:r>
          </a:p>
          <a:p>
            <a:r>
              <a:rPr lang="en-SG" sz="2400" i="1" dirty="0" smtClean="0"/>
              <a:t>Bacteroides </a:t>
            </a:r>
            <a:r>
              <a:rPr lang="en-SG" sz="2400" b="1" i="1" dirty="0" smtClean="0"/>
              <a:t>(</a:t>
            </a:r>
            <a:r>
              <a:rPr lang="en-SG" sz="2400" dirty="0" smtClean="0"/>
              <a:t> </a:t>
            </a:r>
            <a:r>
              <a:rPr lang="en-SG" sz="2400" i="1" dirty="0" smtClean="0"/>
              <a:t>Bacteroides </a:t>
            </a:r>
            <a:r>
              <a:rPr lang="en-SG" sz="2400" i="1" dirty="0" err="1" smtClean="0"/>
              <a:t>fragilis</a:t>
            </a:r>
            <a:r>
              <a:rPr lang="en-SG" sz="2400" i="1" dirty="0" smtClean="0"/>
              <a:t>.)</a:t>
            </a:r>
          </a:p>
          <a:p>
            <a:r>
              <a:rPr lang="en-SG" sz="2400" i="1" dirty="0" smtClean="0"/>
              <a:t>B. </a:t>
            </a:r>
            <a:r>
              <a:rPr lang="en-SG" sz="2400" i="1" dirty="0" err="1" smtClean="0"/>
              <a:t>melaninogenicus</a:t>
            </a:r>
            <a:endParaRPr lang="en-SG" sz="2400" i="1" dirty="0" smtClean="0"/>
          </a:p>
          <a:p>
            <a:r>
              <a:rPr lang="en-SG" sz="2400" dirty="0" smtClean="0"/>
              <a:t>genera, </a:t>
            </a:r>
            <a:r>
              <a:rPr lang="en-SG" sz="2400" i="1" dirty="0" err="1" smtClean="0"/>
              <a:t>Prevotella</a:t>
            </a:r>
            <a:r>
              <a:rPr lang="en-SG" sz="2400" i="1" dirty="0" smtClean="0"/>
              <a:t> and </a:t>
            </a:r>
            <a:r>
              <a:rPr lang="en-SG" sz="2400" i="1" dirty="0" err="1" smtClean="0"/>
              <a:t>Porphyromonas</a:t>
            </a:r>
            <a:r>
              <a:rPr lang="en-SG" sz="2400" i="1" dirty="0" smtClean="0"/>
              <a:t>.</a:t>
            </a:r>
          </a:p>
          <a:p>
            <a:r>
              <a:rPr lang="en-SG" sz="2400" i="1" dirty="0" err="1" smtClean="0"/>
              <a:t>Peptostreptococcus</a:t>
            </a:r>
            <a:r>
              <a:rPr lang="en-SG" sz="2400" i="1" dirty="0" smtClean="0"/>
              <a:t> and </a:t>
            </a:r>
            <a:r>
              <a:rPr lang="en-SG" sz="2400" dirty="0" smtClean="0"/>
              <a:t>anaerobic or </a:t>
            </a:r>
            <a:r>
              <a:rPr lang="en-SG" sz="2400" dirty="0" err="1" smtClean="0"/>
              <a:t>microaerophilic</a:t>
            </a:r>
            <a:r>
              <a:rPr lang="en-SG" sz="2400" dirty="0" smtClean="0"/>
              <a:t> streptococci.</a:t>
            </a:r>
          </a:p>
          <a:p>
            <a:pPr>
              <a:buFont typeface="Arial" pitchFamily="34" charset="0"/>
              <a:buChar char="•"/>
            </a:pPr>
            <a:r>
              <a:rPr lang="en-SG" sz="2400" b="1" dirty="0" smtClean="0"/>
              <a:t> </a:t>
            </a:r>
            <a:r>
              <a:rPr lang="en-SG" sz="2400" i="1" dirty="0" err="1" smtClean="0"/>
              <a:t>Fusobacterium</a:t>
            </a:r>
            <a:r>
              <a:rPr lang="en-SG" sz="2400" i="1" dirty="0" smtClean="0"/>
              <a:t> species, F. </a:t>
            </a:r>
            <a:r>
              <a:rPr lang="en-SG" sz="2400" i="1" dirty="0" err="1" smtClean="0"/>
              <a:t>nucleatum</a:t>
            </a:r>
            <a:r>
              <a:rPr lang="en-SG" sz="2400" i="1" dirty="0" smtClean="0"/>
              <a:t> and F. </a:t>
            </a:r>
            <a:r>
              <a:rPr lang="en-SG" sz="2400" i="1" dirty="0" err="1" smtClean="0"/>
              <a:t>necrophorum</a:t>
            </a:r>
            <a:r>
              <a:rPr lang="en-SG" sz="2400" i="1" dirty="0" smtClean="0"/>
              <a:t>.</a:t>
            </a:r>
          </a:p>
          <a:p>
            <a:pPr>
              <a:buNone/>
            </a:pPr>
            <a:endParaRPr lang="en-SG" sz="2400" dirty="0" smtClean="0"/>
          </a:p>
          <a:p>
            <a:pPr>
              <a:buNone/>
            </a:pPr>
            <a:endParaRPr lang="en-SG" sz="2800" dirty="0" smtClean="0"/>
          </a:p>
          <a:p>
            <a:endParaRPr lang="en-SG" dirty="0" smtClean="0"/>
          </a:p>
        </p:txBody>
      </p:sp>
      <p:pic>
        <p:nvPicPr>
          <p:cNvPr id="26626" name="Picture 2" descr="http://t2.gstatic.com/images?q=tbn:ANd9GcRgpuLBsJ0Gyl-jucJUfvXG2oLLnZGOfOYuu24EYgzSMtqAbQuH0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85860"/>
            <a:ext cx="271464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00100" y="1000108"/>
            <a:ext cx="5357850" cy="5000660"/>
          </a:xfrm>
        </p:spPr>
        <p:txBody>
          <a:bodyPr/>
          <a:lstStyle/>
          <a:p>
            <a:pPr>
              <a:buNone/>
            </a:pPr>
            <a:r>
              <a:rPr lang="en-S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Aerobic organisms</a:t>
            </a:r>
          </a:p>
          <a:p>
            <a:r>
              <a:rPr lang="en-SG" sz="2400" i="1" dirty="0" smtClean="0"/>
              <a:t>Strep. </a:t>
            </a:r>
            <a:r>
              <a:rPr lang="en-SG" sz="2400" i="1" dirty="0" err="1" smtClean="0"/>
              <a:t>Intermedius</a:t>
            </a:r>
            <a:r>
              <a:rPr lang="en-SG" sz="2400" i="1" dirty="0" smtClean="0"/>
              <a:t> </a:t>
            </a:r>
            <a:r>
              <a:rPr lang="en-SG" sz="2400" dirty="0" smtClean="0"/>
              <a:t>group</a:t>
            </a:r>
            <a:endParaRPr lang="en-SG" sz="2400" i="1" dirty="0" smtClean="0"/>
          </a:p>
          <a:p>
            <a:r>
              <a:rPr lang="en-SG" sz="2400" i="1" dirty="0" smtClean="0"/>
              <a:t>Strep. </a:t>
            </a:r>
            <a:r>
              <a:rPr lang="en-SG" sz="2400" i="1" dirty="0" err="1" smtClean="0"/>
              <a:t>intermedius</a:t>
            </a:r>
            <a:r>
              <a:rPr lang="en-SG" sz="2400" i="1" dirty="0" smtClean="0"/>
              <a:t>, </a:t>
            </a:r>
          </a:p>
          <a:p>
            <a:r>
              <a:rPr lang="en-SG" sz="2400" i="1" dirty="0" smtClean="0"/>
              <a:t>Strep. </a:t>
            </a:r>
            <a:r>
              <a:rPr lang="en-SG" sz="2400" i="1" dirty="0" err="1" smtClean="0"/>
              <a:t>Constellatus</a:t>
            </a:r>
            <a:r>
              <a:rPr lang="en-SG" sz="2400" i="1" dirty="0" smtClean="0"/>
              <a:t>  </a:t>
            </a:r>
          </a:p>
          <a:p>
            <a:r>
              <a:rPr lang="en-SG" sz="2400" i="1" dirty="0" smtClean="0"/>
              <a:t>Strep. </a:t>
            </a:r>
            <a:r>
              <a:rPr lang="en-SG" sz="2400" i="1" dirty="0" err="1" smtClean="0"/>
              <a:t>Anginosus</a:t>
            </a:r>
            <a:r>
              <a:rPr lang="en-SG" sz="2400" i="1" dirty="0" smtClean="0"/>
              <a:t>   </a:t>
            </a:r>
          </a:p>
          <a:p>
            <a:pPr>
              <a:buNone/>
            </a:pPr>
            <a:r>
              <a:rPr lang="en-SG" sz="2400" i="1" dirty="0" smtClean="0"/>
              <a:t>  Staph. </a:t>
            </a:r>
            <a:r>
              <a:rPr lang="en-SG" sz="2400" i="1" dirty="0" err="1" smtClean="0"/>
              <a:t>Aureus</a:t>
            </a:r>
            <a:r>
              <a:rPr lang="en-SG" sz="2400" i="1" dirty="0" smtClean="0"/>
              <a:t>- </a:t>
            </a:r>
          </a:p>
          <a:p>
            <a:pPr>
              <a:buNone/>
            </a:pPr>
            <a:r>
              <a:rPr lang="en-SG" sz="2400" i="1" dirty="0" smtClean="0"/>
              <a:t>   influenza </a:t>
            </a:r>
            <a:r>
              <a:rPr lang="en-SG" sz="2400" i="1" dirty="0" err="1" smtClean="0"/>
              <a:t>infectn</a:t>
            </a:r>
            <a:r>
              <a:rPr lang="en-SG" sz="2400" i="1" dirty="0" smtClean="0"/>
              <a:t>.   </a:t>
            </a:r>
          </a:p>
          <a:p>
            <a:r>
              <a:rPr lang="en-US" sz="2400" i="1" dirty="0" smtClean="0"/>
              <a:t>St. </a:t>
            </a:r>
            <a:r>
              <a:rPr lang="en-US" sz="2400" i="1" dirty="0" err="1" smtClean="0"/>
              <a:t>pyogens</a:t>
            </a:r>
            <a:r>
              <a:rPr lang="en-US" sz="2400" i="1" dirty="0" smtClean="0"/>
              <a:t> and very rarely </a:t>
            </a:r>
            <a:r>
              <a:rPr lang="en-US" sz="2400" i="1" dirty="0" err="1" smtClean="0"/>
              <a:t>st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pneumoniae</a:t>
            </a:r>
            <a:endParaRPr lang="en-SG" sz="2400" i="1" dirty="0" smtClean="0"/>
          </a:p>
          <a:p>
            <a:endParaRPr lang="en-SG" sz="2400" dirty="0" smtClean="0"/>
          </a:p>
        </p:txBody>
      </p:sp>
      <p:pic>
        <p:nvPicPr>
          <p:cNvPr id="25602" name="Picture 2" descr="http://www.therabreath.com/images/research/anaerobic-bacter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357298"/>
            <a:ext cx="314327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641</TotalTime>
  <Words>860</Words>
  <Application>Microsoft Office PowerPoint</Application>
  <PresentationFormat>On-screen Show (4:3)</PresentationFormat>
  <Paragraphs>250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Gill Sans MT</vt:lpstr>
      <vt:lpstr>Majalla UI</vt:lpstr>
      <vt:lpstr>Times New Roman</vt:lpstr>
      <vt:lpstr>Verdana</vt:lpstr>
      <vt:lpstr>Wingdings</vt:lpstr>
      <vt:lpstr>Wingdings 2</vt:lpstr>
      <vt:lpstr>Solstice</vt:lpstr>
      <vt:lpstr>           Dr. Stani Francis                               (Respiratory medicine)</vt:lpstr>
      <vt:lpstr>PowerPoint Presentation</vt:lpstr>
      <vt:lpstr>Definition  A lung abscess is a localized area of destruction of lung parenchyma in which infection by pyogenic organisms results in tissue necrosis and suppuration</vt:lpstr>
      <vt:lpstr>Lung Abscess - Classification</vt:lpstr>
      <vt:lpstr>Mechanisms of infection</vt:lpstr>
      <vt:lpstr>Predesposing Factors</vt:lpstr>
      <vt:lpstr>PowerPoint Presentation</vt:lpstr>
      <vt:lpstr>PowerPoint Presentation</vt:lpstr>
      <vt:lpstr>PowerPoint Presentation</vt:lpstr>
      <vt:lpstr>PATHOLOGY</vt:lpstr>
      <vt:lpstr>PowerPoint Presentation</vt:lpstr>
      <vt:lpstr>PowerPoint Presentation</vt:lpstr>
      <vt:lpstr>PowerPoint Presentation</vt:lpstr>
      <vt:lpstr>PowerPoint Presentation</vt:lpstr>
      <vt:lpstr>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    Percutaneous Drainage of Pyogenic Lung Abscess  .  Scand J Infect Dis 34: 673–679, 2002  . </vt:lpstr>
      <vt:lpstr>Duration of treatment</vt:lpstr>
      <vt:lpstr>Surgical intervention</vt:lpstr>
      <vt:lpstr>PowerPoint Presentation</vt:lpstr>
      <vt:lpstr> delayed response to treatment</vt:lpstr>
      <vt:lpstr>complications</vt:lpstr>
      <vt:lpstr>Prognosis</vt:lpstr>
      <vt:lpstr>PowerPoint Presentation</vt:lpstr>
      <vt:lpstr>MCQ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ABSCESS</dc:title>
  <dc:creator>DR. AKSHAY</dc:creator>
  <cp:lastModifiedBy>star</cp:lastModifiedBy>
  <cp:revision>126</cp:revision>
  <dcterms:created xsi:type="dcterms:W3CDTF">2011-01-25T05:21:45Z</dcterms:created>
  <dcterms:modified xsi:type="dcterms:W3CDTF">2020-08-13T10:19:20Z</dcterms:modified>
</cp:coreProperties>
</file>