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327" r:id="rId8"/>
    <p:sldId id="262" r:id="rId9"/>
    <p:sldId id="263" r:id="rId10"/>
    <p:sldId id="339" r:id="rId11"/>
    <p:sldId id="264" r:id="rId12"/>
    <p:sldId id="328" r:id="rId13"/>
    <p:sldId id="267" r:id="rId14"/>
    <p:sldId id="265" r:id="rId15"/>
    <p:sldId id="266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20" r:id="rId64"/>
    <p:sldId id="321" r:id="rId65"/>
    <p:sldId id="322" r:id="rId66"/>
    <p:sldId id="323" r:id="rId67"/>
    <p:sldId id="324" r:id="rId68"/>
    <p:sldId id="325" r:id="rId69"/>
    <p:sldId id="31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E0472-04F8-40B0-8C53-722F191E24D1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32BB0-3A56-482A-8277-19FFDC5A01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288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78E69-0B36-43D8-89E0-1E12F2793548}" type="slidenum">
              <a:rPr lang="en-US"/>
              <a:pPr/>
              <a:t>2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3C07-6629-48BD-A6B8-2024DA16C4E5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DA750-3872-4A18-B1DB-ABFDC503C24F}" type="slidenum">
              <a:rPr lang="en-US"/>
              <a:pPr/>
              <a:t>15</a:t>
            </a:fld>
            <a:endParaRPr lang="en-US"/>
          </a:p>
        </p:txBody>
      </p:sp>
      <p:sp>
        <p:nvSpPr>
          <p:cNvPr id="148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C5A37-5446-4EB4-9EFF-9720C3BB4C3E}" type="slidenum">
              <a:rPr lang="en-US"/>
              <a:pPr/>
              <a:t>21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1B83E-1830-4714-A88A-41BC78E070A2}" type="slidenum">
              <a:rPr lang="en-US"/>
              <a:pPr/>
              <a:t>22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EA916-BD23-46E2-9FA1-84A8115D5F23}" type="slidenum">
              <a:rPr lang="en-US"/>
              <a:pPr/>
              <a:t>23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7011D-9A46-4136-9626-B6B481EC7641}" type="slidenum">
              <a:rPr lang="en-US"/>
              <a:pPr/>
              <a:t>24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5842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54938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abaloparatide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06632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Carbonate most frequently prescribed and should be taken with meal to facilitate dissolution and absorption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5187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CE30B-DC4D-4800-B327-46F8A0117360}" type="slidenum">
              <a:rPr lang="en-US"/>
              <a:pPr/>
              <a:t>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44328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Renal rickets: calcitriol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6754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3902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Alendronate: 10</a:t>
            </a:r>
            <a:r>
              <a:rPr lang="en-IN" baseline="0" dirty="0" smtClean="0"/>
              <a:t> mg/day to 70 mg/week, </a:t>
            </a:r>
            <a:r>
              <a:rPr lang="en-IN" baseline="0" dirty="0" err="1" smtClean="0"/>
              <a:t>risedronate</a:t>
            </a:r>
            <a:r>
              <a:rPr lang="en-IN" baseline="0" dirty="0" smtClean="0"/>
              <a:t>: 5 mg/day to 35 mg/week</a:t>
            </a:r>
          </a:p>
          <a:p>
            <a:r>
              <a:rPr lang="en-IN" baseline="0" dirty="0" err="1" smtClean="0"/>
              <a:t>Ibandronate</a:t>
            </a:r>
            <a:r>
              <a:rPr lang="en-IN" baseline="0" dirty="0" smtClean="0"/>
              <a:t>: 2.5 mg/day to 150 mg/month</a:t>
            </a:r>
          </a:p>
          <a:p>
            <a:r>
              <a:rPr lang="en-IN" baseline="0" dirty="0" err="1" smtClean="0"/>
              <a:t>Pamidronate</a:t>
            </a:r>
            <a:r>
              <a:rPr lang="en-IN" baseline="0" dirty="0" smtClean="0"/>
              <a:t>: 60-90 mg 2 to 4 hours infusion weekly or </a:t>
            </a:r>
            <a:r>
              <a:rPr lang="en-IN" baseline="0" dirty="0" err="1" smtClean="0"/>
              <a:t>mothly</a:t>
            </a:r>
            <a:r>
              <a:rPr lang="en-IN" baseline="0" dirty="0" smtClean="0"/>
              <a:t> depending on the </a:t>
            </a:r>
            <a:r>
              <a:rPr lang="en-IN" baseline="0" dirty="0" err="1" smtClean="0"/>
              <a:t>condtion</a:t>
            </a:r>
            <a:r>
              <a:rPr lang="en-IN" baseline="0" dirty="0" smtClean="0"/>
              <a:t>, </a:t>
            </a:r>
            <a:r>
              <a:rPr lang="en-IN" baseline="0" dirty="0" err="1" smtClean="0"/>
              <a:t>zoledronate</a:t>
            </a:r>
            <a:r>
              <a:rPr lang="en-IN" baseline="0" dirty="0" smtClean="0"/>
              <a:t>: over 15 minutes initially weekly then monthly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68957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3970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CEE, </a:t>
            </a:r>
            <a:r>
              <a:rPr lang="en-IN" dirty="0" err="1" smtClean="0"/>
              <a:t>Tibolone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85301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hyperparathyroidism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5083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decadurabolin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85501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2 g /day avoid food for</a:t>
            </a:r>
            <a:r>
              <a:rPr lang="en-IN" baseline="0" dirty="0" smtClean="0"/>
              <a:t> 2 hours after and before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82315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Antacids can obstruct</a:t>
            </a:r>
            <a:r>
              <a:rPr lang="en-IN" baseline="0" dirty="0" smtClean="0"/>
              <a:t> Phosphate absorption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6971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B57E3-BFCB-4402-8F54-86514D568558}" type="slidenum">
              <a:rPr lang="en-US"/>
              <a:pPr/>
              <a:t>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Goodman &amp;</a:t>
            </a:r>
            <a:r>
              <a:rPr lang="en-IN" baseline="0" dirty="0" smtClean="0"/>
              <a:t> </a:t>
            </a:r>
            <a:r>
              <a:rPr lang="en-IN" baseline="0" dirty="0" err="1" smtClean="0"/>
              <a:t>gilman</a:t>
            </a:r>
            <a:r>
              <a:rPr lang="en-IN" baseline="0" dirty="0" smtClean="0"/>
              <a:t>; section V; hormones and hormone </a:t>
            </a:r>
            <a:r>
              <a:rPr lang="en-IN" baseline="0" dirty="0" err="1" smtClean="0"/>
              <a:t>antaonists</a:t>
            </a:r>
            <a:r>
              <a:rPr lang="en-IN" baseline="0" dirty="0" smtClean="0"/>
              <a:t> page no. 901, some of the treatment  intervention involved combination therapy, so absolute comparison should not be made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6310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218E3-00BD-42B8-94A8-EDB801C77F63}" type="slidenum">
              <a:rPr lang="en-US"/>
              <a:pPr/>
              <a:t>5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14041-EDB3-4901-87F9-E229AF10519C}" type="slidenum">
              <a:rPr lang="en-US"/>
              <a:pPr/>
              <a:t>6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14D80-7E60-4A80-BAFE-AB018AC8BE3F}" type="slidenum">
              <a:rPr lang="en-US"/>
              <a:pPr/>
              <a:t>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A61D1-BF86-4BB8-AFAD-625FEC500A77}" type="slidenum">
              <a:rPr lang="en-US"/>
              <a:pPr/>
              <a:t>9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6C687-E66C-4BF9-9C76-8E11E6BB0F1F}" type="slidenum">
              <a:rPr lang="en-US"/>
              <a:pPr/>
              <a:t>11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C7878-A697-4054-A8AC-79C9786459AC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96FB6B-E764-4F28-8624-1FD358D6F9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8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thoteers.co.uk/Nrujp~ij33lm/Images7/rickets1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://www.emedicine.com/cgi-bin/foxweb.exe/makezoom@/em/makezoom?picture=\websites\emedicine\radio\images\Large\13201benttibiaUM.jpg&amp;template=izoom2" TargetMode="Externa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thoteers.co.uk/Nrujp~ij33lm/Images7/osteomalacia1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://www.emedicine.com/cgi-bin/foxweb.exe/makezoom@/em/makezoom?picture=\websites\emedicine\radio\images\Large\13605ruggerM.jpg&amp;template=izoom2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search?q=osteoporosis&amp;source=lnms&amp;tbm=isch&amp;sa=x&amp;ved=0ahukewjrtbh4-mxkahuj73mbhwi_d9kq_auieigb&amp;biw=1366&amp;bih=65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search?biw=1366&amp;bih=650&amp;tbm=isch&amp;sa=1&amp;ei=r253xccucafhz7sp8q-ciau&amp;q=pharmacotherapy+&amp;oq=pharmacotherapy+&amp;gs_l=img.3..0l10.49669.51136..51931...0.0..0.274.1473.0j8j1......0....1..gws-wiz-img.......0i30j0i24.ph7_ymenojc&amp;ved=0ahukewia1ntz-cxkahwn8hmbhfixb1eq4dudcay&amp;uact=5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366&amp;bih=650&amp;tbm=isch&amp;sa=1&amp;ei=0nn3xephme3c3lupipam8as&amp;q=calcium+tablets&amp;oq=calcium+tablets&amp;gs_l=img.3..0l10.36283.38603..38847...0.0..0.224.1260.0j6j1......0....1..gws-wiz-img.i8sybxy4xks&amp;ved=0ahukewjj-m2y_8xkahvtibcahqola74q4dudcay&amp;uact=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google.com/search?biw=1366&amp;bih=650&amp;tbm=isch&amp;sa=1&amp;ei=ssl5xatdjjniz7sp6raz2ak&amp;q=calcium+carbonate+tablets&amp;oq=calcium+carbonate+tablets&amp;gs_l=img.3..0l10.2121.3766..3922...0.0..0.197.1244.0j7......0....1..gws-wiz-img.......0i67.qms2jmky6kw&amp;ved=0ahukewik_qwvucrkahuz8xmbhwpbbpsq4dudcay&amp;uact=5" TargetMode="Externa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search?q=vitamin+d&amp;source=lnms&amp;tbm=isch&amp;sa=x&amp;ved=0ahukewig6qk6ycrkahxxxiskheylckmq_auieygc&amp;biw=1366&amp;bih=65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366&amp;bih=650&amp;tbm=isch&amp;sa=1&amp;ei=mhp3xb2qetim9qphk7lwba&amp;q=bisphosphonates+tablets&amp;oq=bisphosphonates+tablets&amp;gs_l=img.3..0.8384.11104..11362...0.0..0.527.2128.2-2j2j1j1......0....1..gws-wiz-img.......0i67j0i24.scqv6rszpq0&amp;ved=0ahukewi9vjnthcbkahvyu30khcejde4q4dudcay&amp;uact=5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ablets+with+glass+of+water&amp;source=lnms&amp;tbm=isch&amp;sa=x&amp;ved=0ahukewiz65adssrkahvdilcahyc0by8q_auiesgb&amp;biw=1366&amp;bih=65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366&amp;bih=650&amp;tbm=isch&amp;sa=1&amp;ei=gcz5xezmctdgz7splbydyas&amp;q=raloxifene&amp;oq=raloxifene&amp;gs_l=img.3..0l10.488873.493714..494192...1.0..0.195.1918.0j11......0....1..gws-wiz-img.......0i67j0i10i24.ra-tpgstpvu&amp;ved=0ahukewis1_b3tcrkahvq8hmbhrxealkq4dudcay&amp;uact=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alcitonin&amp;source=lnms&amp;tbm=isch&amp;sa=x&amp;ved=0ahukewiaikpy9mrkahulh7cahekfcucq_auiesgb&amp;biw=1366&amp;bih=65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m/search?biw=1366&amp;bih=650&amp;tbm=isch&amp;sa=1&amp;ei=n8v5xf2lbns_3lupzryp8am&amp;q=denosumab+&amp;oq=denosumab+&amp;gs_l=img.3..0l10.109355.119268..119866...5.0..0.281.3177.0j4j11......0....1..gws-wiz-img.......0i67j0i30j0i8i30j0i24.m-szlnqvka0&amp;ved=0ahukewi98dm9tcrkahxuh7cahu5ecj4q4dudcay&amp;uact=5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thoteers.co.uk/Nrujp~ij33lm/Images2/metab3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ugwatch.com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Johnell%20O%5bauth%5d" TargetMode="External"/><Relationship Id="rId2" Type="http://schemas.openxmlformats.org/officeDocument/2006/relationships/hyperlink" Target="http://www.ncbi.nlm.nih.gov/pubmed/?term=Kanis%20JA%5bauth%5d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/>
          <a:lstStyle/>
          <a:p>
            <a:r>
              <a:rPr lang="en-GB" dirty="0" smtClean="0"/>
              <a:t>Lecture 89 </a:t>
            </a:r>
            <a:r>
              <a:rPr lang="en-GB" dirty="0" err="1" smtClean="0"/>
              <a:t>Osteomalacia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Dr </a:t>
            </a:r>
            <a:r>
              <a:rPr lang="en-GB" dirty="0" err="1" smtClean="0">
                <a:solidFill>
                  <a:schemeClr val="tx1"/>
                </a:solidFill>
              </a:rPr>
              <a:t>Chirag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Kapoor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smtClean="0">
                <a:solidFill>
                  <a:schemeClr val="tx1"/>
                </a:solidFill>
              </a:rPr>
              <a:t>Dept </a:t>
            </a:r>
            <a:r>
              <a:rPr lang="en-GB" dirty="0" smtClean="0">
                <a:solidFill>
                  <a:schemeClr val="tx1"/>
                </a:solidFill>
              </a:rPr>
              <a:t>of Orthopaedics, </a:t>
            </a:r>
            <a:r>
              <a:rPr lang="en-GB" dirty="0" err="1" smtClean="0">
                <a:solidFill>
                  <a:schemeClr val="tx1"/>
                </a:solidFill>
              </a:rPr>
              <a:t>Dhiraj</a:t>
            </a:r>
            <a:r>
              <a:rPr lang="en-GB" dirty="0" smtClean="0">
                <a:solidFill>
                  <a:schemeClr val="tx1"/>
                </a:solidFill>
              </a:rPr>
              <a:t> Hospital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SBKS MIRC, </a:t>
            </a:r>
            <a:r>
              <a:rPr lang="en-GB" dirty="0" err="1" smtClean="0">
                <a:solidFill>
                  <a:schemeClr val="tx1"/>
                </a:solidFill>
              </a:rPr>
              <a:t>Sumandeep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Vidyapeeth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Vadodara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5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Osteomalacia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smtClean="0"/>
              <a:t>Types</a:t>
            </a:r>
          </a:p>
          <a:p>
            <a:r>
              <a:rPr lang="en-GB" altLang="en-US" smtClean="0">
                <a:solidFill>
                  <a:schemeClr val="tx2"/>
                </a:solidFill>
              </a:rPr>
              <a:t>Vitamin D deficient</a:t>
            </a:r>
          </a:p>
          <a:p>
            <a:r>
              <a:rPr lang="en-GB" altLang="en-US" smtClean="0">
                <a:solidFill>
                  <a:schemeClr val="tx2"/>
                </a:solidFill>
              </a:rPr>
              <a:t>Hypophosphataemic</a:t>
            </a:r>
          </a:p>
          <a:p>
            <a:pPr lvl="1"/>
            <a:r>
              <a:rPr lang="en-GB" altLang="en-US" smtClean="0">
                <a:solidFill>
                  <a:schemeClr val="tx2"/>
                </a:solidFill>
              </a:rPr>
              <a:t>growth decr +++ and severe deformity with wide epiphyses</a:t>
            </a:r>
          </a:p>
          <a:p>
            <a:pPr lvl="1"/>
            <a:r>
              <a:rPr lang="en-GB" altLang="en-US" smtClean="0">
                <a:solidFill>
                  <a:schemeClr val="tx2"/>
                </a:solidFill>
              </a:rPr>
              <a:t>x-linked dominant</a:t>
            </a:r>
          </a:p>
          <a:p>
            <a:pPr lvl="1"/>
            <a:r>
              <a:rPr lang="en-GB" altLang="en-US" smtClean="0">
                <a:solidFill>
                  <a:schemeClr val="tx2"/>
                </a:solidFill>
              </a:rPr>
              <a:t>decreased tubular reabs of PO4</a:t>
            </a:r>
          </a:p>
          <a:p>
            <a:pPr lvl="1"/>
            <a:r>
              <a:rPr lang="en-GB" altLang="en-US" smtClean="0">
                <a:solidFill>
                  <a:schemeClr val="tx2"/>
                </a:solidFill>
              </a:rPr>
              <a:t>Ca normal but low PO4</a:t>
            </a:r>
          </a:p>
          <a:p>
            <a:pPr lvl="1"/>
            <a:r>
              <a:rPr lang="en-GB" altLang="en-US" smtClean="0">
                <a:solidFill>
                  <a:schemeClr val="tx2"/>
                </a:solidFill>
              </a:rPr>
              <a:t>Rx PO4 and vit D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673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CLINICAL FEATURES: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Rickets  -                                                                              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etany , convulsions, failure to thrive,                                  restlessness, muscular flaccidity.                                     Flattening of skull (craniotabes),                                       Thickening of wrists from epiphyseal overgrowth,                   Stunted growth,                                                                   Rickety rosary, spinal curvature,                                              Coxa vara, bowing, # of long bones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Osteomalacia, - 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ches and pains, muscle weakness loss of height, stress #s.</a:t>
            </a:r>
          </a:p>
        </p:txBody>
      </p:sp>
    </p:spTree>
    <p:extLst>
      <p:ext uri="{BB962C8B-B14F-4D97-AF65-F5344CB8AC3E}">
        <p14:creationId xmlns:p14="http://schemas.microsoft.com/office/powerpoint/2010/main" xmlns="" val="16459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Osteomalacia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Clinical features?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In child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In adult</a:t>
            </a:r>
          </a:p>
          <a:p>
            <a:r>
              <a:rPr lang="en-GB" altLang="en-US" smtClean="0"/>
              <a:t>Investign</a:t>
            </a:r>
          </a:p>
          <a:p>
            <a:r>
              <a:rPr lang="en-GB" altLang="en-US" smtClean="0"/>
              <a:t>Ca/PO4 decr, alk ph incr, Ca excr decr</a:t>
            </a:r>
          </a:p>
          <a:p>
            <a:r>
              <a:rPr lang="en-GB" altLang="en-US" smtClean="0"/>
              <a:t>Ca x PO4 &lt;2.4</a:t>
            </a:r>
          </a:p>
          <a:p>
            <a:r>
              <a:rPr lang="en-GB" altLang="en-US" smtClean="0"/>
              <a:t>Bone biopsy</a:t>
            </a:r>
          </a:p>
        </p:txBody>
      </p:sp>
    </p:spTree>
    <p:extLst>
      <p:ext uri="{BB962C8B-B14F-4D97-AF65-F5344CB8AC3E}">
        <p14:creationId xmlns:p14="http://schemas.microsoft.com/office/powerpoint/2010/main" xmlns="" val="148096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INVESTIGATIONS: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BLOOD TESTS                                                                      Calcium Reduced,                                                             Phosphate reduced                                                             Alkalline Phosphatase increased                                         Urinary excretion of calcium diminished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Calcium phosphate products (= serum [Ca] x serum [PO4]) normally 30. In rickets and osteomalacia is less than 24 </a:t>
            </a:r>
          </a:p>
        </p:txBody>
      </p:sp>
    </p:spTree>
    <p:extLst>
      <p:ext uri="{BB962C8B-B14F-4D97-AF65-F5344CB8AC3E}">
        <p14:creationId xmlns:p14="http://schemas.microsoft.com/office/powerpoint/2010/main" xmlns="" val="41264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XRAY FINDINGS: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RICKETS                                Thickening and widening of physes,                               Cupping of metaphysis, Wide metaphysis,          Bowing of diaphysis, Blurred trabeculae.</a:t>
            </a:r>
          </a:p>
        </p:txBody>
      </p:sp>
      <p:pic>
        <p:nvPicPr>
          <p:cNvPr id="39940" name="Picture 4" descr="Rickets hand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72038" y="1828800"/>
            <a:ext cx="2490787" cy="30241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3" name="Picture 7" descr="Click to see larger picture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313613" y="2743200"/>
            <a:ext cx="18303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2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XRAY FINDINGS: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OSTEOMALACIA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Loosers zones - incomplete stress # with healing lacking calcium, on compression side of long bones. 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Codfish vertebrae due to pressure of discs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Trefoil pelvis, due to indentation of acetabulae stress #s </a:t>
            </a:r>
          </a:p>
        </p:txBody>
      </p:sp>
      <p:pic>
        <p:nvPicPr>
          <p:cNvPr id="40965" name="Picture 5" descr="Loosers line - compression fracture of calcar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18100" y="1676400"/>
            <a:ext cx="2157413" cy="3176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8" name="Picture 8" descr="Click to see larger picture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31063" y="3938588"/>
            <a:ext cx="1912937" cy="2919412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79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Osteomalacia vs osteoporosis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GB" altLang="en-US" smtClean="0"/>
              <a:t>		Osteomalacia   	Osteoporosis</a:t>
            </a:r>
          </a:p>
          <a:p>
            <a:pPr>
              <a:buFontTx/>
              <a:buNone/>
            </a:pPr>
            <a:r>
              <a:rPr lang="en-GB" altLang="en-US" sz="2800" smtClean="0"/>
              <a:t>		</a:t>
            </a:r>
            <a:r>
              <a:rPr lang="en-GB" altLang="en-US" sz="2800" smtClean="0">
                <a:solidFill>
                  <a:schemeClr val="tx2"/>
                </a:solidFill>
              </a:rPr>
              <a:t>Ageing fem, #, decreased bone dens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Ill				Not ill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General ache		Asympt till #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Weak muscles		normal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Loosers			nil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Alk ph incr		        normal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PO4 decr			normal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Ca x PO4 &lt;2.4		Ca x PO4 &gt;2.4</a:t>
            </a:r>
            <a:endParaRPr lang="en-GB" altLang="en-US" smtClean="0"/>
          </a:p>
          <a:p>
            <a:pPr>
              <a:buFontTx/>
              <a:buNone/>
            </a:pPr>
            <a:r>
              <a:rPr lang="en-GB" altLang="en-US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xmlns="" val="79124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Hyperparathyroidism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Excessive PTH</a:t>
            </a:r>
          </a:p>
          <a:p>
            <a:r>
              <a:rPr lang="en-GB" altLang="en-US" smtClean="0"/>
              <a:t>Due to prim (adenoma), sec (hypocalc), tert (second hyperact -&gt; autonomous overact)</a:t>
            </a:r>
          </a:p>
          <a:p>
            <a:r>
              <a:rPr lang="en-GB" altLang="en-US" smtClean="0"/>
              <a:t>Osteitis due to fibr repl of bone</a:t>
            </a:r>
          </a:p>
          <a:p>
            <a:r>
              <a:rPr lang="en-GB" altLang="en-US" smtClean="0"/>
              <a:t>Clin feat - hypercalc</a:t>
            </a:r>
          </a:p>
          <a:p>
            <a:r>
              <a:rPr lang="en-GB" altLang="en-US" smtClean="0"/>
              <a:t>Invest - Calc incr, PO4 decr, incr PTH</a:t>
            </a:r>
          </a:p>
          <a:p>
            <a:r>
              <a:rPr lang="en-GB" altLang="en-US" smtClean="0"/>
              <a:t>Rx surg</a:t>
            </a:r>
          </a:p>
        </p:txBody>
      </p:sp>
    </p:spTree>
    <p:extLst>
      <p:ext uri="{BB962C8B-B14F-4D97-AF65-F5344CB8AC3E}">
        <p14:creationId xmlns:p14="http://schemas.microsoft.com/office/powerpoint/2010/main" xmlns="" val="378725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Renal osteodystrophy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smtClean="0"/>
              <a:t>Combination of</a:t>
            </a:r>
          </a:p>
          <a:p>
            <a:r>
              <a:rPr lang="en-GB" altLang="en-US" smtClean="0"/>
              <a:t>osteomalacia</a:t>
            </a:r>
          </a:p>
          <a:p>
            <a:r>
              <a:rPr lang="en-GB" altLang="en-US" smtClean="0"/>
              <a:t>secondary PTH incr</a:t>
            </a:r>
          </a:p>
          <a:p>
            <a:r>
              <a:rPr lang="en-GB" altLang="en-US" smtClean="0"/>
              <a:t>osteoporosis/sclerosis</a:t>
            </a:r>
          </a:p>
          <a:p>
            <a:r>
              <a:rPr lang="en-GB" altLang="en-US" smtClean="0"/>
              <a:t>CF - renal disorder, depends on predom pathology</a:t>
            </a:r>
          </a:p>
          <a:p>
            <a:r>
              <a:rPr lang="en-GB" altLang="en-US" smtClean="0"/>
              <a:t>Rx - vit D or 1,25-DHCC</a:t>
            </a:r>
          </a:p>
          <a:p>
            <a:r>
              <a:rPr lang="en-GB" altLang="en-US" smtClean="0"/>
              <a:t>renal disorder correction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6855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Pagets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smtClean="0"/>
              <a:t>Bone enlargement and thickening</a:t>
            </a:r>
          </a:p>
          <a:p>
            <a:r>
              <a:rPr lang="en-GB" altLang="en-US" sz="2400" smtClean="0"/>
              <a:t>Incr o-clast/blast activity -&gt; increased tunrover</a:t>
            </a:r>
          </a:p>
          <a:p>
            <a:r>
              <a:rPr lang="en-GB" altLang="en-US" sz="2400" smtClean="0"/>
              <a:t>Aet - unknown but racial diff ?viral</a:t>
            </a:r>
          </a:p>
          <a:p>
            <a:r>
              <a:rPr lang="en-GB" altLang="en-US" sz="2400" smtClean="0"/>
              <a:t>CF - M=F, &gt;50, ache but not severe unless fracture or tumour</a:t>
            </a:r>
          </a:p>
          <a:p>
            <a:r>
              <a:rPr lang="en-GB" altLang="en-US" sz="2400" smtClean="0"/>
              <a:t>Inv - x-ray app characteristic, alk ph is increased and increased hydroxyproline in urine</a:t>
            </a:r>
          </a:p>
          <a:p>
            <a:r>
              <a:rPr lang="en-GB" altLang="en-US" sz="2400" smtClean="0"/>
              <a:t>Rx - bisphos, calcitonin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68956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OSTEOMALACIA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Normal bone metabolism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CALCIUM                                                                              99% in bone.                                                                              Main functions- muscle /nerve function, clotting.                   Plasma calcium- 50% free, 50% bound to albumin.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Dietary needs-                                                                              Kids- 600mg/day,                                                                  Adolesc.-1300mg/day,                                                         Adult-750mg/day,                                                          Pregnancy-1500mg/day,                                           Breastfeeding-2g/day,                                                   Fractures- 1500mg/day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Absorbed in duodenum (active transport) and jejunum (diffusion), 98% reabsorbed in kidney prox. tubule, may be excreted in stool.</a:t>
            </a:r>
          </a:p>
        </p:txBody>
      </p:sp>
    </p:spTree>
    <p:extLst>
      <p:ext uri="{BB962C8B-B14F-4D97-AF65-F5344CB8AC3E}">
        <p14:creationId xmlns:p14="http://schemas.microsoft.com/office/powerpoint/2010/main" xmlns="" val="12929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Endocrine disorders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smtClean="0"/>
              <a:t>Cushings</a:t>
            </a:r>
          </a:p>
          <a:p>
            <a:pPr>
              <a:lnSpc>
                <a:spcPct val="130000"/>
              </a:lnSpc>
            </a:pPr>
            <a:r>
              <a:rPr lang="en-GB" altLang="en-US" sz="2400" smtClean="0"/>
              <a:t>Hypopituitarism - GH def -  prop dwarf or Frohlich adiposogenital syndrome</a:t>
            </a:r>
          </a:p>
          <a:p>
            <a:pPr>
              <a:lnSpc>
                <a:spcPct val="130000"/>
              </a:lnSpc>
            </a:pPr>
            <a:r>
              <a:rPr lang="en-GB" altLang="en-US" sz="2400" smtClean="0"/>
              <a:t>Hyperpituitarism - gigantism or acromegaly</a:t>
            </a:r>
          </a:p>
          <a:p>
            <a:pPr>
              <a:lnSpc>
                <a:spcPct val="130000"/>
              </a:lnSpc>
            </a:pPr>
            <a:r>
              <a:rPr lang="en-GB" altLang="en-US" sz="2400" smtClean="0"/>
              <a:t>Hypothyroidism - cretinism or myxoedema</a:t>
            </a:r>
          </a:p>
          <a:p>
            <a:pPr>
              <a:lnSpc>
                <a:spcPct val="130000"/>
              </a:lnSpc>
            </a:pPr>
            <a:r>
              <a:rPr lang="en-GB" altLang="en-US" sz="2400" smtClean="0"/>
              <a:t>Hyperthyroidism - o’porosis</a:t>
            </a:r>
          </a:p>
          <a:p>
            <a:pPr>
              <a:lnSpc>
                <a:spcPct val="130000"/>
              </a:lnSpc>
            </a:pPr>
            <a:r>
              <a:rPr lang="en-GB" altLang="en-US" sz="2400" smtClean="0"/>
              <a:t>Pregnancy - backache, CTS, rheumatoid improves SLE gets worse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933901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Depends on the cause</a:t>
            </a:r>
          </a:p>
          <a:p>
            <a:pPr>
              <a:buFont typeface="Wingdings" pitchFamily="2" charset="2"/>
              <a:buNone/>
            </a:pPr>
            <a:endParaRPr lang="en-US" sz="2400" u="sng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Nutritional                                                                            Vitamin D deficiency                                                           Dietary chelators of calcium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Phytates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Oxalates                                                                 Phosphorus deficiency (unusual)                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Antacid abuse</a:t>
            </a:r>
          </a:p>
          <a:p>
            <a:pPr>
              <a:buSzPct val="100000"/>
              <a:buFont typeface="Symbol" pitchFamily="18" charset="2"/>
              <a:buChar char=""/>
            </a:pPr>
            <a:r>
              <a:rPr lang="en-US" sz="2400" b="1" i="1"/>
              <a:t>Treatment- vitamin D (5000u) and Calcium (3g/day) </a:t>
            </a:r>
            <a:endParaRPr lang="en-US" sz="2400" b="1"/>
          </a:p>
          <a:p>
            <a:pPr>
              <a:buFont typeface="Wingdings" pitchFamily="2" charset="2"/>
              <a:buNone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4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Depends on the cause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Gastro-intestinal absorption defects                                            Post-gastrectomy                                                                 Biliary disease                                                                      Enteric absorption defects      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Short bowel syndrome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Rapid onset (gluten-sensitive enteropathy)             Inflammatory bowel disease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Crohns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Celiac</a:t>
            </a:r>
          </a:p>
        </p:txBody>
      </p:sp>
    </p:spTree>
    <p:extLst>
      <p:ext uri="{BB962C8B-B14F-4D97-AF65-F5344CB8AC3E}">
        <p14:creationId xmlns:p14="http://schemas.microsoft.com/office/powerpoint/2010/main" xmlns="" val="28284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Depends on the cause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Renal tubular defects                                                               Vitamin D dependant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type I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type II  </a:t>
            </a:r>
          </a:p>
          <a:p>
            <a:pPr>
              <a:lnSpc>
                <a:spcPct val="80000"/>
              </a:lnSpc>
              <a:buSzPct val="100000"/>
              <a:buFont typeface="Symbol" pitchFamily="18" charset="2"/>
              <a:buNone/>
            </a:pPr>
            <a:r>
              <a:rPr lang="en-US" sz="2400" b="1" i="1"/>
              <a:t>             Treatment; High levels of vit D </a:t>
            </a:r>
            <a:endParaRPr lang="en-US" sz="2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Vitamin D resistant (familial hypophosphatemic rickets)   </a:t>
            </a:r>
          </a:p>
          <a:p>
            <a:pPr>
              <a:lnSpc>
                <a:spcPct val="80000"/>
              </a:lnSpc>
              <a:buSzPct val="155000"/>
              <a:buFontTx/>
              <a:buNone/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              Treatment;  Phosphate  1-3 gm daily, Vit D3 high dose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Fanconi syndrome I, II, III                                                       Renal tubular acidosis</a:t>
            </a:r>
          </a:p>
        </p:txBody>
      </p:sp>
    </p:spTree>
    <p:extLst>
      <p:ext uri="{BB962C8B-B14F-4D97-AF65-F5344CB8AC3E}">
        <p14:creationId xmlns:p14="http://schemas.microsoft.com/office/powerpoint/2010/main" xmlns="" val="22036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RICKETS, OSTEOMALACIA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Depends on the cause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Renal Osteodystrophy – in chronic renal failure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Miscellaneous                                                         Hypophosphatasia                                                    Anticonvulsant therapy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SURGERY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For deformities</a:t>
            </a:r>
          </a:p>
        </p:txBody>
      </p:sp>
    </p:spTree>
    <p:extLst>
      <p:ext uri="{BB962C8B-B14F-4D97-AF65-F5344CB8AC3E}">
        <p14:creationId xmlns:p14="http://schemas.microsoft.com/office/powerpoint/2010/main" xmlns="" val="32736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 for Osteoporosis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steomalacia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I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aulin Mehta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pharmacology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steoporosis - Google Search - Internet Explorer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42" t="23720" r="8977" b="32375"/>
          <a:stretch/>
        </p:blipFill>
        <p:spPr>
          <a:xfrm>
            <a:off x="7024255" y="4893733"/>
            <a:ext cx="2119745" cy="1964267"/>
          </a:xfrm>
          <a:prstGeom prst="rect">
            <a:avLst/>
          </a:prstGeom>
        </p:spPr>
      </p:pic>
      <p:pic>
        <p:nvPicPr>
          <p:cNvPr id="5" name="Picture 4" descr="Pharmacotherapy - Google Search - Internet Explorer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82" t="14643" r="10796" b="50739"/>
          <a:stretch/>
        </p:blipFill>
        <p:spPr>
          <a:xfrm>
            <a:off x="0" y="0"/>
            <a:ext cx="1943100" cy="1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3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2715065"/>
            <a:ext cx="8065294" cy="3766185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with low bone mass and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microarhcitectural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disruption that results in fractures with minimal trauma </a:t>
            </a:r>
          </a:p>
        </p:txBody>
      </p:sp>
    </p:spTree>
    <p:extLst>
      <p:ext uri="{BB962C8B-B14F-4D97-AF65-F5344CB8AC3E}">
        <p14:creationId xmlns:p14="http://schemas.microsoft.com/office/powerpoint/2010/main" xmlns="" val="13888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50167"/>
            <a:ext cx="8079581" cy="1707565"/>
          </a:xfrm>
        </p:spPr>
        <p:txBody>
          <a:bodyPr/>
          <a:lstStyle/>
          <a:p>
            <a:pPr algn="ctr"/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Osteomalacia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in calcitriol synthesis or response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osteoporosis, organic matrix (Osteoid) is normal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608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1343890"/>
            <a:ext cx="8065294" cy="4946074"/>
          </a:xfrm>
        </p:spPr>
        <p:txBody>
          <a:bodyPr>
            <a:no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osteoporosis: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type I and type II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I: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trabecular bone;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estrogen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lack at menopause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II: loss of cortical and trabecular bone in men and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women;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Dietary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inadequacy, activation of parathyroid axis with age and remodelling inefficiency.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systemic illness or chronic use of medications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(Steroids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phenytoin furosemide antiandrogen aromatase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/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5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4"/>
            <a:ext cx="8079581" cy="1399605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 for osteoporosis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11680"/>
            <a:ext cx="8065294" cy="454152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 divided into </a:t>
            </a: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parts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its mechanism: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Anti-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resorptive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 (Slowing the rate of bone loss)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Anabolic agent (Promoting bone formation)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Dual action bone agent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OSTEOMALACIA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Normal bone metabolism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PHOSPHATE                                                                        85% in bone.                                                                 Functions-metabolite and buffer in enzyme systems.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Plasma phosphate mainly unbound.                                      Daily requ. 1-1.5g/day</a:t>
            </a:r>
          </a:p>
        </p:txBody>
      </p:sp>
    </p:spTree>
    <p:extLst>
      <p:ext uri="{BB962C8B-B14F-4D97-AF65-F5344CB8AC3E}">
        <p14:creationId xmlns:p14="http://schemas.microsoft.com/office/powerpoint/2010/main" xmlns="" val="33370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011383"/>
            <a:ext cx="8065294" cy="47664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N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Antiresorptive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agents</a:t>
            </a: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  <a:p>
            <a:pPr marL="457200" indent="-457200">
              <a:buFont typeface="+mj-lt"/>
              <a:buAutoNum type="arabicParenR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SERM (Selective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Estrogen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eceptor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odulator)</a:t>
            </a:r>
          </a:p>
          <a:p>
            <a:pPr marL="457200" indent="-457200">
              <a:buFont typeface="+mj-lt"/>
              <a:buAutoNum type="arabicParenR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Calcitonin </a:t>
            </a:r>
          </a:p>
          <a:p>
            <a:pPr marL="457200" indent="-457200">
              <a:buFont typeface="+mj-lt"/>
              <a:buAutoNum type="arabicParenR"/>
            </a:pP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Denosumab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8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914400"/>
            <a:ext cx="8065294" cy="4863466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Anabolic agents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Anabolic steroids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Romosozumab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action bone agent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Strontium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ranelate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7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93964"/>
            <a:ext cx="7050882" cy="1468582"/>
          </a:xfrm>
          <a:solidFill>
            <a:schemeClr val="bg2"/>
          </a:solidFill>
        </p:spPr>
        <p:txBody>
          <a:bodyPr/>
          <a:lstStyle/>
          <a:p>
            <a:r>
              <a:rPr lang="en-IN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en-IN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resorptive</a:t>
            </a:r>
            <a:r>
              <a:rPr lang="en-IN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agents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912696"/>
            <a:ext cx="8065294" cy="428028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Calcium: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intake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calcium in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decade is related to final phase of bone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requirement: 0.8 to 1.5 g, 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alcium tablets - Google Search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09" t="15488" r="8636" b="16966"/>
          <a:stretch/>
        </p:blipFill>
        <p:spPr>
          <a:xfrm>
            <a:off x="8198427" y="1413166"/>
            <a:ext cx="945573" cy="1413163"/>
          </a:xfrm>
          <a:prstGeom prst="rect">
            <a:avLst/>
          </a:prstGeom>
        </p:spPr>
      </p:pic>
      <p:pic>
        <p:nvPicPr>
          <p:cNvPr id="6" name="Picture 5" descr="calcium carbonate tablets - Google Search - Internet Explorer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32" t="39340" r="17727" b="32374"/>
          <a:stretch/>
        </p:blipFill>
        <p:spPr>
          <a:xfrm>
            <a:off x="8198427" y="28095"/>
            <a:ext cx="945573" cy="13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7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18" y="726467"/>
            <a:ext cx="8519782" cy="72282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dietary allowance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0536" y="6241449"/>
            <a:ext cx="247303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By National Institute of Health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9521956"/>
              </p:ext>
            </p:extLst>
          </p:nvPr>
        </p:nvGraphicFramePr>
        <p:xfrm>
          <a:off x="970670" y="1870611"/>
          <a:ext cx="5542148" cy="4681040"/>
        </p:xfrm>
        <a:graphic>
          <a:graphicData uri="http://schemas.openxmlformats.org/drawingml/2006/table">
            <a:tbl>
              <a:tblPr firstRow="1" bandRow="1"/>
              <a:tblGrid>
                <a:gridCol w="2771074">
                  <a:extLst>
                    <a:ext uri="{9D8B030D-6E8A-4147-A177-3AD203B41FA5}">
                      <a16:colId xmlns="" xmlns:a16="http://schemas.microsoft.com/office/drawing/2014/main" val="3267470082"/>
                    </a:ext>
                  </a:extLst>
                </a:gridCol>
                <a:gridCol w="2771074">
                  <a:extLst>
                    <a:ext uri="{9D8B030D-6E8A-4147-A177-3AD203B41FA5}">
                      <a16:colId xmlns="" xmlns:a16="http://schemas.microsoft.com/office/drawing/2014/main" val="335709119"/>
                    </a:ext>
                  </a:extLst>
                </a:gridCol>
              </a:tblGrid>
              <a:tr h="381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-Children 1-10 years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 – 1.2 g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4486561"/>
                  </a:ext>
                </a:extLst>
              </a:tr>
              <a:tr h="65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-Young adult 11-24 </a:t>
                      </a:r>
                      <a:r>
                        <a:rPr lang="en-IN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pregnant and lactating women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1.2-1.5 g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5735819"/>
                  </a:ext>
                </a:extLst>
              </a:tr>
              <a:tr h="65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-Men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women 25-65 (if women taking HRT)</a:t>
                      </a:r>
                      <a:endParaRPr lang="en-IN" sz="2400" i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g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822354"/>
                  </a:ext>
                </a:extLst>
              </a:tr>
              <a:tr h="65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-Women 51-65 without HRT,</a:t>
                      </a:r>
                      <a:endParaRPr lang="en-IN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Everyone &gt; 65 </a:t>
                      </a:r>
                      <a:r>
                        <a:rPr lang="en-IN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yrs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g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9461554"/>
                  </a:ext>
                </a:extLst>
              </a:tr>
              <a:tr h="657680">
                <a:tc>
                  <a:txBody>
                    <a:bodyPr/>
                    <a:lstStyle/>
                    <a:p>
                      <a:r>
                        <a:rPr lang="en-IN" sz="2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-For osteoporosis</a:t>
                      </a:r>
                      <a:endParaRPr lang="en-IN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0.8-1.0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008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41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12" y="981362"/>
            <a:ext cx="8583087" cy="72282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calcium preparation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6412301"/>
              </p:ext>
            </p:extLst>
          </p:nvPr>
        </p:nvGraphicFramePr>
        <p:xfrm>
          <a:off x="997526" y="2011361"/>
          <a:ext cx="5403274" cy="439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637">
                  <a:extLst>
                    <a:ext uri="{9D8B030D-6E8A-4147-A177-3AD203B41FA5}">
                      <a16:colId xmlns="" xmlns:a16="http://schemas.microsoft.com/office/drawing/2014/main" val="717723663"/>
                    </a:ext>
                  </a:extLst>
                </a:gridCol>
                <a:gridCol w="2701637">
                  <a:extLst>
                    <a:ext uri="{9D8B030D-6E8A-4147-A177-3AD203B41FA5}">
                      <a16:colId xmlns="" xmlns:a16="http://schemas.microsoft.com/office/drawing/2014/main" val="1704461909"/>
                    </a:ext>
                  </a:extLst>
                </a:gridCol>
              </a:tblGrid>
              <a:tr h="778135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salts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Elemental</a:t>
                      </a:r>
                      <a:r>
                        <a:rPr lang="en-IN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calcium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411302"/>
                  </a:ext>
                </a:extLst>
              </a:tr>
              <a:tr h="778135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carbonate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9805885"/>
                  </a:ext>
                </a:extLst>
              </a:tr>
              <a:tr h="778135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citrate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9487606"/>
                  </a:ext>
                </a:extLst>
              </a:tr>
              <a:tr h="778135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chloride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895069"/>
                  </a:ext>
                </a:extLst>
              </a:tr>
              <a:tr h="778135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gluconate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09%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881095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38600" y="6393873"/>
            <a:ext cx="489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Essentials of Medical Pharmacology (KD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Tripathi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0569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43" y="1167618"/>
            <a:ext cx="8552357" cy="67529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two different formulation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2302261"/>
              </p:ext>
            </p:extLst>
          </p:nvPr>
        </p:nvGraphicFramePr>
        <p:xfrm>
          <a:off x="507207" y="2011364"/>
          <a:ext cx="8065294" cy="4712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49">
                  <a:extLst>
                    <a:ext uri="{9D8B030D-6E8A-4147-A177-3AD203B41FA5}">
                      <a16:colId xmlns="" xmlns:a16="http://schemas.microsoft.com/office/drawing/2014/main" val="3701779834"/>
                    </a:ext>
                  </a:extLst>
                </a:gridCol>
                <a:gridCol w="3138054">
                  <a:extLst>
                    <a:ext uri="{9D8B030D-6E8A-4147-A177-3AD203B41FA5}">
                      <a16:colId xmlns="" xmlns:a16="http://schemas.microsoft.com/office/drawing/2014/main" val="4014735010"/>
                    </a:ext>
                  </a:extLst>
                </a:gridCol>
                <a:gridCol w="3325091">
                  <a:extLst>
                    <a:ext uri="{9D8B030D-6E8A-4147-A177-3AD203B41FA5}">
                      <a16:colId xmlns="" xmlns:a16="http://schemas.microsoft.com/office/drawing/2014/main" val="443561404"/>
                    </a:ext>
                  </a:extLst>
                </a:gridCol>
              </a:tblGrid>
              <a:tr h="507727">
                <a:tc>
                  <a:txBody>
                    <a:bodyPr/>
                    <a:lstStyle/>
                    <a:p>
                      <a:endParaRPr lang="en-IN" sz="24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r>
                        <a:rPr lang="en-I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carbonate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citrate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1890752"/>
                  </a:ext>
                </a:extLst>
              </a:tr>
              <a:tr h="999965">
                <a:tc>
                  <a:txBody>
                    <a:bodyPr/>
                    <a:lstStyle/>
                    <a:p>
                      <a:r>
                        <a:rPr lang="en-IN" sz="24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Elemental</a:t>
                      </a:r>
                      <a:r>
                        <a:rPr lang="en-IN" sz="2400" b="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calcium</a:t>
                      </a:r>
                      <a:endParaRPr lang="en-IN" sz="24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Provides highest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amount of calcium that is </a:t>
                      </a:r>
                      <a:r>
                        <a:rPr lang="en-IN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Provides </a:t>
                      </a:r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elemental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calcium, more doses required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2435535"/>
                  </a:ext>
                </a:extLst>
              </a:tr>
              <a:tr h="913909">
                <a:tc>
                  <a:txBody>
                    <a:bodyPr/>
                    <a:lstStyle/>
                    <a:p>
                      <a:r>
                        <a:rPr lang="en-IN" sz="24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 of meal</a:t>
                      </a:r>
                      <a:endParaRPr lang="en-IN" sz="24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 absorbed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when </a:t>
                      </a:r>
                      <a:r>
                        <a:rPr lang="en-IN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taken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meal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be taken on </a:t>
                      </a:r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empty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stomach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6047337"/>
                  </a:ext>
                </a:extLst>
              </a:tr>
              <a:tr h="913909">
                <a:tc>
                  <a:txBody>
                    <a:bodyPr/>
                    <a:lstStyle/>
                    <a:p>
                      <a:r>
                        <a:rPr lang="en-IN" sz="24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 of pH</a:t>
                      </a:r>
                      <a:endParaRPr lang="en-IN" sz="24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solubility in high gastric pH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absorption in even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high pH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4450753"/>
                  </a:ext>
                </a:extLst>
              </a:tr>
              <a:tr h="913909">
                <a:tc>
                  <a:txBody>
                    <a:bodyPr/>
                    <a:lstStyle/>
                    <a:p>
                      <a:r>
                        <a:rPr lang="en-IN" sz="24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 of other drugs</a:t>
                      </a:r>
                      <a:endParaRPr lang="en-IN" sz="24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PPI or H2 receptor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blockers should be avoided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required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172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54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14" y="956603"/>
            <a:ext cx="8485786" cy="75096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calcium supplements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Coral Calcium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 supplements derived from natural sources (Coral exoskeletons)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not proven better than calcium from other 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Concern:  Excess lead </a:t>
            </a:r>
          </a:p>
          <a:p>
            <a:pPr marL="0" indent="0">
              <a:buNone/>
            </a:pP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 shell Calcium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egg shell is enough for daily recommended calcium (1000 mg)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Concern: Source of infection, other metals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8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01" y="1651463"/>
            <a:ext cx="8065294" cy="3766185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 D and its analogues: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for using vitamin D is both 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Calcium absorption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suppression of high parathyroid function and bone turnover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Vitamin D - Google Search - Internet Explorer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17" t="40397" r="68978" b="1803"/>
          <a:stretch/>
        </p:blipFill>
        <p:spPr>
          <a:xfrm>
            <a:off x="6795655" y="1"/>
            <a:ext cx="2348345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0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92" y="858129"/>
            <a:ext cx="3695738" cy="73689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formulations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11680"/>
            <a:ext cx="8065294" cy="418130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Cholecalciferol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D3). 60000 IU in 1g of granules for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ingestion and oily base for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</a:p>
          <a:p>
            <a:pPr lvl="1"/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Ergocalciferol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D2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available as solution in oil filled in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gelatin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capsules</a:t>
            </a:r>
          </a:p>
          <a:p>
            <a:pPr lvl="1"/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Calcitriol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0.25 to 1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and also in injectable form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 lvl="1"/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N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Alfacalcidol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to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g,1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OHD3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useful in renal bone disease, equally effective to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calcitriol</a:t>
            </a:r>
          </a:p>
          <a:p>
            <a:pPr lvl="1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*D3 is better absorbed than D2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4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844062"/>
            <a:ext cx="6185719" cy="64711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Therapeutic indications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828800"/>
            <a:ext cx="8065294" cy="4267200"/>
          </a:xfrm>
        </p:spPr>
        <p:txBody>
          <a:bodyPr>
            <a:normAutofit fontScale="85000" lnSpcReduction="20000"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Osteoporosis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400-800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 of cholecalciferol or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0.25-1.0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calcitriol for 36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Osteomalacia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rophylactic 400 IU (in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obstructive jaundice,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steatorhhea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cholecalciferol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Therapeutic 4000 IU orally daily or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50000 IU per week for 6-12 weeks,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6,00,000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cholecalciferol single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injection once in 2-6 months</a:t>
            </a:r>
          </a:p>
        </p:txBody>
      </p:sp>
    </p:spTree>
    <p:extLst>
      <p:ext uri="{BB962C8B-B14F-4D97-AF65-F5344CB8AC3E}">
        <p14:creationId xmlns:p14="http://schemas.microsoft.com/office/powerpoint/2010/main" xmlns="" val="10965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OSTEOMALACIA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Regulation of Calcium &amp; Phosphate Metabolism: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Peak bone mass at 16-25 years.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Bone loss 0.3- 0.5% per year (2-3% per year after 6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decade).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Parathyroid Hormone (PTH)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Vitamin D3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Calcitonin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Other Hormones:                                                                Estrogen: Prevents bone loss                                                                Corticosteroids: Increases bone loss                                                                  Thyroid hormones: Leads to osteoporosis                                                               Growth hormones: Cause positive calcium balance                                                                Growth factors </a:t>
            </a:r>
          </a:p>
        </p:txBody>
      </p:sp>
    </p:spTree>
    <p:extLst>
      <p:ext uri="{BB962C8B-B14F-4D97-AF65-F5344CB8AC3E}">
        <p14:creationId xmlns:p14="http://schemas.microsoft.com/office/powerpoint/2010/main" xmlns="" val="25123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of  Vitamin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D+Calcium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Hypercalcemia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scrutiny of patients and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required to avoid hypercalcemia</a:t>
            </a:r>
          </a:p>
        </p:txBody>
      </p:sp>
    </p:spTree>
    <p:extLst>
      <p:ext uri="{BB962C8B-B14F-4D97-AF65-F5344CB8AC3E}">
        <p14:creationId xmlns:p14="http://schemas.microsoft.com/office/powerpoint/2010/main" xmlns="" val="1363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31" y="1337707"/>
            <a:ext cx="8065294" cy="3766185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bisphosphonates tablets - Google Search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23" t="39551" r="66023" b="42929"/>
          <a:stretch/>
        </p:blipFill>
        <p:spPr>
          <a:xfrm>
            <a:off x="6712527" y="1"/>
            <a:ext cx="2431473" cy="1978551"/>
          </a:xfrm>
          <a:prstGeom prst="rect">
            <a:avLst/>
          </a:prstGeom>
        </p:spPr>
      </p:pic>
      <p:pic>
        <p:nvPicPr>
          <p:cNvPr id="6" name="Picture 5" descr="kd tripathi-8th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29841" r="46136" b="15488"/>
          <a:stretch/>
        </p:blipFill>
        <p:spPr>
          <a:xfrm>
            <a:off x="700737" y="2157732"/>
            <a:ext cx="6011791" cy="3947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0992" y="6220691"/>
            <a:ext cx="190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2888674" y="6220691"/>
            <a:ext cx="374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Essentials of Medical Pharmacology (KD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Tripathi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2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316183"/>
            <a:ext cx="8065294" cy="515389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frequently used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drugs, both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prevention and treatment of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osteoporosis:</a:t>
            </a: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formulations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Alendronate: 10 mg/day to 70 mg/week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Risedronate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mg/day to 35 mg/week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Ibandronate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2.5 mg/day to 150 mg/month, 3 mg IV every 3 months</a:t>
            </a:r>
          </a:p>
          <a:p>
            <a:pPr marL="0" indent="0">
              <a:buNone/>
            </a:pPr>
            <a:endParaRPr lang="en-I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 formulations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Zoledronate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mg infusion over 15 minutes once in a year</a:t>
            </a:r>
          </a:p>
          <a:p>
            <a:pPr marL="0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35060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83" y="1415936"/>
            <a:ext cx="8065294" cy="3766185"/>
          </a:xfrm>
        </p:spPr>
        <p:txBody>
          <a:bodyPr>
            <a:normAutofit fontScale="92500" lnSpcReduction="10000"/>
          </a:bodyPr>
          <a:lstStyle/>
          <a:p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in early morning on empty stomach with full glass of water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lying down or taking food for at least 30 min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calcium, iron, antacids, mineral water, tea, coffee, fruit juices</a:t>
            </a:r>
          </a:p>
          <a:p>
            <a:endParaRPr lang="en-IN" dirty="0"/>
          </a:p>
        </p:txBody>
      </p:sp>
      <p:pic>
        <p:nvPicPr>
          <p:cNvPr id="4" name="Picture 3" descr="tablets with glass of water - Google Search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2" t="75647" r="68977" b="3877"/>
          <a:stretch/>
        </p:blipFill>
        <p:spPr>
          <a:xfrm>
            <a:off x="6982692" y="0"/>
            <a:ext cx="2161309" cy="20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9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skeletal retention (Half-life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years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Contraindications: Renal impairment (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ClCr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&lt;35ml/min-Alendronate), </a:t>
            </a:r>
          </a:p>
          <a:p>
            <a:pPr marL="0" indent="0">
              <a:buNone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Oesophageal erosions, GERD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2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596043"/>
            <a:ext cx="8065294" cy="4874030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SERM: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Selective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Estrogen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 Modulators (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Raloxifene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– selective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Estrogen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(Bone)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postmenopausal women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 increases BMD and reduces risk of vertebral compression fracture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Dose: 60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mg/day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DVT and pulmonary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embolism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raloxifene - Google Search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95" t="46095" r="4659" b="39129"/>
          <a:stretch/>
        </p:blipFill>
        <p:spPr>
          <a:xfrm>
            <a:off x="7232073" y="14624"/>
            <a:ext cx="1911927" cy="13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3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1310641"/>
            <a:ext cx="8065294" cy="4112029"/>
          </a:xfrm>
        </p:spPr>
        <p:txBody>
          <a:bodyPr>
            <a:no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Calcitonin: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in patients with high bone turnover rate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salmon calcitonin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as nasal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spray in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postmenopausal osteoporotic women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spray in alternate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nostril daily) </a:t>
            </a: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Malignancy associated with long-term use outweighs the benefits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alcitonin - Google Search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36" t="16931" r="4473" b="26998"/>
          <a:stretch/>
        </p:blipFill>
        <p:spPr>
          <a:xfrm>
            <a:off x="6016336" y="1"/>
            <a:ext cx="3127664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4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858982"/>
            <a:ext cx="8065294" cy="5084618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Denosumab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uman monoclonal antibody that binds to RANKL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denosumab - Google Search - Internet Explorer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42" t="14695" r="2859" b="41957"/>
          <a:stretch/>
        </p:blipFill>
        <p:spPr>
          <a:xfrm>
            <a:off x="921219" y="1906299"/>
            <a:ext cx="5978345" cy="4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4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717965"/>
            <a:ext cx="8065294" cy="405990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Dose: 60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subcutaneously once every 6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 for 3 to 5 years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flu-like symptoms, initial fall in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I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 to infection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(suppression of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RANKL),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rarely osteonecrosis of jaw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when bisphosphonates are contraindicated (severe renal disease)</a:t>
            </a:r>
          </a:p>
        </p:txBody>
      </p:sp>
    </p:spTree>
    <p:extLst>
      <p:ext uri="{BB962C8B-B14F-4D97-AF65-F5344CB8AC3E}">
        <p14:creationId xmlns:p14="http://schemas.microsoft.com/office/powerpoint/2010/main" xmlns="" val="12831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44116"/>
            <a:ext cx="8169263" cy="1244861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Anabolic agents</a:t>
            </a:r>
            <a:endParaRPr lang="en-IN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11680"/>
            <a:ext cx="8065294" cy="4195156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3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r>
              <a:rPr lang="en-I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Abaloparatide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effective on trabecular site and less on cortical sites, approved for osteoporotic postmenopausal women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SC injection once daily in the thigh or abdominal wall for 12-18 months (80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SC-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Abaloparatide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Drawback: high cost and daily SC injection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2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1027" descr="Calcium &amp; Phosphate Metabolism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19200" y="990600"/>
            <a:ext cx="6629400" cy="52165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9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177638"/>
            <a:ext cx="8065294" cy="5319260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Anabolic steroids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Nandrolone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Oxymetholone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Stanozolol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in elderly males (Anabolic &gt; Androgenic)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Nandrolone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decanoate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25-100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 once every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weeks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 is limited in osteoporotic women due to virilising side effects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effects: jaundice, high lipid profile, prostate complications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0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080656"/>
            <a:ext cx="8065294" cy="5500253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Romosozumab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(FDA approved in April, 2019)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Inhibiting the activity of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sclerostin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 in postmenopausal women with history of fracture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210 mg once in month for 12 months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forming effect wanes after 12 doses (1 year), so more than 12 doses should not be used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Precautions: CV events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5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357402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action bone agent</a:t>
            </a:r>
            <a:endParaRPr lang="en-IN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Strontium </a:t>
            </a:r>
            <a:r>
              <a:rPr lang="en-IN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ranolate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Effects: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cardiovascular diseases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Reserved drug for osteoporosis, when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 and others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contraindicated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Dose: 2 g/day, avoid food for 2 hours before and after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14438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330036"/>
            <a:ext cx="8079581" cy="82769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level of magnesium and phosphate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2372326"/>
            <a:ext cx="8065294" cy="376618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magnesium is required for Vitamin D activation and also for calcium absorption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phosphate along with calcium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required for bone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(Deficiency leads to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osteomalacia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are available in different formulations along with Vitamin D and calcium.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2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4"/>
            <a:ext cx="8079581" cy="132926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efficacy of different therapeutic intervention on BMD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13th gg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47" t="27885" r="26618" b="27614"/>
          <a:stretch/>
        </p:blipFill>
        <p:spPr>
          <a:xfrm>
            <a:off x="893619" y="1828800"/>
            <a:ext cx="5818909" cy="4364182"/>
          </a:xfrm>
        </p:spPr>
      </p:pic>
      <p:sp>
        <p:nvSpPr>
          <p:cNvPr id="3" name="TextBox 2"/>
          <p:cNvSpPr txBox="1"/>
          <p:nvPr/>
        </p:nvSpPr>
        <p:spPr>
          <a:xfrm>
            <a:off x="2090844" y="6317673"/>
            <a:ext cx="488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Pharmacological basis of therapeutics by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goodman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gilman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8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8382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cost of different therapeutic intervention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3703131"/>
              </p:ext>
            </p:extLst>
          </p:nvPr>
        </p:nvGraphicFramePr>
        <p:xfrm>
          <a:off x="533400" y="914400"/>
          <a:ext cx="766005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389">
                  <a:extLst>
                    <a:ext uri="{9D8B030D-6E8A-4147-A177-3AD203B41FA5}">
                      <a16:colId xmlns="" xmlns:a16="http://schemas.microsoft.com/office/drawing/2014/main" val="2658822744"/>
                    </a:ext>
                  </a:extLst>
                </a:gridCol>
                <a:gridCol w="1513597">
                  <a:extLst>
                    <a:ext uri="{9D8B030D-6E8A-4147-A177-3AD203B41FA5}">
                      <a16:colId xmlns="" xmlns:a16="http://schemas.microsoft.com/office/drawing/2014/main" val="645590809"/>
                    </a:ext>
                  </a:extLst>
                </a:gridCol>
                <a:gridCol w="2764532">
                  <a:extLst>
                    <a:ext uri="{9D8B030D-6E8A-4147-A177-3AD203B41FA5}">
                      <a16:colId xmlns="" xmlns:a16="http://schemas.microsoft.com/office/drawing/2014/main" val="2193009320"/>
                    </a:ext>
                  </a:extLst>
                </a:gridCol>
                <a:gridCol w="2764532">
                  <a:extLst>
                    <a:ext uri="{9D8B030D-6E8A-4147-A177-3AD203B41FA5}">
                      <a16:colId xmlns="" xmlns:a16="http://schemas.microsoft.com/office/drawing/2014/main" val="4257820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drug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Formulation 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range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5178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Alendronate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en-I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mg – 4 tab/month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104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Risedronate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mg</a:t>
                      </a:r>
                      <a:r>
                        <a:rPr lang="en-I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 tab/month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100-200/-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7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Ibandronate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mg-1</a:t>
                      </a:r>
                      <a:r>
                        <a:rPr lang="en-I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tab/month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100-200/-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5486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Zoledronate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mg/</a:t>
                      </a:r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(month)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1500-3000/- (125-250/-)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470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Raloxifene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mg-30 tab/month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200-400/-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236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Calcitonin</a:t>
                      </a:r>
                      <a:r>
                        <a:rPr lang="en-I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 IU Nasal spray/month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3000-3500/-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37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Denosumab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mg/</a:t>
                      </a:r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25000-30000/- (2500/-)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4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Teriparatide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250-750 </a:t>
                      </a:r>
                      <a:r>
                        <a:rPr lang="el-G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g/3 ml/month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5000-10000/-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2514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73636" y="612616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index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7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949" y="0"/>
            <a:ext cx="9144000" cy="789833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safety of different therapeutic intervention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8544061"/>
              </p:ext>
            </p:extLst>
          </p:nvPr>
        </p:nvGraphicFramePr>
        <p:xfrm>
          <a:off x="304800" y="766602"/>
          <a:ext cx="8508724" cy="498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33">
                  <a:extLst>
                    <a:ext uri="{9D8B030D-6E8A-4147-A177-3AD203B41FA5}">
                      <a16:colId xmlns="" xmlns:a16="http://schemas.microsoft.com/office/drawing/2014/main" val="2432058336"/>
                    </a:ext>
                  </a:extLst>
                </a:gridCol>
                <a:gridCol w="1953048">
                  <a:extLst>
                    <a:ext uri="{9D8B030D-6E8A-4147-A177-3AD203B41FA5}">
                      <a16:colId xmlns="" xmlns:a16="http://schemas.microsoft.com/office/drawing/2014/main" val="3862492814"/>
                    </a:ext>
                  </a:extLst>
                </a:gridCol>
                <a:gridCol w="6058343">
                  <a:extLst>
                    <a:ext uri="{9D8B030D-6E8A-4147-A177-3AD203B41FA5}">
                      <a16:colId xmlns="" xmlns:a16="http://schemas.microsoft.com/office/drawing/2014/main" val="1681942739"/>
                    </a:ext>
                  </a:extLst>
                </a:gridCol>
              </a:tblGrid>
              <a:tr h="562100">
                <a:tc>
                  <a:txBody>
                    <a:bodyPr/>
                    <a:lstStyle/>
                    <a:p>
                      <a:pPr algn="ctr"/>
                      <a:r>
                        <a:rPr lang="en-IN" sz="20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IN" sz="20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20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 therapy</a:t>
                      </a:r>
                      <a:endParaRPr lang="en-IN" sz="20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Side effects</a:t>
                      </a:r>
                      <a:endParaRPr lang="en-IN" sz="20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4490217"/>
                  </a:ext>
                </a:extLst>
              </a:tr>
              <a:tr h="576819">
                <a:tc rowSpan="2">
                  <a:txBody>
                    <a:bodyPr/>
                    <a:lstStyle/>
                    <a:p>
                      <a:endParaRPr lang="en-IN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IN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Bisphosphonate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: esophagitis, gastric irritation, renal toxicity 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8974502"/>
                  </a:ext>
                </a:extLst>
              </a:tr>
              <a:tr h="53267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Parenteral: Pain at the site, flu-like</a:t>
                      </a:r>
                      <a:r>
                        <a:rPr lang="en-IN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symptoms, renal toxicity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369972"/>
                  </a:ext>
                </a:extLst>
              </a:tr>
              <a:tr h="576819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Denosumab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Osteonecrosis of jaw, </a:t>
                      </a:r>
                      <a:r>
                        <a:rPr lang="en-IN" sz="20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susceptibility to infection</a:t>
                      </a:r>
                      <a:endParaRPr lang="en-IN" sz="20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820781"/>
                  </a:ext>
                </a:extLst>
              </a:tr>
              <a:tr h="576819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SERM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DVT, Pulmonary embolism</a:t>
                      </a:r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hot</a:t>
                      </a:r>
                      <a:r>
                        <a:rPr lang="en-IN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flashes, breast pain, 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4427947"/>
                  </a:ext>
                </a:extLst>
              </a:tr>
              <a:tr h="576819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Calcitonin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Nausea</a:t>
                      </a:r>
                      <a:r>
                        <a:rPr lang="en-IN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vomiting, flushing, allergic reaction, </a:t>
                      </a:r>
                      <a:r>
                        <a:rPr lang="en-IN" sz="2000" b="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malignancy</a:t>
                      </a:r>
                      <a:endParaRPr lang="en-IN" sz="20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802765"/>
                  </a:ext>
                </a:extLst>
              </a:tr>
              <a:tr h="576819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Teriparatide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 at injection site,</a:t>
                      </a:r>
                      <a:r>
                        <a:rPr lang="en-IN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dizziness, headache, 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4790911"/>
                  </a:ext>
                </a:extLst>
              </a:tr>
              <a:tr h="576819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Anabolic steroids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Jaundice, high lipid profile, prostate complications, </a:t>
                      </a:r>
                      <a:r>
                        <a:rPr lang="en-IN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Virilization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9116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6229986"/>
            <a:ext cx="489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Essentials of Medical Pharmacology (KD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Tripathi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6806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5668731" cy="1090116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therapy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Antiresorptive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(BPN) with Bone forming (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additional benefit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BPN reduces bone forming capacity of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treatment with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Romosozumab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followed by alendronate increases BMD than either of drug alone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4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294228"/>
            <a:ext cx="4392089" cy="86350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Herbal Products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Herbal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Clover,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epimedii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(Not Proven about their efficacy)</a:t>
            </a:r>
          </a:p>
        </p:txBody>
      </p:sp>
    </p:spTree>
    <p:extLst>
      <p:ext uri="{BB962C8B-B14F-4D97-AF65-F5344CB8AC3E}">
        <p14:creationId xmlns:p14="http://schemas.microsoft.com/office/powerpoint/2010/main" xmlns="" val="1301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6966476" cy="109011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Non-pharmacological measures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53884"/>
            <a:ext cx="8065294" cy="4346917"/>
          </a:xfrm>
        </p:spPr>
        <p:txBody>
          <a:bodyPr>
            <a:normAutofit fontScale="92500"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Exercise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Avoid smoking and alcohol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High Calcium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(Milk and Milk products, green leafy vegetables,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ragi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bengalgram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sunflower seeds, gingelly seed, amaranth) 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and 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protein in diet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4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1" name="Picture 3" descr="Vitamin D Metabolis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1409700"/>
            <a:ext cx="8610600" cy="49911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89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4"/>
            <a:ext cx="8079581" cy="1329267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current evidences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11681"/>
            <a:ext cx="8065294" cy="4167447"/>
          </a:xfrm>
        </p:spPr>
        <p:txBody>
          <a:bodyPr>
            <a:normAutofit fontScale="77500" lnSpcReduction="20000"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observations can be made: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Bisphosphonates remain the drug of choice, Vitamin D+ Cal adjuvant.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Second line will be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18 months followed by bisphosphonates to reduce fracture incidence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Because of side effect profile,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denosumab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Calcitonin are reserved drug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Abaloparatide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romosozumab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options for future 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5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56" y="304800"/>
            <a:ext cx="8079581" cy="1357402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advances</a:t>
            </a:r>
            <a:endParaRPr lang="en-IN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inhibitor: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Odanacatib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nonapproval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CV events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Calcilytics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Short acting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CaSR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antagonist in parathyroid glands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Statins: Cholesterol synthesis and osteoclast activation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inhibitiors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900" y="6137564"/>
            <a:ext cx="356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hlinkClick r:id="rId2"/>
              </a:rPr>
              <a:t>www.drugwatch.com</a:t>
            </a:r>
            <a:r>
              <a:rPr lang="en-IN" dirty="0" smtClean="0"/>
              <a:t> &amp; clinicaltrials.gov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884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17045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750" y="1341438"/>
          <a:ext cx="7777163" cy="459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47"/>
                <a:gridCol w="1008151"/>
                <a:gridCol w="1368204"/>
                <a:gridCol w="2189128"/>
                <a:gridCol w="1555433"/>
              </a:tblGrid>
              <a:tr h="663915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Author/Year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Study Design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Level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Results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Outcome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</a:tr>
              <a:tr h="3931897">
                <a:tc>
                  <a:txBody>
                    <a:bodyPr/>
                    <a:lstStyle/>
                    <a:p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 for efficacy of drugs affecting bone metabolism in preventing hip fracture.</a:t>
                      </a:r>
                    </a:p>
                    <a:p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J. A. </a:t>
                      </a:r>
                      <a:r>
                        <a:rPr lang="en-US" sz="1400" b="0" i="0" u="none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Kanis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O. </a:t>
                      </a:r>
                      <a:r>
                        <a:rPr lang="en-US" sz="1400" b="0" i="0" u="none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Johnell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Retrospective, population based, case-control study by questionnaire.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III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adjustment for differences in other risk factors, the relative risk of hip fractures was 0.55 (95% confidence interval 0.31 to 0.85) in women taking </a:t>
                      </a:r>
                      <a:r>
                        <a:rPr lang="en-US" sz="1400" b="0" i="0" u="none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oestrogens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0.75 (0.60 to 0.94) in those taking calcium, and 0.69 (0.51 to 0.92) in those taking calcitonin. The fall in risk was not significant for anabolic steroids (0.6 (0.29 to 1.22)). Neither vitamin D nor fluorides were associated with a significant decrease in the risk of hip fracture.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Oestrogen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calcium, and </a:t>
                      </a:r>
                      <a:r>
                        <a:rPr lang="en-US" sz="1400" b="0" i="0" u="none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calcitonins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significantly decrease the risk of hip fracture. Short term intervention late in the natural course of osteoporosis may have significant effects on the incidence of hip fracture.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27055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What is the recommended daily intake of calcium?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1000mg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500 mg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1500 mg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750 mg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2000 mg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4266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What is the plasma concentration of calcium?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2.2-2.6mmol/L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2.6-3 </a:t>
            </a:r>
            <a:r>
              <a:rPr lang="en-GB" dirty="0" err="1" smtClean="0"/>
              <a:t>mmol</a:t>
            </a:r>
            <a:r>
              <a:rPr lang="en-GB" dirty="0" smtClean="0"/>
              <a:t>/L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2-2.2 </a:t>
            </a:r>
            <a:r>
              <a:rPr lang="en-GB" dirty="0" err="1" smtClean="0"/>
              <a:t>mmol</a:t>
            </a:r>
            <a:r>
              <a:rPr lang="en-GB" dirty="0" smtClean="0"/>
              <a:t>/L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3-3.2 </a:t>
            </a:r>
            <a:r>
              <a:rPr lang="en-GB" dirty="0" err="1" smtClean="0"/>
              <a:t>mmol</a:t>
            </a:r>
            <a:r>
              <a:rPr lang="en-GB" dirty="0" smtClean="0"/>
              <a:t>/L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3.2-3.6mmol/L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7338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How is calcium excreted?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Kidneys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Intestine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Sweat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Heart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Lungs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45232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How are calcium levels regulated?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PTH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Vitamin D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Both of the above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None of the above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Thyroid 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85509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Alkaline phosphatase levels are normal in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err="1" smtClean="0"/>
              <a:t>Osteomalacia</a:t>
            </a:r>
            <a:endParaRPr lang="en-GB" dirty="0" smtClean="0"/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Osteoporosis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Ricketts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Osteomyelitis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704526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I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67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Osteomalacia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GB" altLang="en-US" smtClean="0"/>
              <a:t>Definition?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Rickets - growth plates affected, children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Osteomalacia - incomplete mineralisation of osteoid, adults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Types - vit D def, vit-D resist (fam hypophos)</a:t>
            </a:r>
          </a:p>
          <a:p>
            <a:r>
              <a:rPr lang="en-GB" altLang="en-US" smtClean="0"/>
              <a:t>Aetiology?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Decr intake/production(sun/diet/malabs)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Decreased processing (liver/kidney)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Increased excretion (kidney)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56443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PATHOLOGY: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Sufficient osteoid, poor mineralization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(Rickets is found only in children prior to the closure of the growth plates, while 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OSTEOMALACIA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occurs in persons of any age. Any child with rickets also has osteomalacia, while the reverse is not necessarily true). </a:t>
            </a:r>
          </a:p>
        </p:txBody>
      </p:sp>
    </p:spTree>
    <p:extLst>
      <p:ext uri="{BB962C8B-B14F-4D97-AF65-F5344CB8AC3E}">
        <p14:creationId xmlns:p14="http://schemas.microsoft.com/office/powerpoint/2010/main" xmlns="" val="32835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Nutritional deficiency 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Vit D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chelators of calcium- phytates, oxalates, phosphorous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Antacid abuse, causing reduced dietary phosphate binding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GI Absorption defects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Post gastrectomy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Biliary disease (reduced absorption of Vitamins )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Small bowel disease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liver disease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Renal tubular defects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Renal osteodystrophy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Miscellaneous causes </a:t>
            </a:r>
          </a:p>
        </p:txBody>
      </p:sp>
    </p:spTree>
    <p:extLst>
      <p:ext uri="{BB962C8B-B14F-4D97-AF65-F5344CB8AC3E}">
        <p14:creationId xmlns:p14="http://schemas.microsoft.com/office/powerpoint/2010/main" xmlns="" val="70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2759</Words>
  <Application>Microsoft Office PowerPoint</Application>
  <PresentationFormat>On-screen Show (4:3)</PresentationFormat>
  <Paragraphs>599</Paragraphs>
  <Slides>69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Lecture 89 Osteomalacia</vt:lpstr>
      <vt:lpstr>OSTEOMALACIA</vt:lpstr>
      <vt:lpstr>OSTEOMALACIA</vt:lpstr>
      <vt:lpstr>OSTEOMALACIA</vt:lpstr>
      <vt:lpstr>Slide 5</vt:lpstr>
      <vt:lpstr>Slide 6</vt:lpstr>
      <vt:lpstr>Osteomalacia</vt:lpstr>
      <vt:lpstr>OSTEOMALACIA </vt:lpstr>
      <vt:lpstr>OSTEOMALACIA </vt:lpstr>
      <vt:lpstr>Osteomalacia</vt:lpstr>
      <vt:lpstr>OSTEOMALACIA </vt:lpstr>
      <vt:lpstr>Osteomalacia</vt:lpstr>
      <vt:lpstr>OSTEOMALACIA </vt:lpstr>
      <vt:lpstr>OSTEOMALACIA </vt:lpstr>
      <vt:lpstr>OSTEOMALACIA </vt:lpstr>
      <vt:lpstr>Osteomalacia vs osteoporosis</vt:lpstr>
      <vt:lpstr>Hyperparathyroidism</vt:lpstr>
      <vt:lpstr>Renal osteodystrophy</vt:lpstr>
      <vt:lpstr>Pagets</vt:lpstr>
      <vt:lpstr>Endocrine disorders</vt:lpstr>
      <vt:lpstr>OSTEOMALACIA </vt:lpstr>
      <vt:lpstr>OSTEOMALACIA </vt:lpstr>
      <vt:lpstr>OSTEOMALACIA </vt:lpstr>
      <vt:lpstr>RICKETS, OSTEOMALACIA </vt:lpstr>
      <vt:lpstr>ACKNOWLEDGEMENTS Drugs for Osteoporosis and Osteomalacia</vt:lpstr>
      <vt:lpstr>Introduction Osteoporosis</vt:lpstr>
      <vt:lpstr>Osteomalacia </vt:lpstr>
      <vt:lpstr> </vt:lpstr>
      <vt:lpstr>Drugs for osteoporosis</vt:lpstr>
      <vt:lpstr> </vt:lpstr>
      <vt:lpstr> </vt:lpstr>
      <vt:lpstr>Anti-resorptive agents </vt:lpstr>
      <vt:lpstr>Recommended dietary allowance</vt:lpstr>
      <vt:lpstr>Different calcium preparation</vt:lpstr>
      <vt:lpstr>Comparison of two different formulation</vt:lpstr>
      <vt:lpstr>Other calcium supplements</vt:lpstr>
      <vt:lpstr> </vt:lpstr>
      <vt:lpstr>Different formulations</vt:lpstr>
      <vt:lpstr> Therapeutic indications</vt:lpstr>
      <vt:lpstr>Slide 40</vt:lpstr>
      <vt:lpstr> </vt:lpstr>
      <vt:lpstr> </vt:lpstr>
      <vt:lpstr> </vt:lpstr>
      <vt:lpstr> </vt:lpstr>
      <vt:lpstr> </vt:lpstr>
      <vt:lpstr> </vt:lpstr>
      <vt:lpstr> </vt:lpstr>
      <vt:lpstr> </vt:lpstr>
      <vt:lpstr>Anabolic agents</vt:lpstr>
      <vt:lpstr> </vt:lpstr>
      <vt:lpstr> </vt:lpstr>
      <vt:lpstr>Dual action bone agent</vt:lpstr>
      <vt:lpstr>Adequate level of magnesium and phosphate</vt:lpstr>
      <vt:lpstr>Relative efficacy of different therapeutic intervention on BMD</vt:lpstr>
      <vt:lpstr>Relative cost of different therapeutic intervention</vt:lpstr>
      <vt:lpstr>Relative safety of different therapeutic intervention </vt:lpstr>
      <vt:lpstr>Combination therapy</vt:lpstr>
      <vt:lpstr>Herbal Products</vt:lpstr>
      <vt:lpstr>Non-pharmacological measures</vt:lpstr>
      <vt:lpstr>Based on current evidences</vt:lpstr>
      <vt:lpstr>Recent advances</vt:lpstr>
      <vt:lpstr> </vt:lpstr>
      <vt:lpstr>Slide 63</vt:lpstr>
      <vt:lpstr>MCQ 1</vt:lpstr>
      <vt:lpstr>MCQ 2</vt:lpstr>
      <vt:lpstr>MCQ 3</vt:lpstr>
      <vt:lpstr>MCQ 4</vt:lpstr>
      <vt:lpstr>MCQ 5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</dc:creator>
  <cp:lastModifiedBy>user</cp:lastModifiedBy>
  <cp:revision>4</cp:revision>
  <dcterms:created xsi:type="dcterms:W3CDTF">2006-08-16T00:00:00Z</dcterms:created>
  <dcterms:modified xsi:type="dcterms:W3CDTF">2020-08-18T05:23:02Z</dcterms:modified>
</cp:coreProperties>
</file>