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8" r:id="rId3"/>
    <p:sldId id="259" r:id="rId4"/>
    <p:sldId id="260" r:id="rId5"/>
    <p:sldId id="294" r:id="rId6"/>
    <p:sldId id="285" r:id="rId7"/>
    <p:sldId id="261" r:id="rId8"/>
    <p:sldId id="301" r:id="rId9"/>
    <p:sldId id="300" r:id="rId10"/>
    <p:sldId id="266" r:id="rId11"/>
    <p:sldId id="292" r:id="rId12"/>
    <p:sldId id="274" r:id="rId13"/>
    <p:sldId id="271" r:id="rId14"/>
    <p:sldId id="296" r:id="rId15"/>
    <p:sldId id="297" r:id="rId16"/>
    <p:sldId id="275" r:id="rId17"/>
    <p:sldId id="276" r:id="rId18"/>
    <p:sldId id="272" r:id="rId19"/>
    <p:sldId id="277" r:id="rId20"/>
    <p:sldId id="268" r:id="rId21"/>
    <p:sldId id="293" r:id="rId22"/>
    <p:sldId id="282" r:id="rId23"/>
    <p:sldId id="283" r:id="rId24"/>
    <p:sldId id="284" r:id="rId25"/>
    <p:sldId id="298" r:id="rId26"/>
    <p:sldId id="299"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737"/>
  </p:normalViewPr>
  <p:slideViewPr>
    <p:cSldViewPr>
      <p:cViewPr varScale="1">
        <p:scale>
          <a:sx n="105" d="100"/>
          <a:sy n="105" d="100"/>
        </p:scale>
        <p:origin x="1840" y="200"/>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05A68C4-C90F-40FF-88F8-44B50B8EC165}" type="datetimeFigureOut">
              <a:rPr lang="en-IN" smtClean="0"/>
              <a:pPr/>
              <a:t>19/08/20</a:t>
            </a:fld>
            <a:endParaRPr lang="en-IN"/>
          </a:p>
        </p:txBody>
      </p:sp>
      <p:sp>
        <p:nvSpPr>
          <p:cNvPr id="17" name="Footer Placeholder 16"/>
          <p:cNvSpPr>
            <a:spLocks noGrp="1"/>
          </p:cNvSpPr>
          <p:nvPr>
            <p:ph type="ftr" sz="quarter" idx="11"/>
          </p:nvPr>
        </p:nvSpPr>
        <p:spPr>
          <a:xfrm>
            <a:off x="2898648" y="6355080"/>
            <a:ext cx="3474720" cy="365760"/>
          </a:xfrm>
        </p:spPr>
        <p:txBody>
          <a:bodyPr/>
          <a:lstStyle/>
          <a:p>
            <a:endParaRPr lang="en-IN"/>
          </a:p>
        </p:txBody>
      </p:sp>
      <p:sp>
        <p:nvSpPr>
          <p:cNvPr id="29" name="Slide Number Placeholder 28"/>
          <p:cNvSpPr>
            <a:spLocks noGrp="1"/>
          </p:cNvSpPr>
          <p:nvPr>
            <p:ph type="sldNum" sz="quarter" idx="12"/>
          </p:nvPr>
        </p:nvSpPr>
        <p:spPr>
          <a:xfrm>
            <a:off x="1216152" y="6355080"/>
            <a:ext cx="1219200" cy="365760"/>
          </a:xfrm>
        </p:spPr>
        <p:txBody>
          <a:bodyPr/>
          <a:lstStyle/>
          <a:p>
            <a:fld id="{263DD278-9F90-4416-868D-DE44E0BA3710}" type="slidenum">
              <a:rPr lang="en-IN" smtClean="0"/>
              <a:pPr/>
              <a:t>‹#›</a:t>
            </a:fld>
            <a:endParaRPr lang="en-IN"/>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5A68C4-C90F-40FF-88F8-44B50B8EC165}" type="datetimeFigureOut">
              <a:rPr lang="en-IN" smtClean="0"/>
              <a:pPr/>
              <a:t>19/08/20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DD278-9F90-4416-868D-DE44E0BA371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5A68C4-C90F-40FF-88F8-44B50B8EC165}" type="datetimeFigureOut">
              <a:rPr lang="en-IN" smtClean="0"/>
              <a:pPr/>
              <a:t>19/08/20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DD278-9F90-4416-868D-DE44E0BA3710}" type="slidenum">
              <a:rPr lang="en-IN" smtClean="0"/>
              <a:pPr/>
              <a:t>‹#›</a:t>
            </a:fld>
            <a:endParaRPr lang="en-IN"/>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37004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r>
              <a:rPr lang="en-US"/>
              <a:t>1/11/11</a:t>
            </a: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DR. JAY PATEL, PERIODONTICS, KMSDCH.</a:t>
            </a:r>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fld id="{B17CDBD1-C7BE-0E44-A0A5-213E93975413}" type="slidenum">
              <a:rPr lang="en-US"/>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05A68C4-C90F-40FF-88F8-44B50B8EC165}" type="datetimeFigureOut">
              <a:rPr lang="en-IN" smtClean="0"/>
              <a:pPr/>
              <a:t>19/08/20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3DD278-9F90-4416-868D-DE44E0BA3710}" type="slidenum">
              <a:rPr lang="en-IN" smtClean="0"/>
              <a:pPr/>
              <a:t>‹#›</a:t>
            </a:fld>
            <a:endParaRPr lang="en-IN"/>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05A68C4-C90F-40FF-88F8-44B50B8EC165}" type="datetimeFigureOut">
              <a:rPr lang="en-IN" smtClean="0"/>
              <a:pPr/>
              <a:t>19/08/20</a:t>
            </a:fld>
            <a:endParaRPr lang="en-IN"/>
          </a:p>
        </p:txBody>
      </p:sp>
      <p:sp>
        <p:nvSpPr>
          <p:cNvPr id="5" name="Footer Placeholder 4"/>
          <p:cNvSpPr>
            <a:spLocks noGrp="1"/>
          </p:cNvSpPr>
          <p:nvPr>
            <p:ph type="ftr" sz="quarter" idx="11"/>
          </p:nvPr>
        </p:nvSpPr>
        <p:spPr>
          <a:xfrm>
            <a:off x="2898648" y="6355080"/>
            <a:ext cx="3474720" cy="365760"/>
          </a:xfrm>
        </p:spPr>
        <p:txBody>
          <a:bodyPr/>
          <a:lstStyle/>
          <a:p>
            <a:endParaRPr lang="en-IN"/>
          </a:p>
        </p:txBody>
      </p:sp>
      <p:sp>
        <p:nvSpPr>
          <p:cNvPr id="6" name="Slide Number Placeholder 5"/>
          <p:cNvSpPr>
            <a:spLocks noGrp="1"/>
          </p:cNvSpPr>
          <p:nvPr>
            <p:ph type="sldNum" sz="quarter" idx="12"/>
          </p:nvPr>
        </p:nvSpPr>
        <p:spPr>
          <a:xfrm>
            <a:off x="1069848" y="6355080"/>
            <a:ext cx="1520952" cy="365760"/>
          </a:xfrm>
        </p:spPr>
        <p:txBody>
          <a:bodyPr/>
          <a:lstStyle/>
          <a:p>
            <a:fld id="{263DD278-9F90-4416-868D-DE44E0BA3710}" type="slidenum">
              <a:rPr lang="en-IN" smtClean="0"/>
              <a:pPr/>
              <a:t>‹#›</a:t>
            </a:fld>
            <a:endParaRPr lang="en-IN"/>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05A68C4-C90F-40FF-88F8-44B50B8EC165}" type="datetimeFigureOut">
              <a:rPr lang="en-IN" smtClean="0"/>
              <a:pPr/>
              <a:t>19/08/20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3DD278-9F90-4416-868D-DE44E0BA3710}" type="slidenum">
              <a:rPr lang="en-IN" smtClean="0"/>
              <a:pPr/>
              <a:t>‹#›</a:t>
            </a:fld>
            <a:endParaRPr lang="en-IN"/>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05A68C4-C90F-40FF-88F8-44B50B8EC165}" type="datetimeFigureOut">
              <a:rPr lang="en-IN" smtClean="0"/>
              <a:pPr/>
              <a:t>19/08/20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63DD278-9F90-4416-868D-DE44E0BA3710}" type="slidenum">
              <a:rPr lang="en-IN" smtClean="0"/>
              <a:pPr/>
              <a:t>‹#›</a:t>
            </a:fld>
            <a:endParaRPr lang="en-IN"/>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05A68C4-C90F-40FF-88F8-44B50B8EC165}" type="datetimeFigureOut">
              <a:rPr lang="en-IN" smtClean="0"/>
              <a:pPr/>
              <a:t>19/08/20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63DD278-9F90-4416-868D-DE44E0BA3710}" type="slidenum">
              <a:rPr lang="en-IN" smtClean="0"/>
              <a:pPr/>
              <a:t>‹#›</a:t>
            </a:fld>
            <a:endParaRPr lang="en-IN"/>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A68C4-C90F-40FF-88F8-44B50B8EC165}" type="datetimeFigureOut">
              <a:rPr lang="en-IN" smtClean="0"/>
              <a:pPr/>
              <a:t>19/08/20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63DD278-9F90-4416-868D-DE44E0BA3710}" type="slidenum">
              <a:rPr lang="en-IN" smtClean="0"/>
              <a:pPr/>
              <a:t>‹#›</a:t>
            </a:fld>
            <a:endParaRPr lang="en-IN"/>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05A68C4-C90F-40FF-88F8-44B50B8EC165}" type="datetimeFigureOut">
              <a:rPr lang="en-IN" smtClean="0"/>
              <a:pPr/>
              <a:t>19/08/20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3DD278-9F90-4416-868D-DE44E0BA3710}" type="slidenum">
              <a:rPr lang="en-IN" smtClean="0"/>
              <a:pPr/>
              <a:t>‹#›</a:t>
            </a:fld>
            <a:endParaRPr lang="en-IN"/>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05A68C4-C90F-40FF-88F8-44B50B8EC165}" type="datetimeFigureOut">
              <a:rPr lang="en-IN" smtClean="0"/>
              <a:pPr/>
              <a:t>19/08/20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3DD278-9F90-4416-868D-DE44E0BA3710}" type="slidenum">
              <a:rPr lang="en-IN" smtClean="0"/>
              <a:pPr/>
              <a:t>‹#›</a:t>
            </a:fld>
            <a:endParaRPr lang="en-IN"/>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05A68C4-C90F-40FF-88F8-44B50B8EC165}" type="datetimeFigureOut">
              <a:rPr lang="en-IN" smtClean="0"/>
              <a:pPr/>
              <a:t>19/08/20</a:t>
            </a:fld>
            <a:endParaRPr lang="en-IN"/>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63DD278-9F90-4416-868D-DE44E0BA3710}" type="slidenum">
              <a:rPr lang="en-IN" smtClean="0"/>
              <a:pPr/>
              <a:t>‹#›</a:t>
            </a:fld>
            <a:endParaRPr lang="en-IN"/>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audio" Target="../media/media16.m4a"/><Relationship Id="rId2" Type="http://schemas.microsoft.com/office/2007/relationships/media" Target="../media/media16.m4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audio" Target="../media/media22.m4a"/><Relationship Id="rId2" Type="http://schemas.microsoft.com/office/2007/relationships/media" Target="../media/media22.m4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m4a"/><Relationship Id="rId1" Type="http://schemas.microsoft.com/office/2007/relationships/media" Target="../media/media27.m4a"/><Relationship Id="rId5" Type="http://schemas.openxmlformats.org/officeDocument/2006/relationships/image" Target="../media/image3.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obePockets.jpg"/>
          <p:cNvPicPr>
            <a:picLocks noChangeAspect="1"/>
          </p:cNvPicPr>
          <p:nvPr/>
        </p:nvPicPr>
        <p:blipFill>
          <a:blip r:embed="rId4" cstate="print"/>
          <a:stretch>
            <a:fillRect/>
          </a:stretch>
        </p:blipFill>
        <p:spPr>
          <a:xfrm>
            <a:off x="1000100" y="332656"/>
            <a:ext cx="2745994" cy="3126408"/>
          </a:xfrm>
          <a:prstGeom prst="rect">
            <a:avLst/>
          </a:prstGeom>
        </p:spPr>
      </p:pic>
      <p:sp>
        <p:nvSpPr>
          <p:cNvPr id="7" name="Title 6"/>
          <p:cNvSpPr>
            <a:spLocks noGrp="1"/>
          </p:cNvSpPr>
          <p:nvPr>
            <p:ph type="ctrTitle"/>
          </p:nvPr>
        </p:nvSpPr>
        <p:spPr/>
        <p:txBody>
          <a:bodyPr>
            <a:normAutofit/>
          </a:bodyPr>
          <a:lstStyle/>
          <a:p>
            <a:r>
              <a:rPr lang="en-US" dirty="0">
                <a:latin typeface="Times New Roman" pitchFamily="18" charset="0"/>
                <a:cs typeface="Times New Roman" pitchFamily="18" charset="0"/>
              </a:rPr>
              <a:t>Periodontal</a:t>
            </a:r>
            <a:r>
              <a:rPr lang="en-US" dirty="0"/>
              <a:t> Pocket</a:t>
            </a:r>
            <a:br>
              <a:rPr lang="en-US" dirty="0"/>
            </a:br>
            <a:r>
              <a:rPr lang="en-US" sz="2400" b="1" i="1" dirty="0">
                <a:solidFill>
                  <a:schemeClr val="bg1">
                    <a:lumMod val="50000"/>
                  </a:schemeClr>
                </a:solidFill>
              </a:rPr>
              <a:t>Dr. </a:t>
            </a:r>
            <a:r>
              <a:rPr lang="en-US" sz="2400" b="1" i="1" dirty="0" err="1">
                <a:solidFill>
                  <a:schemeClr val="bg1">
                    <a:lumMod val="50000"/>
                  </a:schemeClr>
                </a:solidFill>
              </a:rPr>
              <a:t>Monali</a:t>
            </a:r>
            <a:r>
              <a:rPr lang="en-US" sz="2400" b="1" i="1" dirty="0">
                <a:solidFill>
                  <a:schemeClr val="bg1">
                    <a:lumMod val="50000"/>
                  </a:schemeClr>
                </a:solidFill>
              </a:rPr>
              <a:t> Shah</a:t>
            </a:r>
            <a:endParaRPr lang="en-US" b="1" i="1" dirty="0">
              <a:solidFill>
                <a:schemeClr val="bg1">
                  <a:lumMod val="50000"/>
                </a:schemeClr>
              </a:solidFill>
            </a:endParaRPr>
          </a:p>
        </p:txBody>
      </p:sp>
      <p:sp>
        <p:nvSpPr>
          <p:cNvPr id="2" name="TextBox 1">
            <a:extLst>
              <a:ext uri="{FF2B5EF4-FFF2-40B4-BE49-F238E27FC236}">
                <a16:creationId xmlns:a16="http://schemas.microsoft.com/office/drawing/2014/main" id="{20CEDB25-5D40-1842-A0A6-058B0185359B}"/>
              </a:ext>
            </a:extLst>
          </p:cNvPr>
          <p:cNvSpPr txBox="1"/>
          <p:nvPr/>
        </p:nvSpPr>
        <p:spPr>
          <a:xfrm>
            <a:off x="3746094" y="5085184"/>
            <a:ext cx="4356050" cy="646331"/>
          </a:xfrm>
          <a:prstGeom prst="rect">
            <a:avLst/>
          </a:prstGeom>
          <a:noFill/>
        </p:spPr>
        <p:txBody>
          <a:bodyPr wrap="square" rtlCol="0">
            <a:spAutoFit/>
          </a:bodyPr>
          <a:lstStyle/>
          <a:p>
            <a:r>
              <a:rPr lang="en-US" dirty="0"/>
              <a:t>Professor and Head, Dept of Periodontology</a:t>
            </a:r>
          </a:p>
          <a:p>
            <a:r>
              <a:rPr lang="en-US" dirty="0"/>
              <a:t>KMSDCH</a:t>
            </a:r>
          </a:p>
        </p:txBody>
      </p:sp>
      <p:pic>
        <p:nvPicPr>
          <p:cNvPr id="3" name="Audio 2">
            <a:hlinkClick r:id="" action="ppaction://media"/>
            <a:extLst>
              <a:ext uri="{FF2B5EF4-FFF2-40B4-BE49-F238E27FC236}">
                <a16:creationId xmlns:a16="http://schemas.microsoft.com/office/drawing/2014/main" id="{FCE601BF-0961-B445-BA18-18C6F2B5CA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682"/>
    </mc:Choice>
    <mc:Fallback xmlns="">
      <p:transition spd="slow" advTm="136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itchFamily="18" charset="0"/>
                <a:cs typeface="Times New Roman" pitchFamily="18" charset="0"/>
              </a:rPr>
              <a:t>HISTOPATHOLOGY</a:t>
            </a:r>
            <a:endParaRPr lang="en-IN"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39552" y="1600200"/>
            <a:ext cx="8147248" cy="4525963"/>
          </a:xfrm>
        </p:spPr>
        <p:txBody>
          <a:bodyPr>
            <a:normAutofit/>
          </a:bodyPr>
          <a:lstStyle/>
          <a:p>
            <a:r>
              <a:rPr lang="en-US" sz="2800" dirty="0">
                <a:latin typeface="Times New Roman" pitchFamily="18" charset="0"/>
                <a:cs typeface="Times New Roman" pitchFamily="18" charset="0"/>
              </a:rPr>
              <a:t>SOFT TISSUE WALL</a:t>
            </a:r>
          </a:p>
          <a:p>
            <a:r>
              <a:rPr lang="en-US" sz="2800" dirty="0">
                <a:latin typeface="Times New Roman" pitchFamily="18" charset="0"/>
                <a:cs typeface="Times New Roman" pitchFamily="18" charset="0"/>
              </a:rPr>
              <a:t>BACTERIAL INVASION</a:t>
            </a:r>
          </a:p>
          <a:p>
            <a:r>
              <a:rPr lang="en-US" sz="2800" dirty="0">
                <a:latin typeface="Times New Roman" pitchFamily="18" charset="0"/>
                <a:cs typeface="Times New Roman" pitchFamily="18" charset="0"/>
              </a:rPr>
              <a:t>MICROTOPOGRAPHY OF GINGIVAL WALL</a:t>
            </a:r>
          </a:p>
          <a:p>
            <a:r>
              <a:rPr lang="en-US" sz="2800" dirty="0">
                <a:latin typeface="Times New Roman" pitchFamily="18" charset="0"/>
                <a:cs typeface="Times New Roman" pitchFamily="18" charset="0"/>
              </a:rPr>
              <a:t>PERIODONTAL POCKET AS HEALING LESIONS</a:t>
            </a:r>
          </a:p>
          <a:p>
            <a:r>
              <a:rPr lang="en-US" sz="2800" dirty="0">
                <a:latin typeface="Times New Roman" pitchFamily="18" charset="0"/>
                <a:cs typeface="Times New Roman" pitchFamily="18" charset="0"/>
              </a:rPr>
              <a:t>POCKET CONTENTS</a:t>
            </a:r>
          </a:p>
          <a:p>
            <a:r>
              <a:rPr lang="en-US" sz="2800" dirty="0">
                <a:latin typeface="Times New Roman" pitchFamily="18" charset="0"/>
                <a:cs typeface="Times New Roman" pitchFamily="18" charset="0"/>
              </a:rPr>
              <a:t>ROOT SURFACE WALL</a:t>
            </a:r>
            <a:endParaRPr lang="en-IN" sz="2800" dirty="0">
              <a:latin typeface="Times New Roman" pitchFamily="18" charset="0"/>
              <a:cs typeface="Times New Roman" pitchFamily="18" charset="0"/>
            </a:endParaRPr>
          </a:p>
        </p:txBody>
      </p:sp>
      <p:pic>
        <p:nvPicPr>
          <p:cNvPr id="6" name="Audio 5">
            <a:hlinkClick r:id="" action="ppaction://media"/>
            <a:extLst>
              <a:ext uri="{FF2B5EF4-FFF2-40B4-BE49-F238E27FC236}">
                <a16:creationId xmlns:a16="http://schemas.microsoft.com/office/drawing/2014/main" id="{98251CC7-C68F-0446-AC51-94B60169FB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022"/>
    </mc:Choice>
    <mc:Fallback xmlns="">
      <p:transition spd="slow" advTm="230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a:t>
            </a:r>
            <a:r>
              <a:rPr lang="en-US" dirty="0">
                <a:latin typeface="Times New Roman" pitchFamily="18" charset="0"/>
                <a:cs typeface="Times New Roman" pitchFamily="18" charset="0"/>
              </a:rPr>
              <a:t>tissue</a:t>
            </a:r>
            <a:r>
              <a:rPr lang="en-US" dirty="0"/>
              <a:t> wall</a:t>
            </a:r>
          </a:p>
        </p:txBody>
      </p:sp>
      <p:sp>
        <p:nvSpPr>
          <p:cNvPr id="3" name="Content Placeholder 2"/>
          <p:cNvSpPr>
            <a:spLocks noGrp="1"/>
          </p:cNvSpPr>
          <p:nvPr>
            <p:ph sz="quarter" idx="1"/>
          </p:nvPr>
        </p:nvSpPr>
        <p:spPr/>
        <p:txBody>
          <a:bodyPr>
            <a:normAutofit/>
          </a:bodyPr>
          <a:lstStyle/>
          <a:p>
            <a:r>
              <a:rPr lang="en-US" sz="2800" dirty="0">
                <a:latin typeface="Times New Roman" pitchFamily="18" charset="0"/>
                <a:cs typeface="Times New Roman" pitchFamily="18" charset="0"/>
              </a:rPr>
              <a:t>Edematous connective tissue is densely infiltrated with plasma cells (approximately 80%), lymphocytes, and a scattering of </a:t>
            </a:r>
            <a:r>
              <a:rPr lang="en-US" sz="2800" cap="small" dirty="0" err="1">
                <a:latin typeface="Times New Roman" pitchFamily="18" charset="0"/>
                <a:cs typeface="Times New Roman" pitchFamily="18" charset="0"/>
              </a:rPr>
              <a:t>Pmn's</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The blood vessels - increased in number, dilated, and engorged.</a:t>
            </a:r>
          </a:p>
          <a:p>
            <a:r>
              <a:rPr lang="en-US" sz="2800" dirty="0">
                <a:latin typeface="Times New Roman" pitchFamily="18" charset="0"/>
                <a:cs typeface="Times New Roman" pitchFamily="18" charset="0"/>
              </a:rPr>
              <a:t>The </a:t>
            </a:r>
            <a:r>
              <a:rPr lang="en-US" sz="2800" dirty="0" err="1">
                <a:latin typeface="Times New Roman" pitchFamily="18" charset="0"/>
                <a:cs typeface="Times New Roman" pitchFamily="18" charset="0"/>
              </a:rPr>
              <a:t>junctional</a:t>
            </a:r>
            <a:r>
              <a:rPr lang="en-US" sz="2800" dirty="0">
                <a:latin typeface="Times New Roman" pitchFamily="18" charset="0"/>
                <a:cs typeface="Times New Roman" pitchFamily="18" charset="0"/>
              </a:rPr>
              <a:t> epithelium at the base of the pocket is usually much shorter than that of a normal </a:t>
            </a:r>
            <a:r>
              <a:rPr lang="en-US" sz="2800" dirty="0" err="1">
                <a:latin typeface="Times New Roman" pitchFamily="18" charset="0"/>
                <a:cs typeface="Times New Roman" pitchFamily="18" charset="0"/>
              </a:rPr>
              <a:t>sulcus</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The most severe degenerative changes in the periodontal pocket occur along the lateral wall.</a:t>
            </a:r>
          </a:p>
          <a:p>
            <a:endParaRPr lang="en-US" sz="2800" dirty="0">
              <a:latin typeface="Times New Roman" pitchFamily="18" charset="0"/>
              <a:cs typeface="Times New Roman" pitchFamily="18" charset="0"/>
            </a:endParaRPr>
          </a:p>
        </p:txBody>
      </p:sp>
      <p:pic>
        <p:nvPicPr>
          <p:cNvPr id="4" name="Picture 3" descr="DSC00043.JPG"/>
          <p:cNvPicPr>
            <a:picLocks noChangeAspect="1"/>
          </p:cNvPicPr>
          <p:nvPr/>
        </p:nvPicPr>
        <p:blipFill>
          <a:blip r:embed="rId5" cstate="print">
            <a:lum bright="17000" contrast="52000"/>
          </a:blip>
          <a:stretch>
            <a:fillRect/>
          </a:stretch>
        </p:blipFill>
        <p:spPr>
          <a:xfrm>
            <a:off x="535044" y="1214422"/>
            <a:ext cx="8213420" cy="5072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Audio 6">
            <a:hlinkClick r:id="" action="ppaction://media"/>
            <a:extLst>
              <a:ext uri="{FF2B5EF4-FFF2-40B4-BE49-F238E27FC236}">
                <a16:creationId xmlns:a16="http://schemas.microsoft.com/office/drawing/2014/main" id="{B279909B-A162-654F-A797-C53ED8EC8FA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0452"/>
    </mc:Choice>
    <mc:Fallback xmlns="">
      <p:transition spd="slow" advTm="50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itchFamily="18" charset="0"/>
                <a:cs typeface="Times New Roman" pitchFamily="18" charset="0"/>
              </a:rPr>
              <a:t>BACTERIAL INVASION</a:t>
            </a:r>
            <a:endParaRPr lang="en-IN"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683568" y="1643050"/>
            <a:ext cx="8003232" cy="3849291"/>
          </a:xfrm>
        </p:spPr>
        <p:txBody>
          <a:bodyPr>
            <a:normAutofit/>
          </a:bodyPr>
          <a:lstStyle/>
          <a:p>
            <a:r>
              <a:rPr lang="en-US" sz="3200" dirty="0">
                <a:latin typeface="Times New Roman" pitchFamily="18" charset="0"/>
                <a:cs typeface="Times New Roman" pitchFamily="18" charset="0"/>
              </a:rPr>
              <a:t>Filaments, rods and </a:t>
            </a:r>
            <a:r>
              <a:rPr lang="en-US" sz="3200" dirty="0" err="1">
                <a:latin typeface="Times New Roman" pitchFamily="18" charset="0"/>
                <a:cs typeface="Times New Roman" pitchFamily="18" charset="0"/>
              </a:rPr>
              <a:t>coccoid</a:t>
            </a:r>
            <a:r>
              <a:rPr lang="en-US" sz="3200" dirty="0">
                <a:latin typeface="Times New Roman" pitchFamily="18" charset="0"/>
                <a:cs typeface="Times New Roman" pitchFamily="18" charset="0"/>
              </a:rPr>
              <a:t> organisms with gram negative cell walls- epithelium</a:t>
            </a:r>
          </a:p>
          <a:p>
            <a:r>
              <a:rPr lang="en-US" sz="3200" dirty="0">
                <a:latin typeface="Times New Roman" pitchFamily="18" charset="0"/>
                <a:cs typeface="Times New Roman" pitchFamily="18" charset="0"/>
              </a:rPr>
              <a:t>Some may even invade the </a:t>
            </a:r>
            <a:r>
              <a:rPr lang="en-US" sz="3200" dirty="0" err="1">
                <a:latin typeface="Times New Roman" pitchFamily="18" charset="0"/>
                <a:cs typeface="Times New Roman" pitchFamily="18" charset="0"/>
              </a:rPr>
              <a:t>subepithelial</a:t>
            </a:r>
            <a:r>
              <a:rPr lang="en-US" sz="3200" dirty="0">
                <a:latin typeface="Times New Roman" pitchFamily="18" charset="0"/>
                <a:cs typeface="Times New Roman" pitchFamily="18" charset="0"/>
              </a:rPr>
              <a:t> connective tissue</a:t>
            </a:r>
            <a:endParaRPr lang="en-IN" sz="3200" dirty="0">
              <a:latin typeface="Times New Roman" pitchFamily="18" charset="0"/>
              <a:cs typeface="Times New Roman" pitchFamily="18" charset="0"/>
            </a:endParaRPr>
          </a:p>
        </p:txBody>
      </p:sp>
      <p:pic>
        <p:nvPicPr>
          <p:cNvPr id="6" name="Audio 5">
            <a:hlinkClick r:id="" action="ppaction://media"/>
            <a:extLst>
              <a:ext uri="{FF2B5EF4-FFF2-40B4-BE49-F238E27FC236}">
                <a16:creationId xmlns:a16="http://schemas.microsoft.com/office/drawing/2014/main" id="{AF8309C2-4B6D-9744-99E1-27448E9D56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817"/>
    </mc:Choice>
    <mc:Fallback xmlns="">
      <p:transition spd="slow" advTm="17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solidFill>
                  <a:srgbClr val="000000"/>
                </a:solidFill>
                <a:latin typeface="Times New Roman" pitchFamily="18" charset="0"/>
                <a:cs typeface="Times New Roman" pitchFamily="18" charset="0"/>
              </a:rPr>
              <a:t>Microtopography</a:t>
            </a:r>
            <a:r>
              <a:rPr lang="en-US" dirty="0">
                <a:solidFill>
                  <a:srgbClr val="000000"/>
                </a:solidFill>
                <a:latin typeface="Times New Roman" pitchFamily="18" charset="0"/>
                <a:cs typeface="Times New Roman" pitchFamily="18" charset="0"/>
              </a:rPr>
              <a:t> of the Gingival Wall of the Pocket</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8229600" cy="5162128"/>
          </a:xfrm>
        </p:spPr>
        <p:txBody>
          <a:bodyPr>
            <a:normAutofit/>
          </a:bodyPr>
          <a:lstStyle/>
          <a:p>
            <a:pPr lvl="1">
              <a:buNone/>
            </a:pPr>
            <a:r>
              <a:rPr lang="en-US" sz="3200" dirty="0">
                <a:solidFill>
                  <a:schemeClr val="tx1"/>
                </a:solidFill>
                <a:latin typeface="Times New Roman" pitchFamily="18" charset="0"/>
                <a:cs typeface="Times New Roman" pitchFamily="18" charset="0"/>
              </a:rPr>
              <a:t>1. Areas of relative quiescence (Demonstrating boundaries of the epithelial cells with occasional shedding of cells)</a:t>
            </a:r>
          </a:p>
          <a:p>
            <a:pPr lvl="1">
              <a:buNone/>
            </a:pPr>
            <a:r>
              <a:rPr lang="en-US" sz="3200" dirty="0">
                <a:solidFill>
                  <a:schemeClr val="tx1"/>
                </a:solidFill>
                <a:latin typeface="Times New Roman" pitchFamily="18" charset="0"/>
                <a:cs typeface="Times New Roman" pitchFamily="18" charset="0"/>
              </a:rPr>
              <a:t>2. Areas of bacterial accumulation (Demonstrating depression on the epithelial surface with </a:t>
            </a:r>
            <a:r>
              <a:rPr lang="en-US" sz="3200" dirty="0" err="1">
                <a:solidFill>
                  <a:schemeClr val="tx1"/>
                </a:solidFill>
                <a:latin typeface="Times New Roman" pitchFamily="18" charset="0"/>
                <a:cs typeface="Times New Roman" pitchFamily="18" charset="0"/>
              </a:rPr>
              <a:t>abudant</a:t>
            </a:r>
            <a:r>
              <a:rPr lang="en-US" sz="3200" dirty="0">
                <a:solidFill>
                  <a:schemeClr val="tx1"/>
                </a:solidFill>
                <a:latin typeface="Times New Roman" pitchFamily="18" charset="0"/>
                <a:cs typeface="Times New Roman" pitchFamily="18" charset="0"/>
              </a:rPr>
              <a:t> debris and a fibrin like material. Bacterial plaque was seen penetrating into enlarged intercellular spaces of the pocket epithelium)</a:t>
            </a:r>
          </a:p>
          <a:p>
            <a:pPr lvl="1">
              <a:buNone/>
            </a:pPr>
            <a:endParaRPr lang="en-IN" sz="3200" dirty="0">
              <a:solidFill>
                <a:schemeClr val="tx1"/>
              </a:solidFill>
              <a:latin typeface="Times New Roman" pitchFamily="18" charset="0"/>
              <a:cs typeface="Times New Roman" pitchFamily="18" charset="0"/>
            </a:endParaRPr>
          </a:p>
        </p:txBody>
      </p:sp>
      <p:pic>
        <p:nvPicPr>
          <p:cNvPr id="6" name="Audio 5">
            <a:hlinkClick r:id="" action="ppaction://media"/>
            <a:extLst>
              <a:ext uri="{FF2B5EF4-FFF2-40B4-BE49-F238E27FC236}">
                <a16:creationId xmlns:a16="http://schemas.microsoft.com/office/drawing/2014/main" id="{D9464C2E-B19B-2B41-8E92-0A5C8F15A6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36"/>
    </mc:Choice>
    <mc:Fallback xmlns="">
      <p:transition spd="slow" advTm="38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solidFill>
                  <a:srgbClr val="000000"/>
                </a:solidFill>
                <a:latin typeface="Times New Roman" pitchFamily="18" charset="0"/>
                <a:cs typeface="Times New Roman" pitchFamily="18" charset="0"/>
              </a:rPr>
              <a:t>Microtopography</a:t>
            </a:r>
            <a:r>
              <a:rPr lang="en-US" dirty="0">
                <a:solidFill>
                  <a:srgbClr val="000000"/>
                </a:solidFill>
                <a:latin typeface="Times New Roman" pitchFamily="18" charset="0"/>
                <a:cs typeface="Times New Roman" pitchFamily="18" charset="0"/>
              </a:rPr>
              <a:t> of the Gingival Wall of the Pocket</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None/>
            </a:pPr>
            <a:endParaRPr lang="en-US" sz="3200" dirty="0">
              <a:latin typeface="Times New Roman" pitchFamily="18" charset="0"/>
              <a:cs typeface="Times New Roman" pitchFamily="18" charset="0"/>
            </a:endParaRPr>
          </a:p>
          <a:p>
            <a:pPr lvl="1">
              <a:buNone/>
            </a:pPr>
            <a:r>
              <a:rPr lang="en-US" sz="3200" dirty="0">
                <a:solidFill>
                  <a:schemeClr val="tx1"/>
                </a:solidFill>
                <a:latin typeface="Times New Roman" pitchFamily="18" charset="0"/>
                <a:cs typeface="Times New Roman" pitchFamily="18" charset="0"/>
              </a:rPr>
              <a:t>3.Areas of emergence of leukocytes (located at the area peripheral of leukocyte-bacteria interaction)</a:t>
            </a:r>
          </a:p>
          <a:p>
            <a:pPr lvl="1">
              <a:buNone/>
            </a:pPr>
            <a:r>
              <a:rPr lang="en-US" sz="3200" dirty="0">
                <a:solidFill>
                  <a:schemeClr val="tx1"/>
                </a:solidFill>
                <a:latin typeface="Times New Roman" pitchFamily="18" charset="0"/>
                <a:cs typeface="Times New Roman" pitchFamily="18" charset="0"/>
              </a:rPr>
              <a:t>4. Areas of leukocyte-bacteria interaction (numerous leukocytes emerging from intercellular space covered by bacteria in process of phagocytosis)</a:t>
            </a:r>
          </a:p>
        </p:txBody>
      </p:sp>
      <p:pic>
        <p:nvPicPr>
          <p:cNvPr id="5" name="Audio 4">
            <a:hlinkClick r:id="" action="ppaction://media"/>
            <a:extLst>
              <a:ext uri="{FF2B5EF4-FFF2-40B4-BE49-F238E27FC236}">
                <a16:creationId xmlns:a16="http://schemas.microsoft.com/office/drawing/2014/main" id="{69D4D887-B9B7-D347-A155-CBE7CCE1596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400687318"/>
      </p:ext>
    </p:extLst>
  </p:cSld>
  <p:clrMapOvr>
    <a:masterClrMapping/>
  </p:clrMapOvr>
  <mc:AlternateContent xmlns:mc="http://schemas.openxmlformats.org/markup-compatibility/2006" xmlns:p14="http://schemas.microsoft.com/office/powerpoint/2010/main">
    <mc:Choice Requires="p14">
      <p:transition spd="slow" p14:dur="2000" advTm="25135"/>
    </mc:Choice>
    <mc:Fallback xmlns="">
      <p:transition spd="slow" advTm="251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solidFill>
                  <a:srgbClr val="000000"/>
                </a:solidFill>
                <a:latin typeface="Times New Roman" pitchFamily="18" charset="0"/>
                <a:cs typeface="Times New Roman" pitchFamily="18" charset="0"/>
              </a:rPr>
              <a:t>Microtopography</a:t>
            </a:r>
            <a:r>
              <a:rPr lang="en-US" dirty="0">
                <a:solidFill>
                  <a:srgbClr val="000000"/>
                </a:solidFill>
                <a:latin typeface="Times New Roman" pitchFamily="18" charset="0"/>
                <a:cs typeface="Times New Roman" pitchFamily="18" charset="0"/>
              </a:rPr>
              <a:t> of the Gingival Wall of the Pocket</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lvl="1">
              <a:buNone/>
            </a:pPr>
            <a:r>
              <a:rPr lang="en-US" sz="3200" dirty="0">
                <a:solidFill>
                  <a:schemeClr val="tx1"/>
                </a:solidFill>
                <a:latin typeface="Times New Roman" pitchFamily="18" charset="0"/>
                <a:cs typeface="Times New Roman" pitchFamily="18" charset="0"/>
              </a:rPr>
              <a:t>5. Areas of intense epithelial desquamation (semi-loosened and folded epithelial </a:t>
            </a:r>
            <a:r>
              <a:rPr lang="en-US" sz="3200" dirty="0" err="1">
                <a:solidFill>
                  <a:schemeClr val="tx1"/>
                </a:solidFill>
                <a:latin typeface="Times New Roman" pitchFamily="18" charset="0"/>
                <a:cs typeface="Times New Roman" pitchFamily="18" charset="0"/>
              </a:rPr>
              <a:t>squames</a:t>
            </a:r>
            <a:r>
              <a:rPr lang="en-US" sz="3200" dirty="0">
                <a:solidFill>
                  <a:schemeClr val="tx1"/>
                </a:solidFill>
                <a:latin typeface="Times New Roman" pitchFamily="18" charset="0"/>
                <a:cs typeface="Times New Roman" pitchFamily="18" charset="0"/>
              </a:rPr>
              <a:t> with one end attached and one loose </a:t>
            </a:r>
            <a:r>
              <a:rPr lang="en-US" sz="3200" dirty="0" err="1">
                <a:solidFill>
                  <a:schemeClr val="tx1"/>
                </a:solidFill>
                <a:latin typeface="Times New Roman" pitchFamily="18" charset="0"/>
                <a:cs typeface="Times New Roman" pitchFamily="18" charset="0"/>
              </a:rPr>
              <a:t>inpocket</a:t>
            </a:r>
            <a:r>
              <a:rPr lang="en-US" sz="3200" dirty="0">
                <a:solidFill>
                  <a:schemeClr val="tx1"/>
                </a:solidFill>
                <a:latin typeface="Times New Roman" pitchFamily="18" charset="0"/>
                <a:cs typeface="Times New Roman" pitchFamily="18" charset="0"/>
              </a:rPr>
              <a:t> space)</a:t>
            </a:r>
          </a:p>
          <a:p>
            <a:pPr lvl="1">
              <a:buNone/>
            </a:pPr>
            <a:r>
              <a:rPr lang="en-US" sz="3200" dirty="0">
                <a:solidFill>
                  <a:schemeClr val="tx1"/>
                </a:solidFill>
                <a:latin typeface="Times New Roman" pitchFamily="18" charset="0"/>
                <a:cs typeface="Times New Roman" pitchFamily="18" charset="0"/>
              </a:rPr>
              <a:t>6. Areas of ulceration (exposed connective tissue)</a:t>
            </a:r>
          </a:p>
          <a:p>
            <a:pPr lvl="1">
              <a:buNone/>
            </a:pPr>
            <a:r>
              <a:rPr lang="en-US" sz="3200" dirty="0">
                <a:solidFill>
                  <a:schemeClr val="tx1"/>
                </a:solidFill>
                <a:latin typeface="Times New Roman" pitchFamily="18" charset="0"/>
                <a:cs typeface="Times New Roman" pitchFamily="18" charset="0"/>
              </a:rPr>
              <a:t>7. Areas of hemorrhage (with numerous erythrocytes)</a:t>
            </a:r>
            <a:endParaRPr lang="en-IN" sz="3200" dirty="0">
              <a:solidFill>
                <a:schemeClr val="tx1"/>
              </a:solidFill>
              <a:latin typeface="Times New Roman" pitchFamily="18" charset="0"/>
              <a:cs typeface="Times New Roman" pitchFamily="18" charset="0"/>
            </a:endParaRPr>
          </a:p>
        </p:txBody>
      </p:sp>
      <p:pic>
        <p:nvPicPr>
          <p:cNvPr id="5" name="Audio 4">
            <a:hlinkClick r:id="" action="ppaction://media"/>
            <a:extLst>
              <a:ext uri="{FF2B5EF4-FFF2-40B4-BE49-F238E27FC236}">
                <a16:creationId xmlns:a16="http://schemas.microsoft.com/office/drawing/2014/main" id="{B65611FC-4B97-9D47-881E-D8B541C0C1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771751138"/>
      </p:ext>
    </p:extLst>
  </p:cSld>
  <p:clrMapOvr>
    <a:masterClrMapping/>
  </p:clrMapOvr>
  <mc:AlternateContent xmlns:mc="http://schemas.openxmlformats.org/markup-compatibility/2006" xmlns:p14="http://schemas.microsoft.com/office/powerpoint/2010/main">
    <mc:Choice Requires="p14">
      <p:transition spd="slow" p14:dur="2000" advTm="30535"/>
    </mc:Choice>
    <mc:Fallback xmlns="">
      <p:transition spd="slow" advTm="30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2-638.jpg"/>
          <p:cNvPicPr>
            <a:picLocks noGrp="1" noChangeAspect="1"/>
          </p:cNvPicPr>
          <p:nvPr>
            <p:ph sz="quarter" idx="1"/>
          </p:nvPr>
        </p:nvPicPr>
        <p:blipFill>
          <a:blip r:embed="rId5" cstate="print">
            <a:lum bright="-10000"/>
          </a:blip>
          <a:srcRect l="36669" r="4084"/>
          <a:stretch>
            <a:fillRect/>
          </a:stretch>
        </p:blipFill>
        <p:spPr>
          <a:xfrm>
            <a:off x="971600" y="1268760"/>
            <a:ext cx="6768752" cy="5040560"/>
          </a:xfrm>
        </p:spPr>
      </p:pic>
      <p:sp>
        <p:nvSpPr>
          <p:cNvPr id="6" name="TextBox 5"/>
          <p:cNvSpPr txBox="1"/>
          <p:nvPr/>
        </p:nvSpPr>
        <p:spPr>
          <a:xfrm>
            <a:off x="899592" y="1124744"/>
            <a:ext cx="309634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Times New Roman" pitchFamily="18" charset="0"/>
                <a:cs typeface="Times New Roman" pitchFamily="18" charset="0"/>
              </a:rPr>
              <a:t>Bacterial leukocyte interaction</a:t>
            </a:r>
            <a:endParaRPr lang="en-IN" dirty="0">
              <a:latin typeface="Times New Roman" pitchFamily="18" charset="0"/>
              <a:cs typeface="Times New Roman" pitchFamily="18" charset="0"/>
            </a:endParaRPr>
          </a:p>
        </p:txBody>
      </p:sp>
      <p:sp>
        <p:nvSpPr>
          <p:cNvPr id="7" name="TextBox 6"/>
          <p:cNvSpPr txBox="1"/>
          <p:nvPr/>
        </p:nvSpPr>
        <p:spPr>
          <a:xfrm>
            <a:off x="0" y="3717032"/>
            <a:ext cx="248376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Times New Roman" pitchFamily="18" charset="0"/>
                <a:cs typeface="Times New Roman" pitchFamily="18" charset="0"/>
              </a:rPr>
              <a:t>Bacterial Accumulation</a:t>
            </a:r>
            <a:endParaRPr lang="en-IN" dirty="0">
              <a:latin typeface="Times New Roman" pitchFamily="18" charset="0"/>
              <a:cs typeface="Times New Roman" pitchFamily="18" charset="0"/>
            </a:endParaRPr>
          </a:p>
        </p:txBody>
      </p:sp>
      <p:cxnSp>
        <p:nvCxnSpPr>
          <p:cNvPr id="10" name="Straight Arrow Connector 9"/>
          <p:cNvCxnSpPr/>
          <p:nvPr/>
        </p:nvCxnSpPr>
        <p:spPr>
          <a:xfrm flipV="1">
            <a:off x="827584" y="2420888"/>
            <a:ext cx="360040" cy="1152128"/>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2915816" y="1484784"/>
            <a:ext cx="288032" cy="1152128"/>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3635896" y="1268760"/>
            <a:ext cx="576064" cy="2304256"/>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683568" y="6093296"/>
            <a:ext cx="237626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Times New Roman" pitchFamily="18" charset="0"/>
                <a:cs typeface="Times New Roman" pitchFamily="18" charset="0"/>
              </a:rPr>
              <a:t>Pocket epithelium in a Quiescent state</a:t>
            </a:r>
            <a:endParaRPr lang="en-IN" dirty="0">
              <a:latin typeface="Times New Roman" pitchFamily="18" charset="0"/>
              <a:cs typeface="Times New Roman" pitchFamily="18" charset="0"/>
            </a:endParaRPr>
          </a:p>
        </p:txBody>
      </p:sp>
      <p:sp>
        <p:nvSpPr>
          <p:cNvPr id="22" name="TextBox 21"/>
          <p:cNvSpPr txBox="1"/>
          <p:nvPr/>
        </p:nvSpPr>
        <p:spPr>
          <a:xfrm>
            <a:off x="899592" y="5877272"/>
            <a:ext cx="237626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Times New Roman" pitchFamily="18" charset="0"/>
                <a:cs typeface="Times New Roman" pitchFamily="18" charset="0"/>
              </a:rPr>
              <a:t>Area of Hemorrhage</a:t>
            </a:r>
            <a:endParaRPr lang="en-IN" dirty="0">
              <a:latin typeface="Times New Roman" pitchFamily="18" charset="0"/>
              <a:cs typeface="Times New Roman" pitchFamily="18" charset="0"/>
            </a:endParaRPr>
          </a:p>
        </p:txBody>
      </p:sp>
      <p:sp>
        <p:nvSpPr>
          <p:cNvPr id="23" name="TextBox 22"/>
          <p:cNvSpPr txBox="1"/>
          <p:nvPr/>
        </p:nvSpPr>
        <p:spPr>
          <a:xfrm>
            <a:off x="4283968" y="6211669"/>
            <a:ext cx="288032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Times New Roman" pitchFamily="18" charset="0"/>
                <a:cs typeface="Times New Roman" pitchFamily="18" charset="0"/>
              </a:rPr>
              <a:t>Connective tissue fibers and cells in the bottom of ulcer</a:t>
            </a:r>
            <a:endParaRPr lang="en-IN" dirty="0">
              <a:latin typeface="Times New Roman" pitchFamily="18" charset="0"/>
              <a:cs typeface="Times New Roman" pitchFamily="18" charset="0"/>
            </a:endParaRPr>
          </a:p>
        </p:txBody>
      </p:sp>
      <p:cxnSp>
        <p:nvCxnSpPr>
          <p:cNvPr id="25" name="Straight Arrow Connector 24"/>
          <p:cNvCxnSpPr/>
          <p:nvPr/>
        </p:nvCxnSpPr>
        <p:spPr>
          <a:xfrm flipV="1">
            <a:off x="2699792" y="5589240"/>
            <a:ext cx="432048" cy="432048"/>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flipV="1">
            <a:off x="1115616" y="4653136"/>
            <a:ext cx="288032" cy="1224136"/>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flipV="1">
            <a:off x="5436096" y="5661248"/>
            <a:ext cx="72008" cy="504056"/>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pic>
        <p:nvPicPr>
          <p:cNvPr id="3" name="Audio 2">
            <a:hlinkClick r:id="" action="ppaction://media"/>
            <a:extLst>
              <a:ext uri="{FF2B5EF4-FFF2-40B4-BE49-F238E27FC236}">
                <a16:creationId xmlns:a16="http://schemas.microsoft.com/office/drawing/2014/main" id="{A05EE84F-21CB-D143-84D1-6164D2BADF3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815"/>
    </mc:Choice>
    <mc:Fallback xmlns="">
      <p:transition spd="slow" advTm="408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ppt_w*0.05"/>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fade">
                                      <p:cBhvr>
                                        <p:cTn id="15" dur="500"/>
                                        <p:tgtEl>
                                          <p:spTgt spid="10"/>
                                        </p:tgtEl>
                                      </p:cBhvr>
                                    </p:animEffect>
                                  </p:childTnLst>
                                </p:cTn>
                              </p:par>
                              <p:par>
                                <p:cTn id="16" presetID="54" presetClass="entr" presetSubtype="0" accel="100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ppt_w*0.05"/>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anim calcmode="lin" valueType="num">
                                      <p:cBhvr>
                                        <p:cTn id="20" dur="500" fill="hold"/>
                                        <p:tgtEl>
                                          <p:spTgt spid="7"/>
                                        </p:tgtEl>
                                        <p:attrNameLst>
                                          <p:attrName>ppt_x</p:attrName>
                                        </p:attrNameLst>
                                      </p:cBhvr>
                                      <p:tavLst>
                                        <p:tav tm="0">
                                          <p:val>
                                            <p:strVal val="#ppt_x-.2"/>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nodeType="clickEffect">
                                  <p:stCondLst>
                                    <p:cond delay="0"/>
                                  </p:stCondLst>
                                  <p:childTnLst>
                                    <p:anim calcmode="lin" valueType="num">
                                      <p:cBhvr>
                                        <p:cTn id="26" dur="500"/>
                                        <p:tgtEl>
                                          <p:spTgt spid="10"/>
                                        </p:tgtEl>
                                        <p:attrNameLst>
                                          <p:attrName>ppt_w</p:attrName>
                                        </p:attrNameLst>
                                      </p:cBhvr>
                                      <p:tavLst>
                                        <p:tav tm="0">
                                          <p:val>
                                            <p:strVal val="ppt_w"/>
                                          </p:val>
                                        </p:tav>
                                        <p:tav tm="100000">
                                          <p:val>
                                            <p:fltVal val="0"/>
                                          </p:val>
                                        </p:tav>
                                      </p:tavLst>
                                    </p:anim>
                                    <p:anim calcmode="lin" valueType="num">
                                      <p:cBhvr>
                                        <p:cTn id="27" dur="500"/>
                                        <p:tgtEl>
                                          <p:spTgt spid="10"/>
                                        </p:tgtEl>
                                        <p:attrNameLst>
                                          <p:attrName>ppt_h</p:attrName>
                                        </p:attrNameLst>
                                      </p:cBhvr>
                                      <p:tavLst>
                                        <p:tav tm="0">
                                          <p:val>
                                            <p:strVal val="ppt_h"/>
                                          </p:val>
                                        </p:tav>
                                        <p:tav tm="100000">
                                          <p:val>
                                            <p:fltVal val="0"/>
                                          </p:val>
                                        </p:tav>
                                      </p:tavLst>
                                    </p:anim>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53" presetClass="exit" presetSubtype="0" fill="hold" grpId="1" nodeType="with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fltVal val="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lide(fromBottom)">
                                      <p:cBhvr>
                                        <p:cTn id="39" dur="500"/>
                                        <p:tgtEl>
                                          <p:spTgt spid="6"/>
                                        </p:tgtEl>
                                      </p:cBhvr>
                                    </p:animEffect>
                                  </p:childTnLst>
                                </p:cTn>
                              </p:par>
                              <p:par>
                                <p:cTn id="40" presetID="12" presetClass="entr" presetSubtype="4"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lide(fromBottom)">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grpId="1" nodeType="clickEffect">
                                  <p:stCondLst>
                                    <p:cond delay="0"/>
                                  </p:stCondLst>
                                  <p:childTnLst>
                                    <p:animEffect transition="out" filter="diamond(in)">
                                      <p:cBhvr>
                                        <p:cTn id="46" dur="2000"/>
                                        <p:tgtEl>
                                          <p:spTgt spid="6"/>
                                        </p:tgtEl>
                                      </p:cBhvr>
                                    </p:animEffect>
                                    <p:set>
                                      <p:cBhvr>
                                        <p:cTn id="47" dur="1" fill="hold">
                                          <p:stCondLst>
                                            <p:cond delay="1999"/>
                                          </p:stCondLst>
                                        </p:cTn>
                                        <p:tgtEl>
                                          <p:spTgt spid="6"/>
                                        </p:tgtEl>
                                        <p:attrNameLst>
                                          <p:attrName>style.visibility</p:attrName>
                                        </p:attrNameLst>
                                      </p:cBhvr>
                                      <p:to>
                                        <p:strVal val="hidden"/>
                                      </p:to>
                                    </p:set>
                                  </p:childTnLst>
                                </p:cTn>
                              </p:par>
                              <p:par>
                                <p:cTn id="48" presetID="8" presetClass="exit" presetSubtype="16" fill="hold" nodeType="withEffect">
                                  <p:stCondLst>
                                    <p:cond delay="0"/>
                                  </p:stCondLst>
                                  <p:childTnLst>
                                    <p:animEffect transition="out" filter="diamond(in)">
                                      <p:cBhvr>
                                        <p:cTn id="49" dur="2000"/>
                                        <p:tgtEl>
                                          <p:spTgt spid="13"/>
                                        </p:tgtEl>
                                      </p:cBhvr>
                                    </p:animEffect>
                                    <p:set>
                                      <p:cBhvr>
                                        <p:cTn id="50" dur="1" fill="hold">
                                          <p:stCondLst>
                                            <p:cond delay="1999"/>
                                          </p:stCondLst>
                                        </p:cTn>
                                        <p:tgtEl>
                                          <p:spTgt spid="13"/>
                                        </p:tgtEl>
                                        <p:attrNameLst>
                                          <p:attrName>style.visibility</p:attrName>
                                        </p:attrNameLst>
                                      </p:cBhvr>
                                      <p:to>
                                        <p:strVal val="hidden"/>
                                      </p:to>
                                    </p:set>
                                  </p:childTnLst>
                                </p:cTn>
                              </p:par>
                              <p:par>
                                <p:cTn id="51" presetID="54" presetClass="entr" presetSubtype="0" accel="10000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strVal val="#ppt_w*0.05"/>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anim calcmode="lin" valueType="num">
                                      <p:cBhvr>
                                        <p:cTn id="55" dur="500" fill="hold"/>
                                        <p:tgtEl>
                                          <p:spTgt spid="15"/>
                                        </p:tgtEl>
                                        <p:attrNameLst>
                                          <p:attrName>ppt_x</p:attrName>
                                        </p:attrNameLst>
                                      </p:cBhvr>
                                      <p:tavLst>
                                        <p:tav tm="0">
                                          <p:val>
                                            <p:strVal val="#ppt_x-.2"/>
                                          </p:val>
                                        </p:tav>
                                        <p:tav tm="100000">
                                          <p:val>
                                            <p:strVal val="#ppt_x"/>
                                          </p:val>
                                        </p:tav>
                                      </p:tavLst>
                                    </p:anim>
                                    <p:anim calcmode="lin" valueType="num">
                                      <p:cBhvr>
                                        <p:cTn id="56" dur="500" fill="hold"/>
                                        <p:tgtEl>
                                          <p:spTgt spid="15"/>
                                        </p:tgtEl>
                                        <p:attrNameLst>
                                          <p:attrName>ppt_y</p:attrName>
                                        </p:attrNameLst>
                                      </p:cBhvr>
                                      <p:tavLst>
                                        <p:tav tm="0">
                                          <p:val>
                                            <p:strVal val="#ppt_y"/>
                                          </p:val>
                                        </p:tav>
                                        <p:tav tm="100000">
                                          <p:val>
                                            <p:strVal val="#ppt_y"/>
                                          </p:val>
                                        </p:tav>
                                      </p:tavLst>
                                    </p:anim>
                                    <p:animEffect transition="in" filter="fade">
                                      <p:cBhvr>
                                        <p:cTn id="57" dur="500"/>
                                        <p:tgtEl>
                                          <p:spTgt spid="15"/>
                                        </p:tgtEl>
                                      </p:cBhvr>
                                    </p:animEffect>
                                  </p:childTnLst>
                                </p:cTn>
                              </p:par>
                              <p:par>
                                <p:cTn id="58" presetID="53" presetClass="exit" presetSubtype="0" fill="hold" nodeType="withEffect">
                                  <p:stCondLst>
                                    <p:cond delay="0"/>
                                  </p:stCondLst>
                                  <p:childTnLst>
                                    <p:anim calcmode="lin" valueType="num">
                                      <p:cBhvr>
                                        <p:cTn id="59" dur="500"/>
                                        <p:tgtEl>
                                          <p:spTgt spid="15"/>
                                        </p:tgtEl>
                                        <p:attrNameLst>
                                          <p:attrName>ppt_w</p:attrName>
                                        </p:attrNameLst>
                                      </p:cBhvr>
                                      <p:tavLst>
                                        <p:tav tm="0">
                                          <p:val>
                                            <p:strVal val="ppt_w"/>
                                          </p:val>
                                        </p:tav>
                                        <p:tav tm="100000">
                                          <p:val>
                                            <p:fltVal val="0"/>
                                          </p:val>
                                        </p:tav>
                                      </p:tavLst>
                                    </p:anim>
                                    <p:anim calcmode="lin" valueType="num">
                                      <p:cBhvr>
                                        <p:cTn id="60" dur="500"/>
                                        <p:tgtEl>
                                          <p:spTgt spid="15"/>
                                        </p:tgtEl>
                                        <p:attrNameLst>
                                          <p:attrName>ppt_h</p:attrName>
                                        </p:attrNameLst>
                                      </p:cBhvr>
                                      <p:tavLst>
                                        <p:tav tm="0">
                                          <p:val>
                                            <p:strVal val="ppt_h"/>
                                          </p:val>
                                        </p:tav>
                                        <p:tav tm="100000">
                                          <p:val>
                                            <p:fltVal val="0"/>
                                          </p:val>
                                        </p:tav>
                                      </p:tavLst>
                                    </p:anim>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21"/>
                                        </p:tgtEl>
                                        <p:attrNameLst>
                                          <p:attrName>ppt_x</p:attrName>
                                        </p:attrNameLst>
                                      </p:cBhvr>
                                      <p:tavLst>
                                        <p:tav tm="0">
                                          <p:val>
                                            <p:strVal val="ppt_x"/>
                                          </p:val>
                                        </p:tav>
                                        <p:tav tm="100000">
                                          <p:val>
                                            <p:strVal val="ppt_x"/>
                                          </p:val>
                                        </p:tav>
                                      </p:tavLst>
                                    </p:anim>
                                    <p:anim calcmode="lin" valueType="num">
                                      <p:cBhvr additive="base">
                                        <p:cTn id="77" dur="500"/>
                                        <p:tgtEl>
                                          <p:spTgt spid="21"/>
                                        </p:tgtEl>
                                        <p:attrNameLst>
                                          <p:attrName>ppt_y</p:attrName>
                                        </p:attrNameLst>
                                      </p:cBhvr>
                                      <p:tavLst>
                                        <p:tav tm="0">
                                          <p:val>
                                            <p:strVal val="ppt_y"/>
                                          </p:val>
                                        </p:tav>
                                        <p:tav tm="100000">
                                          <p:val>
                                            <p:strVal val="1+ppt_h/2"/>
                                          </p:val>
                                        </p:tav>
                                      </p:tavLst>
                                    </p:anim>
                                    <p:set>
                                      <p:cBhvr>
                                        <p:cTn id="78" dur="1" fill="hold">
                                          <p:stCondLst>
                                            <p:cond delay="499"/>
                                          </p:stCondLst>
                                        </p:cTn>
                                        <p:tgtEl>
                                          <p:spTgt spid="21"/>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25"/>
                                        </p:tgtEl>
                                        <p:attrNameLst>
                                          <p:attrName>ppt_x</p:attrName>
                                        </p:attrNameLst>
                                      </p:cBhvr>
                                      <p:tavLst>
                                        <p:tav tm="0">
                                          <p:val>
                                            <p:strVal val="ppt_x"/>
                                          </p:val>
                                        </p:tav>
                                        <p:tav tm="100000">
                                          <p:val>
                                            <p:strVal val="ppt_x"/>
                                          </p:val>
                                        </p:tav>
                                      </p:tavLst>
                                    </p:anim>
                                    <p:anim calcmode="lin" valueType="num">
                                      <p:cBhvr additive="base">
                                        <p:cTn id="81" dur="500"/>
                                        <p:tgtEl>
                                          <p:spTgt spid="25"/>
                                        </p:tgtEl>
                                        <p:attrNameLst>
                                          <p:attrName>ppt_y</p:attrName>
                                        </p:attrNameLst>
                                      </p:cBhvr>
                                      <p:tavLst>
                                        <p:tav tm="0">
                                          <p:val>
                                            <p:strVal val="ppt_y"/>
                                          </p:val>
                                        </p:tav>
                                        <p:tav tm="100000">
                                          <p:val>
                                            <p:strVal val="1+ppt_h/2"/>
                                          </p:val>
                                        </p:tav>
                                      </p:tavLst>
                                    </p:anim>
                                    <p:set>
                                      <p:cBhvr>
                                        <p:cTn id="82" dur="1" fill="hold">
                                          <p:stCondLst>
                                            <p:cond delay="499"/>
                                          </p:stCondLst>
                                        </p:cTn>
                                        <p:tgtEl>
                                          <p:spTgt spid="2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22"/>
                                        </p:tgtEl>
                                        <p:attrNameLst>
                                          <p:attrName>ppt_x</p:attrName>
                                        </p:attrNameLst>
                                      </p:cBhvr>
                                      <p:tavLst>
                                        <p:tav tm="0">
                                          <p:val>
                                            <p:strVal val="ppt_x"/>
                                          </p:val>
                                        </p:tav>
                                        <p:tav tm="100000">
                                          <p:val>
                                            <p:strVal val="ppt_x"/>
                                          </p:val>
                                        </p:tav>
                                      </p:tavLst>
                                    </p:anim>
                                    <p:anim calcmode="lin" valueType="num">
                                      <p:cBhvr additive="base">
                                        <p:cTn id="97" dur="500"/>
                                        <p:tgtEl>
                                          <p:spTgt spid="22"/>
                                        </p:tgtEl>
                                        <p:attrNameLst>
                                          <p:attrName>ppt_y</p:attrName>
                                        </p:attrNameLst>
                                      </p:cBhvr>
                                      <p:tavLst>
                                        <p:tav tm="0">
                                          <p:val>
                                            <p:strVal val="ppt_y"/>
                                          </p:val>
                                        </p:tav>
                                        <p:tav tm="100000">
                                          <p:val>
                                            <p:strVal val="1+ppt_h/2"/>
                                          </p:val>
                                        </p:tav>
                                      </p:tavLst>
                                    </p:anim>
                                    <p:set>
                                      <p:cBhvr>
                                        <p:cTn id="98" dur="1" fill="hold">
                                          <p:stCondLst>
                                            <p:cond delay="499"/>
                                          </p:stCondLst>
                                        </p:cTn>
                                        <p:tgtEl>
                                          <p:spTgt spid="22"/>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26"/>
                                        </p:tgtEl>
                                        <p:attrNameLst>
                                          <p:attrName>ppt_x</p:attrName>
                                        </p:attrNameLst>
                                      </p:cBhvr>
                                      <p:tavLst>
                                        <p:tav tm="0">
                                          <p:val>
                                            <p:strVal val="ppt_x"/>
                                          </p:val>
                                        </p:tav>
                                        <p:tav tm="100000">
                                          <p:val>
                                            <p:strVal val="ppt_x"/>
                                          </p:val>
                                        </p:tav>
                                      </p:tavLst>
                                    </p:anim>
                                    <p:anim calcmode="lin" valueType="num">
                                      <p:cBhvr additive="base">
                                        <p:cTn id="101" dur="500"/>
                                        <p:tgtEl>
                                          <p:spTgt spid="26"/>
                                        </p:tgtEl>
                                        <p:attrNameLst>
                                          <p:attrName>ppt_y</p:attrName>
                                        </p:attrNameLst>
                                      </p:cBhvr>
                                      <p:tavLst>
                                        <p:tav tm="0">
                                          <p:val>
                                            <p:strVal val="ppt_y"/>
                                          </p:val>
                                        </p:tav>
                                        <p:tav tm="100000">
                                          <p:val>
                                            <p:strVal val="1+ppt_h/2"/>
                                          </p:val>
                                        </p:tav>
                                      </p:tavLst>
                                    </p:anim>
                                    <p:set>
                                      <p:cBhvr>
                                        <p:cTn id="102" dur="1" fill="hold">
                                          <p:stCondLst>
                                            <p:cond delay="499"/>
                                          </p:stCondLst>
                                        </p:cTn>
                                        <p:tgtEl>
                                          <p:spTgt spid="2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6" presetClass="entr" presetSubtype="26"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arn(inHorizontal)">
                                      <p:cBhvr>
                                        <p:cTn id="107" dur="500"/>
                                        <p:tgtEl>
                                          <p:spTgt spid="23"/>
                                        </p:tgtEl>
                                      </p:cBhvr>
                                    </p:animEffect>
                                  </p:childTnLst>
                                </p:cTn>
                              </p:par>
                              <p:par>
                                <p:cTn id="108" presetID="16" presetClass="entr" presetSubtype="26" fill="hold"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barn(inHorizontal)">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xit" presetSubtype="4" fill="hold" grpId="1" nodeType="clickEffect">
                                  <p:stCondLst>
                                    <p:cond delay="0"/>
                                  </p:stCondLst>
                                  <p:childTnLst>
                                    <p:animEffect transition="out" filter="slide(fromBottom)">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12" presetClass="exit" presetSubtype="4" fill="hold" nodeType="withEffect">
                                  <p:stCondLst>
                                    <p:cond delay="0"/>
                                  </p:stCondLst>
                                  <p:childTnLst>
                                    <p:animEffect transition="out" filter="slide(fromBottom)">
                                      <p:cBhvr>
                                        <p:cTn id="117" dur="500"/>
                                        <p:tgtEl>
                                          <p:spTgt spid="29"/>
                                        </p:tgtEl>
                                      </p:cBhvr>
                                    </p:animEffect>
                                    <p:set>
                                      <p:cBhvr>
                                        <p:cTn id="118"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9" fill="hold" display="0">
                  <p:stCondLst>
                    <p:cond delay="indefinite"/>
                  </p:stCondLst>
                  <p:endCondLst>
                    <p:cond evt="onStopAudio" delay="0">
                      <p:tgtEl>
                        <p:sldTgt/>
                      </p:tgtEl>
                    </p:cond>
                  </p:endCondLst>
                </p:cTn>
                <p:tgtEl>
                  <p:spTgt spid="3"/>
                </p:tgtEl>
              </p:cMediaNode>
            </p:audio>
          </p:childTnLst>
        </p:cTn>
      </p:par>
    </p:tnLst>
    <p:bldLst>
      <p:bldP spid="6" grpId="0" animBg="1"/>
      <p:bldP spid="6" grpId="1" animBg="1"/>
      <p:bldP spid="7" grpId="0" animBg="1"/>
      <p:bldP spid="7" grpId="1" animBg="1"/>
      <p:bldP spid="21" grpId="0" animBg="1"/>
      <p:bldP spid="21" grpId="1" animBg="1"/>
      <p:bldP spid="22" grpId="0" animBg="1"/>
      <p:bldP spid="22" grpId="1" animBg="1"/>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7787208" cy="1084982"/>
          </a:xfrm>
        </p:spPr>
        <p:txBody>
          <a:bodyPr>
            <a:noAutofit/>
          </a:bodyPr>
          <a:lstStyle/>
          <a:p>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PERIODONTAL POCKET AS HEALING LESIONS</a:t>
            </a:r>
            <a:br>
              <a:rPr lang="en-US" sz="2800" dirty="0">
                <a:latin typeface="Times New Roman" pitchFamily="18" charset="0"/>
                <a:cs typeface="Times New Roman" pitchFamily="18" charset="0"/>
              </a:rPr>
            </a:br>
            <a:endParaRPr lang="en-IN"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196752"/>
            <a:ext cx="8229600" cy="4929411"/>
          </a:xfrm>
        </p:spPr>
        <p:txBody>
          <a:bodyPr/>
          <a:lstStyle/>
          <a:p>
            <a:pPr>
              <a:buNone/>
            </a:pPr>
            <a:r>
              <a:rPr lang="en-IN" dirty="0">
                <a:latin typeface="Times New Roman" pitchFamily="18" charset="0"/>
                <a:cs typeface="Times New Roman" pitchFamily="18" charset="0"/>
              </a:rPr>
              <a:t> </a:t>
            </a:r>
          </a:p>
        </p:txBody>
      </p:sp>
      <p:sp>
        <p:nvSpPr>
          <p:cNvPr id="5" name="TextBox 4"/>
          <p:cNvSpPr txBox="1"/>
          <p:nvPr/>
        </p:nvSpPr>
        <p:spPr>
          <a:xfrm>
            <a:off x="3256850" y="1268760"/>
            <a:ext cx="303377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Periodontal pockets</a:t>
            </a:r>
          </a:p>
        </p:txBody>
      </p:sp>
      <p:sp>
        <p:nvSpPr>
          <p:cNvPr id="6" name="TextBox 5"/>
          <p:cNvSpPr txBox="1"/>
          <p:nvPr/>
        </p:nvSpPr>
        <p:spPr>
          <a:xfrm>
            <a:off x="2771800" y="2204864"/>
            <a:ext cx="436574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Chronic inflammatory lesions</a:t>
            </a:r>
          </a:p>
        </p:txBody>
      </p:sp>
      <p:sp>
        <p:nvSpPr>
          <p:cNvPr id="7" name="TextBox 6"/>
          <p:cNvSpPr txBox="1"/>
          <p:nvPr/>
        </p:nvSpPr>
        <p:spPr>
          <a:xfrm>
            <a:off x="2771800" y="3203684"/>
            <a:ext cx="404476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Undergoing constant repair</a:t>
            </a:r>
          </a:p>
        </p:txBody>
      </p:sp>
      <p:sp>
        <p:nvSpPr>
          <p:cNvPr id="8" name="TextBox 7"/>
          <p:cNvSpPr txBox="1"/>
          <p:nvPr/>
        </p:nvSpPr>
        <p:spPr>
          <a:xfrm>
            <a:off x="2503302" y="4256811"/>
            <a:ext cx="479714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Complete healing does not occur</a:t>
            </a:r>
          </a:p>
        </p:txBody>
      </p:sp>
      <p:sp>
        <p:nvSpPr>
          <p:cNvPr id="9" name="TextBox 8"/>
          <p:cNvSpPr txBox="1"/>
          <p:nvPr/>
        </p:nvSpPr>
        <p:spPr>
          <a:xfrm>
            <a:off x="2768785" y="5219908"/>
            <a:ext cx="403206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Persistent bacterial attack</a:t>
            </a:r>
          </a:p>
        </p:txBody>
      </p:sp>
      <p:sp>
        <p:nvSpPr>
          <p:cNvPr id="10" name="TextBox 9"/>
          <p:cNvSpPr txBox="1"/>
          <p:nvPr/>
        </p:nvSpPr>
        <p:spPr>
          <a:xfrm>
            <a:off x="1763688" y="6156012"/>
            <a:ext cx="711002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Continuous stimulation of inflammatory response</a:t>
            </a:r>
          </a:p>
        </p:txBody>
      </p:sp>
      <p:sp>
        <p:nvSpPr>
          <p:cNvPr id="11" name="Down Arrow 10"/>
          <p:cNvSpPr/>
          <p:nvPr/>
        </p:nvSpPr>
        <p:spPr>
          <a:xfrm>
            <a:off x="4211960" y="1700808"/>
            <a:ext cx="573366" cy="48203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12" name="Down Arrow 11"/>
          <p:cNvSpPr/>
          <p:nvPr/>
        </p:nvSpPr>
        <p:spPr>
          <a:xfrm>
            <a:off x="4211960" y="2636912"/>
            <a:ext cx="573366" cy="48203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13" name="Down Arrow 12"/>
          <p:cNvSpPr/>
          <p:nvPr/>
        </p:nvSpPr>
        <p:spPr>
          <a:xfrm>
            <a:off x="4217354" y="4681971"/>
            <a:ext cx="573366" cy="48203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14" name="Down Arrow 13"/>
          <p:cNvSpPr/>
          <p:nvPr/>
        </p:nvSpPr>
        <p:spPr>
          <a:xfrm>
            <a:off x="4235471" y="5611266"/>
            <a:ext cx="573366" cy="48203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15" name="TextBox 14"/>
          <p:cNvSpPr txBox="1"/>
          <p:nvPr/>
        </p:nvSpPr>
        <p:spPr>
          <a:xfrm>
            <a:off x="614019" y="3531059"/>
            <a:ext cx="1361270" cy="523220"/>
          </a:xfrm>
          <a:prstGeom prst="rect">
            <a:avLst/>
          </a:prstGeom>
          <a:noFill/>
        </p:spPr>
        <p:txBody>
          <a:bodyPr wrap="none" rtlCol="0">
            <a:spAutoFit/>
          </a:bodyPr>
          <a:lstStyle/>
          <a:p>
            <a:r>
              <a:rPr lang="en-US" sz="2800" b="1" cap="small" dirty="0">
                <a:latin typeface="Times New Roman" pitchFamily="18" charset="0"/>
                <a:cs typeface="Times New Roman" pitchFamily="18" charset="0"/>
              </a:rPr>
              <a:t>But…..</a:t>
            </a:r>
          </a:p>
        </p:txBody>
      </p:sp>
      <p:pic>
        <p:nvPicPr>
          <p:cNvPr id="4" name="Audio 3">
            <a:hlinkClick r:id="" action="ppaction://media"/>
            <a:extLst>
              <a:ext uri="{FF2B5EF4-FFF2-40B4-BE49-F238E27FC236}">
                <a16:creationId xmlns:a16="http://schemas.microsoft.com/office/drawing/2014/main" id="{353AD207-C28F-2845-9B81-57E47004DB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777"/>
    </mc:Choice>
    <mc:Fallback xmlns="">
      <p:transition spd="slow" advTm="317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itchFamily="18" charset="0"/>
                <a:cs typeface="Times New Roman" pitchFamily="18" charset="0"/>
              </a:rPr>
              <a:t>POCKET CONTENTS</a:t>
            </a:r>
            <a:endParaRPr lang="en-IN"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23528" y="1412776"/>
            <a:ext cx="7931224" cy="4713387"/>
          </a:xfrm>
        </p:spPr>
        <p:txBody>
          <a:bodyPr>
            <a:noAutofit/>
          </a:bodyPr>
          <a:lstStyle/>
          <a:p>
            <a:pPr lvl="2">
              <a:lnSpc>
                <a:spcPct val="90000"/>
              </a:lnSpc>
            </a:pPr>
            <a:r>
              <a:rPr lang="en-US" sz="2400" b="1" dirty="0">
                <a:ln w="10541" cmpd="sng">
                  <a:noFill/>
                  <a:prstDash val="solid"/>
                </a:ln>
                <a:effectLst/>
                <a:latin typeface="Times New Roman" pitchFamily="18" charset="0"/>
                <a:cs typeface="Times New Roman" pitchFamily="18" charset="0"/>
              </a:rPr>
              <a:t>Microorganisms and their products (enzymes, </a:t>
            </a:r>
            <a:r>
              <a:rPr lang="en-US" sz="2400" b="1" dirty="0" err="1">
                <a:ln w="10541" cmpd="sng">
                  <a:noFill/>
                  <a:prstDash val="solid"/>
                </a:ln>
                <a:effectLst/>
                <a:latin typeface="Times New Roman" pitchFamily="18" charset="0"/>
                <a:cs typeface="Times New Roman" pitchFamily="18" charset="0"/>
              </a:rPr>
              <a:t>endotoxins</a:t>
            </a:r>
            <a:r>
              <a:rPr lang="en-US" sz="2400" b="1" dirty="0">
                <a:ln w="10541" cmpd="sng">
                  <a:noFill/>
                  <a:prstDash val="solid"/>
                </a:ln>
                <a:effectLst/>
                <a:latin typeface="Times New Roman" pitchFamily="18" charset="0"/>
                <a:cs typeface="Times New Roman" pitchFamily="18" charset="0"/>
              </a:rPr>
              <a:t>, and other metabolic products), </a:t>
            </a:r>
          </a:p>
          <a:p>
            <a:pPr lvl="2">
              <a:lnSpc>
                <a:spcPct val="90000"/>
              </a:lnSpc>
            </a:pPr>
            <a:r>
              <a:rPr lang="en-US" sz="2400" b="1" dirty="0">
                <a:ln w="10541" cmpd="sng">
                  <a:noFill/>
                  <a:prstDash val="solid"/>
                </a:ln>
                <a:effectLst/>
                <a:latin typeface="Times New Roman" pitchFamily="18" charset="0"/>
                <a:cs typeface="Times New Roman" pitchFamily="18" charset="0"/>
              </a:rPr>
              <a:t>Food remnants, </a:t>
            </a:r>
          </a:p>
          <a:p>
            <a:pPr lvl="2">
              <a:lnSpc>
                <a:spcPct val="90000"/>
              </a:lnSpc>
            </a:pPr>
            <a:r>
              <a:rPr lang="en-US" sz="2400" b="1" dirty="0">
                <a:ln w="10541" cmpd="sng">
                  <a:noFill/>
                  <a:prstDash val="solid"/>
                </a:ln>
                <a:effectLst/>
                <a:latin typeface="Times New Roman" pitchFamily="18" charset="0"/>
                <a:cs typeface="Times New Roman" pitchFamily="18" charset="0"/>
              </a:rPr>
              <a:t>Salivary </a:t>
            </a:r>
            <a:r>
              <a:rPr lang="en-US" sz="2400" b="1" dirty="0" err="1">
                <a:ln w="10541" cmpd="sng">
                  <a:noFill/>
                  <a:prstDash val="solid"/>
                </a:ln>
                <a:effectLst/>
                <a:latin typeface="Times New Roman" pitchFamily="18" charset="0"/>
                <a:cs typeface="Times New Roman" pitchFamily="18" charset="0"/>
              </a:rPr>
              <a:t>mucin</a:t>
            </a:r>
            <a:r>
              <a:rPr lang="en-US" sz="2400" b="1" dirty="0">
                <a:ln w="10541" cmpd="sng">
                  <a:noFill/>
                  <a:prstDash val="solid"/>
                </a:ln>
                <a:effectLst/>
                <a:latin typeface="Times New Roman" pitchFamily="18" charset="0"/>
                <a:cs typeface="Times New Roman" pitchFamily="18" charset="0"/>
              </a:rPr>
              <a:t>, </a:t>
            </a:r>
          </a:p>
          <a:p>
            <a:pPr lvl="2">
              <a:lnSpc>
                <a:spcPct val="90000"/>
              </a:lnSpc>
            </a:pPr>
            <a:r>
              <a:rPr lang="en-US" sz="2400" b="1" dirty="0">
                <a:ln w="10541" cmpd="sng">
                  <a:noFill/>
                  <a:prstDash val="solid"/>
                </a:ln>
                <a:effectLst/>
                <a:latin typeface="Times New Roman" pitchFamily="18" charset="0"/>
                <a:cs typeface="Times New Roman" pitchFamily="18" charset="0"/>
              </a:rPr>
              <a:t>Gingival fluid, </a:t>
            </a:r>
          </a:p>
          <a:p>
            <a:pPr lvl="2">
              <a:lnSpc>
                <a:spcPct val="90000"/>
              </a:lnSpc>
            </a:pPr>
            <a:r>
              <a:rPr lang="en-US" sz="2400" b="1" dirty="0">
                <a:ln w="10541" cmpd="sng">
                  <a:noFill/>
                  <a:prstDash val="solid"/>
                </a:ln>
                <a:effectLst/>
                <a:latin typeface="Times New Roman" pitchFamily="18" charset="0"/>
                <a:cs typeface="Times New Roman" pitchFamily="18" charset="0"/>
              </a:rPr>
              <a:t>Desquamated epithelial cells, and </a:t>
            </a:r>
          </a:p>
          <a:p>
            <a:pPr lvl="2">
              <a:lnSpc>
                <a:spcPct val="90000"/>
              </a:lnSpc>
            </a:pPr>
            <a:r>
              <a:rPr lang="en-US" sz="2400" b="1" dirty="0">
                <a:ln w="10541" cmpd="sng">
                  <a:noFill/>
                  <a:prstDash val="solid"/>
                </a:ln>
                <a:effectLst/>
                <a:latin typeface="Times New Roman" pitchFamily="18" charset="0"/>
                <a:cs typeface="Times New Roman" pitchFamily="18" charset="0"/>
              </a:rPr>
              <a:t>Leukocytes </a:t>
            </a:r>
          </a:p>
          <a:p>
            <a:pPr lvl="1">
              <a:lnSpc>
                <a:spcPct val="90000"/>
              </a:lnSpc>
            </a:pPr>
            <a:r>
              <a:rPr lang="en-US" sz="2400" b="1" dirty="0">
                <a:ln w="10541" cmpd="sng">
                  <a:noFill/>
                  <a:prstDash val="solid"/>
                </a:ln>
                <a:solidFill>
                  <a:schemeClr val="tx1"/>
                </a:solidFill>
                <a:effectLst/>
                <a:latin typeface="Times New Roman" pitchFamily="18" charset="0"/>
                <a:cs typeface="Times New Roman" pitchFamily="18" charset="0"/>
              </a:rPr>
              <a:t>Plaque covered calculus usually projects from the tooth surface.</a:t>
            </a:r>
          </a:p>
          <a:p>
            <a:pPr lvl="1">
              <a:lnSpc>
                <a:spcPct val="90000"/>
              </a:lnSpc>
            </a:pPr>
            <a:r>
              <a:rPr lang="en-US" sz="2400" b="1" dirty="0">
                <a:ln w="10541" cmpd="sng">
                  <a:noFill/>
                  <a:prstDash val="solid"/>
                </a:ln>
                <a:solidFill>
                  <a:schemeClr val="tx1"/>
                </a:solidFill>
                <a:effectLst/>
                <a:latin typeface="Times New Roman" pitchFamily="18" charset="0"/>
                <a:cs typeface="Times New Roman" pitchFamily="18" charset="0"/>
              </a:rPr>
              <a:t>Purulent </a:t>
            </a:r>
            <a:r>
              <a:rPr lang="en-US" sz="2400" b="1" dirty="0" err="1">
                <a:ln w="10541" cmpd="sng">
                  <a:noFill/>
                  <a:prstDash val="solid"/>
                </a:ln>
                <a:solidFill>
                  <a:schemeClr val="tx1"/>
                </a:solidFill>
                <a:effectLst/>
                <a:latin typeface="Times New Roman" pitchFamily="18" charset="0"/>
                <a:cs typeface="Times New Roman" pitchFamily="18" charset="0"/>
              </a:rPr>
              <a:t>exudate</a:t>
            </a:r>
            <a:r>
              <a:rPr lang="en-US" sz="2400" b="1" dirty="0">
                <a:ln w="10541" cmpd="sng">
                  <a:noFill/>
                  <a:prstDash val="solid"/>
                </a:ln>
                <a:solidFill>
                  <a:schemeClr val="tx1"/>
                </a:solidFill>
                <a:effectLst/>
                <a:latin typeface="Times New Roman" pitchFamily="18" charset="0"/>
                <a:cs typeface="Times New Roman" pitchFamily="18" charset="0"/>
              </a:rPr>
              <a:t>, if present, consists of living, degenerated, and necrotic leukocytes; living and dead bacteria; serum; and a scant amount of fibrin.</a:t>
            </a:r>
            <a:endParaRPr lang="en-IN" sz="2400" b="1" dirty="0">
              <a:ln w="10541" cmpd="sng">
                <a:noFill/>
                <a:prstDash val="solid"/>
              </a:ln>
              <a:solidFill>
                <a:schemeClr val="tx1"/>
              </a:solidFill>
              <a:effectLst/>
              <a:latin typeface="Times New Roman" pitchFamily="18" charset="0"/>
              <a:cs typeface="Times New Roman" pitchFamily="18" charset="0"/>
            </a:endParaRPr>
          </a:p>
        </p:txBody>
      </p:sp>
      <p:pic>
        <p:nvPicPr>
          <p:cNvPr id="4" name="Audio 3">
            <a:hlinkClick r:id="" action="ppaction://media"/>
            <a:extLst>
              <a:ext uri="{FF2B5EF4-FFF2-40B4-BE49-F238E27FC236}">
                <a16:creationId xmlns:a16="http://schemas.microsoft.com/office/drawing/2014/main" id="{3626CF46-3E71-2D49-B8AB-22C2FD935F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690"/>
    </mc:Choice>
    <mc:Fallback xmlns="">
      <p:transition spd="slow" advTm="42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643050"/>
            <a:ext cx="8003232" cy="4585871"/>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Wingdings" pitchFamily="2" charset="2"/>
              <a:buChar char="ü"/>
            </a:pPr>
            <a:r>
              <a:rPr lang="en-US" sz="3200" b="1" dirty="0">
                <a:ln w="10541" cmpd="sng">
                  <a:noFill/>
                  <a:prstDash val="solid"/>
                </a:ln>
                <a:solidFill>
                  <a:sysClr val="windowText" lastClr="000000"/>
                </a:solidFill>
                <a:latin typeface="Times New Roman" pitchFamily="18" charset="0"/>
                <a:cs typeface="Times New Roman" pitchFamily="18" charset="0"/>
              </a:rPr>
              <a:t>Plaque causes degradation of collagen fibers embedded in cementum</a:t>
            </a:r>
          </a:p>
          <a:p>
            <a:pPr>
              <a:buFont typeface="Wingdings" pitchFamily="2" charset="2"/>
              <a:buChar char="ü"/>
            </a:pPr>
            <a:r>
              <a:rPr lang="en-US" sz="3200" b="1" dirty="0">
                <a:ln w="10541" cmpd="sng">
                  <a:noFill/>
                  <a:prstDash val="solid"/>
                </a:ln>
                <a:solidFill>
                  <a:sysClr val="windowText" lastClr="000000"/>
                </a:solidFill>
                <a:latin typeface="Times New Roman" pitchFamily="18" charset="0"/>
                <a:cs typeface="Times New Roman" pitchFamily="18" charset="0"/>
              </a:rPr>
              <a:t>Acidic environment soften the cementum</a:t>
            </a:r>
          </a:p>
          <a:p>
            <a:pPr marL="914400" lvl="1" indent="-457200">
              <a:buFont typeface="Arial" panose="020B0604020202020204" pitchFamily="34" charset="0"/>
              <a:buChar char="•"/>
            </a:pPr>
            <a:r>
              <a:rPr lang="en-US" sz="2800" b="1" dirty="0">
                <a:ln w="10541" cmpd="sng">
                  <a:noFill/>
                  <a:prstDash val="solid"/>
                </a:ln>
                <a:solidFill>
                  <a:sysClr val="windowText" lastClr="000000"/>
                </a:solidFill>
                <a:latin typeface="Times New Roman" pitchFamily="18" charset="0"/>
                <a:cs typeface="Times New Roman" pitchFamily="18" charset="0"/>
              </a:rPr>
              <a:t>Areas of increased mineralization (can be found in areas where saliva is in constant contact)</a:t>
            </a:r>
          </a:p>
          <a:p>
            <a:pPr marL="914400" lvl="1" indent="-457200">
              <a:buFont typeface="Arial" panose="020B0604020202020204" pitchFamily="34" charset="0"/>
              <a:buChar char="•"/>
            </a:pPr>
            <a:r>
              <a:rPr lang="en-US" sz="2800" b="1" dirty="0">
                <a:ln w="10541" cmpd="sng">
                  <a:noFill/>
                  <a:prstDash val="solid"/>
                </a:ln>
                <a:solidFill>
                  <a:sysClr val="windowText" lastClr="000000"/>
                </a:solidFill>
                <a:latin typeface="Times New Roman" pitchFamily="18" charset="0"/>
                <a:cs typeface="Times New Roman" pitchFamily="18" charset="0"/>
              </a:rPr>
              <a:t>Areas of demineralization (can be found in areas where plaque is in constant contact</a:t>
            </a:r>
          </a:p>
          <a:p>
            <a:pPr marL="914400" lvl="1" indent="-457200">
              <a:buFont typeface="Arial" panose="020B0604020202020204" pitchFamily="34" charset="0"/>
              <a:buChar char="•"/>
            </a:pPr>
            <a:r>
              <a:rPr lang="en-US" sz="2800" b="1" dirty="0">
                <a:ln w="10541" cmpd="sng">
                  <a:noFill/>
                  <a:prstDash val="solid"/>
                </a:ln>
                <a:solidFill>
                  <a:sysClr val="windowText" lastClr="000000"/>
                </a:solidFill>
                <a:latin typeface="Times New Roman" pitchFamily="18" charset="0"/>
                <a:cs typeface="Times New Roman" pitchFamily="18" charset="0"/>
              </a:rPr>
              <a:t>Areas of cellular resorption of cementum and dentin</a:t>
            </a:r>
            <a:endParaRPr lang="en-IN" sz="2800" b="1" dirty="0">
              <a:ln w="10541" cmpd="sng">
                <a:noFill/>
                <a:prstDash val="solid"/>
              </a:ln>
              <a:solidFill>
                <a:sysClr val="windowText" lastClr="000000"/>
              </a:solidFill>
              <a:latin typeface="Times New Roman" pitchFamily="18" charset="0"/>
              <a:cs typeface="Times New Roman" pitchFamily="18" charset="0"/>
            </a:endParaRPr>
          </a:p>
        </p:txBody>
      </p:sp>
      <p:sp>
        <p:nvSpPr>
          <p:cNvPr id="6" name="Title 5"/>
          <p:cNvSpPr>
            <a:spLocks noGrp="1"/>
          </p:cNvSpPr>
          <p:nvPr>
            <p:ph type="title" idx="4294967295"/>
          </p:nvPr>
        </p:nvSpPr>
        <p:spPr>
          <a:xfrm>
            <a:off x="0" y="152400"/>
            <a:ext cx="8229600" cy="990600"/>
          </a:xfrm>
        </p:spPr>
        <p:txBody>
          <a:bodyPr/>
          <a:lstStyle/>
          <a:p>
            <a:r>
              <a:rPr lang="en-US" dirty="0"/>
              <a:t>Root surface wall</a:t>
            </a:r>
          </a:p>
        </p:txBody>
      </p:sp>
      <p:pic>
        <p:nvPicPr>
          <p:cNvPr id="3" name="Audio 2">
            <a:hlinkClick r:id="" action="ppaction://media"/>
            <a:extLst>
              <a:ext uri="{FF2B5EF4-FFF2-40B4-BE49-F238E27FC236}">
                <a16:creationId xmlns:a16="http://schemas.microsoft.com/office/drawing/2014/main" id="{C7A46906-FA4F-A742-9FB1-D524276813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9651"/>
    </mc:Choice>
    <mc:Fallback xmlns="">
      <p:transition spd="slow" advTm="49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itchFamily="18" charset="0"/>
                <a:cs typeface="Times New Roman" pitchFamily="18" charset="0"/>
              </a:rPr>
              <a:t>DEFINITION</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28766" y="1600200"/>
            <a:ext cx="7715200" cy="4525963"/>
          </a:xfrm>
        </p:spPr>
        <p:txBody>
          <a:bodyPr/>
          <a:lstStyle/>
          <a:p>
            <a:pPr>
              <a:buNone/>
            </a:pPr>
            <a:r>
              <a:rPr lang="en-US" sz="2800" b="1" cap="small" dirty="0">
                <a:solidFill>
                  <a:srgbClr val="000000"/>
                </a:solidFill>
                <a:latin typeface="Times New Roman" pitchFamily="18" charset="0"/>
                <a:cs typeface="Times New Roman" pitchFamily="18" charset="0"/>
              </a:rPr>
              <a:t>	</a:t>
            </a:r>
            <a:r>
              <a:rPr lang="en-US" sz="2400" cap="small" dirty="0">
                <a:solidFill>
                  <a:srgbClr val="000000"/>
                </a:solidFill>
                <a:latin typeface="Times New Roman" pitchFamily="18" charset="0"/>
                <a:cs typeface="Times New Roman" pitchFamily="18" charset="0"/>
              </a:rPr>
              <a:t>pathological deepening of the gingival </a:t>
            </a:r>
            <a:r>
              <a:rPr lang="en-US" sz="2400" cap="small" dirty="0" err="1">
                <a:solidFill>
                  <a:srgbClr val="000000"/>
                </a:solidFill>
                <a:latin typeface="Times New Roman" pitchFamily="18" charset="0"/>
                <a:cs typeface="Times New Roman" pitchFamily="18" charset="0"/>
              </a:rPr>
              <a:t>sulcus</a:t>
            </a:r>
            <a:r>
              <a:rPr lang="en-US" sz="2400" cap="small" dirty="0">
                <a:solidFill>
                  <a:srgbClr val="000000"/>
                </a:solidFill>
                <a:latin typeface="Times New Roman" pitchFamily="18" charset="0"/>
                <a:cs typeface="Times New Roman" pitchFamily="18" charset="0"/>
              </a:rPr>
              <a:t> bounded by the tooth surface on 1 side and soft tissue wall on the other.</a:t>
            </a:r>
            <a:endParaRPr lang="en-US" cap="small" dirty="0">
              <a:solidFill>
                <a:srgbClr val="000000"/>
              </a:solidFill>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pic>
        <p:nvPicPr>
          <p:cNvPr id="4" name="Picture 3" descr="DSC00038.JPG"/>
          <p:cNvPicPr>
            <a:picLocks noChangeAspect="1"/>
          </p:cNvPicPr>
          <p:nvPr/>
        </p:nvPicPr>
        <p:blipFill>
          <a:blip r:embed="rId4" cstate="print"/>
          <a:srcRect t="8279"/>
          <a:stretch>
            <a:fillRect/>
          </a:stretch>
        </p:blipFill>
        <p:spPr>
          <a:xfrm>
            <a:off x="1357290" y="2928934"/>
            <a:ext cx="6643734" cy="2965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Audio 4">
            <a:hlinkClick r:id="" action="ppaction://media"/>
            <a:extLst>
              <a:ext uri="{FF2B5EF4-FFF2-40B4-BE49-F238E27FC236}">
                <a16:creationId xmlns:a16="http://schemas.microsoft.com/office/drawing/2014/main" id="{F74A2B85-E6F7-F748-BCDE-D9C7B5C70A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773"/>
    </mc:Choice>
    <mc:Fallback xmlns="">
      <p:transition spd="slow" advTm="217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itchFamily="18" charset="0"/>
                <a:cs typeface="Times New Roman" pitchFamily="18" charset="0"/>
              </a:rPr>
              <a:t>Surface morphology of tooth wall</a:t>
            </a:r>
          </a:p>
        </p:txBody>
      </p:sp>
      <p:pic>
        <p:nvPicPr>
          <p:cNvPr id="4" name="Content Placeholder 3" descr="DSC00044.JPG"/>
          <p:cNvPicPr>
            <a:picLocks noGrp="1" noChangeAspect="1"/>
          </p:cNvPicPr>
          <p:nvPr>
            <p:ph sz="quarter" idx="1"/>
          </p:nvPr>
        </p:nvPicPr>
        <p:blipFill>
          <a:blip r:embed="rId4" cstate="print">
            <a:alphaModFix/>
            <a:lum bright="10000" contrast="30000"/>
          </a:blip>
          <a:stretch>
            <a:fillRect/>
          </a:stretch>
        </p:blipFill>
        <p:spPr>
          <a:xfrm>
            <a:off x="1928794" y="1360449"/>
            <a:ext cx="5429288" cy="4854633"/>
          </a:xfrm>
          <a:prstGeom prst="rect">
            <a:avLst/>
          </a:prstGeom>
          <a:ln>
            <a:noFill/>
          </a:ln>
          <a:effectLst>
            <a:softEdge rad="112500"/>
          </a:effectLst>
        </p:spPr>
      </p:pic>
      <p:pic>
        <p:nvPicPr>
          <p:cNvPr id="2" name="Audio 1">
            <a:hlinkClick r:id="" action="ppaction://media"/>
            <a:extLst>
              <a:ext uri="{FF2B5EF4-FFF2-40B4-BE49-F238E27FC236}">
                <a16:creationId xmlns:a16="http://schemas.microsoft.com/office/drawing/2014/main" id="{DD0323BA-F933-414F-A474-98065AFBD43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436"/>
    </mc:Choice>
    <mc:Fallback xmlns="">
      <p:transition spd="slow" advTm="53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a:latin typeface="Times New Roman" pitchFamily="18" charset="0"/>
                <a:cs typeface="Times New Roman" pitchFamily="18" charset="0"/>
              </a:rPr>
              <a:t>Clinical Feature                                 Histopathology</a:t>
            </a:r>
          </a:p>
          <a:p>
            <a:r>
              <a:rPr lang="en-US" sz="2000" dirty="0">
                <a:latin typeface="Times New Roman" pitchFamily="18" charset="0"/>
                <a:cs typeface="Times New Roman" pitchFamily="18" charset="0"/>
              </a:rPr>
              <a:t>Bluish Red </a:t>
            </a:r>
            <a:r>
              <a:rPr lang="en-US" sz="2000" dirty="0" err="1">
                <a:latin typeface="Times New Roman" pitchFamily="18" charset="0"/>
                <a:cs typeface="Times New Roman" pitchFamily="18" charset="0"/>
              </a:rPr>
              <a:t>Dicolouration</a:t>
            </a:r>
            <a:r>
              <a:rPr lang="en-US" sz="2000" dirty="0">
                <a:latin typeface="Times New Roman" pitchFamily="18" charset="0"/>
                <a:cs typeface="Times New Roman" pitchFamily="18" charset="0"/>
              </a:rPr>
              <a:t>                                      Circulatory Stagnation</a:t>
            </a:r>
          </a:p>
          <a:p>
            <a:r>
              <a:rPr lang="en-US" sz="2000" dirty="0">
                <a:latin typeface="Times New Roman" pitchFamily="18" charset="0"/>
                <a:cs typeface="Times New Roman" pitchFamily="18" charset="0"/>
              </a:rPr>
              <a:t>Flaccidity                                            Destruction Of Gingival Fibers &amp;CT</a:t>
            </a:r>
          </a:p>
          <a:p>
            <a:r>
              <a:rPr lang="en-US" sz="2000" dirty="0">
                <a:latin typeface="Times New Roman" pitchFamily="18" charset="0"/>
                <a:cs typeface="Times New Roman" pitchFamily="18" charset="0"/>
              </a:rPr>
              <a:t>Smooth Shiny Surface                                Atrophy Of Epithelium &amp; Edema</a:t>
            </a:r>
          </a:p>
          <a:p>
            <a:r>
              <a:rPr lang="en-US" sz="2000" dirty="0">
                <a:latin typeface="Times New Roman" pitchFamily="18" charset="0"/>
                <a:cs typeface="Times New Roman" pitchFamily="18" charset="0"/>
              </a:rPr>
              <a:t>Pitting On Pressure                                   Edema &amp; Degeneration</a:t>
            </a:r>
          </a:p>
          <a:p>
            <a:r>
              <a:rPr lang="en-US" sz="2000" dirty="0">
                <a:latin typeface="Times New Roman" pitchFamily="18" charset="0"/>
                <a:cs typeface="Times New Roman" pitchFamily="18" charset="0"/>
              </a:rPr>
              <a:t>Bleeding On Probing                                 Increased </a:t>
            </a:r>
            <a:r>
              <a:rPr lang="en-US" sz="2000" dirty="0" err="1">
                <a:latin typeface="Times New Roman" pitchFamily="18" charset="0"/>
                <a:cs typeface="Times New Roman" pitchFamily="18" charset="0"/>
              </a:rPr>
              <a:t>Vascularity</a:t>
            </a:r>
            <a:r>
              <a:rPr lang="en-US" sz="2000" dirty="0">
                <a:latin typeface="Times New Roman" pitchFamily="18" charset="0"/>
                <a:cs typeface="Times New Roman" pitchFamily="18" charset="0"/>
              </a:rPr>
              <a:t>, Thinning &amp;              	                                                     </a:t>
            </a:r>
            <a:r>
              <a:rPr lang="en-US" sz="2000" dirty="0" err="1">
                <a:latin typeface="Times New Roman" pitchFamily="18" charset="0"/>
                <a:cs typeface="Times New Roman" pitchFamily="18" charset="0"/>
              </a:rPr>
              <a:t>Degenration</a:t>
            </a:r>
            <a:r>
              <a:rPr lang="en-US" sz="2000" dirty="0">
                <a:latin typeface="Times New Roman" pitchFamily="18" charset="0"/>
                <a:cs typeface="Times New Roman" pitchFamily="18" charset="0"/>
              </a:rPr>
              <a:t> Of Epithelium, </a:t>
            </a:r>
          </a:p>
          <a:p>
            <a:pPr>
              <a:buNone/>
            </a:pPr>
            <a:r>
              <a:rPr lang="en-US" sz="2000" dirty="0">
                <a:latin typeface="Times New Roman" pitchFamily="18" charset="0"/>
                <a:cs typeface="Times New Roman" pitchFamily="18" charset="0"/>
              </a:rPr>
              <a:t>                                                                  Proximity Of Engorged Vessels</a:t>
            </a:r>
          </a:p>
          <a:p>
            <a:r>
              <a:rPr lang="en-US" sz="2000" dirty="0">
                <a:latin typeface="Times New Roman" pitchFamily="18" charset="0"/>
                <a:cs typeface="Times New Roman" pitchFamily="18" charset="0"/>
              </a:rPr>
              <a:t>Inner Aspect Of Pocket Painful                     Ulceration Of Inner Aspect Of    		                                          Pocket.</a:t>
            </a:r>
          </a:p>
          <a:p>
            <a:r>
              <a:rPr lang="en-US" sz="2000" dirty="0">
                <a:latin typeface="Times New Roman" pitchFamily="18" charset="0"/>
                <a:cs typeface="Times New Roman" pitchFamily="18" charset="0"/>
              </a:rPr>
              <a:t>Expression Of Pus From Pocket                    </a:t>
            </a:r>
            <a:r>
              <a:rPr lang="en-US" sz="2000" dirty="0" err="1">
                <a:latin typeface="Times New Roman" pitchFamily="18" charset="0"/>
                <a:cs typeface="Times New Roman" pitchFamily="18" charset="0"/>
              </a:rPr>
              <a:t>Suppurative</a:t>
            </a:r>
            <a:r>
              <a:rPr lang="en-US" sz="2000" dirty="0">
                <a:latin typeface="Times New Roman" pitchFamily="18" charset="0"/>
                <a:cs typeface="Times New Roman" pitchFamily="18" charset="0"/>
              </a:rPr>
              <a:t> Inflammation Of      	                                                        Inner Wall. </a:t>
            </a:r>
          </a:p>
          <a:p>
            <a:endParaRPr lang="en-US" dirty="0">
              <a:latin typeface="Times New Roman" pitchFamily="18" charset="0"/>
              <a:cs typeface="Times New Roman" pitchFamily="18" charset="0"/>
            </a:endParaRPr>
          </a:p>
        </p:txBody>
      </p:sp>
      <p:sp>
        <p:nvSpPr>
          <p:cNvPr id="4" name="Title 1"/>
          <p:cNvSpPr>
            <a:spLocks noGrp="1"/>
          </p:cNvSpPr>
          <p:nvPr>
            <p:ph type="title"/>
          </p:nvPr>
        </p:nvSpPr>
        <p:spPr/>
        <p:txBody>
          <a:bodyPr>
            <a:noAutofit/>
          </a:bodyPr>
          <a:lstStyle/>
          <a:p>
            <a:r>
              <a:rPr lang="en-US" sz="2400" dirty="0">
                <a:latin typeface="Times New Roman" pitchFamily="18" charset="0"/>
                <a:cs typeface="Times New Roman" pitchFamily="18" charset="0"/>
              </a:rPr>
              <a:t>CORRELATION OF CLINICAL AND HISTOPATHOLOGIC FEATURES OF POCKET</a:t>
            </a:r>
            <a:endParaRPr lang="en-IN" sz="2400" dirty="0">
              <a:latin typeface="Times New Roman" pitchFamily="18" charset="0"/>
              <a:cs typeface="Times New Roman" pitchFamily="18" charset="0"/>
            </a:endParaRPr>
          </a:p>
        </p:txBody>
      </p:sp>
      <p:sp>
        <p:nvSpPr>
          <p:cNvPr id="5" name="Right Arrow 4"/>
          <p:cNvSpPr/>
          <p:nvPr/>
        </p:nvSpPr>
        <p:spPr>
          <a:xfrm>
            <a:off x="3643306" y="1785926"/>
            <a:ext cx="197854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357422" y="2214554"/>
            <a:ext cx="197854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164964" y="2571744"/>
            <a:ext cx="183566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214810" y="5072074"/>
            <a:ext cx="92869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071934" y="4429132"/>
            <a:ext cx="107157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093526" y="3357562"/>
            <a:ext cx="183566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071802" y="2928934"/>
            <a:ext cx="185738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5EE1E93B-5449-6E45-870C-0CE623CF02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9995"/>
    </mc:Choice>
    <mc:Fallback xmlns="">
      <p:transition spd="slow" advTm="129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3822"/>
            <a:ext cx="8229600" cy="990600"/>
          </a:xfrm>
        </p:spPr>
        <p:txBody>
          <a:bodyPr>
            <a:normAutofit fontScale="90000"/>
          </a:bodyPr>
          <a:lstStyle/>
          <a:p>
            <a:r>
              <a:rPr lang="en-US" dirty="0">
                <a:solidFill>
                  <a:srgbClr val="000000"/>
                </a:solidFill>
                <a:latin typeface="Times New Roman" pitchFamily="18" charset="0"/>
                <a:cs typeface="Times New Roman" pitchFamily="18" charset="0"/>
              </a:rPr>
              <a:t>RELATION OF ATTACHMENT LOSS AND BONE LOSS TO POCKET DEPTH</a:t>
            </a:r>
            <a:endParaRPr lang="en-US" dirty="0">
              <a:latin typeface="Times New Roman" pitchFamily="18" charset="0"/>
              <a:cs typeface="Times New Roman" pitchFamily="18" charset="0"/>
            </a:endParaRPr>
          </a:p>
        </p:txBody>
      </p:sp>
      <p:sp>
        <p:nvSpPr>
          <p:cNvPr id="64515" name="Rectangle 3"/>
          <p:cNvSpPr>
            <a:spLocks noGrp="1" noChangeArrowheads="1"/>
          </p:cNvSpPr>
          <p:nvPr>
            <p:ph sz="quarter" idx="1"/>
          </p:nvPr>
        </p:nvSpPr>
        <p:spPr/>
        <p:txBody>
          <a:bodyPr>
            <a:noAutofit/>
          </a:bodyPr>
          <a:lstStyle/>
          <a:p>
            <a:pPr eaLnBrk="1" hangingPunct="1">
              <a:lnSpc>
                <a:spcPct val="150000"/>
              </a:lnSpc>
            </a:pPr>
            <a:r>
              <a:rPr lang="en-US" sz="2000" dirty="0">
                <a:latin typeface="Times New Roman" pitchFamily="18" charset="0"/>
                <a:cs typeface="Times New Roman" pitchFamily="18" charset="0"/>
              </a:rPr>
              <a:t>Pocket formation causes loss of attachment of the </a:t>
            </a:r>
            <a:r>
              <a:rPr lang="en-US" sz="2000" dirty="0" err="1">
                <a:latin typeface="Times New Roman" pitchFamily="18" charset="0"/>
                <a:cs typeface="Times New Roman" pitchFamily="18" charset="0"/>
              </a:rPr>
              <a:t>gingiva</a:t>
            </a:r>
            <a:r>
              <a:rPr lang="en-US" sz="2000" dirty="0">
                <a:latin typeface="Times New Roman" pitchFamily="18" charset="0"/>
                <a:cs typeface="Times New Roman" pitchFamily="18" charset="0"/>
              </a:rPr>
              <a:t> and denudation of the root surface. </a:t>
            </a:r>
          </a:p>
          <a:p>
            <a:pPr eaLnBrk="1" hangingPunct="1">
              <a:lnSpc>
                <a:spcPct val="150000"/>
              </a:lnSpc>
            </a:pPr>
            <a:r>
              <a:rPr lang="en-US" sz="2000" dirty="0">
                <a:latin typeface="Times New Roman" pitchFamily="18" charset="0"/>
                <a:cs typeface="Times New Roman" pitchFamily="18" charset="0"/>
              </a:rPr>
              <a:t>The degree of attachment loss depends on the location of the base of the pocket on the root surface, whereas the pocket depth is the distance between the base of the pocket and the crest of the gingival margin.</a:t>
            </a:r>
          </a:p>
        </p:txBody>
      </p:sp>
      <p:pic>
        <p:nvPicPr>
          <p:cNvPr id="53255" name="Picture 3" descr="8331_22012.jpg"/>
          <p:cNvPicPr>
            <a:picLocks noChangeArrowheads="1"/>
          </p:cNvPicPr>
          <p:nvPr/>
        </p:nvPicPr>
        <p:blipFill>
          <a:blip r:embed="rId5" cstate="print"/>
          <a:srcRect/>
          <a:stretch>
            <a:fillRect/>
          </a:stretch>
        </p:blipFill>
        <p:spPr bwMode="auto">
          <a:xfrm>
            <a:off x="2339752" y="3929066"/>
            <a:ext cx="4536504" cy="2276872"/>
          </a:xfrm>
          <a:prstGeom prst="rect">
            <a:avLst/>
          </a:prstGeom>
          <a:ln>
            <a:noFill/>
          </a:ln>
          <a:effectLst>
            <a:outerShdw blurRad="292100" dist="139700" dir="2700000" algn="tl" rotWithShape="0">
              <a:srgbClr val="333333">
                <a:alpha val="65000"/>
              </a:srgbClr>
            </a:outerShdw>
          </a:effectLst>
        </p:spPr>
      </p:pic>
      <p:pic>
        <p:nvPicPr>
          <p:cNvPr id="2" name="Audio 1">
            <a:hlinkClick r:id="" action="ppaction://media"/>
            <a:extLst>
              <a:ext uri="{FF2B5EF4-FFF2-40B4-BE49-F238E27FC236}">
                <a16:creationId xmlns:a16="http://schemas.microsoft.com/office/drawing/2014/main" id="{75538EEC-AFB0-3A41-A670-4D07367C2CB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cSld>
  <p:clrMapOvr>
    <a:masterClrMapping/>
  </p:clrMapOvr>
  <p:transition advTm="1038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5"/>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nodeType="afterEffect">
                                  <p:stCondLst>
                                    <p:cond delay="0"/>
                                  </p:stCondLst>
                                  <p:childTnLst>
                                    <p:set>
                                      <p:cBhvr>
                                        <p:cTn id="13" dur="1" fill="hold">
                                          <p:stCondLst>
                                            <p:cond delay="0"/>
                                          </p:stCondLst>
                                        </p:cTn>
                                        <p:tgtEl>
                                          <p:spTgt spid="53255"/>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3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r>
              <a:rPr lang="en-US" dirty="0">
                <a:solidFill>
                  <a:srgbClr val="000000"/>
                </a:solidFill>
                <a:latin typeface="Times New Roman" pitchFamily="18" charset="0"/>
                <a:cs typeface="Times New Roman" pitchFamily="18" charset="0"/>
              </a:rPr>
              <a:t>Different Pocket Depths with same amount of attachment loss</a:t>
            </a:r>
            <a:endParaRPr lang="en-US" dirty="0">
              <a:latin typeface="Times New Roman" pitchFamily="18" charset="0"/>
              <a:cs typeface="Times New Roman" pitchFamily="18" charset="0"/>
            </a:endParaRPr>
          </a:p>
        </p:txBody>
      </p:sp>
      <p:sp>
        <p:nvSpPr>
          <p:cNvPr id="65539" name="Rectangle 3"/>
          <p:cNvSpPr>
            <a:spLocks noGrp="1" noChangeArrowheads="1"/>
          </p:cNvSpPr>
          <p:nvPr>
            <p:ph sz="quarter" idx="1"/>
          </p:nvPr>
        </p:nvSpPr>
        <p:spPr/>
        <p:txBody>
          <a:bodyPr>
            <a:noAutofit/>
          </a:bodyPr>
          <a:lstStyle/>
          <a:p>
            <a:pPr algn="ctr" eaLnBrk="1" hangingPunct="1"/>
            <a:r>
              <a:rPr lang="en-US" sz="3200" dirty="0">
                <a:latin typeface="Times New Roman" pitchFamily="18" charset="0"/>
                <a:cs typeface="Times New Roman" pitchFamily="18" charset="0"/>
              </a:rPr>
              <a:t>Pockets of different depths may be associated with the same amount of attachment loss</a:t>
            </a:r>
            <a:endParaRPr lang="en-IN" sz="3200" dirty="0">
              <a:latin typeface="Times New Roman" pitchFamily="18" charset="0"/>
              <a:cs typeface="Times New Roman" pitchFamily="18" charset="0"/>
            </a:endParaRPr>
          </a:p>
        </p:txBody>
      </p:sp>
      <p:grpSp>
        <p:nvGrpSpPr>
          <p:cNvPr id="2" name="Group 4"/>
          <p:cNvGrpSpPr>
            <a:grpSpLocks/>
          </p:cNvGrpSpPr>
          <p:nvPr/>
        </p:nvGrpSpPr>
        <p:grpSpPr bwMode="auto">
          <a:xfrm>
            <a:off x="1331640" y="3500438"/>
            <a:ext cx="5923756" cy="2598043"/>
            <a:chOff x="4155" y="2640"/>
            <a:chExt cx="4530" cy="3778"/>
          </a:xfrm>
        </p:grpSpPr>
        <p:sp>
          <p:nvSpPr>
            <p:cNvPr id="65541" name="Rectangle 5"/>
            <p:cNvSpPr>
              <a:spLocks noChangeArrowheads="1"/>
            </p:cNvSpPr>
            <p:nvPr/>
          </p:nvSpPr>
          <p:spPr bwMode="auto">
            <a:xfrm>
              <a:off x="4155" y="2640"/>
              <a:ext cx="4530" cy="3682"/>
            </a:xfrm>
            <a:prstGeom prst="rect">
              <a:avLst/>
            </a:prstGeom>
            <a:solidFill>
              <a:srgbClr val="DBE5F1">
                <a:alpha val="25098"/>
              </a:srgbClr>
            </a:solidFill>
            <a:ln w="38100">
              <a:solidFill>
                <a:srgbClr val="000000"/>
              </a:solidFill>
              <a:miter lim="800000"/>
              <a:headEnd/>
              <a:tailEnd/>
            </a:ln>
          </p:spPr>
          <p:txBody>
            <a:bodyPr/>
            <a:lstStyle/>
            <a:p>
              <a:endParaRPr lang="en-IN"/>
            </a:p>
          </p:txBody>
        </p:sp>
        <p:grpSp>
          <p:nvGrpSpPr>
            <p:cNvPr id="3" name="Group 6"/>
            <p:cNvGrpSpPr>
              <a:grpSpLocks/>
            </p:cNvGrpSpPr>
            <p:nvPr/>
          </p:nvGrpSpPr>
          <p:grpSpPr bwMode="auto">
            <a:xfrm>
              <a:off x="4155" y="2640"/>
              <a:ext cx="4350" cy="3778"/>
              <a:chOff x="2460" y="2818"/>
              <a:chExt cx="6000" cy="3525"/>
            </a:xfrm>
          </p:grpSpPr>
          <p:cxnSp>
            <p:nvCxnSpPr>
              <p:cNvPr id="65543" name="AutoShape 7"/>
              <p:cNvCxnSpPr>
                <a:cxnSpLocks noChangeShapeType="1"/>
              </p:cNvCxnSpPr>
              <p:nvPr/>
            </p:nvCxnSpPr>
            <p:spPr bwMode="auto">
              <a:xfrm>
                <a:off x="2985" y="2818"/>
                <a:ext cx="15" cy="3435"/>
              </a:xfrm>
              <a:prstGeom prst="straightConnector1">
                <a:avLst/>
              </a:prstGeom>
              <a:noFill/>
              <a:ln w="38100">
                <a:solidFill>
                  <a:srgbClr val="002060"/>
                </a:solidFill>
                <a:round/>
                <a:headEnd/>
                <a:tailEnd/>
              </a:ln>
            </p:spPr>
          </p:cxnSp>
          <p:cxnSp>
            <p:nvCxnSpPr>
              <p:cNvPr id="65544" name="AutoShape 8"/>
              <p:cNvCxnSpPr>
                <a:cxnSpLocks noChangeShapeType="1"/>
              </p:cNvCxnSpPr>
              <p:nvPr/>
            </p:nvCxnSpPr>
            <p:spPr bwMode="auto">
              <a:xfrm>
                <a:off x="5610" y="2818"/>
                <a:ext cx="15" cy="3450"/>
              </a:xfrm>
              <a:prstGeom prst="straightConnector1">
                <a:avLst/>
              </a:prstGeom>
              <a:noFill/>
              <a:ln w="38100">
                <a:solidFill>
                  <a:srgbClr val="002060"/>
                </a:solidFill>
                <a:round/>
                <a:headEnd/>
                <a:tailEnd/>
              </a:ln>
            </p:spPr>
          </p:cxnSp>
          <p:cxnSp>
            <p:nvCxnSpPr>
              <p:cNvPr id="65545" name="AutoShape 9"/>
              <p:cNvCxnSpPr>
                <a:cxnSpLocks noChangeShapeType="1"/>
              </p:cNvCxnSpPr>
              <p:nvPr/>
            </p:nvCxnSpPr>
            <p:spPr bwMode="auto">
              <a:xfrm>
                <a:off x="7920" y="2818"/>
                <a:ext cx="1" cy="3435"/>
              </a:xfrm>
              <a:prstGeom prst="straightConnector1">
                <a:avLst/>
              </a:prstGeom>
              <a:noFill/>
              <a:ln w="38100">
                <a:solidFill>
                  <a:srgbClr val="002060"/>
                </a:solidFill>
                <a:round/>
                <a:headEnd/>
                <a:tailEnd/>
              </a:ln>
            </p:spPr>
          </p:cxnSp>
          <p:sp>
            <p:nvSpPr>
              <p:cNvPr id="65546" name="Arc 10"/>
              <p:cNvSpPr>
                <a:spLocks/>
              </p:cNvSpPr>
              <p:nvPr/>
            </p:nvSpPr>
            <p:spPr bwMode="auto">
              <a:xfrm rot="10800000" flipH="1">
                <a:off x="3000" y="2818"/>
                <a:ext cx="435" cy="1320"/>
              </a:xfrm>
              <a:custGeom>
                <a:avLst/>
                <a:gdLst>
                  <a:gd name="T0" fmla="*/ 0 w 21600"/>
                  <a:gd name="T1" fmla="*/ 0 h 21600"/>
                  <a:gd name="T2" fmla="*/ 435 w 21600"/>
                  <a:gd name="T3" fmla="*/ 1320 h 21600"/>
                  <a:gd name="T4" fmla="*/ 0 w 21600"/>
                  <a:gd name="T5" fmla="*/ 132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BD4B4"/>
              </a:solidFill>
              <a:ln w="28575">
                <a:solidFill>
                  <a:srgbClr val="000000"/>
                </a:solidFill>
                <a:round/>
                <a:headEnd/>
                <a:tailEnd/>
              </a:ln>
            </p:spPr>
            <p:txBody>
              <a:bodyPr/>
              <a:lstStyle/>
              <a:p>
                <a:endParaRPr lang="en-IN"/>
              </a:p>
            </p:txBody>
          </p:sp>
          <p:sp>
            <p:nvSpPr>
              <p:cNvPr id="65547" name="Arc 11"/>
              <p:cNvSpPr>
                <a:spLocks/>
              </p:cNvSpPr>
              <p:nvPr/>
            </p:nvSpPr>
            <p:spPr bwMode="auto">
              <a:xfrm rot="10800000" flipH="1">
                <a:off x="5610" y="2818"/>
                <a:ext cx="435" cy="1320"/>
              </a:xfrm>
              <a:custGeom>
                <a:avLst/>
                <a:gdLst>
                  <a:gd name="T0" fmla="*/ 0 w 21600"/>
                  <a:gd name="T1" fmla="*/ 0 h 21600"/>
                  <a:gd name="T2" fmla="*/ 435 w 21600"/>
                  <a:gd name="T3" fmla="*/ 1320 h 21600"/>
                  <a:gd name="T4" fmla="*/ 0 w 21600"/>
                  <a:gd name="T5" fmla="*/ 132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BD4B4"/>
              </a:solidFill>
              <a:ln w="28575">
                <a:solidFill>
                  <a:srgbClr val="000000"/>
                </a:solidFill>
                <a:round/>
                <a:headEnd/>
                <a:tailEnd/>
              </a:ln>
            </p:spPr>
            <p:txBody>
              <a:bodyPr/>
              <a:lstStyle/>
              <a:p>
                <a:endParaRPr lang="en-IN"/>
              </a:p>
            </p:txBody>
          </p:sp>
          <p:sp>
            <p:nvSpPr>
              <p:cNvPr id="65548" name="Arc 12"/>
              <p:cNvSpPr>
                <a:spLocks/>
              </p:cNvSpPr>
              <p:nvPr/>
            </p:nvSpPr>
            <p:spPr bwMode="auto">
              <a:xfrm rot="10800000" flipH="1">
                <a:off x="7935" y="2818"/>
                <a:ext cx="435" cy="1320"/>
              </a:xfrm>
              <a:custGeom>
                <a:avLst/>
                <a:gdLst>
                  <a:gd name="T0" fmla="*/ 0 w 21600"/>
                  <a:gd name="T1" fmla="*/ 0 h 21600"/>
                  <a:gd name="T2" fmla="*/ 435 w 21600"/>
                  <a:gd name="T3" fmla="*/ 1320 h 21600"/>
                  <a:gd name="T4" fmla="*/ 0 w 21600"/>
                  <a:gd name="T5" fmla="*/ 132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BD4B4"/>
              </a:solidFill>
              <a:ln w="28575">
                <a:solidFill>
                  <a:srgbClr val="000000"/>
                </a:solidFill>
                <a:round/>
                <a:headEnd/>
                <a:tailEnd/>
              </a:ln>
            </p:spPr>
            <p:txBody>
              <a:bodyPr/>
              <a:lstStyle/>
              <a:p>
                <a:endParaRPr lang="en-IN"/>
              </a:p>
            </p:txBody>
          </p:sp>
          <p:sp>
            <p:nvSpPr>
              <p:cNvPr id="65549" name="Freeform 13"/>
              <p:cNvSpPr>
                <a:spLocks/>
              </p:cNvSpPr>
              <p:nvPr/>
            </p:nvSpPr>
            <p:spPr bwMode="auto">
              <a:xfrm>
                <a:off x="7935" y="5008"/>
                <a:ext cx="525" cy="1305"/>
              </a:xfrm>
              <a:custGeom>
                <a:avLst/>
                <a:gdLst>
                  <a:gd name="T0" fmla="*/ 0 w 730"/>
                  <a:gd name="T1" fmla="*/ 52 h 1454"/>
                  <a:gd name="T2" fmla="*/ 195 w 730"/>
                  <a:gd name="T3" fmla="*/ 52 h 1454"/>
                  <a:gd name="T4" fmla="*/ 540 w 730"/>
                  <a:gd name="T5" fmla="*/ 367 h 1454"/>
                  <a:gd name="T6" fmla="*/ 705 w 730"/>
                  <a:gd name="T7" fmla="*/ 1312 h 1454"/>
                  <a:gd name="T8" fmla="*/ 690 w 730"/>
                  <a:gd name="T9" fmla="*/ 1222 h 1454"/>
                  <a:gd name="T10" fmla="*/ 0 60000 65536"/>
                  <a:gd name="T11" fmla="*/ 0 60000 65536"/>
                  <a:gd name="T12" fmla="*/ 0 60000 65536"/>
                  <a:gd name="T13" fmla="*/ 0 60000 65536"/>
                  <a:gd name="T14" fmla="*/ 0 60000 65536"/>
                  <a:gd name="T15" fmla="*/ 0 w 730"/>
                  <a:gd name="T16" fmla="*/ 0 h 1454"/>
                  <a:gd name="T17" fmla="*/ 730 w 730"/>
                  <a:gd name="T18" fmla="*/ 1454 h 1454"/>
                </a:gdLst>
                <a:ahLst/>
                <a:cxnLst>
                  <a:cxn ang="T10">
                    <a:pos x="T0" y="T1"/>
                  </a:cxn>
                  <a:cxn ang="T11">
                    <a:pos x="T2" y="T3"/>
                  </a:cxn>
                  <a:cxn ang="T12">
                    <a:pos x="T4" y="T5"/>
                  </a:cxn>
                  <a:cxn ang="T13">
                    <a:pos x="T6" y="T7"/>
                  </a:cxn>
                  <a:cxn ang="T14">
                    <a:pos x="T8" y="T9"/>
                  </a:cxn>
                </a:cxnLst>
                <a:rect l="T15" t="T16" r="T17" b="T18"/>
                <a:pathLst>
                  <a:path w="730" h="1454">
                    <a:moveTo>
                      <a:pt x="0" y="52"/>
                    </a:moveTo>
                    <a:cubicBezTo>
                      <a:pt x="52" y="26"/>
                      <a:pt x="105" y="0"/>
                      <a:pt x="195" y="52"/>
                    </a:cubicBezTo>
                    <a:cubicBezTo>
                      <a:pt x="285" y="104"/>
                      <a:pt x="455" y="157"/>
                      <a:pt x="540" y="367"/>
                    </a:cubicBezTo>
                    <a:cubicBezTo>
                      <a:pt x="625" y="577"/>
                      <a:pt x="680" y="1170"/>
                      <a:pt x="705" y="1312"/>
                    </a:cubicBezTo>
                    <a:cubicBezTo>
                      <a:pt x="730" y="1454"/>
                      <a:pt x="710" y="1338"/>
                      <a:pt x="690" y="1222"/>
                    </a:cubicBezTo>
                  </a:path>
                </a:pathLst>
              </a:custGeom>
              <a:solidFill>
                <a:srgbClr val="D8D8D8"/>
              </a:solidFill>
              <a:ln w="9525">
                <a:solidFill>
                  <a:srgbClr val="000000"/>
                </a:solidFill>
                <a:round/>
                <a:headEnd/>
                <a:tailEnd/>
              </a:ln>
            </p:spPr>
            <p:txBody>
              <a:bodyPr/>
              <a:lstStyle/>
              <a:p>
                <a:endParaRPr lang="en-IN"/>
              </a:p>
            </p:txBody>
          </p:sp>
          <p:sp>
            <p:nvSpPr>
              <p:cNvPr id="65550" name="Freeform 14"/>
              <p:cNvSpPr>
                <a:spLocks/>
              </p:cNvSpPr>
              <p:nvPr/>
            </p:nvSpPr>
            <p:spPr bwMode="auto">
              <a:xfrm>
                <a:off x="5610" y="4778"/>
                <a:ext cx="645" cy="1490"/>
              </a:xfrm>
              <a:custGeom>
                <a:avLst/>
                <a:gdLst>
                  <a:gd name="T0" fmla="*/ 0 w 645"/>
                  <a:gd name="T1" fmla="*/ 275 h 1490"/>
                  <a:gd name="T2" fmla="*/ 90 w 645"/>
                  <a:gd name="T3" fmla="*/ 185 h 1490"/>
                  <a:gd name="T4" fmla="*/ 270 w 645"/>
                  <a:gd name="T5" fmla="*/ 20 h 1490"/>
                  <a:gd name="T6" fmla="*/ 510 w 645"/>
                  <a:gd name="T7" fmla="*/ 305 h 1490"/>
                  <a:gd name="T8" fmla="*/ 645 w 645"/>
                  <a:gd name="T9" fmla="*/ 1490 h 1490"/>
                  <a:gd name="T10" fmla="*/ 0 60000 65536"/>
                  <a:gd name="T11" fmla="*/ 0 60000 65536"/>
                  <a:gd name="T12" fmla="*/ 0 60000 65536"/>
                  <a:gd name="T13" fmla="*/ 0 60000 65536"/>
                  <a:gd name="T14" fmla="*/ 0 60000 65536"/>
                  <a:gd name="T15" fmla="*/ 0 w 645"/>
                  <a:gd name="T16" fmla="*/ 0 h 1490"/>
                  <a:gd name="T17" fmla="*/ 645 w 645"/>
                  <a:gd name="T18" fmla="*/ 1490 h 1490"/>
                </a:gdLst>
                <a:ahLst/>
                <a:cxnLst>
                  <a:cxn ang="T10">
                    <a:pos x="T0" y="T1"/>
                  </a:cxn>
                  <a:cxn ang="T11">
                    <a:pos x="T2" y="T3"/>
                  </a:cxn>
                  <a:cxn ang="T12">
                    <a:pos x="T4" y="T5"/>
                  </a:cxn>
                  <a:cxn ang="T13">
                    <a:pos x="T6" y="T7"/>
                  </a:cxn>
                  <a:cxn ang="T14">
                    <a:pos x="T8" y="T9"/>
                  </a:cxn>
                </a:cxnLst>
                <a:rect l="T15" t="T16" r="T17" b="T18"/>
                <a:pathLst>
                  <a:path w="645" h="1490">
                    <a:moveTo>
                      <a:pt x="0" y="275"/>
                    </a:moveTo>
                    <a:cubicBezTo>
                      <a:pt x="22" y="251"/>
                      <a:pt x="45" y="227"/>
                      <a:pt x="90" y="185"/>
                    </a:cubicBezTo>
                    <a:cubicBezTo>
                      <a:pt x="135" y="143"/>
                      <a:pt x="200" y="0"/>
                      <a:pt x="270" y="20"/>
                    </a:cubicBezTo>
                    <a:cubicBezTo>
                      <a:pt x="340" y="40"/>
                      <a:pt x="447" y="60"/>
                      <a:pt x="510" y="305"/>
                    </a:cubicBezTo>
                    <a:cubicBezTo>
                      <a:pt x="573" y="550"/>
                      <a:pt x="623" y="1293"/>
                      <a:pt x="645" y="1490"/>
                    </a:cubicBezTo>
                  </a:path>
                </a:pathLst>
              </a:custGeom>
              <a:solidFill>
                <a:srgbClr val="D8D8D8"/>
              </a:solidFill>
              <a:ln w="9525">
                <a:solidFill>
                  <a:srgbClr val="000000"/>
                </a:solidFill>
                <a:round/>
                <a:headEnd/>
                <a:tailEnd/>
              </a:ln>
            </p:spPr>
            <p:txBody>
              <a:bodyPr/>
              <a:lstStyle/>
              <a:p>
                <a:endParaRPr lang="en-IN"/>
              </a:p>
            </p:txBody>
          </p:sp>
          <p:sp>
            <p:nvSpPr>
              <p:cNvPr id="65551" name="Freeform 15"/>
              <p:cNvSpPr>
                <a:spLocks/>
              </p:cNvSpPr>
              <p:nvPr/>
            </p:nvSpPr>
            <p:spPr bwMode="auto">
              <a:xfrm>
                <a:off x="2985" y="3726"/>
                <a:ext cx="780" cy="2617"/>
              </a:xfrm>
              <a:custGeom>
                <a:avLst/>
                <a:gdLst>
                  <a:gd name="T0" fmla="*/ 0 w 700"/>
                  <a:gd name="T1" fmla="*/ 1372 h 2767"/>
                  <a:gd name="T2" fmla="*/ 135 w 700"/>
                  <a:gd name="T3" fmla="*/ 1372 h 2767"/>
                  <a:gd name="T4" fmla="*/ 210 w 700"/>
                  <a:gd name="T5" fmla="*/ 1327 h 2767"/>
                  <a:gd name="T6" fmla="*/ 240 w 700"/>
                  <a:gd name="T7" fmla="*/ 1222 h 2767"/>
                  <a:gd name="T8" fmla="*/ 330 w 700"/>
                  <a:gd name="T9" fmla="*/ 232 h 2767"/>
                  <a:gd name="T10" fmla="*/ 525 w 700"/>
                  <a:gd name="T11" fmla="*/ 232 h 2767"/>
                  <a:gd name="T12" fmla="*/ 675 w 700"/>
                  <a:gd name="T13" fmla="*/ 1627 h 2767"/>
                  <a:gd name="T14" fmla="*/ 675 w 700"/>
                  <a:gd name="T15" fmla="*/ 2617 h 2767"/>
                  <a:gd name="T16" fmla="*/ 675 w 700"/>
                  <a:gd name="T17" fmla="*/ 2527 h 27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0"/>
                  <a:gd name="T28" fmla="*/ 0 h 2767"/>
                  <a:gd name="T29" fmla="*/ 700 w 700"/>
                  <a:gd name="T30" fmla="*/ 2767 h 27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0" h="2767">
                    <a:moveTo>
                      <a:pt x="0" y="1372"/>
                    </a:moveTo>
                    <a:cubicBezTo>
                      <a:pt x="50" y="1375"/>
                      <a:pt x="100" y="1379"/>
                      <a:pt x="135" y="1372"/>
                    </a:cubicBezTo>
                    <a:cubicBezTo>
                      <a:pt x="170" y="1365"/>
                      <a:pt x="193" y="1352"/>
                      <a:pt x="210" y="1327"/>
                    </a:cubicBezTo>
                    <a:cubicBezTo>
                      <a:pt x="227" y="1302"/>
                      <a:pt x="220" y="1404"/>
                      <a:pt x="240" y="1222"/>
                    </a:cubicBezTo>
                    <a:cubicBezTo>
                      <a:pt x="260" y="1040"/>
                      <a:pt x="283" y="397"/>
                      <a:pt x="330" y="232"/>
                    </a:cubicBezTo>
                    <a:cubicBezTo>
                      <a:pt x="377" y="67"/>
                      <a:pt x="468" y="0"/>
                      <a:pt x="525" y="232"/>
                    </a:cubicBezTo>
                    <a:cubicBezTo>
                      <a:pt x="582" y="464"/>
                      <a:pt x="650" y="1230"/>
                      <a:pt x="675" y="1627"/>
                    </a:cubicBezTo>
                    <a:cubicBezTo>
                      <a:pt x="700" y="2024"/>
                      <a:pt x="675" y="2467"/>
                      <a:pt x="675" y="2617"/>
                    </a:cubicBezTo>
                    <a:cubicBezTo>
                      <a:pt x="675" y="2767"/>
                      <a:pt x="675" y="2647"/>
                      <a:pt x="675" y="2527"/>
                    </a:cubicBezTo>
                  </a:path>
                </a:pathLst>
              </a:custGeom>
              <a:solidFill>
                <a:srgbClr val="D8D8D8"/>
              </a:solidFill>
              <a:ln w="9525">
                <a:solidFill>
                  <a:srgbClr val="000000"/>
                </a:solidFill>
                <a:round/>
                <a:headEnd/>
                <a:tailEnd/>
              </a:ln>
            </p:spPr>
            <p:txBody>
              <a:bodyPr/>
              <a:lstStyle/>
              <a:p>
                <a:endParaRPr lang="en-IN"/>
              </a:p>
            </p:txBody>
          </p:sp>
          <p:cxnSp>
            <p:nvCxnSpPr>
              <p:cNvPr id="65552" name="AutoShape 16"/>
              <p:cNvCxnSpPr>
                <a:cxnSpLocks noChangeShapeType="1"/>
              </p:cNvCxnSpPr>
              <p:nvPr/>
            </p:nvCxnSpPr>
            <p:spPr bwMode="auto">
              <a:xfrm>
                <a:off x="2460" y="5008"/>
                <a:ext cx="375" cy="0"/>
              </a:xfrm>
              <a:prstGeom prst="straightConnector1">
                <a:avLst/>
              </a:prstGeom>
              <a:noFill/>
              <a:ln w="9525">
                <a:solidFill>
                  <a:srgbClr val="000000"/>
                </a:solidFill>
                <a:round/>
                <a:headEnd/>
                <a:tailEnd type="triangle" w="med" len="med"/>
              </a:ln>
            </p:spPr>
          </p:cxnSp>
          <p:cxnSp>
            <p:nvCxnSpPr>
              <p:cNvPr id="65553" name="AutoShape 17"/>
              <p:cNvCxnSpPr>
                <a:cxnSpLocks noChangeShapeType="1"/>
              </p:cNvCxnSpPr>
              <p:nvPr/>
            </p:nvCxnSpPr>
            <p:spPr bwMode="auto">
              <a:xfrm>
                <a:off x="5070" y="5008"/>
                <a:ext cx="375" cy="0"/>
              </a:xfrm>
              <a:prstGeom prst="straightConnector1">
                <a:avLst/>
              </a:prstGeom>
              <a:noFill/>
              <a:ln w="9525">
                <a:solidFill>
                  <a:srgbClr val="000000"/>
                </a:solidFill>
                <a:round/>
                <a:headEnd/>
                <a:tailEnd type="triangle" w="med" len="med"/>
              </a:ln>
            </p:spPr>
          </p:cxnSp>
          <p:cxnSp>
            <p:nvCxnSpPr>
              <p:cNvPr id="65554" name="AutoShape 18"/>
              <p:cNvCxnSpPr>
                <a:cxnSpLocks noChangeShapeType="1"/>
              </p:cNvCxnSpPr>
              <p:nvPr/>
            </p:nvCxnSpPr>
            <p:spPr bwMode="auto">
              <a:xfrm>
                <a:off x="7410" y="5113"/>
                <a:ext cx="375" cy="0"/>
              </a:xfrm>
              <a:prstGeom prst="straightConnector1">
                <a:avLst/>
              </a:prstGeom>
              <a:noFill/>
              <a:ln w="9525">
                <a:solidFill>
                  <a:srgbClr val="000000"/>
                </a:solidFill>
                <a:round/>
                <a:headEnd/>
                <a:tailEnd type="triangle" w="med" len="med"/>
              </a:ln>
            </p:spPr>
          </p:cxnSp>
        </p:grpSp>
      </p:grpSp>
      <p:pic>
        <p:nvPicPr>
          <p:cNvPr id="4" name="Audio 3">
            <a:hlinkClick r:id="" action="ppaction://media"/>
            <a:extLst>
              <a:ext uri="{FF2B5EF4-FFF2-40B4-BE49-F238E27FC236}">
                <a16:creationId xmlns:a16="http://schemas.microsoft.com/office/drawing/2014/main" id="{2BB403A3-17E9-1A45-942B-2847C13090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cSld>
  <p:clrMapOvr>
    <a:masterClrMapping/>
  </p:clrMapOvr>
  <p:transition advTm="462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000000"/>
                </a:solidFill>
                <a:latin typeface="Times New Roman" pitchFamily="18" charset="0"/>
                <a:cs typeface="Times New Roman" pitchFamily="18" charset="0"/>
              </a:rPr>
              <a:t>AREA BETWEEN THE BASE OF THE POCKET AND THE ALVEOLAR BONE</a:t>
            </a:r>
            <a:r>
              <a:rPr lang="en-US" dirty="0">
                <a:latin typeface="Times New Roman" pitchFamily="18" charset="0"/>
                <a:cs typeface="Times New Roman" pitchFamily="18" charset="0"/>
              </a:rPr>
              <a:t> </a:t>
            </a:r>
          </a:p>
        </p:txBody>
      </p:sp>
      <p:sp>
        <p:nvSpPr>
          <p:cNvPr id="66563" name="Rectangle 3"/>
          <p:cNvSpPr>
            <a:spLocks noGrp="1" noChangeArrowheads="1"/>
          </p:cNvSpPr>
          <p:nvPr>
            <p:ph sz="quarter" idx="1"/>
          </p:nvPr>
        </p:nvSpPr>
        <p:spPr/>
        <p:txBody>
          <a:bodyPr>
            <a:normAutofit/>
          </a:bodyPr>
          <a:lstStyle/>
          <a:p>
            <a:pPr>
              <a:lnSpc>
                <a:spcPct val="90000"/>
              </a:lnSpc>
              <a:buNone/>
            </a:pPr>
            <a:endParaRPr lang="en-US" sz="2400" dirty="0">
              <a:latin typeface="Times New Roman" pitchFamily="18" charset="0"/>
              <a:cs typeface="Times New Roman" pitchFamily="18" charset="0"/>
            </a:endParaRPr>
          </a:p>
          <a:p>
            <a:pPr eaLnBrk="1" hangingPunct="1">
              <a:lnSpc>
                <a:spcPct val="90000"/>
              </a:lnSpc>
              <a:buNone/>
            </a:pPr>
            <a:r>
              <a:rPr lang="en-US" sz="2400" dirty="0">
                <a:latin typeface="Times New Roman" pitchFamily="18" charset="0"/>
                <a:cs typeface="Times New Roman" pitchFamily="18" charset="0"/>
              </a:rPr>
              <a:t>The distance between the apical extent of calculus and the alveolar crest in human periodontal pockets is most constant, having a mean length of 1.97 mm </a:t>
            </a:r>
          </a:p>
          <a:p>
            <a:pPr eaLnBrk="1" hangingPunct="1">
              <a:lnSpc>
                <a:spcPct val="90000"/>
              </a:lnSpc>
              <a:buNone/>
            </a:pPr>
            <a:endParaRPr lang="en-US" sz="2400" dirty="0">
              <a:solidFill>
                <a:schemeClr val="accent2"/>
              </a:solidFill>
              <a:latin typeface="Times New Roman" pitchFamily="18" charset="0"/>
              <a:cs typeface="Times New Roman" pitchFamily="18" charset="0"/>
            </a:endParaRPr>
          </a:p>
          <a:p>
            <a:pPr eaLnBrk="1" hangingPunct="1">
              <a:lnSpc>
                <a:spcPct val="90000"/>
              </a:lnSpc>
              <a:buNone/>
            </a:pPr>
            <a:r>
              <a:rPr lang="en-US" sz="2400" dirty="0">
                <a:latin typeface="Times New Roman" pitchFamily="18" charset="0"/>
                <a:cs typeface="Times New Roman" pitchFamily="18" charset="0"/>
              </a:rPr>
              <a:t>The distance from attached plaque to bone is never less than 0.5 mm and never more than 2.7 mm. </a:t>
            </a:r>
          </a:p>
          <a:p>
            <a:pPr>
              <a:lnSpc>
                <a:spcPct val="90000"/>
              </a:lnSpc>
              <a:buNone/>
            </a:pPr>
            <a:endParaRPr lang="en-US" sz="2400" dirty="0">
              <a:latin typeface="Times New Roman" pitchFamily="18" charset="0"/>
              <a:cs typeface="Times New Roman" pitchFamily="18" charset="0"/>
            </a:endParaRPr>
          </a:p>
        </p:txBody>
      </p:sp>
      <p:pic>
        <p:nvPicPr>
          <p:cNvPr id="2" name="Audio 1">
            <a:hlinkClick r:id="" action="ppaction://media"/>
            <a:extLst>
              <a:ext uri="{FF2B5EF4-FFF2-40B4-BE49-F238E27FC236}">
                <a16:creationId xmlns:a16="http://schemas.microsoft.com/office/drawing/2014/main" id="{C3DC6D5E-B675-B046-8D1A-CE6E2EA69F1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cSld>
  <p:clrMapOvr>
    <a:masterClrMapping/>
  </p:clrMapOvr>
  <p:transition advTm="1592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7A7E-D656-4149-AF21-F349954AC54F}"/>
              </a:ext>
            </a:extLst>
          </p:cNvPr>
          <p:cNvSpPr>
            <a:spLocks noGrp="1"/>
          </p:cNvSpPr>
          <p:nvPr>
            <p:ph type="title"/>
          </p:nvPr>
        </p:nvSpPr>
        <p:spPr/>
        <p:txBody>
          <a:bodyPr/>
          <a:lstStyle/>
          <a:p>
            <a:r>
              <a:rPr lang="en-US" dirty="0"/>
              <a:t>Site specificity of periodontal pocket</a:t>
            </a:r>
          </a:p>
        </p:txBody>
      </p:sp>
      <p:sp>
        <p:nvSpPr>
          <p:cNvPr id="3" name="Content Placeholder 2">
            <a:extLst>
              <a:ext uri="{FF2B5EF4-FFF2-40B4-BE49-F238E27FC236}">
                <a16:creationId xmlns:a16="http://schemas.microsoft.com/office/drawing/2014/main" id="{472AF0B0-9CDD-6C41-84C3-40639F19D491}"/>
              </a:ext>
            </a:extLst>
          </p:cNvPr>
          <p:cNvSpPr>
            <a:spLocks noGrp="1"/>
          </p:cNvSpPr>
          <p:nvPr>
            <p:ph sz="quarter" idx="1"/>
          </p:nvPr>
        </p:nvSpPr>
        <p:spPr/>
        <p:txBody>
          <a:bodyPr>
            <a:noAutofit/>
          </a:bodyPr>
          <a:lstStyle/>
          <a:p>
            <a:r>
              <a:rPr lang="en-US" sz="3000" dirty="0"/>
              <a:t>The periodontal pocket formation is associated with few teeth at a given point of time and maybe only on a few sites around the tooth.</a:t>
            </a:r>
          </a:p>
          <a:p>
            <a:r>
              <a:rPr lang="en-US" sz="3000" dirty="0"/>
              <a:t>The periodontal destruction can be observed adjacent to a tooth with no periodontal breakdown.</a:t>
            </a:r>
          </a:p>
          <a:p>
            <a:r>
              <a:rPr lang="en-US" sz="3000" dirty="0"/>
              <a:t>The severity of the disease may increase by formation of new pocket as well as increase in existing pocket depth.</a:t>
            </a:r>
          </a:p>
        </p:txBody>
      </p:sp>
      <p:pic>
        <p:nvPicPr>
          <p:cNvPr id="5" name="Audio 4">
            <a:hlinkClick r:id="" action="ppaction://media"/>
            <a:extLst>
              <a:ext uri="{FF2B5EF4-FFF2-40B4-BE49-F238E27FC236}">
                <a16:creationId xmlns:a16="http://schemas.microsoft.com/office/drawing/2014/main" id="{E32D25DF-2D5E-EF4D-8E68-F2B43C2C54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732463328"/>
      </p:ext>
    </p:extLst>
  </p:cSld>
  <p:clrMapOvr>
    <a:masterClrMapping/>
  </p:clrMapOvr>
  <mc:AlternateContent xmlns:mc="http://schemas.openxmlformats.org/markup-compatibility/2006" xmlns:p14="http://schemas.microsoft.com/office/powerpoint/2010/main">
    <mc:Choice Requires="p14">
      <p:transition spd="slow" p14:dur="2000" advTm="86731"/>
    </mc:Choice>
    <mc:Fallback xmlns="">
      <p:transition spd="slow" advTm="867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6E27F8-7D81-6D46-BA32-12E05107DABA}"/>
              </a:ext>
            </a:extLst>
          </p:cNvPr>
          <p:cNvSpPr/>
          <p:nvPr/>
        </p:nvSpPr>
        <p:spPr>
          <a:xfrm>
            <a:off x="2777087" y="2967335"/>
            <a:ext cx="3589829" cy="923330"/>
          </a:xfrm>
          <a:prstGeom prst="rect">
            <a:avLst/>
          </a:prstGeom>
          <a:noFill/>
        </p:spPr>
        <p:txBody>
          <a:bodyPr wrap="none" lIns="91440" tIns="45720" rIns="91440" bIns="45720">
            <a:spAutoFit/>
          </a:bodyPr>
          <a:lstStyle/>
          <a:p>
            <a:pPr algn="ctr"/>
            <a:r>
              <a:rPr lang="en-GB" sz="5400" dirty="0">
                <a:ln w="0"/>
                <a:effectLst>
                  <a:outerShdw blurRad="38100" dist="19050" dir="2700000" algn="tl" rotWithShape="0">
                    <a:schemeClr val="dk1">
                      <a:alpha val="40000"/>
                    </a:schemeClr>
                  </a:outerShdw>
                </a:effectLst>
              </a:rPr>
              <a:t>To conclude</a:t>
            </a:r>
          </a:p>
        </p:txBody>
      </p:sp>
      <p:pic>
        <p:nvPicPr>
          <p:cNvPr id="3" name="Audio 2">
            <a:hlinkClick r:id="" action="ppaction://media"/>
            <a:extLst>
              <a:ext uri="{FF2B5EF4-FFF2-40B4-BE49-F238E27FC236}">
                <a16:creationId xmlns:a16="http://schemas.microsoft.com/office/drawing/2014/main" id="{B4959BC4-EA53-9142-B4D8-C760498BCB4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4046762369"/>
      </p:ext>
    </p:extLst>
  </p:cSld>
  <p:clrMapOvr>
    <a:masterClrMapping/>
  </p:clrMapOvr>
  <mc:AlternateContent xmlns:mc="http://schemas.openxmlformats.org/markup-compatibility/2006" xmlns:p14="http://schemas.microsoft.com/office/powerpoint/2010/main">
    <mc:Choice Requires="p14">
      <p:transition spd="slow" p14:dur="2000" advTm="39683"/>
    </mc:Choice>
    <mc:Fallback xmlns="">
      <p:transition spd="slow" advTm="39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0E9510-9230-9C4F-B8D4-4EEF722D01E1}"/>
              </a:ext>
            </a:extLst>
          </p:cNvPr>
          <p:cNvPicPr>
            <a:picLocks noChangeAspect="1"/>
          </p:cNvPicPr>
          <p:nvPr/>
        </p:nvPicPr>
        <p:blipFill rotWithShape="1">
          <a:blip r:embed="rId4">
            <a:extLst>
              <a:ext uri="{28A0092B-C50C-407E-A947-70E740481C1C}">
                <a14:useLocalDpi xmlns:a14="http://schemas.microsoft.com/office/drawing/2010/main" val="0"/>
              </a:ext>
            </a:extLst>
          </a:blip>
          <a:srcRect l="8263" t="5900" r="11413"/>
          <a:stretch/>
        </p:blipFill>
        <p:spPr>
          <a:xfrm>
            <a:off x="395536" y="332656"/>
            <a:ext cx="8136904" cy="5953844"/>
          </a:xfrm>
          <a:prstGeom prst="rect">
            <a:avLst/>
          </a:prstGeom>
        </p:spPr>
      </p:pic>
      <p:pic>
        <p:nvPicPr>
          <p:cNvPr id="2" name="Audio 1">
            <a:hlinkClick r:id="" action="ppaction://media"/>
            <a:extLst>
              <a:ext uri="{FF2B5EF4-FFF2-40B4-BE49-F238E27FC236}">
                <a16:creationId xmlns:a16="http://schemas.microsoft.com/office/drawing/2014/main" id="{74E8E351-6425-1C46-80C8-C9B6AA8565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843"/>
    </mc:Choice>
    <mc:Fallback xmlns="">
      <p:transition spd="slow" advTm="18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CLASSIFICATION</a:t>
            </a:r>
            <a:endParaRPr lang="en-IN"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611560" y="1357298"/>
            <a:ext cx="8075240" cy="4525963"/>
          </a:xfrm>
        </p:spPr>
        <p:txBody>
          <a:bodyPr>
            <a:normAutofit/>
          </a:bodyPr>
          <a:lstStyle/>
          <a:p>
            <a:pPr>
              <a:buNone/>
            </a:pPr>
            <a:r>
              <a:rPr lang="en-US" sz="2400" dirty="0">
                <a:latin typeface="Times New Roman" pitchFamily="18" charset="0"/>
                <a:cs typeface="Times New Roman" pitchFamily="18" charset="0"/>
              </a:rPr>
              <a:t>Gingival Pocket/ </a:t>
            </a:r>
            <a:r>
              <a:rPr lang="en-US" sz="2400" dirty="0" err="1">
                <a:latin typeface="Times New Roman" pitchFamily="18" charset="0"/>
                <a:cs typeface="Times New Roman" pitchFamily="18" charset="0"/>
              </a:rPr>
              <a:t>Pseudopocket</a:t>
            </a:r>
            <a:r>
              <a:rPr lang="en-US" sz="2400" dirty="0">
                <a:latin typeface="Times New Roman" pitchFamily="18" charset="0"/>
                <a:cs typeface="Times New Roman" pitchFamily="18" charset="0"/>
              </a:rPr>
              <a:t>  </a:t>
            </a:r>
          </a:p>
          <a:p>
            <a:pPr>
              <a:buNone/>
            </a:pPr>
            <a:r>
              <a:rPr lang="en-US" sz="2400" dirty="0">
                <a:latin typeface="Times New Roman" pitchFamily="18" charset="0"/>
                <a:cs typeface="Times New Roman" pitchFamily="18" charset="0"/>
              </a:rPr>
              <a:t>Periodontal Pocket :</a:t>
            </a:r>
          </a:p>
          <a:p>
            <a:pPr>
              <a:buNone/>
            </a:pPr>
            <a:r>
              <a:rPr lang="en-US" sz="2400" dirty="0">
                <a:latin typeface="Times New Roman" pitchFamily="18" charset="0"/>
                <a:cs typeface="Times New Roman" pitchFamily="18" charset="0"/>
              </a:rPr>
              <a:t>      </a:t>
            </a:r>
          </a:p>
        </p:txBody>
      </p:sp>
      <p:pic>
        <p:nvPicPr>
          <p:cNvPr id="12" name="Picture 11" descr="Different types of periodontal pockets.jpg"/>
          <p:cNvPicPr>
            <a:picLocks noChangeAspect="1"/>
          </p:cNvPicPr>
          <p:nvPr/>
        </p:nvPicPr>
        <p:blipFill>
          <a:blip r:embed="rId4" cstate="print"/>
          <a:stretch>
            <a:fillRect/>
          </a:stretch>
        </p:blipFill>
        <p:spPr>
          <a:xfrm>
            <a:off x="3243366" y="3500438"/>
            <a:ext cx="5400600" cy="2667769"/>
          </a:xfrm>
          <a:prstGeom prst="rect">
            <a:avLst/>
          </a:prstGeom>
        </p:spPr>
      </p:pic>
      <p:sp>
        <p:nvSpPr>
          <p:cNvPr id="14" name="TextBox 13"/>
          <p:cNvSpPr txBox="1"/>
          <p:nvPr/>
        </p:nvSpPr>
        <p:spPr>
          <a:xfrm>
            <a:off x="3275856" y="1928802"/>
            <a:ext cx="3888432" cy="1200329"/>
          </a:xfrm>
          <a:prstGeom prst="rect">
            <a:avLst/>
          </a:prstGeom>
          <a:noFill/>
        </p:spPr>
        <p:txBody>
          <a:bodyPr wrap="square" rtlCol="0">
            <a:spAutoFit/>
          </a:bodyPr>
          <a:lstStyle/>
          <a:p>
            <a:pPr>
              <a:buNone/>
            </a:pPr>
            <a:r>
              <a:rPr lang="en-US" sz="2400" dirty="0" err="1">
                <a:latin typeface="Times New Roman" pitchFamily="18" charset="0"/>
                <a:cs typeface="Times New Roman" pitchFamily="18" charset="0"/>
              </a:rPr>
              <a:t>Suprabony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Infrabony</a:t>
            </a:r>
            <a:r>
              <a:rPr lang="en-US" sz="2400" dirty="0">
                <a:latin typeface="Times New Roman" pitchFamily="18" charset="0"/>
                <a:cs typeface="Times New Roman" pitchFamily="18" charset="0"/>
              </a:rPr>
              <a:t> </a:t>
            </a:r>
          </a:p>
          <a:p>
            <a:pPr>
              <a:buNone/>
            </a:pPr>
            <a:r>
              <a:rPr lang="en-US" sz="2400" dirty="0" err="1">
                <a:latin typeface="Times New Roman" pitchFamily="18" charset="0"/>
                <a:cs typeface="Times New Roman" pitchFamily="18" charset="0"/>
              </a:rPr>
              <a:t>Supracrestal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Subcrestal</a:t>
            </a:r>
            <a:endParaRPr lang="en-US" sz="2400" dirty="0">
              <a:latin typeface="Times New Roman" pitchFamily="18" charset="0"/>
              <a:cs typeface="Times New Roman" pitchFamily="18" charset="0"/>
            </a:endParaRPr>
          </a:p>
          <a:p>
            <a:pPr>
              <a:buNone/>
            </a:pPr>
            <a:r>
              <a:rPr lang="en-US" sz="2400" dirty="0" err="1">
                <a:latin typeface="Times New Roman" pitchFamily="18" charset="0"/>
                <a:cs typeface="Times New Roman" pitchFamily="18" charset="0"/>
              </a:rPr>
              <a:t>Suprabony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Intrabony</a:t>
            </a:r>
            <a:r>
              <a:rPr lang="en-US" sz="2400" dirty="0">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pic>
        <p:nvPicPr>
          <p:cNvPr id="4" name="Audio 3">
            <a:hlinkClick r:id="" action="ppaction://media"/>
            <a:extLst>
              <a:ext uri="{FF2B5EF4-FFF2-40B4-BE49-F238E27FC236}">
                <a16:creationId xmlns:a16="http://schemas.microsoft.com/office/drawing/2014/main" id="{4E7935BD-BDC2-764E-87AB-F0D8C16C3D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5369"/>
    </mc:Choice>
    <mc:Fallback xmlns="">
      <p:transition spd="slow" advTm="85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7859216" cy="1143000"/>
          </a:xfrm>
        </p:spPr>
        <p:txBody>
          <a:bodyPr>
            <a:normAutofit/>
          </a:bodyPr>
          <a:lstStyle/>
          <a:p>
            <a:r>
              <a:rPr lang="en-US" sz="3600" dirty="0">
                <a:latin typeface="Times New Roman" pitchFamily="18" charset="0"/>
                <a:cs typeface="Times New Roman" pitchFamily="18" charset="0"/>
              </a:rPr>
              <a:t>According to tooth surface involved</a:t>
            </a:r>
            <a:endParaRPr lang="en-IN" sz="3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714348" y="1428736"/>
            <a:ext cx="7859216" cy="4525963"/>
          </a:xfrm>
        </p:spPr>
        <p:txBody>
          <a:bodyPr/>
          <a:lstStyle/>
          <a:p>
            <a:r>
              <a:rPr lang="en-US" dirty="0">
                <a:latin typeface="Times New Roman" pitchFamily="18" charset="0"/>
                <a:cs typeface="Times New Roman" pitchFamily="18" charset="0"/>
              </a:rPr>
              <a:t>Simple</a:t>
            </a:r>
          </a:p>
          <a:p>
            <a:r>
              <a:rPr lang="en-US" dirty="0">
                <a:latin typeface="Times New Roman" pitchFamily="18" charset="0"/>
                <a:cs typeface="Times New Roman" pitchFamily="18" charset="0"/>
              </a:rPr>
              <a:t>Compound</a:t>
            </a:r>
          </a:p>
          <a:p>
            <a:r>
              <a:rPr lang="en-US" dirty="0">
                <a:latin typeface="Times New Roman" pitchFamily="18" charset="0"/>
                <a:cs typeface="Times New Roman" pitchFamily="18" charset="0"/>
              </a:rPr>
              <a:t>Complex </a:t>
            </a:r>
            <a:endParaRPr lang="en-IN" dirty="0">
              <a:latin typeface="Times New Roman" pitchFamily="18" charset="0"/>
              <a:cs typeface="Times New Roman" pitchFamily="18" charset="0"/>
            </a:endParaRPr>
          </a:p>
        </p:txBody>
      </p:sp>
      <p:pic>
        <p:nvPicPr>
          <p:cNvPr id="4" name="Picture 3" descr="classi10.jpg"/>
          <p:cNvPicPr>
            <a:picLocks noChangeAspect="1"/>
          </p:cNvPicPr>
          <p:nvPr/>
        </p:nvPicPr>
        <p:blipFill>
          <a:blip r:embed="rId4" cstate="print"/>
          <a:stretch>
            <a:fillRect/>
          </a:stretch>
        </p:blipFill>
        <p:spPr>
          <a:xfrm>
            <a:off x="3619152" y="3286124"/>
            <a:ext cx="4381872" cy="2664296"/>
          </a:xfrm>
          <a:prstGeom prst="rect">
            <a:avLst/>
          </a:prstGeom>
        </p:spPr>
      </p:pic>
      <p:pic>
        <p:nvPicPr>
          <p:cNvPr id="5" name="Audio 4">
            <a:hlinkClick r:id="" action="ppaction://media"/>
            <a:extLst>
              <a:ext uri="{FF2B5EF4-FFF2-40B4-BE49-F238E27FC236}">
                <a16:creationId xmlns:a16="http://schemas.microsoft.com/office/drawing/2014/main" id="{1BB3ED69-37E6-DF47-A903-4CD773FA55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966"/>
    </mc:Choice>
    <mc:Fallback xmlns="">
      <p:transition spd="slow" advTm="659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6EDB-A97F-9240-815A-1D43202C7FCF}"/>
              </a:ext>
            </a:extLst>
          </p:cNvPr>
          <p:cNvSpPr>
            <a:spLocks noGrp="1"/>
          </p:cNvSpPr>
          <p:nvPr>
            <p:ph type="title"/>
          </p:nvPr>
        </p:nvSpPr>
        <p:spPr/>
        <p:txBody>
          <a:bodyPr/>
          <a:lstStyle/>
          <a:p>
            <a:r>
              <a:rPr lang="en-US" dirty="0"/>
              <a:t>According to soft tissue wall</a:t>
            </a:r>
          </a:p>
        </p:txBody>
      </p:sp>
      <p:sp>
        <p:nvSpPr>
          <p:cNvPr id="3" name="Content Placeholder 2">
            <a:extLst>
              <a:ext uri="{FF2B5EF4-FFF2-40B4-BE49-F238E27FC236}">
                <a16:creationId xmlns:a16="http://schemas.microsoft.com/office/drawing/2014/main" id="{0E9E95A0-AD4E-0D40-A492-5E8D6BF4D89B}"/>
              </a:ext>
            </a:extLst>
          </p:cNvPr>
          <p:cNvSpPr>
            <a:spLocks noGrp="1"/>
          </p:cNvSpPr>
          <p:nvPr>
            <p:ph sz="quarter" idx="1"/>
          </p:nvPr>
        </p:nvSpPr>
        <p:spPr/>
        <p:txBody>
          <a:bodyPr/>
          <a:lstStyle/>
          <a:p>
            <a:pPr>
              <a:buFont typeface="Wingdings" pitchFamily="2" charset="2"/>
              <a:buChar char="Ø"/>
            </a:pPr>
            <a:r>
              <a:rPr lang="en-US" dirty="0"/>
              <a:t>Edematous </a:t>
            </a:r>
          </a:p>
          <a:p>
            <a:pPr>
              <a:buFont typeface="Wingdings" pitchFamily="2" charset="2"/>
              <a:buChar char="Ø"/>
            </a:pPr>
            <a:r>
              <a:rPr lang="en-US" dirty="0"/>
              <a:t>Fibrous </a:t>
            </a:r>
          </a:p>
          <a:p>
            <a:pPr marL="0" indent="0">
              <a:buNone/>
            </a:pPr>
            <a:endParaRPr lang="en-US" dirty="0"/>
          </a:p>
          <a:p>
            <a:pPr marL="0" indent="0">
              <a:buNone/>
            </a:pPr>
            <a:endParaRPr lang="en-US" dirty="0"/>
          </a:p>
          <a:p>
            <a:pPr marL="0" indent="0">
              <a:buNone/>
            </a:pPr>
            <a:r>
              <a:rPr lang="en-US" sz="3200" dirty="0">
                <a:latin typeface="+mj-lt"/>
              </a:rPr>
              <a:t>According to disease activity</a:t>
            </a:r>
          </a:p>
          <a:p>
            <a:pPr>
              <a:buFont typeface="Wingdings" pitchFamily="2" charset="2"/>
              <a:buChar char="Ø"/>
            </a:pPr>
            <a:r>
              <a:rPr lang="en-US" dirty="0"/>
              <a:t>Active </a:t>
            </a:r>
          </a:p>
          <a:p>
            <a:pPr>
              <a:buFont typeface="Wingdings" pitchFamily="2" charset="2"/>
              <a:buChar char="Ø"/>
            </a:pPr>
            <a:r>
              <a:rPr lang="en-US" dirty="0"/>
              <a:t>Inactive </a:t>
            </a:r>
          </a:p>
        </p:txBody>
      </p:sp>
      <p:pic>
        <p:nvPicPr>
          <p:cNvPr id="6" name="Audio 5">
            <a:hlinkClick r:id="" action="ppaction://media"/>
            <a:extLst>
              <a:ext uri="{FF2B5EF4-FFF2-40B4-BE49-F238E27FC236}">
                <a16:creationId xmlns:a16="http://schemas.microsoft.com/office/drawing/2014/main" id="{832A2F62-A1A6-5442-A0DE-78F8AADE1C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363937254"/>
      </p:ext>
    </p:extLst>
  </p:cSld>
  <p:clrMapOvr>
    <a:masterClrMapping/>
  </p:clrMapOvr>
  <mc:AlternateContent xmlns:mc="http://schemas.openxmlformats.org/markup-compatibility/2006" xmlns:p14="http://schemas.microsoft.com/office/powerpoint/2010/main">
    <mc:Choice Requires="p14">
      <p:transition spd="slow" p14:dur="2000" advTm="29026"/>
    </mc:Choice>
    <mc:Fallback xmlns="">
      <p:transition spd="slow" advTm="29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effectLst>
            <a:glow rad="139700">
              <a:schemeClr val="accent2">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4000" b="1" i="1" dirty="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Times New Roman" charset="0"/>
                <a:ea typeface="Times New Roman" charset="0"/>
                <a:cs typeface="Times New Roman" charset="0"/>
              </a:rPr>
              <a:t>Differences between Intrabony and Suprabony Pockets</a:t>
            </a:r>
          </a:p>
        </p:txBody>
      </p:sp>
      <p:graphicFrame>
        <p:nvGraphicFramePr>
          <p:cNvPr id="182275" name="Group 3"/>
          <p:cNvGraphicFramePr>
            <a:graphicFrameLocks noGrp="1"/>
          </p:cNvGraphicFramePr>
          <p:nvPr>
            <p:ph type="tbl" idx="1"/>
            <p:extLst>
              <p:ext uri="{D42A27DB-BD31-4B8C-83A1-F6EECF244321}">
                <p14:modId xmlns:p14="http://schemas.microsoft.com/office/powerpoint/2010/main" val="2983521734"/>
              </p:ext>
            </p:extLst>
          </p:nvPr>
        </p:nvGraphicFramePr>
        <p:xfrm>
          <a:off x="571528" y="1825142"/>
          <a:ext cx="8001000" cy="4675692"/>
        </p:xfrm>
        <a:graphic>
          <a:graphicData uri="http://schemas.openxmlformats.org/drawingml/2006/table">
            <a:tbl>
              <a:tblPr>
                <a:tableStyleId>{775DCB02-9BB8-47FD-8907-85C794F793BA}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52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sng" strike="noStrike" cap="small" normalizeH="0" baseline="0" dirty="0">
                          <a:ln>
                            <a:noFill/>
                          </a:ln>
                          <a:solidFill>
                            <a:schemeClr val="tx1"/>
                          </a:solidFill>
                          <a:effectLst/>
                          <a:latin typeface="Times New Roman" pitchFamily="18" charset="0"/>
                          <a:cs typeface="Times New Roman" pitchFamily="18" charset="0"/>
                        </a:rPr>
                        <a:t>Suprabony Pockets </a:t>
                      </a:r>
                      <a:endParaRPr kumimoji="0" lang="en-US" sz="2200" b="1" i="0" u="sng" strike="noStrike" cap="small"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sng" strike="noStrike" cap="small" normalizeH="0" baseline="0" dirty="0">
                          <a:ln>
                            <a:noFill/>
                          </a:ln>
                          <a:solidFill>
                            <a:schemeClr val="tx1"/>
                          </a:solidFill>
                          <a:effectLst/>
                          <a:latin typeface="Times New Roman" pitchFamily="18" charset="0"/>
                          <a:cs typeface="Times New Roman" pitchFamily="18" charset="0"/>
                        </a:rPr>
                        <a:t>Infrabony Pockets </a:t>
                      </a:r>
                      <a:endParaRPr kumimoji="0" lang="en-US" sz="2200" b="1" i="0" u="sng" strike="noStrike" cap="small" normalizeH="0" baseline="0" dirty="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0"/>
                  </a:ext>
                </a:extLst>
              </a:tr>
              <a:tr h="755613">
                <a:tc>
                  <a:txBody>
                    <a:bodyPr/>
                    <a:lstStyle/>
                    <a:p>
                      <a:pPr marL="0" marR="0" lvl="0" indent="0" algn="just" defTabSz="914400" rtl="0" eaLnBrk="1" fontAlgn="base" latinLnBrk="0" hangingPunct="1">
                        <a:lnSpc>
                          <a:spcPct val="100000"/>
                        </a:lnSpc>
                        <a:spcBef>
                          <a:spcPct val="20000"/>
                        </a:spcBef>
                        <a:spcAft>
                          <a:spcPts val="0"/>
                        </a:spcAft>
                        <a:buClrTx/>
                        <a:buSzTx/>
                        <a:buFontTx/>
                        <a:buNone/>
                        <a:tabLst/>
                      </a:pPr>
                      <a:r>
                        <a:rPr kumimoji="0" lang="en-US" sz="2200" u="none" strike="noStrike" cap="none" spc="0" normalizeH="0" baseline="0" dirty="0">
                          <a:ln>
                            <a:noFill/>
                          </a:ln>
                          <a:solidFill>
                            <a:schemeClr val="tx1"/>
                          </a:solidFill>
                          <a:effectLst/>
                          <a:latin typeface="Times New Roman" pitchFamily="18" charset="0"/>
                          <a:cs typeface="Times New Roman" pitchFamily="18" charset="0"/>
                        </a:rPr>
                        <a:t>Base of pocket is coronal to</a:t>
                      </a:r>
                    </a:p>
                    <a:p>
                      <a:pPr marL="0" marR="0" lvl="0" indent="0" algn="just" defTabSz="914400" rtl="0" eaLnBrk="1" fontAlgn="base" latinLnBrk="0" hangingPunct="1">
                        <a:lnSpc>
                          <a:spcPct val="100000"/>
                        </a:lnSpc>
                        <a:spcBef>
                          <a:spcPct val="20000"/>
                        </a:spcBef>
                        <a:spcAft>
                          <a:spcPts val="0"/>
                        </a:spcAft>
                        <a:buClrTx/>
                        <a:buSzTx/>
                        <a:buFontTx/>
                        <a:buNone/>
                        <a:tabLst/>
                      </a:pPr>
                      <a:r>
                        <a:rPr kumimoji="0" lang="en-US" sz="2200" u="none" strike="noStrike" cap="none" spc="0" normalizeH="0" baseline="0" dirty="0">
                          <a:ln>
                            <a:noFill/>
                          </a:ln>
                          <a:solidFill>
                            <a:schemeClr val="tx1"/>
                          </a:solidFill>
                          <a:effectLst/>
                          <a:latin typeface="Times New Roman" pitchFamily="18" charset="0"/>
                          <a:cs typeface="Times New Roman" pitchFamily="18" charset="0"/>
                        </a:rPr>
                        <a:t>alveolar bone </a:t>
                      </a:r>
                      <a:endParaRPr kumimoji="0" lang="en-US" sz="2200" b="0" i="0" u="none" strike="noStrike" cap="none" spc="0"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spc="0" normalizeH="0" baseline="0">
                          <a:ln>
                            <a:noFill/>
                          </a:ln>
                          <a:solidFill>
                            <a:schemeClr val="tx1"/>
                          </a:solidFill>
                          <a:effectLst/>
                          <a:latin typeface="Times New Roman" pitchFamily="18" charset="0"/>
                          <a:cs typeface="Times New Roman" pitchFamily="18" charset="0"/>
                        </a:rPr>
                        <a:t>Base of pocket is apical to the crest of alveolar bone </a:t>
                      </a:r>
                      <a:endParaRPr kumimoji="0" lang="en-US" sz="2200" b="0" i="0" u="none" strike="noStrike" cap="none" spc="0" normalizeH="0" baseline="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1"/>
                  </a:ext>
                </a:extLst>
              </a:tr>
              <a:tr h="694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spc="0" normalizeH="0" baseline="0" dirty="0">
                          <a:ln>
                            <a:noFill/>
                          </a:ln>
                          <a:solidFill>
                            <a:schemeClr val="tx1"/>
                          </a:solidFill>
                          <a:effectLst/>
                          <a:latin typeface="Times New Roman" pitchFamily="18" charset="0"/>
                          <a:cs typeface="Times New Roman" pitchFamily="18" charset="0"/>
                        </a:rPr>
                        <a:t>Bone destructive pattern is horizontal </a:t>
                      </a:r>
                      <a:endParaRPr kumimoji="0" lang="en-US" sz="2200" b="0" i="0" u="none" strike="noStrike" cap="none" spc="0"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spc="0" normalizeH="0" baseline="0">
                          <a:ln>
                            <a:noFill/>
                          </a:ln>
                          <a:solidFill>
                            <a:schemeClr val="tx1"/>
                          </a:solidFill>
                          <a:effectLst/>
                          <a:latin typeface="Times New Roman" pitchFamily="18" charset="0"/>
                          <a:cs typeface="Times New Roman" pitchFamily="18" charset="0"/>
                        </a:rPr>
                        <a:t>Pattern of bone destruction is vertical </a:t>
                      </a:r>
                      <a:endParaRPr kumimoji="0" lang="en-US" sz="2200" b="0" i="0" u="none" strike="noStrike" cap="none" spc="0" normalizeH="0" baseline="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2"/>
                  </a:ext>
                </a:extLst>
              </a:tr>
              <a:tr h="694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spc="0" normalizeH="0" baseline="0" dirty="0">
                          <a:ln>
                            <a:noFill/>
                          </a:ln>
                          <a:solidFill>
                            <a:schemeClr val="tx1"/>
                          </a:solidFill>
                          <a:effectLst/>
                          <a:latin typeface="Times New Roman" pitchFamily="18" charset="0"/>
                          <a:cs typeface="Times New Roman" pitchFamily="18" charset="0"/>
                        </a:rPr>
                        <a:t>More prevalent in anterior region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spc="0" normalizeH="0" baseline="0" dirty="0">
                          <a:ln>
                            <a:noFill/>
                          </a:ln>
                          <a:solidFill>
                            <a:schemeClr val="tx1"/>
                          </a:solidFill>
                          <a:effectLst/>
                          <a:latin typeface="Times New Roman" pitchFamily="18" charset="0"/>
                          <a:cs typeface="Times New Roman" pitchFamily="18" charset="0"/>
                        </a:rPr>
                        <a:t>More prevalent in posterior region</a:t>
                      </a:r>
                    </a:p>
                  </a:txBody>
                  <a:tcPr horzOverflow="overflow"/>
                </a:tc>
                <a:extLst>
                  <a:ext uri="{0D108BD9-81ED-4DB2-BD59-A6C34878D82A}">
                    <a16:rowId xmlns:a16="http://schemas.microsoft.com/office/drawing/2014/main" val="10003"/>
                  </a:ext>
                </a:extLst>
              </a:tr>
              <a:tr h="17960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spc="0" normalizeH="0" baseline="0" dirty="0">
                          <a:ln>
                            <a:noFill/>
                          </a:ln>
                          <a:solidFill>
                            <a:schemeClr val="tx1"/>
                          </a:solidFill>
                          <a:effectLst/>
                          <a:latin typeface="Times New Roman" pitchFamily="18" charset="0"/>
                          <a:cs typeface="Times New Roman" pitchFamily="18" charset="0"/>
                        </a:rPr>
                        <a:t>Results are unpredictable after regenerative therapy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spc="0" normalizeH="0" baseline="0" dirty="0">
                          <a:ln>
                            <a:noFill/>
                          </a:ln>
                          <a:solidFill>
                            <a:schemeClr val="tx1"/>
                          </a:solidFill>
                          <a:effectLst/>
                          <a:latin typeface="Times New Roman" pitchFamily="18" charset="0"/>
                          <a:cs typeface="Times New Roman" pitchFamily="18" charset="0"/>
                        </a:rPr>
                        <a:t>Results are more predictable after regenerative therapy</a:t>
                      </a:r>
                    </a:p>
                  </a:txBody>
                  <a:tcPr horzOverflow="overflow"/>
                </a:tc>
                <a:extLst>
                  <a:ext uri="{0D108BD9-81ED-4DB2-BD59-A6C34878D82A}">
                    <a16:rowId xmlns:a16="http://schemas.microsoft.com/office/drawing/2014/main" val="10004"/>
                  </a:ext>
                </a:extLst>
              </a:tr>
            </a:tbl>
          </a:graphicData>
        </a:graphic>
      </p:graphicFrame>
      <p:pic>
        <p:nvPicPr>
          <p:cNvPr id="5" name="Picture 4" descr="A close up of a map&#10;&#10;Description automatically generated">
            <a:extLst>
              <a:ext uri="{FF2B5EF4-FFF2-40B4-BE49-F238E27FC236}">
                <a16:creationId xmlns:a16="http://schemas.microsoft.com/office/drawing/2014/main" id="{2BDA070A-1A52-624C-A496-4CACB68B447E}"/>
              </a:ext>
            </a:extLst>
          </p:cNvPr>
          <p:cNvPicPr>
            <a:picLocks noChangeAspect="1"/>
          </p:cNvPicPr>
          <p:nvPr/>
        </p:nvPicPr>
        <p:blipFill rotWithShape="1">
          <a:blip r:embed="rId5">
            <a:extLst>
              <a:ext uri="{28A0092B-C50C-407E-A947-70E740481C1C}">
                <a14:useLocalDpi xmlns:a14="http://schemas.microsoft.com/office/drawing/2010/main" val="0"/>
              </a:ext>
            </a:extLst>
          </a:blip>
          <a:srcRect b="31081"/>
          <a:stretch/>
        </p:blipFill>
        <p:spPr>
          <a:xfrm>
            <a:off x="571472" y="1714500"/>
            <a:ext cx="8001000" cy="4786334"/>
          </a:xfrm>
          <a:prstGeom prst="rect">
            <a:avLst/>
          </a:prstGeom>
        </p:spPr>
      </p:pic>
      <p:pic>
        <p:nvPicPr>
          <p:cNvPr id="3" name="Audio 2">
            <a:hlinkClick r:id="" action="ppaction://media"/>
            <a:extLst>
              <a:ext uri="{FF2B5EF4-FFF2-40B4-BE49-F238E27FC236}">
                <a16:creationId xmlns:a16="http://schemas.microsoft.com/office/drawing/2014/main" id="{4BCF37E1-DB73-774B-9117-E1976105E52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cSld>
  <p:clrMapOvr>
    <a:masterClrMapping/>
  </p:clrMapOvr>
  <p:transition advTm="6447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CLINICAL FEATURES</a:t>
            </a:r>
            <a:endParaRPr lang="en-IN"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611560" y="1268760"/>
            <a:ext cx="8075240" cy="4536503"/>
          </a:xfrm>
        </p:spPr>
        <p:txBody>
          <a:bodyPr>
            <a:normAutofit/>
          </a:bodyPr>
          <a:lstStyle/>
          <a:p>
            <a:pPr marL="609600" indent="-609600">
              <a:lnSpc>
                <a:spcPct val="90000"/>
              </a:lnSpc>
            </a:pPr>
            <a:r>
              <a:rPr lang="en-US" sz="2800" dirty="0">
                <a:latin typeface="Times New Roman" pitchFamily="18" charset="0"/>
                <a:cs typeface="Times New Roman" pitchFamily="18" charset="0"/>
              </a:rPr>
              <a:t>Bluish-red marginal </a:t>
            </a:r>
            <a:r>
              <a:rPr lang="en-US" sz="2800" dirty="0" err="1">
                <a:latin typeface="Times New Roman" pitchFamily="18" charset="0"/>
                <a:cs typeface="Times New Roman" pitchFamily="18" charset="0"/>
              </a:rPr>
              <a:t>gingiva</a:t>
            </a:r>
            <a:r>
              <a:rPr lang="en-US" sz="2800" dirty="0">
                <a:latin typeface="Times New Roman" pitchFamily="18" charset="0"/>
                <a:cs typeface="Times New Roman" pitchFamily="18" charset="0"/>
              </a:rPr>
              <a:t> with rolled edge</a:t>
            </a:r>
          </a:p>
          <a:p>
            <a:pPr marL="609600" indent="-609600">
              <a:lnSpc>
                <a:spcPct val="90000"/>
              </a:lnSpc>
            </a:pPr>
            <a:r>
              <a:rPr lang="en-US" sz="2800" dirty="0">
                <a:latin typeface="Times New Roman" pitchFamily="18" charset="0"/>
                <a:cs typeface="Times New Roman" pitchFamily="18" charset="0"/>
              </a:rPr>
              <a:t>Reddish blue vertical zone</a:t>
            </a:r>
          </a:p>
          <a:p>
            <a:pPr marL="609600" indent="-609600">
              <a:lnSpc>
                <a:spcPct val="90000"/>
              </a:lnSpc>
            </a:pPr>
            <a:r>
              <a:rPr lang="en-US" sz="2800" dirty="0">
                <a:latin typeface="Times New Roman" pitchFamily="18" charset="0"/>
                <a:cs typeface="Times New Roman" pitchFamily="18" charset="0"/>
              </a:rPr>
              <a:t>Break in the </a:t>
            </a:r>
            <a:r>
              <a:rPr lang="en-US" sz="2800" dirty="0" err="1">
                <a:latin typeface="Times New Roman" pitchFamily="18" charset="0"/>
                <a:cs typeface="Times New Roman" pitchFamily="18" charset="0"/>
              </a:rPr>
              <a:t>faciolingual</a:t>
            </a:r>
            <a:r>
              <a:rPr lang="en-US" sz="2800" dirty="0">
                <a:latin typeface="Times New Roman" pitchFamily="18" charset="0"/>
                <a:cs typeface="Times New Roman" pitchFamily="18" charset="0"/>
              </a:rPr>
              <a:t> continuity of </a:t>
            </a:r>
            <a:r>
              <a:rPr lang="en-US" sz="2800" dirty="0" err="1">
                <a:latin typeface="Times New Roman" pitchFamily="18" charset="0"/>
                <a:cs typeface="Times New Roman" pitchFamily="18" charset="0"/>
              </a:rPr>
              <a:t>interdental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gingiva</a:t>
            </a:r>
            <a:endParaRPr lang="en-US" sz="2800" dirty="0">
              <a:latin typeface="Times New Roman" pitchFamily="18" charset="0"/>
              <a:cs typeface="Times New Roman" pitchFamily="18" charset="0"/>
            </a:endParaRPr>
          </a:p>
          <a:p>
            <a:pPr marL="609600" indent="-609600">
              <a:lnSpc>
                <a:spcPct val="90000"/>
              </a:lnSpc>
            </a:pPr>
            <a:r>
              <a:rPr lang="en-US" sz="2800" dirty="0">
                <a:latin typeface="Times New Roman" pitchFamily="18" charset="0"/>
                <a:cs typeface="Times New Roman" pitchFamily="18" charset="0"/>
              </a:rPr>
              <a:t>Shiny, discolored and puffy </a:t>
            </a:r>
            <a:r>
              <a:rPr lang="en-US" sz="2800" dirty="0" err="1">
                <a:latin typeface="Times New Roman" pitchFamily="18" charset="0"/>
                <a:cs typeface="Times New Roman" pitchFamily="18" charset="0"/>
              </a:rPr>
              <a:t>gingiva</a:t>
            </a:r>
            <a:endParaRPr lang="en-US" sz="2800" dirty="0">
              <a:latin typeface="Times New Roman" pitchFamily="18" charset="0"/>
              <a:cs typeface="Times New Roman" pitchFamily="18" charset="0"/>
            </a:endParaRPr>
          </a:p>
          <a:p>
            <a:pPr marL="609600" indent="-609600">
              <a:lnSpc>
                <a:spcPct val="90000"/>
              </a:lnSpc>
            </a:pPr>
            <a:r>
              <a:rPr lang="en-US" sz="2800" dirty="0">
                <a:latin typeface="Times New Roman" pitchFamily="18" charset="0"/>
                <a:cs typeface="Times New Roman" pitchFamily="18" charset="0"/>
              </a:rPr>
              <a:t>Gingival bleeding.</a:t>
            </a:r>
          </a:p>
          <a:p>
            <a:pPr marL="609600" indent="-609600">
              <a:lnSpc>
                <a:spcPct val="90000"/>
              </a:lnSpc>
            </a:pPr>
            <a:r>
              <a:rPr lang="en-US" sz="2800" dirty="0">
                <a:latin typeface="Times New Roman" pitchFamily="18" charset="0"/>
                <a:cs typeface="Times New Roman" pitchFamily="18" charset="0"/>
              </a:rPr>
              <a:t>Purulent </a:t>
            </a:r>
            <a:r>
              <a:rPr lang="en-US" sz="2800" dirty="0" err="1">
                <a:latin typeface="Times New Roman" pitchFamily="18" charset="0"/>
                <a:cs typeface="Times New Roman" pitchFamily="18" charset="0"/>
              </a:rPr>
              <a:t>exudate</a:t>
            </a:r>
            <a:endParaRPr lang="en-US" sz="2800" dirty="0">
              <a:latin typeface="Times New Roman" pitchFamily="18" charset="0"/>
              <a:cs typeface="Times New Roman" pitchFamily="18" charset="0"/>
            </a:endParaRPr>
          </a:p>
          <a:p>
            <a:pPr marL="609600" indent="-609600">
              <a:lnSpc>
                <a:spcPct val="90000"/>
              </a:lnSpc>
            </a:pPr>
            <a:r>
              <a:rPr lang="en-US" sz="2800" dirty="0">
                <a:latin typeface="Times New Roman" pitchFamily="18" charset="0"/>
                <a:cs typeface="Times New Roman" pitchFamily="18" charset="0"/>
              </a:rPr>
              <a:t>Looseness, extrusion and migration of teeth.</a:t>
            </a:r>
          </a:p>
          <a:p>
            <a:pPr marL="609600" indent="-609600">
              <a:lnSpc>
                <a:spcPct val="90000"/>
              </a:lnSpc>
            </a:pPr>
            <a:r>
              <a:rPr lang="en-US" sz="2800" dirty="0" err="1">
                <a:latin typeface="Times New Roman" pitchFamily="18" charset="0"/>
                <a:cs typeface="Times New Roman" pitchFamily="18" charset="0"/>
              </a:rPr>
              <a:t>Diastema</a:t>
            </a:r>
            <a:r>
              <a:rPr lang="en-US" sz="2800" dirty="0">
                <a:latin typeface="Times New Roman" pitchFamily="18" charset="0"/>
                <a:cs typeface="Times New Roman" pitchFamily="18" charset="0"/>
              </a:rPr>
              <a:t> formation</a:t>
            </a:r>
          </a:p>
        </p:txBody>
      </p:sp>
      <p:pic>
        <p:nvPicPr>
          <p:cNvPr id="4" name="Picture 3" descr="soft n odematous pocket wall.jpg"/>
          <p:cNvPicPr>
            <a:picLocks noChangeAspect="1"/>
          </p:cNvPicPr>
          <p:nvPr/>
        </p:nvPicPr>
        <p:blipFill>
          <a:blip r:embed="rId5" cstate="print"/>
          <a:stretch>
            <a:fillRect/>
          </a:stretch>
        </p:blipFill>
        <p:spPr>
          <a:xfrm>
            <a:off x="395536" y="1340768"/>
            <a:ext cx="8295320" cy="4536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Audio 6">
            <a:hlinkClick r:id="" action="ppaction://media"/>
            <a:extLst>
              <a:ext uri="{FF2B5EF4-FFF2-40B4-BE49-F238E27FC236}">
                <a16:creationId xmlns:a16="http://schemas.microsoft.com/office/drawing/2014/main" id="{74C71E63-2DB0-3544-B4A4-C59B8AC42A9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9910"/>
    </mc:Choice>
    <mc:Fallback xmlns="">
      <p:transition spd="slow" advTm="69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7C21-A7AC-A04A-A91D-6D671ABC7FB3}"/>
              </a:ext>
            </a:extLst>
          </p:cNvPr>
          <p:cNvSpPr>
            <a:spLocks noGrp="1"/>
          </p:cNvSpPr>
          <p:nvPr>
            <p:ph type="title"/>
          </p:nvPr>
        </p:nvSpPr>
        <p:spPr/>
        <p:txBody>
          <a:bodyPr/>
          <a:lstStyle/>
          <a:p>
            <a:r>
              <a:rPr lang="en-US" dirty="0"/>
              <a:t>PATHOGENESIS</a:t>
            </a:r>
          </a:p>
        </p:txBody>
      </p:sp>
      <p:sp>
        <p:nvSpPr>
          <p:cNvPr id="3" name="Content Placeholder 2">
            <a:extLst>
              <a:ext uri="{FF2B5EF4-FFF2-40B4-BE49-F238E27FC236}">
                <a16:creationId xmlns:a16="http://schemas.microsoft.com/office/drawing/2014/main" id="{727B58AC-6212-7248-B973-57FAA101F9AB}"/>
              </a:ext>
            </a:extLst>
          </p:cNvPr>
          <p:cNvSpPr>
            <a:spLocks noGrp="1"/>
          </p:cNvSpPr>
          <p:nvPr>
            <p:ph sz="quarter" idx="1"/>
          </p:nvPr>
        </p:nvSpPr>
        <p:spPr/>
        <p:txBody>
          <a:bodyPr>
            <a:normAutofit/>
          </a:bodyPr>
          <a:lstStyle/>
          <a:p>
            <a:r>
              <a:rPr lang="en-IN" sz="3200" dirty="0">
                <a:latin typeface="Times New Roman" panose="02020603050405020304" pitchFamily="18" charset="0"/>
                <a:cs typeface="Times New Roman" panose="02020603050405020304" pitchFamily="18" charset="0"/>
              </a:rPr>
              <a:t>The dental plaque initiates gingival inflammation,</a:t>
            </a:r>
          </a:p>
          <a:p>
            <a:r>
              <a:rPr lang="en-IN" sz="3200" dirty="0">
                <a:latin typeface="Times New Roman" panose="02020603050405020304" pitchFamily="18" charset="0"/>
                <a:cs typeface="Times New Roman" panose="02020603050405020304" pitchFamily="18" charset="0"/>
              </a:rPr>
              <a:t>Periodontal pocket formation and progression depend multiple factors.</a:t>
            </a:r>
          </a:p>
          <a:p>
            <a:r>
              <a:rPr lang="en-IN" sz="3200" dirty="0">
                <a:latin typeface="Times New Roman" panose="02020603050405020304" pitchFamily="18" charset="0"/>
                <a:cs typeface="Times New Roman" panose="02020603050405020304" pitchFamily="18" charset="0"/>
              </a:rPr>
              <a:t>Once the periodontal breakdown initiated, it will lead to loss of marginal periodontal ligament </a:t>
            </a:r>
            <a:r>
              <a:rPr lang="en-IN" sz="3200" dirty="0" err="1">
                <a:latin typeface="Times New Roman" panose="02020603050405020304" pitchFamily="18" charset="0"/>
                <a:cs typeface="Times New Roman" panose="02020603050405020304" pitchFamily="18" charset="0"/>
              </a:rPr>
              <a:t>fibers</a:t>
            </a:r>
            <a:r>
              <a:rPr lang="en-IN" sz="3200" dirty="0">
                <a:latin typeface="Times New Roman" panose="02020603050405020304" pitchFamily="18" charset="0"/>
                <a:cs typeface="Times New Roman" panose="02020603050405020304" pitchFamily="18" charset="0"/>
              </a:rPr>
              <a:t>, apical migration of the junctional epithelium, and allows apical spread of the bacterial biofilm along the root surface. </a:t>
            </a:r>
          </a:p>
        </p:txBody>
      </p:sp>
      <p:pic>
        <p:nvPicPr>
          <p:cNvPr id="6" name="Audio 5">
            <a:hlinkClick r:id="" action="ppaction://media"/>
            <a:extLst>
              <a:ext uri="{FF2B5EF4-FFF2-40B4-BE49-F238E27FC236}">
                <a16:creationId xmlns:a16="http://schemas.microsoft.com/office/drawing/2014/main" id="{51559BE6-06A2-0043-A85A-02A0C14FDF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468815496"/>
      </p:ext>
    </p:extLst>
  </p:cSld>
  <p:clrMapOvr>
    <a:masterClrMapping/>
  </p:clrMapOvr>
  <mc:AlternateContent xmlns:mc="http://schemas.openxmlformats.org/markup-compatibility/2006">
    <mc:Choice xmlns:p14="http://schemas.microsoft.com/office/powerpoint/2010/main" Requires="p14">
      <p:transition spd="slow" p14:dur="2000" advTm="53724"/>
    </mc:Choice>
    <mc:Fallback>
      <p:transition spd="slow" advTm="53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surface&#10;&#10;Description automatically generated">
            <a:extLst>
              <a:ext uri="{FF2B5EF4-FFF2-40B4-BE49-F238E27FC236}">
                <a16:creationId xmlns:a16="http://schemas.microsoft.com/office/drawing/2014/main" id="{3A9351A1-2817-8E45-94B9-934FF00619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63" y="692696"/>
            <a:ext cx="8297693" cy="5472608"/>
          </a:xfrm>
          <a:prstGeom prst="rect">
            <a:avLst/>
          </a:prstGeom>
        </p:spPr>
      </p:pic>
      <p:pic>
        <p:nvPicPr>
          <p:cNvPr id="4" name="Audio 3">
            <a:hlinkClick r:id="" action="ppaction://media"/>
            <a:extLst>
              <a:ext uri="{FF2B5EF4-FFF2-40B4-BE49-F238E27FC236}">
                <a16:creationId xmlns:a16="http://schemas.microsoft.com/office/drawing/2014/main" id="{7984F999-791F-714E-9856-128667FAA6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482056259"/>
      </p:ext>
    </p:extLst>
  </p:cSld>
  <p:clrMapOvr>
    <a:masterClrMapping/>
  </p:clrMapOvr>
  <mc:AlternateContent xmlns:mc="http://schemas.openxmlformats.org/markup-compatibility/2006">
    <mc:Choice xmlns:p14="http://schemas.microsoft.com/office/powerpoint/2010/main" Requires="p14">
      <p:transition spd="slow" p14:dur="2000" advTm="51309"/>
    </mc:Choice>
    <mc:Fallback>
      <p:transition spd="slow" advTm="51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1"/>
</p:tagLst>
</file>

<file path=ppt/tags/tag2.xml><?xml version="1.0" encoding="utf-8"?>
<p:tagLst xmlns:a="http://schemas.openxmlformats.org/drawingml/2006/main" xmlns:r="http://schemas.openxmlformats.org/officeDocument/2006/relationships" xmlns:p="http://schemas.openxmlformats.org/presentationml/2006/main">
  <p:tag name="TIMING" val="|46.1"/>
</p:tagLst>
</file>

<file path=ppt/tags/tag3.xml><?xml version="1.0" encoding="utf-8"?>
<p:tagLst xmlns:a="http://schemas.openxmlformats.org/drawingml/2006/main" xmlns:r="http://schemas.openxmlformats.org/officeDocument/2006/relationships" xmlns:p="http://schemas.openxmlformats.org/presentationml/2006/main">
  <p:tag name="TIMING" val="|42.1"/>
</p:tagLst>
</file>

<file path=ppt/tags/tag4.xml><?xml version="1.0" encoding="utf-8"?>
<p:tagLst xmlns:a="http://schemas.openxmlformats.org/drawingml/2006/main" xmlns:r="http://schemas.openxmlformats.org/officeDocument/2006/relationships" xmlns:p="http://schemas.openxmlformats.org/presentationml/2006/main">
  <p:tag name="TIMING" val="|10.2|4.3|0.9|3.3|1|6.8|1.1|3.8|0.6|4.3"/>
</p:tagLst>
</file>

<file path=ppt/tags/tag5.xml><?xml version="1.0" encoding="utf-8"?>
<p:tagLst xmlns:a="http://schemas.openxmlformats.org/drawingml/2006/main" xmlns:r="http://schemas.openxmlformats.org/officeDocument/2006/relationships" xmlns:p="http://schemas.openxmlformats.org/presentationml/2006/main">
  <p:tag name="TIMING" val="|58.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1772</TotalTime>
  <Words>996</Words>
  <Application>Microsoft Macintosh PowerPoint</Application>
  <PresentationFormat>On-screen Show (4:3)</PresentationFormat>
  <Paragraphs>130</Paragraphs>
  <Slides>27</Slides>
  <Notes>0</Notes>
  <HiddenSlides>0</HiddenSlides>
  <MMClips>27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Bookman Old Style</vt:lpstr>
      <vt:lpstr>Gill Sans MT</vt:lpstr>
      <vt:lpstr>Times New Roman</vt:lpstr>
      <vt:lpstr>Wingdings</vt:lpstr>
      <vt:lpstr>Wingdings 3</vt:lpstr>
      <vt:lpstr>Origin</vt:lpstr>
      <vt:lpstr>Periodontal Pocket Dr. Monali Shah</vt:lpstr>
      <vt:lpstr>DEFINITION</vt:lpstr>
      <vt:lpstr>CLASSIFICATION</vt:lpstr>
      <vt:lpstr>According to tooth surface involved</vt:lpstr>
      <vt:lpstr>According to soft tissue wall</vt:lpstr>
      <vt:lpstr>Differences between Intrabony and Suprabony Pockets</vt:lpstr>
      <vt:lpstr>CLINICAL FEATURES</vt:lpstr>
      <vt:lpstr>PATHOGENESIS</vt:lpstr>
      <vt:lpstr>PowerPoint Presentation</vt:lpstr>
      <vt:lpstr>HISTOPATHOLOGY</vt:lpstr>
      <vt:lpstr>Soft tissue wall</vt:lpstr>
      <vt:lpstr>BACTERIAL INVASION</vt:lpstr>
      <vt:lpstr>Microtopography of the Gingival Wall of the Pocket</vt:lpstr>
      <vt:lpstr>Microtopography of the Gingival Wall of the Pocket</vt:lpstr>
      <vt:lpstr>Microtopography of the Gingival Wall of the Pocket</vt:lpstr>
      <vt:lpstr>PowerPoint Presentation</vt:lpstr>
      <vt:lpstr> PERIODONTAL POCKET AS HEALING LESIONS </vt:lpstr>
      <vt:lpstr>POCKET CONTENTS</vt:lpstr>
      <vt:lpstr>Root surface wall</vt:lpstr>
      <vt:lpstr>Surface morphology of tooth wall</vt:lpstr>
      <vt:lpstr>CORRELATION OF CLINICAL AND HISTOPATHOLOGIC FEATURES OF POCKET</vt:lpstr>
      <vt:lpstr>RELATION OF ATTACHMENT LOSS AND BONE LOSS TO POCKET DEPTH</vt:lpstr>
      <vt:lpstr>Different Pocket Depths with same amount of attachment loss</vt:lpstr>
      <vt:lpstr>AREA BETWEEN THE BASE OF THE POCKET AND THE ALVEOLAR BONE </vt:lpstr>
      <vt:lpstr>Site specificity of periodontal pocket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PERIODONTAL POCKET - classification, pathogenesis, histopathology</dc:title>
  <dc:creator>Sonam</dc:creator>
  <cp:lastModifiedBy>Monali Shah</cp:lastModifiedBy>
  <cp:revision>86</cp:revision>
  <dcterms:created xsi:type="dcterms:W3CDTF">2013-08-18T17:46:32Z</dcterms:created>
  <dcterms:modified xsi:type="dcterms:W3CDTF">2020-08-19T01:48:35Z</dcterms:modified>
</cp:coreProperties>
</file>