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2" r:id="rId2"/>
    <p:sldId id="319" r:id="rId3"/>
    <p:sldId id="325" r:id="rId4"/>
    <p:sldId id="326" r:id="rId5"/>
    <p:sldId id="327" r:id="rId6"/>
    <p:sldId id="321" r:id="rId7"/>
    <p:sldId id="328" r:id="rId8"/>
    <p:sldId id="329" r:id="rId9"/>
    <p:sldId id="330" r:id="rId10"/>
    <p:sldId id="331" r:id="rId11"/>
    <p:sldId id="332" r:id="rId12"/>
    <p:sldId id="333" r:id="rId13"/>
    <p:sldId id="324" r:id="rId14"/>
    <p:sldId id="413" r:id="rId15"/>
    <p:sldId id="414" r:id="rId16"/>
    <p:sldId id="415" r:id="rId17"/>
    <p:sldId id="416" r:id="rId18"/>
    <p:sldId id="417" r:id="rId19"/>
    <p:sldId id="373" r:id="rId20"/>
    <p:sldId id="336" r:id="rId21"/>
    <p:sldId id="412" r:id="rId22"/>
    <p:sldId id="408" r:id="rId23"/>
    <p:sldId id="411" r:id="rId24"/>
    <p:sldId id="410" r:id="rId25"/>
    <p:sldId id="409" r:id="rId26"/>
    <p:sldId id="419" r:id="rId27"/>
    <p:sldId id="420" r:id="rId28"/>
    <p:sldId id="335" r:id="rId29"/>
    <p:sldId id="368" r:id="rId30"/>
    <p:sldId id="418" r:id="rId31"/>
    <p:sldId id="375" r:id="rId32"/>
    <p:sldId id="376" r:id="rId33"/>
    <p:sldId id="370" r:id="rId34"/>
    <p:sldId id="371" r:id="rId35"/>
    <p:sldId id="372" r:id="rId36"/>
    <p:sldId id="421" r:id="rId37"/>
    <p:sldId id="423" r:id="rId38"/>
    <p:sldId id="424" r:id="rId39"/>
    <p:sldId id="407"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0" autoAdjust="0"/>
    <p:restoredTop sz="74373" autoAdjust="0"/>
  </p:normalViewPr>
  <p:slideViewPr>
    <p:cSldViewPr>
      <p:cViewPr varScale="1">
        <p:scale>
          <a:sx n="31" d="100"/>
          <a:sy n="31" d="100"/>
        </p:scale>
        <p:origin x="72" y="57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36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D145E-8A7C-4163-ACB7-AC8A6CAF6733}" type="doc">
      <dgm:prSet loTypeId="urn:microsoft.com/office/officeart/2005/8/layout/radial1" loCatId="relationship" qsTypeId="urn:microsoft.com/office/officeart/2005/8/quickstyle/simple1" qsCatId="simple" csTypeId="urn:microsoft.com/office/officeart/2005/8/colors/accent1_2" csCatId="accent1" phldr="1"/>
      <dgm:spPr/>
    </dgm:pt>
    <dgm:pt modelId="{56B07D83-59C8-4161-BD3E-838C7746F2F9}">
      <dgm:prSet/>
      <dgm: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1" i="0" u="none" strike="noStrike" cap="none" normalizeH="0" baseline="0" dirty="0" err="1" smtClean="0">
              <a:ln>
                <a:noFill/>
              </a:ln>
              <a:solidFill>
                <a:schemeClr val="tx1"/>
              </a:solidFill>
              <a:effectLst/>
              <a:latin typeface="Lucida Calligraphy" pitchFamily="66" charset="0"/>
              <a:ea typeface="ＭＳ Ｐゴシック" pitchFamily="34" charset="-128"/>
            </a:rPr>
            <a:t>Tinea</a:t>
          </a:r>
          <a:r>
            <a:rPr kumimoji="0" lang="en-US" b="1" i="0" u="none" strike="noStrike" cap="none" normalizeH="0" baseline="0" dirty="0" smtClean="0">
              <a:ln>
                <a:noFill/>
              </a:ln>
              <a:solidFill>
                <a:schemeClr val="tx1"/>
              </a:solidFill>
              <a:effectLst/>
              <a:latin typeface="Lucida Calligraphy" pitchFamily="66" charset="0"/>
              <a:ea typeface="ＭＳ Ｐゴシック" pitchFamily="34" charset="-128"/>
            </a:rPr>
            <a:t> </a:t>
          </a:r>
        </a:p>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1" i="0" u="none" strike="noStrike" cap="none" normalizeH="0" baseline="0" dirty="0" smtClean="0">
              <a:ln>
                <a:noFill/>
              </a:ln>
              <a:solidFill>
                <a:schemeClr val="tx1"/>
              </a:solidFill>
              <a:effectLst/>
              <a:latin typeface="Lucida Calligraphy" pitchFamily="66" charset="0"/>
              <a:ea typeface="ＭＳ Ｐゴシック" pitchFamily="34" charset="-128"/>
            </a:rPr>
            <a:t>Infections</a:t>
          </a:r>
        </a:p>
      </dgm:t>
    </dgm:pt>
    <dgm:pt modelId="{28B4990F-40E2-47AE-8279-B68BBC86D3D7}" type="parTrans" cxnId="{8E5A7BA3-555C-4E82-BE4A-D11183C9AB90}">
      <dgm:prSet/>
      <dgm:spPr/>
      <dgm:t>
        <a:bodyPr/>
        <a:lstStyle/>
        <a:p>
          <a:endParaRPr lang="en-US"/>
        </a:p>
      </dgm:t>
    </dgm:pt>
    <dgm:pt modelId="{6FE29B6A-5A08-4A03-8B88-C88E72223D2F}" type="sibTrans" cxnId="{8E5A7BA3-555C-4E82-BE4A-D11183C9AB90}">
      <dgm:prSet/>
      <dgm:spPr/>
      <dgm:t>
        <a:bodyPr/>
        <a:lstStyle/>
        <a:p>
          <a:endParaRPr lang="en-US"/>
        </a:p>
      </dgm:t>
    </dgm:pt>
    <dgm:pt modelId="{43888C58-5DC5-47DE-8684-5CCA3281848B}">
      <dgm:prSet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capitis</a:t>
          </a:r>
          <a:endPar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1BF2FBE4-D22A-4615-8CBF-A1013B9F4A4A}" type="parTrans" cxnId="{F43BC8E8-AF84-4C0D-B2A3-2407B35F6DFB}">
      <dgm:prSet/>
      <dgm:spPr/>
      <dgm:t>
        <a:bodyPr/>
        <a:lstStyle/>
        <a:p>
          <a:endParaRPr lang="en-US"/>
        </a:p>
      </dgm:t>
    </dgm:pt>
    <dgm:pt modelId="{659FDC51-EF7F-494F-99DA-428F559592BA}" type="sibTrans" cxnId="{F43BC8E8-AF84-4C0D-B2A3-2407B35F6DFB}">
      <dgm:prSet/>
      <dgm:spPr/>
      <dgm:t>
        <a:bodyPr/>
        <a:lstStyle/>
        <a:p>
          <a:endParaRPr lang="en-US"/>
        </a:p>
      </dgm:t>
    </dgm:pt>
    <dgm:pt modelId="{5D1638E5-9606-47B4-9D52-E19628891283}">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0"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b="0" i="0" u="none" strike="noStrike" cap="none" normalizeH="0" baseline="0" dirty="0" err="1" smtClean="0">
              <a:ln>
                <a:noFill/>
              </a:ln>
              <a:solidFill>
                <a:schemeClr val="tx1"/>
              </a:solidFill>
              <a:effectLst/>
              <a:latin typeface="Book Antiqua" pitchFamily="18" charset="0"/>
              <a:ea typeface="ＭＳ Ｐゴシック" pitchFamily="34" charset="-128"/>
            </a:rPr>
            <a:t>corporis</a:t>
          </a:r>
          <a:endParaRPr kumimoji="0" lang="en-US" b="0"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34648CC3-C25A-4398-ABA0-D4060FC81FB3}" type="parTrans" cxnId="{3641F127-531A-4356-830C-69222C49798B}">
      <dgm:prSet/>
      <dgm:spPr/>
      <dgm:t>
        <a:bodyPr/>
        <a:lstStyle/>
        <a:p>
          <a:endParaRPr lang="en-US"/>
        </a:p>
      </dgm:t>
    </dgm:pt>
    <dgm:pt modelId="{2EBD59E1-86AB-427D-AFA2-225A9FB2308C}" type="sibTrans" cxnId="{3641F127-531A-4356-830C-69222C49798B}">
      <dgm:prSet/>
      <dgm:spPr/>
      <dgm:t>
        <a:bodyPr/>
        <a:lstStyle/>
        <a:p>
          <a:endParaRPr lang="en-US"/>
        </a:p>
      </dgm:t>
    </dgm:pt>
    <dgm:pt modelId="{86491D64-9828-4B72-B59A-4F25B70EFE30}">
      <dgm:prSet/>
      <dgm:spPr>
        <a:gradFill flip="none" rotWithShape="0">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b="0" i="0" u="none" strike="noStrike" cap="none" normalizeH="0" baseline="0" dirty="0" err="1" smtClean="0">
              <a:ln>
                <a:noFill/>
              </a:ln>
              <a:solidFill>
                <a:schemeClr val="tx2"/>
              </a:solidFill>
              <a:effectLst/>
              <a:latin typeface="Book Antiqua" pitchFamily="18" charset="0"/>
              <a:ea typeface="ＭＳ Ｐゴシック" pitchFamily="34" charset="-128"/>
            </a:rPr>
            <a:t>Tinea</a:t>
          </a:r>
          <a:r>
            <a:rPr kumimoji="0" lang="en-US" b="0" i="0" u="none" strike="noStrike" cap="none" normalizeH="0" baseline="0" dirty="0" smtClean="0">
              <a:ln>
                <a:noFill/>
              </a:ln>
              <a:solidFill>
                <a:schemeClr val="tx2"/>
              </a:solidFill>
              <a:effectLst/>
              <a:latin typeface="Book Antiqua" pitchFamily="18" charset="0"/>
              <a:ea typeface="ＭＳ Ｐゴシック" pitchFamily="34" charset="-128"/>
            </a:rPr>
            <a:t> </a:t>
          </a:r>
          <a:r>
            <a:rPr kumimoji="0" lang="en-US" b="0" i="0" u="none" strike="noStrike" cap="none" normalizeH="0" baseline="0" dirty="0" err="1" smtClean="0">
              <a:ln>
                <a:noFill/>
              </a:ln>
              <a:solidFill>
                <a:schemeClr val="tx2"/>
              </a:solidFill>
              <a:effectLst/>
              <a:latin typeface="Book Antiqua" pitchFamily="18" charset="0"/>
              <a:ea typeface="ＭＳ Ｐゴシック" pitchFamily="34" charset="-128"/>
            </a:rPr>
            <a:t>pedis</a:t>
          </a:r>
          <a:endParaRPr kumimoji="0" lang="en-US" b="0" i="0" u="none" strike="noStrike" cap="none" normalizeH="0" baseline="0" dirty="0" smtClean="0">
            <a:ln>
              <a:noFill/>
            </a:ln>
            <a:solidFill>
              <a:schemeClr val="tx2"/>
            </a:solidFill>
            <a:effectLst/>
            <a:latin typeface="Book Antiqua" pitchFamily="18" charset="0"/>
            <a:ea typeface="ＭＳ Ｐゴシック" pitchFamily="34" charset="-128"/>
          </a:endParaRPr>
        </a:p>
      </dgm:t>
    </dgm:pt>
    <dgm:pt modelId="{23B3F9C3-5DB8-4BCA-AD3E-C82C99E326CF}" type="parTrans" cxnId="{8E77AF6A-2692-4067-87F5-A752700779C0}">
      <dgm:prSet/>
      <dgm:spPr/>
      <dgm:t>
        <a:bodyPr/>
        <a:lstStyle/>
        <a:p>
          <a:endParaRPr lang="en-US"/>
        </a:p>
      </dgm:t>
    </dgm:pt>
    <dgm:pt modelId="{0C0B9379-2F67-494C-8E8B-4FD98AEA9BFA}" type="sibTrans" cxnId="{8E77AF6A-2692-4067-87F5-A752700779C0}">
      <dgm:prSet/>
      <dgm:spPr/>
      <dgm:t>
        <a:bodyPr/>
        <a:lstStyle/>
        <a:p>
          <a:endParaRPr lang="en-US"/>
        </a:p>
      </dgm:t>
    </dgm:pt>
    <dgm:pt modelId="{BEE2ACE9-D3EE-45B2-8518-F26D5D7CA08C}">
      <dgm:prSet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mannum</a:t>
          </a:r>
          <a:endPar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4DC2FF2D-E126-4634-9F0C-31D7286483D2}" type="parTrans" cxnId="{4E81FABD-DD0C-4742-96FE-BCDB8E4A17C8}">
      <dgm:prSet/>
      <dgm:spPr/>
      <dgm:t>
        <a:bodyPr/>
        <a:lstStyle/>
        <a:p>
          <a:endParaRPr lang="en-US"/>
        </a:p>
      </dgm:t>
    </dgm:pt>
    <dgm:pt modelId="{A8EDBAF0-B020-4314-9F63-4A5F862F9B11}" type="sibTrans" cxnId="{4E81FABD-DD0C-4742-96FE-BCDB8E4A17C8}">
      <dgm:prSet/>
      <dgm:spPr/>
      <dgm:t>
        <a:bodyPr/>
        <a:lstStyle/>
        <a:p>
          <a:endParaRPr lang="en-US"/>
        </a:p>
      </dgm:t>
    </dgm:pt>
    <dgm:pt modelId="{01B6B720-0663-4277-B969-457256F7FC5D}">
      <dgm:prSe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cruris</a:t>
          </a:r>
          <a:endPar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9CE2E026-9428-4A4C-BDC9-92B63C76BB94}" type="parTrans" cxnId="{8DA6929E-9A22-4C6B-BBE6-9D51C5E52A64}">
      <dgm:prSet/>
      <dgm:spPr/>
      <dgm:t>
        <a:bodyPr/>
        <a:lstStyle/>
        <a:p>
          <a:endParaRPr lang="en-US"/>
        </a:p>
      </dgm:t>
    </dgm:pt>
    <dgm:pt modelId="{06560408-962C-4290-9787-92EB28ED7974}" type="sibTrans" cxnId="{8DA6929E-9A22-4C6B-BBE6-9D51C5E52A64}">
      <dgm:prSet/>
      <dgm:spPr/>
      <dgm:t>
        <a:bodyPr/>
        <a:lstStyle/>
        <a:p>
          <a:endParaRPr lang="en-US"/>
        </a:p>
      </dgm:t>
    </dgm:pt>
    <dgm:pt modelId="{1EA66B38-1E93-4E31-B5F9-3D898EDE766A}">
      <dgm:prSet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barbae</a:t>
          </a:r>
          <a:endPar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5E11EDA1-C4C5-47F6-A7D5-1016B1B2A91E}" type="parTrans" cxnId="{18E4EDB4-D926-4132-9178-5A3843A0ECAA}">
      <dgm:prSet/>
      <dgm:spPr/>
      <dgm:t>
        <a:bodyPr/>
        <a:lstStyle/>
        <a:p>
          <a:endParaRPr lang="en-US"/>
        </a:p>
      </dgm:t>
    </dgm:pt>
    <dgm:pt modelId="{E575B45F-9F5D-45E8-BFD4-8CB5C3DCDB9F}" type="sibTrans" cxnId="{18E4EDB4-D926-4132-9178-5A3843A0ECAA}">
      <dgm:prSet/>
      <dgm:spPr/>
      <dgm:t>
        <a:bodyPr/>
        <a:lstStyle/>
        <a:p>
          <a:endParaRPr lang="en-US"/>
        </a:p>
      </dgm:t>
    </dgm:pt>
    <dgm:pt modelId="{EFF414F7-387C-425A-B588-B42BE3F9663E}">
      <dgm:prSet custT="1"/>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dgm:spPr>
      <dgm:t>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cap="none" normalizeH="0" baseline="0" dirty="0" err="1" smtClean="0">
              <a:ln>
                <a:noFill/>
              </a:ln>
              <a:solidFill>
                <a:schemeClr val="tx1"/>
              </a:solidFill>
              <a:effectLst/>
              <a:latin typeface="Book Antiqua" pitchFamily="18" charset="0"/>
              <a:ea typeface="ＭＳ Ｐゴシック" pitchFamily="34" charset="-128"/>
            </a:rPr>
            <a:t>ungium</a:t>
          </a:r>
          <a:endParaRPr kumimoji="0" lang="en-US" sz="1400" b="1" i="0" u="none" strike="noStrike" cap="none" normalizeH="0" baseline="0" dirty="0" smtClean="0">
            <a:ln>
              <a:noFill/>
            </a:ln>
            <a:solidFill>
              <a:schemeClr val="tx1"/>
            </a:solidFill>
            <a:effectLst/>
            <a:latin typeface="Book Antiqua" pitchFamily="18" charset="0"/>
            <a:ea typeface="ＭＳ Ｐゴシック" pitchFamily="34" charset="-128"/>
          </a:endParaRPr>
        </a:p>
      </dgm:t>
    </dgm:pt>
    <dgm:pt modelId="{21770F39-AAC9-4176-8161-E2C9E445BA94}" type="parTrans" cxnId="{CCCBD5C2-B9A2-45F1-9605-CB6AA90309A1}">
      <dgm:prSet/>
      <dgm:spPr/>
      <dgm:t>
        <a:bodyPr/>
        <a:lstStyle/>
        <a:p>
          <a:endParaRPr lang="en-US"/>
        </a:p>
      </dgm:t>
    </dgm:pt>
    <dgm:pt modelId="{2FC82883-7D87-4B48-B3F2-D75B1EAF9D87}" type="sibTrans" cxnId="{CCCBD5C2-B9A2-45F1-9605-CB6AA90309A1}">
      <dgm:prSet/>
      <dgm:spPr/>
      <dgm:t>
        <a:bodyPr/>
        <a:lstStyle/>
        <a:p>
          <a:endParaRPr lang="en-US"/>
        </a:p>
      </dgm:t>
    </dgm:pt>
    <dgm:pt modelId="{CA0F3BCA-77FA-4D1A-A9FA-7B107CCA8748}" type="pres">
      <dgm:prSet presAssocID="{7F6D145E-8A7C-4163-ACB7-AC8A6CAF6733}" presName="cycle" presStyleCnt="0">
        <dgm:presLayoutVars>
          <dgm:chMax val="1"/>
          <dgm:dir/>
          <dgm:animLvl val="ctr"/>
          <dgm:resizeHandles val="exact"/>
        </dgm:presLayoutVars>
      </dgm:prSet>
      <dgm:spPr/>
    </dgm:pt>
    <dgm:pt modelId="{8C4AD16A-ABCC-4DF2-A255-3DC9FE2FD93C}" type="pres">
      <dgm:prSet presAssocID="{56B07D83-59C8-4161-BD3E-838C7746F2F9}" presName="centerShape" presStyleLbl="node0" presStyleIdx="0" presStyleCnt="1" custScaleX="133860" custScaleY="92226"/>
      <dgm:spPr/>
      <dgm:t>
        <a:bodyPr/>
        <a:lstStyle/>
        <a:p>
          <a:endParaRPr lang="en-US"/>
        </a:p>
      </dgm:t>
    </dgm:pt>
    <dgm:pt modelId="{5601E56B-5AF9-4D96-9836-45BB0440FE24}" type="pres">
      <dgm:prSet presAssocID="{1BF2FBE4-D22A-4615-8CBF-A1013B9F4A4A}" presName="Name9" presStyleLbl="parChTrans1D2" presStyleIdx="0" presStyleCnt="7"/>
      <dgm:spPr/>
      <dgm:t>
        <a:bodyPr/>
        <a:lstStyle/>
        <a:p>
          <a:endParaRPr lang="en-US"/>
        </a:p>
      </dgm:t>
    </dgm:pt>
    <dgm:pt modelId="{DBCCE5F2-B94E-4837-A22E-6479029D55E6}" type="pres">
      <dgm:prSet presAssocID="{1BF2FBE4-D22A-4615-8CBF-A1013B9F4A4A}" presName="connTx" presStyleLbl="parChTrans1D2" presStyleIdx="0" presStyleCnt="7"/>
      <dgm:spPr/>
      <dgm:t>
        <a:bodyPr/>
        <a:lstStyle/>
        <a:p>
          <a:endParaRPr lang="en-US"/>
        </a:p>
      </dgm:t>
    </dgm:pt>
    <dgm:pt modelId="{4BDE999C-0148-4E0A-9E3A-CB60A0A2A5AC}" type="pres">
      <dgm:prSet presAssocID="{43888C58-5DC5-47DE-8684-5CCA3281848B}" presName="node" presStyleLbl="node1" presStyleIdx="0" presStyleCnt="7">
        <dgm:presLayoutVars>
          <dgm:bulletEnabled val="1"/>
        </dgm:presLayoutVars>
      </dgm:prSet>
      <dgm:spPr/>
      <dgm:t>
        <a:bodyPr/>
        <a:lstStyle/>
        <a:p>
          <a:endParaRPr lang="en-US"/>
        </a:p>
      </dgm:t>
    </dgm:pt>
    <dgm:pt modelId="{3728C4CD-4380-48E2-A6E6-34181225EDFC}" type="pres">
      <dgm:prSet presAssocID="{34648CC3-C25A-4398-ABA0-D4060FC81FB3}" presName="Name9" presStyleLbl="parChTrans1D2" presStyleIdx="1" presStyleCnt="7"/>
      <dgm:spPr/>
      <dgm:t>
        <a:bodyPr/>
        <a:lstStyle/>
        <a:p>
          <a:endParaRPr lang="en-US"/>
        </a:p>
      </dgm:t>
    </dgm:pt>
    <dgm:pt modelId="{6A13B0CA-E19B-41CD-958E-9A0FF86B3F63}" type="pres">
      <dgm:prSet presAssocID="{34648CC3-C25A-4398-ABA0-D4060FC81FB3}" presName="connTx" presStyleLbl="parChTrans1D2" presStyleIdx="1" presStyleCnt="7"/>
      <dgm:spPr/>
      <dgm:t>
        <a:bodyPr/>
        <a:lstStyle/>
        <a:p>
          <a:endParaRPr lang="en-US"/>
        </a:p>
      </dgm:t>
    </dgm:pt>
    <dgm:pt modelId="{FC0DA90F-17A2-438E-BB41-3C2B4801EB11}" type="pres">
      <dgm:prSet presAssocID="{5D1638E5-9606-47B4-9D52-E19628891283}" presName="node" presStyleLbl="node1" presStyleIdx="1" presStyleCnt="7">
        <dgm:presLayoutVars>
          <dgm:bulletEnabled val="1"/>
        </dgm:presLayoutVars>
      </dgm:prSet>
      <dgm:spPr/>
      <dgm:t>
        <a:bodyPr/>
        <a:lstStyle/>
        <a:p>
          <a:endParaRPr lang="en-US"/>
        </a:p>
      </dgm:t>
    </dgm:pt>
    <dgm:pt modelId="{173664BE-67FA-4199-A2AF-1121BD445420}" type="pres">
      <dgm:prSet presAssocID="{23B3F9C3-5DB8-4BCA-AD3E-C82C99E326CF}" presName="Name9" presStyleLbl="parChTrans1D2" presStyleIdx="2" presStyleCnt="7"/>
      <dgm:spPr/>
      <dgm:t>
        <a:bodyPr/>
        <a:lstStyle/>
        <a:p>
          <a:endParaRPr lang="en-US"/>
        </a:p>
      </dgm:t>
    </dgm:pt>
    <dgm:pt modelId="{8A91E22D-C93D-44A6-8160-F97725BB5E9A}" type="pres">
      <dgm:prSet presAssocID="{23B3F9C3-5DB8-4BCA-AD3E-C82C99E326CF}" presName="connTx" presStyleLbl="parChTrans1D2" presStyleIdx="2" presStyleCnt="7"/>
      <dgm:spPr/>
      <dgm:t>
        <a:bodyPr/>
        <a:lstStyle/>
        <a:p>
          <a:endParaRPr lang="en-US"/>
        </a:p>
      </dgm:t>
    </dgm:pt>
    <dgm:pt modelId="{715AA2D7-4BCD-45AA-AF9A-BDAAAB2B507C}" type="pres">
      <dgm:prSet presAssocID="{86491D64-9828-4B72-B59A-4F25B70EFE30}" presName="node" presStyleLbl="node1" presStyleIdx="2" presStyleCnt="7">
        <dgm:presLayoutVars>
          <dgm:bulletEnabled val="1"/>
        </dgm:presLayoutVars>
      </dgm:prSet>
      <dgm:spPr/>
      <dgm:t>
        <a:bodyPr/>
        <a:lstStyle/>
        <a:p>
          <a:endParaRPr lang="en-US"/>
        </a:p>
      </dgm:t>
    </dgm:pt>
    <dgm:pt modelId="{2376365E-F3BD-4E2C-AA8F-B698B3E715C5}" type="pres">
      <dgm:prSet presAssocID="{4DC2FF2D-E126-4634-9F0C-31D7286483D2}" presName="Name9" presStyleLbl="parChTrans1D2" presStyleIdx="3" presStyleCnt="7"/>
      <dgm:spPr/>
      <dgm:t>
        <a:bodyPr/>
        <a:lstStyle/>
        <a:p>
          <a:endParaRPr lang="en-US"/>
        </a:p>
      </dgm:t>
    </dgm:pt>
    <dgm:pt modelId="{CC0B94B2-1FFE-40D9-834D-3EFF9955F5AD}" type="pres">
      <dgm:prSet presAssocID="{4DC2FF2D-E126-4634-9F0C-31D7286483D2}" presName="connTx" presStyleLbl="parChTrans1D2" presStyleIdx="3" presStyleCnt="7"/>
      <dgm:spPr/>
      <dgm:t>
        <a:bodyPr/>
        <a:lstStyle/>
        <a:p>
          <a:endParaRPr lang="en-US"/>
        </a:p>
      </dgm:t>
    </dgm:pt>
    <dgm:pt modelId="{6169FD26-C4D3-4205-978D-0E00D460BE5E}" type="pres">
      <dgm:prSet presAssocID="{BEE2ACE9-D3EE-45B2-8518-F26D5D7CA08C}" presName="node" presStyleLbl="node1" presStyleIdx="3" presStyleCnt="7">
        <dgm:presLayoutVars>
          <dgm:bulletEnabled val="1"/>
        </dgm:presLayoutVars>
      </dgm:prSet>
      <dgm:spPr/>
      <dgm:t>
        <a:bodyPr/>
        <a:lstStyle/>
        <a:p>
          <a:endParaRPr lang="en-US"/>
        </a:p>
      </dgm:t>
    </dgm:pt>
    <dgm:pt modelId="{250E2DD4-E851-4809-A78D-2F776C326616}" type="pres">
      <dgm:prSet presAssocID="{9CE2E026-9428-4A4C-BDC9-92B63C76BB94}" presName="Name9" presStyleLbl="parChTrans1D2" presStyleIdx="4" presStyleCnt="7"/>
      <dgm:spPr/>
      <dgm:t>
        <a:bodyPr/>
        <a:lstStyle/>
        <a:p>
          <a:endParaRPr lang="en-US"/>
        </a:p>
      </dgm:t>
    </dgm:pt>
    <dgm:pt modelId="{47C6F51E-61E3-4462-AB87-A9E2901DA9B5}" type="pres">
      <dgm:prSet presAssocID="{9CE2E026-9428-4A4C-BDC9-92B63C76BB94}" presName="connTx" presStyleLbl="parChTrans1D2" presStyleIdx="4" presStyleCnt="7"/>
      <dgm:spPr/>
      <dgm:t>
        <a:bodyPr/>
        <a:lstStyle/>
        <a:p>
          <a:endParaRPr lang="en-US"/>
        </a:p>
      </dgm:t>
    </dgm:pt>
    <dgm:pt modelId="{A28259D0-FE9A-41CB-8240-8923E18A2AE7}" type="pres">
      <dgm:prSet presAssocID="{01B6B720-0663-4277-B969-457256F7FC5D}" presName="node" presStyleLbl="node1" presStyleIdx="4" presStyleCnt="7">
        <dgm:presLayoutVars>
          <dgm:bulletEnabled val="1"/>
        </dgm:presLayoutVars>
      </dgm:prSet>
      <dgm:spPr/>
      <dgm:t>
        <a:bodyPr/>
        <a:lstStyle/>
        <a:p>
          <a:endParaRPr lang="en-US"/>
        </a:p>
      </dgm:t>
    </dgm:pt>
    <dgm:pt modelId="{E63DA1F9-0D6A-43F3-9B31-6BB0C3A85F65}" type="pres">
      <dgm:prSet presAssocID="{5E11EDA1-C4C5-47F6-A7D5-1016B1B2A91E}" presName="Name9" presStyleLbl="parChTrans1D2" presStyleIdx="5" presStyleCnt="7"/>
      <dgm:spPr/>
      <dgm:t>
        <a:bodyPr/>
        <a:lstStyle/>
        <a:p>
          <a:endParaRPr lang="en-US"/>
        </a:p>
      </dgm:t>
    </dgm:pt>
    <dgm:pt modelId="{E3E69D24-D42D-420A-BD09-3415AE433FC7}" type="pres">
      <dgm:prSet presAssocID="{5E11EDA1-C4C5-47F6-A7D5-1016B1B2A91E}" presName="connTx" presStyleLbl="parChTrans1D2" presStyleIdx="5" presStyleCnt="7"/>
      <dgm:spPr/>
      <dgm:t>
        <a:bodyPr/>
        <a:lstStyle/>
        <a:p>
          <a:endParaRPr lang="en-US"/>
        </a:p>
      </dgm:t>
    </dgm:pt>
    <dgm:pt modelId="{2DB43F43-C51D-486F-9314-A88F5A396361}" type="pres">
      <dgm:prSet presAssocID="{1EA66B38-1E93-4E31-B5F9-3D898EDE766A}" presName="node" presStyleLbl="node1" presStyleIdx="5" presStyleCnt="7">
        <dgm:presLayoutVars>
          <dgm:bulletEnabled val="1"/>
        </dgm:presLayoutVars>
      </dgm:prSet>
      <dgm:spPr/>
      <dgm:t>
        <a:bodyPr/>
        <a:lstStyle/>
        <a:p>
          <a:endParaRPr lang="en-US"/>
        </a:p>
      </dgm:t>
    </dgm:pt>
    <dgm:pt modelId="{026F1714-71F9-44A1-AA61-63D2227F16CF}" type="pres">
      <dgm:prSet presAssocID="{21770F39-AAC9-4176-8161-E2C9E445BA94}" presName="Name9" presStyleLbl="parChTrans1D2" presStyleIdx="6" presStyleCnt="7"/>
      <dgm:spPr/>
      <dgm:t>
        <a:bodyPr/>
        <a:lstStyle/>
        <a:p>
          <a:endParaRPr lang="en-US"/>
        </a:p>
      </dgm:t>
    </dgm:pt>
    <dgm:pt modelId="{B2F41FAB-BD54-4E3A-9C01-606C3DBD63F5}" type="pres">
      <dgm:prSet presAssocID="{21770F39-AAC9-4176-8161-E2C9E445BA94}" presName="connTx" presStyleLbl="parChTrans1D2" presStyleIdx="6" presStyleCnt="7"/>
      <dgm:spPr/>
      <dgm:t>
        <a:bodyPr/>
        <a:lstStyle/>
        <a:p>
          <a:endParaRPr lang="en-US"/>
        </a:p>
      </dgm:t>
    </dgm:pt>
    <dgm:pt modelId="{25E4B125-5AB8-4F28-B325-5CBFCB628442}" type="pres">
      <dgm:prSet presAssocID="{EFF414F7-387C-425A-B588-B42BE3F9663E}" presName="node" presStyleLbl="node1" presStyleIdx="6" presStyleCnt="7" custScaleX="112936" custScaleY="108492">
        <dgm:presLayoutVars>
          <dgm:bulletEnabled val="1"/>
        </dgm:presLayoutVars>
      </dgm:prSet>
      <dgm:spPr/>
      <dgm:t>
        <a:bodyPr/>
        <a:lstStyle/>
        <a:p>
          <a:endParaRPr lang="en-US"/>
        </a:p>
      </dgm:t>
    </dgm:pt>
  </dgm:ptLst>
  <dgm:cxnLst>
    <dgm:cxn modelId="{237DCA3C-7558-449B-A0CF-E3E1DDC64D76}" type="presOf" srcId="{9CE2E026-9428-4A4C-BDC9-92B63C76BB94}" destId="{47C6F51E-61E3-4462-AB87-A9E2901DA9B5}" srcOrd="1" destOrd="0" presId="urn:microsoft.com/office/officeart/2005/8/layout/radial1"/>
    <dgm:cxn modelId="{03619514-815F-4840-B215-43F200FBA84D}" type="presOf" srcId="{1EA66B38-1E93-4E31-B5F9-3D898EDE766A}" destId="{2DB43F43-C51D-486F-9314-A88F5A396361}" srcOrd="0" destOrd="0" presId="urn:microsoft.com/office/officeart/2005/8/layout/radial1"/>
    <dgm:cxn modelId="{1E3F43A6-85B2-4890-A74A-15E23CD6E73E}" type="presOf" srcId="{01B6B720-0663-4277-B969-457256F7FC5D}" destId="{A28259D0-FE9A-41CB-8240-8923E18A2AE7}" srcOrd="0" destOrd="0" presId="urn:microsoft.com/office/officeart/2005/8/layout/radial1"/>
    <dgm:cxn modelId="{AB007455-5E22-4D34-A9A1-20F2B4EE8E1B}" type="presOf" srcId="{4DC2FF2D-E126-4634-9F0C-31D7286483D2}" destId="{2376365E-F3BD-4E2C-AA8F-B698B3E715C5}" srcOrd="0" destOrd="0" presId="urn:microsoft.com/office/officeart/2005/8/layout/radial1"/>
    <dgm:cxn modelId="{3F00B3EA-B1E6-418B-BE2A-4DC3D5C154C9}" type="presOf" srcId="{23B3F9C3-5DB8-4BCA-AD3E-C82C99E326CF}" destId="{8A91E22D-C93D-44A6-8160-F97725BB5E9A}" srcOrd="1" destOrd="0" presId="urn:microsoft.com/office/officeart/2005/8/layout/radial1"/>
    <dgm:cxn modelId="{4CCF020A-7621-46F3-98A3-85CD1A1C19CB}" type="presOf" srcId="{9CE2E026-9428-4A4C-BDC9-92B63C76BB94}" destId="{250E2DD4-E851-4809-A78D-2F776C326616}" srcOrd="0" destOrd="0" presId="urn:microsoft.com/office/officeart/2005/8/layout/radial1"/>
    <dgm:cxn modelId="{F43BC8E8-AF84-4C0D-B2A3-2407B35F6DFB}" srcId="{56B07D83-59C8-4161-BD3E-838C7746F2F9}" destId="{43888C58-5DC5-47DE-8684-5CCA3281848B}" srcOrd="0" destOrd="0" parTransId="{1BF2FBE4-D22A-4615-8CBF-A1013B9F4A4A}" sibTransId="{659FDC51-EF7F-494F-99DA-428F559592BA}"/>
    <dgm:cxn modelId="{18AE7A1A-AE63-4491-B44C-51B637284958}" type="presOf" srcId="{21770F39-AAC9-4176-8161-E2C9E445BA94}" destId="{026F1714-71F9-44A1-AA61-63D2227F16CF}" srcOrd="0" destOrd="0" presId="urn:microsoft.com/office/officeart/2005/8/layout/radial1"/>
    <dgm:cxn modelId="{4E81FABD-DD0C-4742-96FE-BCDB8E4A17C8}" srcId="{56B07D83-59C8-4161-BD3E-838C7746F2F9}" destId="{BEE2ACE9-D3EE-45B2-8518-F26D5D7CA08C}" srcOrd="3" destOrd="0" parTransId="{4DC2FF2D-E126-4634-9F0C-31D7286483D2}" sibTransId="{A8EDBAF0-B020-4314-9F63-4A5F862F9B11}"/>
    <dgm:cxn modelId="{01B4B365-5AE6-4A78-9ECD-FDB4CEE2B1C8}" type="presOf" srcId="{BEE2ACE9-D3EE-45B2-8518-F26D5D7CA08C}" destId="{6169FD26-C4D3-4205-978D-0E00D460BE5E}" srcOrd="0" destOrd="0" presId="urn:microsoft.com/office/officeart/2005/8/layout/radial1"/>
    <dgm:cxn modelId="{AA3FE04E-C55D-45A4-A624-A7630CFA6635}" type="presOf" srcId="{EFF414F7-387C-425A-B588-B42BE3F9663E}" destId="{25E4B125-5AB8-4F28-B325-5CBFCB628442}" srcOrd="0" destOrd="0" presId="urn:microsoft.com/office/officeart/2005/8/layout/radial1"/>
    <dgm:cxn modelId="{CD2C926E-64AD-4AF7-8806-D734A3C4406E}" type="presOf" srcId="{43888C58-5DC5-47DE-8684-5CCA3281848B}" destId="{4BDE999C-0148-4E0A-9E3A-CB60A0A2A5AC}" srcOrd="0" destOrd="0" presId="urn:microsoft.com/office/officeart/2005/8/layout/radial1"/>
    <dgm:cxn modelId="{18E4EDB4-D926-4132-9178-5A3843A0ECAA}" srcId="{56B07D83-59C8-4161-BD3E-838C7746F2F9}" destId="{1EA66B38-1E93-4E31-B5F9-3D898EDE766A}" srcOrd="5" destOrd="0" parTransId="{5E11EDA1-C4C5-47F6-A7D5-1016B1B2A91E}" sibTransId="{E575B45F-9F5D-45E8-BFD4-8CB5C3DCDB9F}"/>
    <dgm:cxn modelId="{93568D9C-E115-4171-88BB-8AD595F1EF5B}" type="presOf" srcId="{56B07D83-59C8-4161-BD3E-838C7746F2F9}" destId="{8C4AD16A-ABCC-4DF2-A255-3DC9FE2FD93C}" srcOrd="0" destOrd="0" presId="urn:microsoft.com/office/officeart/2005/8/layout/radial1"/>
    <dgm:cxn modelId="{2E676A0F-B224-4CCD-9F5D-F5895D4610DB}" type="presOf" srcId="{21770F39-AAC9-4176-8161-E2C9E445BA94}" destId="{B2F41FAB-BD54-4E3A-9C01-606C3DBD63F5}" srcOrd="1" destOrd="0" presId="urn:microsoft.com/office/officeart/2005/8/layout/radial1"/>
    <dgm:cxn modelId="{3641F127-531A-4356-830C-69222C49798B}" srcId="{56B07D83-59C8-4161-BD3E-838C7746F2F9}" destId="{5D1638E5-9606-47B4-9D52-E19628891283}" srcOrd="1" destOrd="0" parTransId="{34648CC3-C25A-4398-ABA0-D4060FC81FB3}" sibTransId="{2EBD59E1-86AB-427D-AFA2-225A9FB2308C}"/>
    <dgm:cxn modelId="{71365F16-94EC-434E-983A-A2677758CF75}" type="presOf" srcId="{23B3F9C3-5DB8-4BCA-AD3E-C82C99E326CF}" destId="{173664BE-67FA-4199-A2AF-1121BD445420}" srcOrd="0" destOrd="0" presId="urn:microsoft.com/office/officeart/2005/8/layout/radial1"/>
    <dgm:cxn modelId="{C791F8FE-BEEA-4220-80B5-DA4153AABB6B}" type="presOf" srcId="{34648CC3-C25A-4398-ABA0-D4060FC81FB3}" destId="{3728C4CD-4380-48E2-A6E6-34181225EDFC}" srcOrd="0" destOrd="0" presId="urn:microsoft.com/office/officeart/2005/8/layout/radial1"/>
    <dgm:cxn modelId="{8E77AF6A-2692-4067-87F5-A752700779C0}" srcId="{56B07D83-59C8-4161-BD3E-838C7746F2F9}" destId="{86491D64-9828-4B72-B59A-4F25B70EFE30}" srcOrd="2" destOrd="0" parTransId="{23B3F9C3-5DB8-4BCA-AD3E-C82C99E326CF}" sibTransId="{0C0B9379-2F67-494C-8E8B-4FD98AEA9BFA}"/>
    <dgm:cxn modelId="{8E5A7BA3-555C-4E82-BE4A-D11183C9AB90}" srcId="{7F6D145E-8A7C-4163-ACB7-AC8A6CAF6733}" destId="{56B07D83-59C8-4161-BD3E-838C7746F2F9}" srcOrd="0" destOrd="0" parTransId="{28B4990F-40E2-47AE-8279-B68BBC86D3D7}" sibTransId="{6FE29B6A-5A08-4A03-8B88-C88E72223D2F}"/>
    <dgm:cxn modelId="{34AE649C-C38A-440B-9CDE-B798B98EACC0}" type="presOf" srcId="{5E11EDA1-C4C5-47F6-A7D5-1016B1B2A91E}" destId="{E63DA1F9-0D6A-43F3-9B31-6BB0C3A85F65}" srcOrd="0" destOrd="0" presId="urn:microsoft.com/office/officeart/2005/8/layout/radial1"/>
    <dgm:cxn modelId="{33C68283-B3A1-47FB-9FA7-86D2508955CF}" type="presOf" srcId="{4DC2FF2D-E126-4634-9F0C-31D7286483D2}" destId="{CC0B94B2-1FFE-40D9-834D-3EFF9955F5AD}" srcOrd="1" destOrd="0" presId="urn:microsoft.com/office/officeart/2005/8/layout/radial1"/>
    <dgm:cxn modelId="{E6115999-DAF5-416E-81EA-7679108BD3F0}" type="presOf" srcId="{1BF2FBE4-D22A-4615-8CBF-A1013B9F4A4A}" destId="{5601E56B-5AF9-4D96-9836-45BB0440FE24}" srcOrd="0" destOrd="0" presId="urn:microsoft.com/office/officeart/2005/8/layout/radial1"/>
    <dgm:cxn modelId="{2E0B8FD7-7A5C-498F-9988-AD0D6C422846}" type="presOf" srcId="{5D1638E5-9606-47B4-9D52-E19628891283}" destId="{FC0DA90F-17A2-438E-BB41-3C2B4801EB11}" srcOrd="0" destOrd="0" presId="urn:microsoft.com/office/officeart/2005/8/layout/radial1"/>
    <dgm:cxn modelId="{110F9B1A-6446-4642-9D29-1B4CFF9864FB}" type="presOf" srcId="{34648CC3-C25A-4398-ABA0-D4060FC81FB3}" destId="{6A13B0CA-E19B-41CD-958E-9A0FF86B3F63}" srcOrd="1" destOrd="0" presId="urn:microsoft.com/office/officeart/2005/8/layout/radial1"/>
    <dgm:cxn modelId="{837D5739-8AB5-4789-9BA7-9FC186C5DC7F}" type="presOf" srcId="{1BF2FBE4-D22A-4615-8CBF-A1013B9F4A4A}" destId="{DBCCE5F2-B94E-4837-A22E-6479029D55E6}" srcOrd="1" destOrd="0" presId="urn:microsoft.com/office/officeart/2005/8/layout/radial1"/>
    <dgm:cxn modelId="{8DA6929E-9A22-4C6B-BBE6-9D51C5E52A64}" srcId="{56B07D83-59C8-4161-BD3E-838C7746F2F9}" destId="{01B6B720-0663-4277-B969-457256F7FC5D}" srcOrd="4" destOrd="0" parTransId="{9CE2E026-9428-4A4C-BDC9-92B63C76BB94}" sibTransId="{06560408-962C-4290-9787-92EB28ED7974}"/>
    <dgm:cxn modelId="{DEE267BB-0AA5-4704-9752-32024C2FEAFA}" type="presOf" srcId="{5E11EDA1-C4C5-47F6-A7D5-1016B1B2A91E}" destId="{E3E69D24-D42D-420A-BD09-3415AE433FC7}" srcOrd="1" destOrd="0" presId="urn:microsoft.com/office/officeart/2005/8/layout/radial1"/>
    <dgm:cxn modelId="{B3794772-40EF-440A-BF2F-73F82F32E4AC}" type="presOf" srcId="{86491D64-9828-4B72-B59A-4F25B70EFE30}" destId="{715AA2D7-4BCD-45AA-AF9A-BDAAAB2B507C}" srcOrd="0" destOrd="0" presId="urn:microsoft.com/office/officeart/2005/8/layout/radial1"/>
    <dgm:cxn modelId="{CCCBD5C2-B9A2-45F1-9605-CB6AA90309A1}" srcId="{56B07D83-59C8-4161-BD3E-838C7746F2F9}" destId="{EFF414F7-387C-425A-B588-B42BE3F9663E}" srcOrd="6" destOrd="0" parTransId="{21770F39-AAC9-4176-8161-E2C9E445BA94}" sibTransId="{2FC82883-7D87-4B48-B3F2-D75B1EAF9D87}"/>
    <dgm:cxn modelId="{FFF81C10-D7DF-4568-B3CF-8120CB7F99E2}" type="presOf" srcId="{7F6D145E-8A7C-4163-ACB7-AC8A6CAF6733}" destId="{CA0F3BCA-77FA-4D1A-A9FA-7B107CCA8748}" srcOrd="0" destOrd="0" presId="urn:microsoft.com/office/officeart/2005/8/layout/radial1"/>
    <dgm:cxn modelId="{00DF7F45-F709-40F2-8100-CEF826A2A6EC}" type="presParOf" srcId="{CA0F3BCA-77FA-4D1A-A9FA-7B107CCA8748}" destId="{8C4AD16A-ABCC-4DF2-A255-3DC9FE2FD93C}" srcOrd="0" destOrd="0" presId="urn:microsoft.com/office/officeart/2005/8/layout/radial1"/>
    <dgm:cxn modelId="{986CAEF9-246E-4CFA-B216-2315F0532923}" type="presParOf" srcId="{CA0F3BCA-77FA-4D1A-A9FA-7B107CCA8748}" destId="{5601E56B-5AF9-4D96-9836-45BB0440FE24}" srcOrd="1" destOrd="0" presId="urn:microsoft.com/office/officeart/2005/8/layout/radial1"/>
    <dgm:cxn modelId="{9DBDB213-526F-4C9C-BFA7-7A3277D13160}" type="presParOf" srcId="{5601E56B-5AF9-4D96-9836-45BB0440FE24}" destId="{DBCCE5F2-B94E-4837-A22E-6479029D55E6}" srcOrd="0" destOrd="0" presId="urn:microsoft.com/office/officeart/2005/8/layout/radial1"/>
    <dgm:cxn modelId="{6D9F987D-1475-401A-89EF-78DA02F138DB}" type="presParOf" srcId="{CA0F3BCA-77FA-4D1A-A9FA-7B107CCA8748}" destId="{4BDE999C-0148-4E0A-9E3A-CB60A0A2A5AC}" srcOrd="2" destOrd="0" presId="urn:microsoft.com/office/officeart/2005/8/layout/radial1"/>
    <dgm:cxn modelId="{53957FA9-F76F-4C8D-8E8C-D5D70450446E}" type="presParOf" srcId="{CA0F3BCA-77FA-4D1A-A9FA-7B107CCA8748}" destId="{3728C4CD-4380-48E2-A6E6-34181225EDFC}" srcOrd="3" destOrd="0" presId="urn:microsoft.com/office/officeart/2005/8/layout/radial1"/>
    <dgm:cxn modelId="{5378B9E1-09A9-4FFB-A255-77CAA11B5F1A}" type="presParOf" srcId="{3728C4CD-4380-48E2-A6E6-34181225EDFC}" destId="{6A13B0CA-E19B-41CD-958E-9A0FF86B3F63}" srcOrd="0" destOrd="0" presId="urn:microsoft.com/office/officeart/2005/8/layout/radial1"/>
    <dgm:cxn modelId="{17D4D8B3-7BB1-401B-825C-CA4350CDCFFA}" type="presParOf" srcId="{CA0F3BCA-77FA-4D1A-A9FA-7B107CCA8748}" destId="{FC0DA90F-17A2-438E-BB41-3C2B4801EB11}" srcOrd="4" destOrd="0" presId="urn:microsoft.com/office/officeart/2005/8/layout/radial1"/>
    <dgm:cxn modelId="{5438742D-0228-44ED-9C82-5CFF1BDD6214}" type="presParOf" srcId="{CA0F3BCA-77FA-4D1A-A9FA-7B107CCA8748}" destId="{173664BE-67FA-4199-A2AF-1121BD445420}" srcOrd="5" destOrd="0" presId="urn:microsoft.com/office/officeart/2005/8/layout/radial1"/>
    <dgm:cxn modelId="{05AAF6FD-48FF-4C93-8A88-A9D28B8C08CA}" type="presParOf" srcId="{173664BE-67FA-4199-A2AF-1121BD445420}" destId="{8A91E22D-C93D-44A6-8160-F97725BB5E9A}" srcOrd="0" destOrd="0" presId="urn:microsoft.com/office/officeart/2005/8/layout/radial1"/>
    <dgm:cxn modelId="{2E9BE25A-18CC-4A36-9332-F157D7A8781F}" type="presParOf" srcId="{CA0F3BCA-77FA-4D1A-A9FA-7B107CCA8748}" destId="{715AA2D7-4BCD-45AA-AF9A-BDAAAB2B507C}" srcOrd="6" destOrd="0" presId="urn:microsoft.com/office/officeart/2005/8/layout/radial1"/>
    <dgm:cxn modelId="{943FCF5D-8A4D-43FC-A003-B55E37602CC5}" type="presParOf" srcId="{CA0F3BCA-77FA-4D1A-A9FA-7B107CCA8748}" destId="{2376365E-F3BD-4E2C-AA8F-B698B3E715C5}" srcOrd="7" destOrd="0" presId="urn:microsoft.com/office/officeart/2005/8/layout/radial1"/>
    <dgm:cxn modelId="{2F4ED2E8-A410-4204-9AC5-E10627264273}" type="presParOf" srcId="{2376365E-F3BD-4E2C-AA8F-B698B3E715C5}" destId="{CC0B94B2-1FFE-40D9-834D-3EFF9955F5AD}" srcOrd="0" destOrd="0" presId="urn:microsoft.com/office/officeart/2005/8/layout/radial1"/>
    <dgm:cxn modelId="{990BAED3-F477-45ED-9E6E-CDB7B3AF2700}" type="presParOf" srcId="{CA0F3BCA-77FA-4D1A-A9FA-7B107CCA8748}" destId="{6169FD26-C4D3-4205-978D-0E00D460BE5E}" srcOrd="8" destOrd="0" presId="urn:microsoft.com/office/officeart/2005/8/layout/radial1"/>
    <dgm:cxn modelId="{EDF4EFBE-8D04-4D43-BB65-12E888DFCB44}" type="presParOf" srcId="{CA0F3BCA-77FA-4D1A-A9FA-7B107CCA8748}" destId="{250E2DD4-E851-4809-A78D-2F776C326616}" srcOrd="9" destOrd="0" presId="urn:microsoft.com/office/officeart/2005/8/layout/radial1"/>
    <dgm:cxn modelId="{F60162E8-2572-4B1C-89E4-72E5E35E6492}" type="presParOf" srcId="{250E2DD4-E851-4809-A78D-2F776C326616}" destId="{47C6F51E-61E3-4462-AB87-A9E2901DA9B5}" srcOrd="0" destOrd="0" presId="urn:microsoft.com/office/officeart/2005/8/layout/radial1"/>
    <dgm:cxn modelId="{E0C647DD-BAE2-434E-9250-2F30F12CD8F4}" type="presParOf" srcId="{CA0F3BCA-77FA-4D1A-A9FA-7B107CCA8748}" destId="{A28259D0-FE9A-41CB-8240-8923E18A2AE7}" srcOrd="10" destOrd="0" presId="urn:microsoft.com/office/officeart/2005/8/layout/radial1"/>
    <dgm:cxn modelId="{83DD6634-D45D-4FBD-AD25-17C48A85C237}" type="presParOf" srcId="{CA0F3BCA-77FA-4D1A-A9FA-7B107CCA8748}" destId="{E63DA1F9-0D6A-43F3-9B31-6BB0C3A85F65}" srcOrd="11" destOrd="0" presId="urn:microsoft.com/office/officeart/2005/8/layout/radial1"/>
    <dgm:cxn modelId="{E78DB79A-EAA6-4E5B-BB0D-383A297977DA}" type="presParOf" srcId="{E63DA1F9-0D6A-43F3-9B31-6BB0C3A85F65}" destId="{E3E69D24-D42D-420A-BD09-3415AE433FC7}" srcOrd="0" destOrd="0" presId="urn:microsoft.com/office/officeart/2005/8/layout/radial1"/>
    <dgm:cxn modelId="{D6A5B910-7360-4753-A379-957E29A25B04}" type="presParOf" srcId="{CA0F3BCA-77FA-4D1A-A9FA-7B107CCA8748}" destId="{2DB43F43-C51D-486F-9314-A88F5A396361}" srcOrd="12" destOrd="0" presId="urn:microsoft.com/office/officeart/2005/8/layout/radial1"/>
    <dgm:cxn modelId="{F8346842-74E9-41F7-84DF-305E1F36E175}" type="presParOf" srcId="{CA0F3BCA-77FA-4D1A-A9FA-7B107CCA8748}" destId="{026F1714-71F9-44A1-AA61-63D2227F16CF}" srcOrd="13" destOrd="0" presId="urn:microsoft.com/office/officeart/2005/8/layout/radial1"/>
    <dgm:cxn modelId="{AE8B5E62-FA54-4255-9AEF-D287732B4FDF}" type="presParOf" srcId="{026F1714-71F9-44A1-AA61-63D2227F16CF}" destId="{B2F41FAB-BD54-4E3A-9C01-606C3DBD63F5}" srcOrd="0" destOrd="0" presId="urn:microsoft.com/office/officeart/2005/8/layout/radial1"/>
    <dgm:cxn modelId="{43AA562C-8F0A-4DB9-9517-9F03DF1A0EDF}" type="presParOf" srcId="{CA0F3BCA-77FA-4D1A-A9FA-7B107CCA8748}" destId="{25E4B125-5AB8-4F28-B325-5CBFCB62844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AD16A-ABCC-4DF2-A255-3DC9FE2FD93C}">
      <dsp:nvSpPr>
        <dsp:cNvPr id="0" name=""/>
        <dsp:cNvSpPr/>
      </dsp:nvSpPr>
      <dsp:spPr>
        <a:xfrm>
          <a:off x="3579877" y="2283967"/>
          <a:ext cx="1984244" cy="1367091"/>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err="1" smtClean="0">
              <a:ln>
                <a:noFill/>
              </a:ln>
              <a:solidFill>
                <a:schemeClr val="tx1"/>
              </a:solidFill>
              <a:effectLst/>
              <a:latin typeface="Lucida Calligraphy" pitchFamily="66" charset="0"/>
              <a:ea typeface="ＭＳ Ｐゴシック" pitchFamily="34" charset="-128"/>
            </a:rPr>
            <a:t>Tinea</a:t>
          </a:r>
          <a:r>
            <a:rPr kumimoji="0" lang="en-US" sz="1800" b="1" i="0" u="none" strike="noStrike" kern="1200" cap="none" normalizeH="0" baseline="0" dirty="0" smtClean="0">
              <a:ln>
                <a:noFill/>
              </a:ln>
              <a:solidFill>
                <a:schemeClr val="tx1"/>
              </a:solidFill>
              <a:effectLst/>
              <a:latin typeface="Lucida Calligraphy" pitchFamily="66" charset="0"/>
              <a:ea typeface="ＭＳ Ｐゴシック" pitchFamily="34" charset="-128"/>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Lucida Calligraphy" pitchFamily="66" charset="0"/>
              <a:ea typeface="ＭＳ Ｐゴシック" pitchFamily="34" charset="-128"/>
            </a:rPr>
            <a:t>Infections</a:t>
          </a:r>
        </a:p>
      </dsp:txBody>
      <dsp:txXfrm>
        <a:off x="3870463" y="2484173"/>
        <a:ext cx="1403072" cy="966679"/>
      </dsp:txXfrm>
    </dsp:sp>
    <dsp:sp modelId="{5601E56B-5AF9-4D96-9836-45BB0440FE24}">
      <dsp:nvSpPr>
        <dsp:cNvPr id="0" name=""/>
        <dsp:cNvSpPr/>
      </dsp:nvSpPr>
      <dsp:spPr>
        <a:xfrm rot="16200000">
          <a:off x="4173452" y="1870830"/>
          <a:ext cx="797095" cy="29179"/>
        </a:xfrm>
        <a:custGeom>
          <a:avLst/>
          <a:gdLst/>
          <a:ahLst/>
          <a:cxnLst/>
          <a:rect l="0" t="0" r="0" b="0"/>
          <a:pathLst>
            <a:path>
              <a:moveTo>
                <a:pt x="0" y="14589"/>
              </a:moveTo>
              <a:lnTo>
                <a:pt x="797095"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2072" y="1865492"/>
        <a:ext cx="39854" cy="39854"/>
      </dsp:txXfrm>
    </dsp:sp>
    <dsp:sp modelId="{4BDE999C-0148-4E0A-9E3A-CB60A0A2A5AC}">
      <dsp:nvSpPr>
        <dsp:cNvPr id="0" name=""/>
        <dsp:cNvSpPr/>
      </dsp:nvSpPr>
      <dsp:spPr>
        <a:xfrm>
          <a:off x="3830835" y="4544"/>
          <a:ext cx="1482328" cy="1482328"/>
        </a:xfrm>
        <a:prstGeom prst="ellipse">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capitis</a:t>
          </a:r>
          <a:endPar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4047917" y="221626"/>
        <a:ext cx="1048164" cy="1048164"/>
      </dsp:txXfrm>
    </dsp:sp>
    <dsp:sp modelId="{3728C4CD-4380-48E2-A6E6-34181225EDFC}">
      <dsp:nvSpPr>
        <dsp:cNvPr id="0" name=""/>
        <dsp:cNvSpPr/>
      </dsp:nvSpPr>
      <dsp:spPr>
        <a:xfrm rot="19285714">
          <a:off x="5149584" y="2232719"/>
          <a:ext cx="651046" cy="29179"/>
        </a:xfrm>
        <a:custGeom>
          <a:avLst/>
          <a:gdLst/>
          <a:ahLst/>
          <a:cxnLst/>
          <a:rect l="0" t="0" r="0" b="0"/>
          <a:pathLst>
            <a:path>
              <a:moveTo>
                <a:pt x="0" y="14589"/>
              </a:moveTo>
              <a:lnTo>
                <a:pt x="651046"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58831" y="2231033"/>
        <a:ext cx="32552" cy="32552"/>
      </dsp:txXfrm>
    </dsp:sp>
    <dsp:sp modelId="{FC0DA90F-17A2-438E-BB41-3C2B4801EB11}">
      <dsp:nvSpPr>
        <dsp:cNvPr id="0" name=""/>
        <dsp:cNvSpPr/>
      </dsp:nvSpPr>
      <dsp:spPr>
        <a:xfrm>
          <a:off x="5567913" y="841076"/>
          <a:ext cx="1482328" cy="1482328"/>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0" i="0" u="none" strike="noStrike" kern="1200" cap="none" normalizeH="0" baseline="0" dirty="0" err="1" smtClean="0">
              <a:ln>
                <a:noFill/>
              </a:ln>
              <a:solidFill>
                <a:schemeClr val="tx1"/>
              </a:solidFill>
              <a:effectLst/>
              <a:latin typeface="Book Antiqua" pitchFamily="18" charset="0"/>
              <a:ea typeface="ＭＳ Ｐゴシック" pitchFamily="34" charset="-128"/>
            </a:rPr>
            <a:t>corporis</a:t>
          </a:r>
          <a:endParaRPr kumimoji="0" lang="en-US" sz="1400" b="0"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5784995" y="1058158"/>
        <a:ext cx="1048164" cy="1048164"/>
      </dsp:txXfrm>
    </dsp:sp>
    <dsp:sp modelId="{173664BE-67FA-4199-A2AF-1121BD445420}">
      <dsp:nvSpPr>
        <dsp:cNvPr id="0" name=""/>
        <dsp:cNvSpPr/>
      </dsp:nvSpPr>
      <dsp:spPr>
        <a:xfrm rot="771429">
          <a:off x="5507336" y="3225139"/>
          <a:ext cx="514633" cy="29179"/>
        </a:xfrm>
        <a:custGeom>
          <a:avLst/>
          <a:gdLst/>
          <a:ahLst/>
          <a:cxnLst/>
          <a:rect l="0" t="0" r="0" b="0"/>
          <a:pathLst>
            <a:path>
              <a:moveTo>
                <a:pt x="0" y="14589"/>
              </a:moveTo>
              <a:lnTo>
                <a:pt x="514633"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51787" y="3226863"/>
        <a:ext cx="25731" cy="25731"/>
      </dsp:txXfrm>
    </dsp:sp>
    <dsp:sp modelId="{715AA2D7-4BCD-45AA-AF9A-BDAAAB2B507C}">
      <dsp:nvSpPr>
        <dsp:cNvPr id="0" name=""/>
        <dsp:cNvSpPr/>
      </dsp:nvSpPr>
      <dsp:spPr>
        <a:xfrm>
          <a:off x="5996936" y="2720748"/>
          <a:ext cx="1482328" cy="1482328"/>
        </a:xfrm>
        <a:prstGeom prst="ellipse">
          <a:avLst/>
        </a:prstGeom>
        <a:gradFill flip="none" rotWithShape="0">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err="1" smtClean="0">
              <a:ln>
                <a:noFill/>
              </a:ln>
              <a:solidFill>
                <a:schemeClr val="tx2"/>
              </a:solidFill>
              <a:effectLst/>
              <a:latin typeface="Book Antiqua" pitchFamily="18" charset="0"/>
              <a:ea typeface="ＭＳ Ｐゴシック" pitchFamily="34" charset="-128"/>
            </a:rPr>
            <a:t>Tinea</a:t>
          </a:r>
          <a:r>
            <a:rPr kumimoji="0" lang="en-US" sz="1400" b="0" i="0" u="none" strike="noStrike" kern="1200" cap="none" normalizeH="0" baseline="0" dirty="0" smtClean="0">
              <a:ln>
                <a:noFill/>
              </a:ln>
              <a:solidFill>
                <a:schemeClr val="tx2"/>
              </a:solidFill>
              <a:effectLst/>
              <a:latin typeface="Book Antiqua" pitchFamily="18" charset="0"/>
              <a:ea typeface="ＭＳ Ｐゴシック" pitchFamily="34" charset="-128"/>
            </a:rPr>
            <a:t> </a:t>
          </a:r>
          <a:r>
            <a:rPr kumimoji="0" lang="en-US" sz="1400" b="0" i="0" u="none" strike="noStrike" kern="1200" cap="none" normalizeH="0" baseline="0" dirty="0" err="1" smtClean="0">
              <a:ln>
                <a:noFill/>
              </a:ln>
              <a:solidFill>
                <a:schemeClr val="tx2"/>
              </a:solidFill>
              <a:effectLst/>
              <a:latin typeface="Book Antiqua" pitchFamily="18" charset="0"/>
              <a:ea typeface="ＭＳ Ｐゴシック" pitchFamily="34" charset="-128"/>
            </a:rPr>
            <a:t>pedis</a:t>
          </a:r>
          <a:endParaRPr kumimoji="0" lang="en-US" sz="1400" b="0" i="0" u="none" strike="noStrike" kern="1200" cap="none" normalizeH="0" baseline="0" dirty="0" smtClean="0">
            <a:ln>
              <a:noFill/>
            </a:ln>
            <a:solidFill>
              <a:schemeClr val="tx2"/>
            </a:solidFill>
            <a:effectLst/>
            <a:latin typeface="Book Antiqua" pitchFamily="18" charset="0"/>
            <a:ea typeface="ＭＳ Ｐゴシック" pitchFamily="34" charset="-128"/>
          </a:endParaRPr>
        </a:p>
      </dsp:txBody>
      <dsp:txXfrm>
        <a:off x="6214018" y="2937830"/>
        <a:ext cx="1048164" cy="1048164"/>
      </dsp:txXfrm>
    </dsp:sp>
    <dsp:sp modelId="{2376365E-F3BD-4E2C-AA8F-B698B3E715C5}">
      <dsp:nvSpPr>
        <dsp:cNvPr id="0" name=""/>
        <dsp:cNvSpPr/>
      </dsp:nvSpPr>
      <dsp:spPr>
        <a:xfrm rot="3857143">
          <a:off x="4669146" y="3944314"/>
          <a:ext cx="760563" cy="29179"/>
        </a:xfrm>
        <a:custGeom>
          <a:avLst/>
          <a:gdLst/>
          <a:ahLst/>
          <a:cxnLst/>
          <a:rect l="0" t="0" r="0" b="0"/>
          <a:pathLst>
            <a:path>
              <a:moveTo>
                <a:pt x="0" y="14589"/>
              </a:moveTo>
              <a:lnTo>
                <a:pt x="760563"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0414" y="3939889"/>
        <a:ext cx="38028" cy="38028"/>
      </dsp:txXfrm>
    </dsp:sp>
    <dsp:sp modelId="{6169FD26-C4D3-4205-978D-0E00D460BE5E}">
      <dsp:nvSpPr>
        <dsp:cNvPr id="0" name=""/>
        <dsp:cNvSpPr/>
      </dsp:nvSpPr>
      <dsp:spPr>
        <a:xfrm>
          <a:off x="4794841" y="4228127"/>
          <a:ext cx="1482328" cy="1482328"/>
        </a:xfrm>
        <a:prstGeom prst="ellipse">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mannum</a:t>
          </a:r>
          <a:endPar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5011923" y="4445209"/>
        <a:ext cx="1048164" cy="1048164"/>
      </dsp:txXfrm>
    </dsp:sp>
    <dsp:sp modelId="{250E2DD4-E851-4809-A78D-2F776C326616}">
      <dsp:nvSpPr>
        <dsp:cNvPr id="0" name=""/>
        <dsp:cNvSpPr/>
      </dsp:nvSpPr>
      <dsp:spPr>
        <a:xfrm rot="6942857">
          <a:off x="3714290" y="3944314"/>
          <a:ext cx="760563" cy="29179"/>
        </a:xfrm>
        <a:custGeom>
          <a:avLst/>
          <a:gdLst/>
          <a:ahLst/>
          <a:cxnLst/>
          <a:rect l="0" t="0" r="0" b="0"/>
          <a:pathLst>
            <a:path>
              <a:moveTo>
                <a:pt x="0" y="14589"/>
              </a:moveTo>
              <a:lnTo>
                <a:pt x="760563"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75557" y="3939889"/>
        <a:ext cx="38028" cy="38028"/>
      </dsp:txXfrm>
    </dsp:sp>
    <dsp:sp modelId="{A28259D0-FE9A-41CB-8240-8923E18A2AE7}">
      <dsp:nvSpPr>
        <dsp:cNvPr id="0" name=""/>
        <dsp:cNvSpPr/>
      </dsp:nvSpPr>
      <dsp:spPr>
        <a:xfrm>
          <a:off x="2866830" y="4228127"/>
          <a:ext cx="1482328" cy="1482328"/>
        </a:xfrm>
        <a:prstGeom prst="ellipse">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cruris</a:t>
          </a:r>
          <a:endPar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3083912" y="4445209"/>
        <a:ext cx="1048164" cy="1048164"/>
      </dsp:txXfrm>
    </dsp:sp>
    <dsp:sp modelId="{E63DA1F9-0D6A-43F3-9B31-6BB0C3A85F65}">
      <dsp:nvSpPr>
        <dsp:cNvPr id="0" name=""/>
        <dsp:cNvSpPr/>
      </dsp:nvSpPr>
      <dsp:spPr>
        <a:xfrm rot="10028571">
          <a:off x="3122029" y="3225139"/>
          <a:ext cx="514633" cy="29179"/>
        </a:xfrm>
        <a:custGeom>
          <a:avLst/>
          <a:gdLst/>
          <a:ahLst/>
          <a:cxnLst/>
          <a:rect l="0" t="0" r="0" b="0"/>
          <a:pathLst>
            <a:path>
              <a:moveTo>
                <a:pt x="0" y="14589"/>
              </a:moveTo>
              <a:lnTo>
                <a:pt x="514633"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66480" y="3226863"/>
        <a:ext cx="25731" cy="25731"/>
      </dsp:txXfrm>
    </dsp:sp>
    <dsp:sp modelId="{2DB43F43-C51D-486F-9314-A88F5A396361}">
      <dsp:nvSpPr>
        <dsp:cNvPr id="0" name=""/>
        <dsp:cNvSpPr/>
      </dsp:nvSpPr>
      <dsp:spPr>
        <a:xfrm>
          <a:off x="1664735" y="2720748"/>
          <a:ext cx="1482328" cy="1482328"/>
        </a:xfrm>
        <a:prstGeom prst="ellipse">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barbae</a:t>
          </a:r>
          <a:endPar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1881817" y="2937830"/>
        <a:ext cx="1048164" cy="1048164"/>
      </dsp:txXfrm>
    </dsp:sp>
    <dsp:sp modelId="{026F1714-71F9-44A1-AA61-63D2227F16CF}">
      <dsp:nvSpPr>
        <dsp:cNvPr id="0" name=""/>
        <dsp:cNvSpPr/>
      </dsp:nvSpPr>
      <dsp:spPr>
        <a:xfrm rot="13114286">
          <a:off x="3416957" y="2258469"/>
          <a:ext cx="568447" cy="29179"/>
        </a:xfrm>
        <a:custGeom>
          <a:avLst/>
          <a:gdLst/>
          <a:ahLst/>
          <a:cxnLst/>
          <a:rect l="0" t="0" r="0" b="0"/>
          <a:pathLst>
            <a:path>
              <a:moveTo>
                <a:pt x="0" y="14589"/>
              </a:moveTo>
              <a:lnTo>
                <a:pt x="568447" y="145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86969" y="2258847"/>
        <a:ext cx="28422" cy="28422"/>
      </dsp:txXfrm>
    </dsp:sp>
    <dsp:sp modelId="{25E4B125-5AB8-4F28-B325-5CBFCB628442}">
      <dsp:nvSpPr>
        <dsp:cNvPr id="0" name=""/>
        <dsp:cNvSpPr/>
      </dsp:nvSpPr>
      <dsp:spPr>
        <a:xfrm>
          <a:off x="1997881" y="778137"/>
          <a:ext cx="1674082" cy="1608207"/>
        </a:xfrm>
        <a:prstGeom prst="ellipse">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Tinea</a:t>
          </a:r>
          <a:r>
            <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rPr>
            <a:t> </a:t>
          </a:r>
          <a:r>
            <a:rPr kumimoji="0" lang="en-US" sz="1400" b="1" i="0" u="none" strike="noStrike" kern="1200" cap="none" normalizeH="0" baseline="0" dirty="0" err="1" smtClean="0">
              <a:ln>
                <a:noFill/>
              </a:ln>
              <a:solidFill>
                <a:schemeClr val="tx1"/>
              </a:solidFill>
              <a:effectLst/>
              <a:latin typeface="Book Antiqua" pitchFamily="18" charset="0"/>
              <a:ea typeface="ＭＳ Ｐゴシック" pitchFamily="34" charset="-128"/>
            </a:rPr>
            <a:t>ungium</a:t>
          </a:r>
          <a:endParaRPr kumimoji="0" lang="en-US" sz="1400" b="1" i="0" u="none" strike="noStrike" kern="1200" cap="none" normalizeH="0" baseline="0" dirty="0" smtClean="0">
            <a:ln>
              <a:noFill/>
            </a:ln>
            <a:solidFill>
              <a:schemeClr val="tx1"/>
            </a:solidFill>
            <a:effectLst/>
            <a:latin typeface="Book Antiqua" pitchFamily="18" charset="0"/>
            <a:ea typeface="ＭＳ Ｐゴシック" pitchFamily="34" charset="-128"/>
          </a:endParaRPr>
        </a:p>
      </dsp:txBody>
      <dsp:txXfrm>
        <a:off x="2243045" y="1013653"/>
        <a:ext cx="1183754" cy="113717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4AFEAF-DD6D-43C4-9754-C974507E9F11}" type="datetimeFigureOut">
              <a:rPr lang="en-US"/>
              <a:pPr>
                <a:defRPr/>
              </a:pPr>
              <a:t>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0ECA922-625C-4C96-8851-70DCD0013FD9}" type="slidenum">
              <a:rPr lang="en-US"/>
              <a:pPr>
                <a:defRPr/>
              </a:pPr>
              <a:t>‹#›</a:t>
            </a:fld>
            <a:endParaRPr lang="en-US"/>
          </a:p>
        </p:txBody>
      </p:sp>
    </p:spTree>
    <p:extLst>
      <p:ext uri="{BB962C8B-B14F-4D97-AF65-F5344CB8AC3E}">
        <p14:creationId xmlns:p14="http://schemas.microsoft.com/office/powerpoint/2010/main" val="3003592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4A715E-67EC-4847-AC17-C0DABB0CE9A7}" type="slidenum">
              <a:rPr lang="en-US" smtClean="0">
                <a:latin typeface="Arial" pitchFamily="34" charset="0"/>
                <a:ea typeface="ＭＳ Ｐゴシック" pitchFamily="34" charset="-128"/>
              </a:rPr>
              <a:pPr fontAlgn="base">
                <a:spcBef>
                  <a:spcPct val="0"/>
                </a:spcBef>
                <a:spcAft>
                  <a:spcPct val="0"/>
                </a:spcAft>
                <a:defRPr/>
              </a:pPr>
              <a:t>2</a:t>
            </a:fld>
            <a:endParaRPr lang="en-US" smtClean="0">
              <a:latin typeface="Arial" pitchFamily="34" charset="0"/>
              <a:ea typeface="ＭＳ Ｐゴシック" pitchFamily="34" charset="-128"/>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315780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BD22D-9B26-4834-A566-101D45E25192}" type="slidenum">
              <a:rPr lang="en-US" smtClean="0">
                <a:latin typeface="Arial" pitchFamily="34" charset="0"/>
                <a:ea typeface="ＭＳ Ｐゴシック" pitchFamily="34" charset="-128"/>
              </a:rPr>
              <a:pPr fontAlgn="base">
                <a:spcBef>
                  <a:spcPct val="0"/>
                </a:spcBef>
                <a:spcAft>
                  <a:spcPct val="0"/>
                </a:spcAft>
                <a:defRPr/>
              </a:pPr>
              <a:t>6</a:t>
            </a:fld>
            <a:endParaRPr lang="en-US" smtClean="0">
              <a:latin typeface="Arial" pitchFamily="34" charset="0"/>
              <a:ea typeface="ＭＳ Ｐゴシック" pitchFamily="34" charset="-128"/>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406010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906BB7-0183-4802-84C8-29A1D84AD7BD}" type="slidenum">
              <a:rPr lang="en-US" smtClean="0">
                <a:latin typeface="Arial" pitchFamily="34" charset="0"/>
                <a:ea typeface="ＭＳ Ｐゴシック" pitchFamily="34" charset="-128"/>
              </a:rPr>
              <a:pPr fontAlgn="base">
                <a:spcBef>
                  <a:spcPct val="0"/>
                </a:spcBef>
                <a:spcAft>
                  <a:spcPct val="0"/>
                </a:spcAft>
                <a:defRPr/>
              </a:pPr>
              <a:t>20</a:t>
            </a:fld>
            <a:endParaRPr lang="en-US" smtClean="0">
              <a:latin typeface="Arial" pitchFamily="34" charset="0"/>
              <a:ea typeface="ＭＳ Ｐゴシック" pitchFamily="34" charset="-128"/>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64551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ECA922-625C-4C96-8851-70DCD0013FD9}" type="slidenum">
              <a:rPr lang="en-US" smtClean="0"/>
              <a:pPr>
                <a:defRPr/>
              </a:pPr>
              <a:t>36</a:t>
            </a:fld>
            <a:endParaRPr lang="en-US"/>
          </a:p>
        </p:txBody>
      </p:sp>
    </p:spTree>
    <p:extLst>
      <p:ext uri="{BB962C8B-B14F-4D97-AF65-F5344CB8AC3E}">
        <p14:creationId xmlns:p14="http://schemas.microsoft.com/office/powerpoint/2010/main" val="370318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97016F-07E0-4135-88D6-1639881E3FEA}" type="datetimeFigureOut">
              <a:rPr lang="en-US"/>
              <a:pPr>
                <a:defRPr/>
              </a:pPr>
              <a:t>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D88DD7-8598-459D-ACED-A5EBF80C140A}" type="slidenum">
              <a:rPr lang="en-US"/>
              <a:pPr>
                <a:defRPr/>
              </a:pPr>
              <a:t>‹#›</a:t>
            </a:fld>
            <a:endParaRPr lang="en-US"/>
          </a:p>
        </p:txBody>
      </p:sp>
    </p:spTree>
    <p:extLst>
      <p:ext uri="{BB962C8B-B14F-4D97-AF65-F5344CB8AC3E}">
        <p14:creationId xmlns:p14="http://schemas.microsoft.com/office/powerpoint/2010/main" val="44106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F7F497-D0DE-444B-89F6-2C92A175315A}" type="datetimeFigureOut">
              <a:rPr lang="en-US"/>
              <a:pPr>
                <a:defRPr/>
              </a:pPr>
              <a:t>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D39857-6378-42F4-B83B-DEA026BBC4B8}" type="slidenum">
              <a:rPr lang="en-US"/>
              <a:pPr>
                <a:defRPr/>
              </a:pPr>
              <a:t>‹#›</a:t>
            </a:fld>
            <a:endParaRPr lang="en-US"/>
          </a:p>
        </p:txBody>
      </p:sp>
    </p:spTree>
    <p:extLst>
      <p:ext uri="{BB962C8B-B14F-4D97-AF65-F5344CB8AC3E}">
        <p14:creationId xmlns:p14="http://schemas.microsoft.com/office/powerpoint/2010/main" val="420340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3E7955-43E7-4A50-9539-AF81E90506B0}" type="datetimeFigureOut">
              <a:rPr lang="en-US"/>
              <a:pPr>
                <a:defRPr/>
              </a:pPr>
              <a:t>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1259A5-3CE0-41FE-BEA9-0835117F5A00}" type="slidenum">
              <a:rPr lang="en-US"/>
              <a:pPr>
                <a:defRPr/>
              </a:pPr>
              <a:t>‹#›</a:t>
            </a:fld>
            <a:endParaRPr lang="en-US"/>
          </a:p>
        </p:txBody>
      </p:sp>
    </p:spTree>
    <p:extLst>
      <p:ext uri="{BB962C8B-B14F-4D97-AF65-F5344CB8AC3E}">
        <p14:creationId xmlns:p14="http://schemas.microsoft.com/office/powerpoint/2010/main" val="374490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209800"/>
            <a:ext cx="7772400" cy="3810000"/>
          </a:xfrm>
        </p:spPr>
        <p:txBody>
          <a:bodyPr rtlCol="0">
            <a:normAutofit/>
          </a:bodyPr>
          <a:lstStyle/>
          <a:p>
            <a:pPr lvl="0"/>
            <a:endParaRPr lang="en-US" noProof="0"/>
          </a:p>
        </p:txBody>
      </p:sp>
    </p:spTree>
    <p:extLst>
      <p:ext uri="{BB962C8B-B14F-4D97-AF65-F5344CB8AC3E}">
        <p14:creationId xmlns:p14="http://schemas.microsoft.com/office/powerpoint/2010/main" val="349163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502BC2-E109-4DE7-807D-C3AB4A6A45BE}" type="datetimeFigureOut">
              <a:rPr lang="en-US"/>
              <a:pPr>
                <a:defRPr/>
              </a:pPr>
              <a:t>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19E6D1-7109-4E79-9DDC-63D20972F223}" type="slidenum">
              <a:rPr lang="en-US"/>
              <a:pPr>
                <a:defRPr/>
              </a:pPr>
              <a:t>‹#›</a:t>
            </a:fld>
            <a:endParaRPr lang="en-US"/>
          </a:p>
        </p:txBody>
      </p:sp>
    </p:spTree>
    <p:extLst>
      <p:ext uri="{BB962C8B-B14F-4D97-AF65-F5344CB8AC3E}">
        <p14:creationId xmlns:p14="http://schemas.microsoft.com/office/powerpoint/2010/main" val="54850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920B12-E2CD-4DDA-841A-0F4C274BD00D}" type="datetimeFigureOut">
              <a:rPr lang="en-US"/>
              <a:pPr>
                <a:defRPr/>
              </a:pPr>
              <a:t>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086B23-92D8-4211-954F-A8FCED25ECE1}" type="slidenum">
              <a:rPr lang="en-US"/>
              <a:pPr>
                <a:defRPr/>
              </a:pPr>
              <a:t>‹#›</a:t>
            </a:fld>
            <a:endParaRPr lang="en-US"/>
          </a:p>
        </p:txBody>
      </p:sp>
    </p:spTree>
    <p:extLst>
      <p:ext uri="{BB962C8B-B14F-4D97-AF65-F5344CB8AC3E}">
        <p14:creationId xmlns:p14="http://schemas.microsoft.com/office/powerpoint/2010/main" val="23055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C20B58-5BF0-4DF3-BA3B-FBD6B0EA7308}" type="datetimeFigureOut">
              <a:rPr lang="en-US"/>
              <a:pPr>
                <a:defRPr/>
              </a:pPr>
              <a:t>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474F9A-11A2-44C2-8348-C57B26B4CE7F}" type="slidenum">
              <a:rPr lang="en-US"/>
              <a:pPr>
                <a:defRPr/>
              </a:pPr>
              <a:t>‹#›</a:t>
            </a:fld>
            <a:endParaRPr lang="en-US"/>
          </a:p>
        </p:txBody>
      </p:sp>
    </p:spTree>
    <p:extLst>
      <p:ext uri="{BB962C8B-B14F-4D97-AF65-F5344CB8AC3E}">
        <p14:creationId xmlns:p14="http://schemas.microsoft.com/office/powerpoint/2010/main" val="85337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862B1D-12B6-411F-ADFA-405C6F8BE270}" type="datetimeFigureOut">
              <a:rPr lang="en-US"/>
              <a:pPr>
                <a:defRPr/>
              </a:pPr>
              <a:t>1/8/2020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549C94-34A3-4A31-B39E-293FA70B9405}" type="slidenum">
              <a:rPr lang="en-US"/>
              <a:pPr>
                <a:defRPr/>
              </a:pPr>
              <a:t>‹#›</a:t>
            </a:fld>
            <a:endParaRPr lang="en-US"/>
          </a:p>
        </p:txBody>
      </p:sp>
    </p:spTree>
    <p:extLst>
      <p:ext uri="{BB962C8B-B14F-4D97-AF65-F5344CB8AC3E}">
        <p14:creationId xmlns:p14="http://schemas.microsoft.com/office/powerpoint/2010/main" val="198095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698ED7-4601-4223-A3C0-6749A30C522B}" type="datetimeFigureOut">
              <a:rPr lang="en-US"/>
              <a:pPr>
                <a:defRPr/>
              </a:pPr>
              <a:t>1/8/2020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6AF07E-8E90-4B8D-B691-E3EF988AFD30}" type="slidenum">
              <a:rPr lang="en-US"/>
              <a:pPr>
                <a:defRPr/>
              </a:pPr>
              <a:t>‹#›</a:t>
            </a:fld>
            <a:endParaRPr lang="en-US"/>
          </a:p>
        </p:txBody>
      </p:sp>
    </p:spTree>
    <p:extLst>
      <p:ext uri="{BB962C8B-B14F-4D97-AF65-F5344CB8AC3E}">
        <p14:creationId xmlns:p14="http://schemas.microsoft.com/office/powerpoint/2010/main" val="333529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1C0B28-0355-4CB3-B754-59187A159EBB}" type="datetimeFigureOut">
              <a:rPr lang="en-US"/>
              <a:pPr>
                <a:defRPr/>
              </a:pPr>
              <a:t>1/8/2020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6864A9-99EC-4EAB-8557-1C31CC28BDF4}" type="slidenum">
              <a:rPr lang="en-US"/>
              <a:pPr>
                <a:defRPr/>
              </a:pPr>
              <a:t>‹#›</a:t>
            </a:fld>
            <a:endParaRPr lang="en-US"/>
          </a:p>
        </p:txBody>
      </p:sp>
    </p:spTree>
    <p:extLst>
      <p:ext uri="{BB962C8B-B14F-4D97-AF65-F5344CB8AC3E}">
        <p14:creationId xmlns:p14="http://schemas.microsoft.com/office/powerpoint/2010/main" val="16083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C244C0-ECE0-4788-B81B-5BBB306DD080}" type="datetimeFigureOut">
              <a:rPr lang="en-US"/>
              <a:pPr>
                <a:defRPr/>
              </a:pPr>
              <a:t>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A5D252-6253-4238-BB32-8CF3CE766A85}" type="slidenum">
              <a:rPr lang="en-US"/>
              <a:pPr>
                <a:defRPr/>
              </a:pPr>
              <a:t>‹#›</a:t>
            </a:fld>
            <a:endParaRPr lang="en-US"/>
          </a:p>
        </p:txBody>
      </p:sp>
    </p:spTree>
    <p:extLst>
      <p:ext uri="{BB962C8B-B14F-4D97-AF65-F5344CB8AC3E}">
        <p14:creationId xmlns:p14="http://schemas.microsoft.com/office/powerpoint/2010/main" val="396423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D2C267-9346-4181-9935-6D4F1A00A39C}" type="datetimeFigureOut">
              <a:rPr lang="en-US"/>
              <a:pPr>
                <a:defRPr/>
              </a:pPr>
              <a:t>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E62BEA-8DBE-49F7-9822-84E4ED807D72}" type="slidenum">
              <a:rPr lang="en-US"/>
              <a:pPr>
                <a:defRPr/>
              </a:pPr>
              <a:t>‹#›</a:t>
            </a:fld>
            <a:endParaRPr lang="en-US"/>
          </a:p>
        </p:txBody>
      </p:sp>
    </p:spTree>
    <p:extLst>
      <p:ext uri="{BB962C8B-B14F-4D97-AF65-F5344CB8AC3E}">
        <p14:creationId xmlns:p14="http://schemas.microsoft.com/office/powerpoint/2010/main" val="102131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CA4E659-79D0-4C6D-91CA-4F48386764EB}" type="datetimeFigureOut">
              <a:rPr lang="en-US"/>
              <a:pPr>
                <a:defRPr/>
              </a:pPr>
              <a:t>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B8BB34-E655-427B-A84C-2907076D81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eocities.com/surgicalpathology2003/candi2.JPG"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onlinelibrary.wiley.com/doi/10.1111/bjd.2004.150.issue-3/issuet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visualdxhealth.com/images/dx/webTeen/tineaFaciale_4085_med.jpg" TargetMode="External"/><Relationship Id="rId1" Type="http://schemas.openxmlformats.org/officeDocument/2006/relationships/slideLayout" Target="../slideLayouts/slideLayout2.xml"/><Relationship Id="rId6" Type="http://schemas.openxmlformats.org/officeDocument/2006/relationships/hyperlink" Target="http://phil.cdc.gov/PHIL_Images/02112002/00052/PHIL_579_lores.jpg" TargetMode="External"/><Relationship Id="rId5" Type="http://schemas.openxmlformats.org/officeDocument/2006/relationships/image" Target="../media/image7.jpeg"/><Relationship Id="rId4" Type="http://schemas.openxmlformats.org/officeDocument/2006/relationships/hyperlink" Target="http://pathmicro.med.sc.edu/mycology/tinea2x.jp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18" Type="http://schemas.openxmlformats.org/officeDocument/2006/relationships/hyperlink" Target="http://images.google.co.in/imgres?imgurl=http://dermis.multimedica.de/bilder/CD033/100px/img0059.jpg&amp;imgrefurl=http://dermis.multimedica.de/dermisroot/en/15540/image.htm&amp;h=100&amp;w=100&amp;sz=3&amp;hl=en&amp;start=17&amp;tbnid=JM-gyOCjXXo43M:&amp;tbnh=82&amp;tbnw=82&amp;prev=/images?q=Tinea+nails&amp;gbv=2&amp;hl=en&amp;safe=active" TargetMode="External"/><Relationship Id="rId3" Type="http://schemas.openxmlformats.org/officeDocument/2006/relationships/diagramLayout" Target="../diagrams/layout1.xml"/><Relationship Id="rId7" Type="http://schemas.openxmlformats.org/officeDocument/2006/relationships/hyperlink" Target="http://images.google.co.in/imgres?imgurl=http://www.humankinetics.com/examinationOfMusculoskeletalInjuries/StudentResources/246823_E3399.jpg&amp;imgrefurl=http://www.humankinetics.com/examinationOfMusculoskeletalInjuries/StudentResources/contents.htm&amp;h=612&amp;w=792&amp;sz=60&amp;hl=en&amp;start=19&amp;tbnid=DEW1fg8KaU3efM:&amp;tbnh=111&amp;tbnw=143&amp;prev=/images?q=Tinea+capitis&amp;gbv=2&amp;hl=en&amp;safe=active" TargetMode="External"/><Relationship Id="rId12" Type="http://schemas.openxmlformats.org/officeDocument/2006/relationships/hyperlink" Target="http://images.google.co.in/imgres?imgurl=http://ades.tmu.edu.tw/English/pcare/course/tinea/r0100125.jpg&amp;imgrefurl=http://ades.tmu.edu.tw/English/pcare/course/tinea/cruris.htm&amp;h=576&amp;w=768&amp;sz=44&amp;hl=en&amp;start=10&amp;tbnid=U_tb9nacQm09_M:&amp;tbnh=107&amp;tbnw=142&amp;prev=/images?q=Tinea+cruris&amp;gbv=2&amp;hl=en&amp;safe=active" TargetMode="External"/><Relationship Id="rId17" Type="http://schemas.openxmlformats.org/officeDocument/2006/relationships/image" Target="../media/image14.jpeg"/><Relationship Id="rId2" Type="http://schemas.openxmlformats.org/officeDocument/2006/relationships/diagramData" Target="../diagrams/data1.xml"/><Relationship Id="rId16" Type="http://schemas.openxmlformats.org/officeDocument/2006/relationships/hyperlink" Target="http://images.google.co.in/imgres?imgurl=http://www.visualdxhealth.com/images/dx/webAdult/tineaBarbae_2183_lg.jpg&amp;imgrefurl=http://www.visualdxhealth.com/adult/tineaBarbae.htm&amp;h=239&amp;w=320&amp;sz=21&amp;hl=en&amp;start=2&amp;tbnid=7J3Btmeh6D-jtM:&amp;tbnh=88&amp;tbnw=118&amp;prev=/images?q=Tinea+barbae&amp;gbv=2&amp;ndsp=20&amp;hl=en&amp;safe=active&amp;sa=N" TargetMode="Externa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1.jpeg"/><Relationship Id="rId5" Type="http://schemas.openxmlformats.org/officeDocument/2006/relationships/diagramColors" Target="../diagrams/colors1.xml"/><Relationship Id="rId15" Type="http://schemas.openxmlformats.org/officeDocument/2006/relationships/image" Target="../media/image13.jpeg"/><Relationship Id="rId10" Type="http://schemas.openxmlformats.org/officeDocument/2006/relationships/image" Target="../media/image10.jpeg"/><Relationship Id="rId19"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hyperlink" Target="http://images.google.co.in/imgres?imgurl=http://dermis.multimedica.de/bilder/CD034/550px/img0049.jpg&amp;imgrefurl=http://dermis.multimedica.de/dermisroot/tr/15540/image.htm&amp;h=356&amp;w=550&amp;sz=24&amp;hl=en&amp;start=6&amp;tbnid=rPfDGWISKq0mUM:&amp;tbnh=86&amp;tbnw=133&amp;prev=/images?q=Tinea+pedis&amp;gbv=2&amp;hl=en&amp;safe=active" TargetMode="External"/><Relationship Id="rId14" Type="http://schemas.openxmlformats.org/officeDocument/2006/relationships/hyperlink" Target="http://images.google.co.in/imgres?imgurl=http://www.accessmedicine.com/loadBinary.aspx?name=empg&amp;filename=em1119fg1t.jpg&amp;imgrefurl=http://www.accessmedicine.com/search/searchAMResultImg.aspx?searchStr=trichophyton+dermatophytosis&amp;fullTextStr=trichophyton+dermatophytosis&amp;searchType=2&amp;h=150&amp;w=180&amp;sz=18&amp;hl=en&amp;start=52&amp;tbnid=IUuui0WcMHv7JM:&amp;tbnh=84&amp;tbnw=101&amp;prev=/images?q=Tinea+barbae&amp;start=40&amp;gbv=2&amp;ndsp=20&amp;hl=en&amp;safe=active&amp;s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857500"/>
            <a:ext cx="8229600" cy="1143000"/>
          </a:xfrm>
        </p:spPr>
        <p:txBody>
          <a:bodyPr/>
          <a:lstStyle/>
          <a:p>
            <a:pPr eaLnBrk="1" hangingPunct="1"/>
            <a:r>
              <a:rPr lang="en-US" b="1" smtClean="0">
                <a:latin typeface="Lucida Calligraphy" pitchFamily="66" charset="0"/>
              </a:rPr>
              <a:t>Fungal infections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1143000"/>
          </a:xfrm>
        </p:spPr>
        <p:txBody>
          <a:bodyPr/>
          <a:lstStyle/>
          <a:p>
            <a:pPr eaLnBrk="1" hangingPunct="1"/>
            <a:r>
              <a:rPr lang="en-US" smtClean="0">
                <a:latin typeface="Script MT Bold" pitchFamily="66" charset="0"/>
              </a:rPr>
              <a:t>Tinea corporis</a:t>
            </a:r>
          </a:p>
        </p:txBody>
      </p:sp>
      <p:sp>
        <p:nvSpPr>
          <p:cNvPr id="32771" name="Rectangle 3"/>
          <p:cNvSpPr>
            <a:spLocks noGrp="1" noChangeArrowheads="1"/>
          </p:cNvSpPr>
          <p:nvPr>
            <p:ph sz="quarter" idx="1"/>
          </p:nvPr>
        </p:nvSpPr>
        <p:spPr>
          <a:xfrm>
            <a:off x="304800" y="3200400"/>
            <a:ext cx="8534400" cy="2590800"/>
          </a:xfrm>
        </p:spPr>
        <p:txBody>
          <a:bodyPr/>
          <a:lstStyle/>
          <a:p>
            <a:pPr marL="273050" indent="-273050" algn="just" eaLnBrk="1" hangingPunct="1">
              <a:lnSpc>
                <a:spcPct val="150000"/>
              </a:lnSpc>
            </a:pPr>
            <a:r>
              <a:rPr lang="en-US" sz="2200" smtClean="0">
                <a:latin typeface="Georgia" pitchFamily="18" charset="0"/>
                <a:cs typeface="Andalus" pitchFamily="18" charset="-78"/>
              </a:rPr>
              <a:t>Tinea corporis (body/trunk): appears as sharply marginated plaques, scaling and/or with pustules or vesicles; enlarges from the edge with central clearing with concentric rings. </a:t>
            </a:r>
          </a:p>
          <a:p>
            <a:pPr marL="273050" indent="-273050" algn="just" eaLnBrk="1" hangingPunct="1">
              <a:lnSpc>
                <a:spcPct val="150000"/>
              </a:lnSpc>
            </a:pPr>
            <a:r>
              <a:rPr lang="en-US" sz="2200" smtClean="0">
                <a:latin typeface="Georgia" pitchFamily="18" charset="0"/>
                <a:cs typeface="Andalus" pitchFamily="18" charset="-78"/>
              </a:rPr>
              <a:t>Usually present as a  single patch. </a:t>
            </a:r>
          </a:p>
          <a:p>
            <a:pPr marL="273050" indent="-273050" algn="just" eaLnBrk="1" hangingPunct="1">
              <a:lnSpc>
                <a:spcPct val="150000"/>
              </a:lnSpc>
            </a:pPr>
            <a:r>
              <a:rPr lang="en-US" sz="2200" smtClean="0">
                <a:latin typeface="Georgia" pitchFamily="18" charset="0"/>
                <a:cs typeface="Andalus" pitchFamily="18" charset="-78"/>
              </a:rPr>
              <a:t>Infection caught from animals are more inflamed with vesicles, crusting and blisters.</a:t>
            </a:r>
          </a:p>
          <a:p>
            <a:pPr marL="273050" indent="-273050" algn="just" eaLnBrk="1" hangingPunct="1">
              <a:lnSpc>
                <a:spcPct val="150000"/>
              </a:lnSpc>
              <a:buFont typeface="Wingdings 2" pitchFamily="18" charset="2"/>
              <a:buChar char=""/>
            </a:pPr>
            <a:endParaRPr lang="en-US" sz="2200" smtClean="0">
              <a:latin typeface="Georgia" pitchFamily="18" charset="0"/>
              <a:cs typeface="Andalus" pitchFamily="18" charset="-78"/>
            </a:endParaRPr>
          </a:p>
        </p:txBody>
      </p:sp>
      <p:pic>
        <p:nvPicPr>
          <p:cNvPr id="32772" name="Picture 5" descr="273MIKE"/>
          <p:cNvPicPr>
            <a:picLocks noChangeAspect="1" noChangeArrowheads="1"/>
          </p:cNvPicPr>
          <p:nvPr/>
        </p:nvPicPr>
        <p:blipFill>
          <a:blip r:embed="rId2">
            <a:extLst>
              <a:ext uri="{28A0092B-C50C-407E-A947-70E740481C1C}">
                <a14:useLocalDpi xmlns:a14="http://schemas.microsoft.com/office/drawing/2010/main" val="0"/>
              </a:ext>
            </a:extLst>
          </a:blip>
          <a:srcRect b="7072"/>
          <a:stretch>
            <a:fillRect/>
          </a:stretch>
        </p:blipFill>
        <p:spPr bwMode="auto">
          <a:xfrm>
            <a:off x="2895600" y="1066800"/>
            <a:ext cx="3243263"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0"/>
            <a:ext cx="8229600" cy="1143000"/>
          </a:xfrm>
        </p:spPr>
        <p:txBody>
          <a:bodyPr/>
          <a:lstStyle/>
          <a:p>
            <a:pPr eaLnBrk="1" hangingPunct="1"/>
            <a:r>
              <a:rPr lang="en-US" smtClean="0">
                <a:latin typeface="Script MT Bold" pitchFamily="66" charset="0"/>
              </a:rPr>
              <a:t>Tinea capitis </a:t>
            </a:r>
          </a:p>
        </p:txBody>
      </p:sp>
      <p:sp>
        <p:nvSpPr>
          <p:cNvPr id="33795" name="Rectangle 3"/>
          <p:cNvSpPr>
            <a:spLocks noGrp="1" noChangeArrowheads="1"/>
          </p:cNvSpPr>
          <p:nvPr>
            <p:ph sz="quarter" idx="1"/>
          </p:nvPr>
        </p:nvSpPr>
        <p:spPr>
          <a:xfrm>
            <a:off x="228600" y="3505200"/>
            <a:ext cx="8763000" cy="2590800"/>
          </a:xfrm>
        </p:spPr>
        <p:txBody>
          <a:bodyPr/>
          <a:lstStyle/>
          <a:p>
            <a:pPr algn="just" eaLnBrk="1" hangingPunct="1">
              <a:lnSpc>
                <a:spcPct val="150000"/>
              </a:lnSpc>
            </a:pPr>
            <a:r>
              <a:rPr lang="en-US" sz="2200" smtClean="0">
                <a:latin typeface="Georgia" pitchFamily="18" charset="0"/>
                <a:cs typeface="Andalus" pitchFamily="18" charset="-78"/>
              </a:rPr>
              <a:t>Tinea Capitis is the Dermatophyte infection of hair shaft </a:t>
            </a:r>
          </a:p>
          <a:p>
            <a:pPr algn="just" eaLnBrk="1" hangingPunct="1">
              <a:lnSpc>
                <a:spcPct val="150000"/>
              </a:lnSpc>
            </a:pPr>
            <a:r>
              <a:rPr lang="en-US" sz="2200" smtClean="0">
                <a:latin typeface="Georgia" pitchFamily="18" charset="0"/>
                <a:cs typeface="Andalus" pitchFamily="18" charset="-78"/>
              </a:rPr>
              <a:t>Scalp is seen with well circumscribed pruritic scaling area of hair loss, with variable inflammatory response </a:t>
            </a:r>
          </a:p>
          <a:p>
            <a:pPr algn="just" eaLnBrk="1" hangingPunct="1">
              <a:lnSpc>
                <a:spcPct val="150000"/>
              </a:lnSpc>
            </a:pPr>
            <a:r>
              <a:rPr lang="en-US" sz="2200" smtClean="0">
                <a:latin typeface="Georgia" pitchFamily="18" charset="0"/>
                <a:cs typeface="Andalus" pitchFamily="18" charset="-78"/>
              </a:rPr>
              <a:t>Tinea capitis may cause extensive hair loss, skin atrophy leading to permanent alopecia, and scales on remaining hair. </a:t>
            </a:r>
          </a:p>
          <a:p>
            <a:pPr algn="just" eaLnBrk="1" hangingPunct="1">
              <a:lnSpc>
                <a:spcPct val="150000"/>
              </a:lnSpc>
            </a:pPr>
            <a:endParaRPr lang="en-US" sz="2200" smtClean="0">
              <a:latin typeface="Georgia" pitchFamily="18" charset="0"/>
              <a:cs typeface="Andalus" pitchFamily="18" charset="-78"/>
            </a:endParaRPr>
          </a:p>
        </p:txBody>
      </p:sp>
      <p:pic>
        <p:nvPicPr>
          <p:cNvPr id="33796" name="Picture 6" descr="19685"/>
          <p:cNvPicPr>
            <a:picLocks noChangeAspect="1" noChangeArrowheads="1"/>
          </p:cNvPicPr>
          <p:nvPr/>
        </p:nvPicPr>
        <p:blipFill>
          <a:blip r:embed="rId2">
            <a:extLst>
              <a:ext uri="{28A0092B-C50C-407E-A947-70E740481C1C}">
                <a14:useLocalDpi xmlns:a14="http://schemas.microsoft.com/office/drawing/2010/main" val="0"/>
              </a:ext>
            </a:extLst>
          </a:blip>
          <a:srcRect b="5000"/>
          <a:stretch>
            <a:fillRect/>
          </a:stretch>
        </p:blipFill>
        <p:spPr bwMode="auto">
          <a:xfrm>
            <a:off x="2667000" y="990600"/>
            <a:ext cx="33528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1143000"/>
          </a:xfrm>
        </p:spPr>
        <p:txBody>
          <a:bodyPr/>
          <a:lstStyle/>
          <a:p>
            <a:pPr eaLnBrk="1" hangingPunct="1"/>
            <a:r>
              <a:rPr lang="en-US" smtClean="0">
                <a:latin typeface="Script MT Bold" pitchFamily="66" charset="0"/>
              </a:rPr>
              <a:t>Onychomycosis</a:t>
            </a:r>
          </a:p>
        </p:txBody>
      </p:sp>
      <p:sp>
        <p:nvSpPr>
          <p:cNvPr id="16387" name="Rectangle 4" descr="Rectangle: Click to edit Master text styles&#10;Second level&#10;Third level&#10;Fourth level&#10;Fifth level"/>
          <p:cNvSpPr>
            <a:spLocks noGrp="1" noChangeArrowheads="1"/>
          </p:cNvSpPr>
          <p:nvPr>
            <p:ph sz="quarter" idx="1"/>
          </p:nvPr>
        </p:nvSpPr>
        <p:spPr>
          <a:xfrm>
            <a:off x="457200" y="3886200"/>
            <a:ext cx="8382000" cy="2590800"/>
          </a:xfrm>
        </p:spPr>
        <p:txBody>
          <a:bodyPr rtlCol="0">
            <a:normAutofit fontScale="92500"/>
          </a:bodyPr>
          <a:lstStyle/>
          <a:p>
            <a:pPr marL="339725" indent="-339725" eaLnBrk="1" fontAlgn="auto" hangingPunct="1">
              <a:lnSpc>
                <a:spcPct val="150000"/>
              </a:lnSpc>
              <a:spcAft>
                <a:spcPts val="0"/>
              </a:spcAft>
              <a:defRPr/>
            </a:pPr>
            <a:r>
              <a:rPr lang="en-US" sz="2400" dirty="0" smtClean="0">
                <a:latin typeface="Georgia" pitchFamily="18" charset="0"/>
              </a:rPr>
              <a:t>Superficial fungal infection of nails is called </a:t>
            </a:r>
            <a:r>
              <a:rPr lang="en-US" sz="2400" dirty="0" err="1" smtClean="0">
                <a:latin typeface="Georgia" pitchFamily="18" charset="0"/>
              </a:rPr>
              <a:t>Onychomycosis</a:t>
            </a:r>
            <a:r>
              <a:rPr lang="en-US" sz="2400" dirty="0" smtClean="0">
                <a:latin typeface="Georgia" pitchFamily="18" charset="0"/>
              </a:rPr>
              <a:t>.</a:t>
            </a:r>
          </a:p>
          <a:p>
            <a:pPr marL="339725" indent="-339725" eaLnBrk="1" fontAlgn="auto" hangingPunct="1">
              <a:lnSpc>
                <a:spcPct val="150000"/>
              </a:lnSpc>
              <a:spcAft>
                <a:spcPts val="0"/>
              </a:spcAft>
              <a:defRPr/>
            </a:pPr>
            <a:r>
              <a:rPr lang="en-US" sz="2400" dirty="0" smtClean="0">
                <a:latin typeface="Georgia" pitchFamily="18" charset="0"/>
              </a:rPr>
              <a:t>Usually caused by </a:t>
            </a:r>
            <a:r>
              <a:rPr lang="en-US" sz="2400" dirty="0" err="1" smtClean="0">
                <a:latin typeface="Georgia" pitchFamily="18" charset="0"/>
              </a:rPr>
              <a:t>dermatophytes</a:t>
            </a:r>
            <a:r>
              <a:rPr lang="en-US" sz="2400" dirty="0" smtClean="0">
                <a:latin typeface="Georgia" pitchFamily="18" charset="0"/>
              </a:rPr>
              <a:t> known as </a:t>
            </a:r>
            <a:r>
              <a:rPr lang="en-US" sz="2400" dirty="0" err="1" smtClean="0">
                <a:latin typeface="Georgia" pitchFamily="18" charset="0"/>
              </a:rPr>
              <a:t>Tineaunguium</a:t>
            </a:r>
            <a:r>
              <a:rPr lang="en-US" sz="2400" dirty="0" smtClean="0">
                <a:latin typeface="Georgia" pitchFamily="18" charset="0"/>
              </a:rPr>
              <a:t>.</a:t>
            </a:r>
          </a:p>
          <a:p>
            <a:pPr marL="339725" indent="-339725" eaLnBrk="1" fontAlgn="auto" hangingPunct="1">
              <a:lnSpc>
                <a:spcPct val="150000"/>
              </a:lnSpc>
              <a:spcAft>
                <a:spcPts val="0"/>
              </a:spcAft>
              <a:defRPr/>
            </a:pPr>
            <a:r>
              <a:rPr lang="en-US" sz="2400" dirty="0" smtClean="0">
                <a:latin typeface="Georgia" pitchFamily="18" charset="0"/>
              </a:rPr>
              <a:t>More difficult to treat compared to other </a:t>
            </a:r>
            <a:r>
              <a:rPr lang="en-US" sz="2400" dirty="0" err="1" smtClean="0">
                <a:latin typeface="Georgia" pitchFamily="18" charset="0"/>
              </a:rPr>
              <a:t>tineas</a:t>
            </a:r>
            <a:r>
              <a:rPr lang="en-US" sz="2400" dirty="0" smtClean="0">
                <a:latin typeface="Georgia" pitchFamily="18" charset="0"/>
              </a:rPr>
              <a:t>. </a:t>
            </a:r>
          </a:p>
          <a:p>
            <a:pPr marL="339725" indent="-339725" eaLnBrk="1" fontAlgn="auto" hangingPunct="1">
              <a:lnSpc>
                <a:spcPct val="150000"/>
              </a:lnSpc>
              <a:spcAft>
                <a:spcPts val="0"/>
              </a:spcAft>
              <a:defRPr/>
            </a:pPr>
            <a:r>
              <a:rPr lang="en-US" sz="2400" dirty="0" smtClean="0">
                <a:latin typeface="Georgia" pitchFamily="18" charset="0"/>
              </a:rPr>
              <a:t>Toenails more frequent than fingernails</a:t>
            </a:r>
          </a:p>
          <a:p>
            <a:pPr marL="339725" indent="-339725" eaLnBrk="1" fontAlgn="auto" hangingPunct="1">
              <a:lnSpc>
                <a:spcPct val="150000"/>
              </a:lnSpc>
              <a:spcAft>
                <a:spcPts val="0"/>
              </a:spcAft>
              <a:defRPr/>
            </a:pPr>
            <a:endParaRPr lang="en-US" sz="2400" dirty="0" smtClean="0">
              <a:latin typeface="Georgia" pitchFamily="18" charset="0"/>
            </a:endParaRPr>
          </a:p>
        </p:txBody>
      </p:sp>
      <p:pic>
        <p:nvPicPr>
          <p:cNvPr id="34820" name="Picture 7" descr="onychomyc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43000"/>
            <a:ext cx="34766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onylac k"/>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r="19753"/>
          <a:stretch>
            <a:fillRect/>
          </a:stretch>
        </p:blipFill>
        <p:spPr>
          <a:xfrm>
            <a:off x="1143000" y="2025650"/>
            <a:ext cx="4684713" cy="3625850"/>
          </a:xfrm>
          <a:noFill/>
        </p:spPr>
      </p:pic>
      <p:sp>
        <p:nvSpPr>
          <p:cNvPr id="35843" name="Line 3"/>
          <p:cNvSpPr>
            <a:spLocks noChangeShapeType="1"/>
          </p:cNvSpPr>
          <p:nvPr/>
        </p:nvSpPr>
        <p:spPr bwMode="auto">
          <a:xfrm flipH="1" flipV="1">
            <a:off x="3733800" y="4464050"/>
            <a:ext cx="2500313" cy="887413"/>
          </a:xfrm>
          <a:prstGeom prst="line">
            <a:avLst/>
          </a:prstGeom>
          <a:noFill/>
          <a:ln w="38100">
            <a:solidFill>
              <a:srgbClr val="99336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a:p>
        </p:txBody>
      </p:sp>
      <p:sp>
        <p:nvSpPr>
          <p:cNvPr id="35844" name="Text Box 4"/>
          <p:cNvSpPr txBox="1">
            <a:spLocks noChangeArrowheads="1"/>
          </p:cNvSpPr>
          <p:nvPr/>
        </p:nvSpPr>
        <p:spPr bwMode="auto">
          <a:xfrm>
            <a:off x="6324600" y="52578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200">
                <a:solidFill>
                  <a:srgbClr val="000000"/>
                </a:solidFill>
                <a:latin typeface="Georgia" pitchFamily="18" charset="0"/>
              </a:rPr>
              <a:t>Subungual hyperkeratosis</a:t>
            </a:r>
          </a:p>
        </p:txBody>
      </p:sp>
      <p:sp>
        <p:nvSpPr>
          <p:cNvPr id="35845" name="Line 5"/>
          <p:cNvSpPr>
            <a:spLocks noChangeShapeType="1"/>
          </p:cNvSpPr>
          <p:nvPr/>
        </p:nvSpPr>
        <p:spPr bwMode="auto">
          <a:xfrm flipH="1" flipV="1">
            <a:off x="4343400" y="3625850"/>
            <a:ext cx="2741613" cy="3175"/>
          </a:xfrm>
          <a:prstGeom prst="line">
            <a:avLst/>
          </a:prstGeom>
          <a:noFill/>
          <a:ln w="38100">
            <a:solidFill>
              <a:srgbClr val="99336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a:p>
        </p:txBody>
      </p:sp>
      <p:sp>
        <p:nvSpPr>
          <p:cNvPr id="35846" name="Rectangle 6"/>
          <p:cNvSpPr>
            <a:spLocks noChangeArrowheads="1"/>
          </p:cNvSpPr>
          <p:nvPr/>
        </p:nvSpPr>
        <p:spPr bwMode="auto">
          <a:xfrm>
            <a:off x="7162800" y="3429000"/>
            <a:ext cx="18716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200">
                <a:solidFill>
                  <a:srgbClr val="000000"/>
                </a:solidFill>
                <a:latin typeface="Georgia" pitchFamily="18" charset="0"/>
              </a:rPr>
              <a:t>Onycholysis</a:t>
            </a:r>
          </a:p>
        </p:txBody>
      </p:sp>
      <p:sp>
        <p:nvSpPr>
          <p:cNvPr id="35847" name="Line 7"/>
          <p:cNvSpPr>
            <a:spLocks noChangeShapeType="1"/>
          </p:cNvSpPr>
          <p:nvPr/>
        </p:nvSpPr>
        <p:spPr bwMode="auto">
          <a:xfrm flipV="1">
            <a:off x="3733800" y="1492250"/>
            <a:ext cx="2636838" cy="1897063"/>
          </a:xfrm>
          <a:prstGeom prst="line">
            <a:avLst/>
          </a:prstGeom>
          <a:noFill/>
          <a:ln w="38100">
            <a:solidFill>
              <a:srgbClr val="993366"/>
            </a:solidFill>
            <a:round/>
            <a:headEnd type="triangle" w="med" len="med"/>
            <a:tailEnd/>
          </a:ln>
          <a:extLst>
            <a:ext uri="{909E8E84-426E-40DD-AFC4-6F175D3DCCD1}">
              <a14:hiddenFill xmlns:a14="http://schemas.microsoft.com/office/drawing/2010/main">
                <a:noFill/>
              </a14:hiddenFill>
            </a:ext>
          </a:extLst>
        </p:spPr>
        <p:txBody>
          <a:bodyPr wrap="none"/>
          <a:lstStyle/>
          <a:p>
            <a:endParaRPr lang="en-IN"/>
          </a:p>
        </p:txBody>
      </p:sp>
      <p:sp>
        <p:nvSpPr>
          <p:cNvPr id="35848" name="Rectangle 8"/>
          <p:cNvSpPr>
            <a:spLocks noChangeArrowheads="1"/>
          </p:cNvSpPr>
          <p:nvPr/>
        </p:nvSpPr>
        <p:spPr bwMode="auto">
          <a:xfrm>
            <a:off x="6400800" y="1174750"/>
            <a:ext cx="19923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200">
                <a:solidFill>
                  <a:srgbClr val="000000"/>
                </a:solidFill>
                <a:latin typeface="Georgia" pitchFamily="18" charset="0"/>
              </a:rPr>
              <a:t>Discoluration</a:t>
            </a:r>
          </a:p>
        </p:txBody>
      </p:sp>
      <p:sp>
        <p:nvSpPr>
          <p:cNvPr id="35849" name="Rectangle 22"/>
          <p:cNvSpPr>
            <a:spLocks noChangeArrowheads="1"/>
          </p:cNvSpPr>
          <p:nvPr/>
        </p:nvSpPr>
        <p:spPr bwMode="auto">
          <a:xfrm>
            <a:off x="381000" y="1219200"/>
            <a:ext cx="5867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a:latin typeface="Script MT Bold" pitchFamily="66" charset="0"/>
              </a:rPr>
              <a:t>Clinical Features</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CULTURE MEDIA FOR FUNGI</a:t>
            </a:r>
            <a:endParaRPr lang="en-US" dirty="0"/>
          </a:p>
        </p:txBody>
      </p:sp>
      <p:sp>
        <p:nvSpPr>
          <p:cNvPr id="3" name="Content Placeholder 2"/>
          <p:cNvSpPr>
            <a:spLocks noGrp="1"/>
          </p:cNvSpPr>
          <p:nvPr>
            <p:ph idx="1"/>
          </p:nvPr>
        </p:nvSpPr>
        <p:spPr/>
        <p:txBody>
          <a:bodyPr/>
          <a:lstStyle/>
          <a:p>
            <a:r>
              <a:rPr lang="en-US" b="1" dirty="0" smtClean="0"/>
              <a:t>Water Agar (WA)</a:t>
            </a:r>
            <a:r>
              <a:rPr lang="en-US" dirty="0" smtClean="0"/>
              <a:t>--use for isolating fungi from surface-sterilized substrates.</a:t>
            </a:r>
          </a:p>
          <a:p>
            <a:r>
              <a:rPr lang="en-US" dirty="0" smtClean="0"/>
              <a:t> </a:t>
            </a:r>
          </a:p>
          <a:p>
            <a:r>
              <a:rPr lang="en-US" b="1" dirty="0" smtClean="0"/>
              <a:t>Antibiotic Agar (AA)</a:t>
            </a:r>
            <a:r>
              <a:rPr lang="en-US" dirty="0" smtClean="0"/>
              <a:t>--use for isolating fungi from substrates not readily surface-sterilized, or to clean up a culture contaminated with bacteria.</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Acidified Cornmeal Agar (ACMA)</a:t>
            </a:r>
            <a:r>
              <a:rPr lang="en-US" dirty="0" smtClean="0"/>
              <a:t>--use for isolating fungi from substrates that are likely to be contaminated with bacteria.  Not a substitute for AA, but the acidity inhibits bacteria and the medium supports the growth of a wide range of fungi.</a:t>
            </a:r>
          </a:p>
          <a:p>
            <a:pPr>
              <a:buNone/>
            </a:pP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Cornmeal Agar (CMA)</a:t>
            </a:r>
            <a:r>
              <a:rPr lang="en-US" dirty="0" smtClean="0"/>
              <a:t>--use for growing a wide range of fungi, particularly members of the Fungi </a:t>
            </a:r>
            <a:r>
              <a:rPr lang="en-US" dirty="0" err="1" smtClean="0"/>
              <a:t>imperfecti</a:t>
            </a:r>
            <a:r>
              <a:rPr lang="en-US" dirty="0" smtClean="0"/>
              <a:t>; provides a good balance of </a:t>
            </a:r>
            <a:r>
              <a:rPr lang="en-US" dirty="0" err="1" smtClean="0"/>
              <a:t>mycelial</a:t>
            </a:r>
            <a:r>
              <a:rPr lang="en-US" dirty="0" smtClean="0"/>
              <a:t> growth and </a:t>
            </a:r>
            <a:r>
              <a:rPr lang="en-US" dirty="0" err="1" smtClean="0"/>
              <a:t>sporulation</a:t>
            </a:r>
            <a:r>
              <a:rPr lang="en-US" dirty="0" smtClean="0"/>
              <a:t>.</a:t>
            </a:r>
          </a:p>
          <a:p>
            <a:r>
              <a:rPr lang="en-US" dirty="0" smtClean="0"/>
              <a:t> </a:t>
            </a:r>
          </a:p>
          <a:p>
            <a:r>
              <a:rPr lang="en-US" b="1" dirty="0" smtClean="0"/>
              <a:t>Potato Carrot Agar (PCA)</a:t>
            </a:r>
            <a:r>
              <a:rPr lang="en-US" dirty="0" smtClean="0"/>
              <a:t>--considered a relatively weak medium somewhat comparable to CMA, good for some Fungi </a:t>
            </a:r>
            <a:r>
              <a:rPr lang="en-US" dirty="0" err="1" smtClean="0"/>
              <a:t>imperfecti</a:t>
            </a:r>
            <a:r>
              <a:rPr lang="en-US" dirty="0" smtClean="0"/>
              <a:t>.</a:t>
            </a:r>
          </a:p>
          <a:p>
            <a:pPr>
              <a:buNone/>
            </a:pP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Malt Agar (MA)</a:t>
            </a:r>
            <a:r>
              <a:rPr lang="en-US" dirty="0" smtClean="0"/>
              <a:t>--lacks peptone, and is useful for culturing many </a:t>
            </a:r>
            <a:r>
              <a:rPr lang="en-US" dirty="0" err="1" smtClean="0"/>
              <a:t>Ascomycota</a:t>
            </a:r>
            <a:r>
              <a:rPr lang="en-US" dirty="0" smtClean="0"/>
              <a:t>; </a:t>
            </a:r>
            <a:r>
              <a:rPr lang="en-US" dirty="0" err="1" smtClean="0"/>
              <a:t>sporulation</a:t>
            </a:r>
            <a:r>
              <a:rPr lang="en-US" dirty="0" smtClean="0"/>
              <a:t> in some species is inhibited by peptone.</a:t>
            </a:r>
          </a:p>
          <a:p>
            <a:r>
              <a:rPr lang="en-US" dirty="0" smtClean="0"/>
              <a:t> </a:t>
            </a:r>
          </a:p>
          <a:p>
            <a:r>
              <a:rPr lang="en-US" b="1" dirty="0" smtClean="0"/>
              <a:t>Malt Extract Agar (MEA)</a:t>
            </a:r>
            <a:r>
              <a:rPr lang="en-US" dirty="0" smtClean="0"/>
              <a:t>--a good growth medium for soil fungi, fungi isolated from wood, </a:t>
            </a:r>
            <a:r>
              <a:rPr lang="en-US" dirty="0" err="1" smtClean="0"/>
              <a:t>basidiomycetes</a:t>
            </a:r>
            <a:r>
              <a:rPr lang="en-US" dirty="0" smtClean="0"/>
              <a:t>, etc.  An all-purpose type of medium.</a:t>
            </a:r>
          </a:p>
          <a:p>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Potato Dextrose Agar (PDA)</a:t>
            </a:r>
            <a:r>
              <a:rPr lang="en-US" dirty="0" smtClean="0"/>
              <a:t>--a relatively rich medium for growing a wide range of fungi.</a:t>
            </a:r>
          </a:p>
          <a:p>
            <a:r>
              <a:rPr lang="en-US" dirty="0" smtClean="0"/>
              <a:t> </a:t>
            </a:r>
          </a:p>
          <a:p>
            <a:r>
              <a:rPr lang="en-US" b="1" dirty="0" smtClean="0"/>
              <a:t>Potato Dextrose-Yeast Extract Agar (PDYA)</a:t>
            </a:r>
            <a:r>
              <a:rPr lang="en-US" dirty="0" smtClean="0"/>
              <a:t>---good for growing cultures derived from mushrooms.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1059"/>
          <p:cNvSpPr>
            <a:spLocks noGrp="1" noChangeArrowheads="1"/>
          </p:cNvSpPr>
          <p:nvPr>
            <p:ph type="title"/>
          </p:nvPr>
        </p:nvSpPr>
        <p:spPr>
          <a:xfrm>
            <a:off x="152400" y="152400"/>
            <a:ext cx="8686800" cy="812800"/>
          </a:xfrm>
        </p:spPr>
        <p:txBody>
          <a:bodyPr/>
          <a:lstStyle/>
          <a:p>
            <a:r>
              <a:rPr lang="en-US" sz="3600" smtClean="0">
                <a:latin typeface="Script MT Bold" pitchFamily="66" charset="0"/>
              </a:rPr>
              <a:t>Oral Drugs for Onychomycosis</a:t>
            </a:r>
          </a:p>
        </p:txBody>
      </p:sp>
      <p:graphicFrame>
        <p:nvGraphicFramePr>
          <p:cNvPr id="206973" name="Group 1149"/>
          <p:cNvGraphicFramePr>
            <a:graphicFrameLocks noGrp="1"/>
          </p:cNvGraphicFramePr>
          <p:nvPr>
            <p:ph type="body" idx="1"/>
          </p:nvPr>
        </p:nvGraphicFramePr>
        <p:xfrm>
          <a:off x="533400" y="1277938"/>
          <a:ext cx="8305799" cy="4913516"/>
        </p:xfrm>
        <a:graphic>
          <a:graphicData uri="http://schemas.openxmlformats.org/drawingml/2006/table">
            <a:tbl>
              <a:tblPr firstRow="1" bandRow="1">
                <a:tableStyleId>{85BE263C-DBD7-4A20-BB59-AAB30ACAA65A}</a:tableStyleId>
              </a:tblPr>
              <a:tblGrid>
                <a:gridCol w="2292238"/>
                <a:gridCol w="2813162"/>
                <a:gridCol w="3200399"/>
              </a:tblGrid>
              <a:tr h="1024038">
                <a:tc>
                  <a:txBody>
                    <a:bodyPr/>
                    <a:lstStyle/>
                    <a:p>
                      <a:pPr marL="0" marR="0" lvl="0" indent="0" algn="ctr"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Drugs </a:t>
                      </a:r>
                      <a:endParaRPr kumimoji="0" lang="en-US" sz="1800" b="1" i="0" u="none" strike="noStrike" cap="none" normalizeH="0" baseline="0" dirty="0" smtClean="0">
                        <a:ln>
                          <a:noFill/>
                        </a:ln>
                        <a:solidFill>
                          <a:schemeClr val="tx1"/>
                        </a:solidFill>
                        <a:effectLst/>
                        <a:latin typeface="Georgia" pitchFamily="18" charset="0"/>
                      </a:endParaRPr>
                    </a:p>
                  </a:txBody>
                  <a:tcPr marT="45705" marB="45705"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Doses </a:t>
                      </a:r>
                      <a:endParaRPr kumimoji="0" lang="en-US" sz="1800" b="1" i="0" u="none" strike="noStrike" cap="none" normalizeH="0" baseline="0" smtClean="0">
                        <a:ln>
                          <a:noFill/>
                        </a:ln>
                        <a:solidFill>
                          <a:schemeClr val="tx1"/>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              Duration</a:t>
                      </a:r>
                    </a:p>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      Onychomycosis</a:t>
                      </a:r>
                    </a:p>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Fingernail         Toenail </a:t>
                      </a:r>
                      <a:endParaRPr kumimoji="0" lang="en-US" sz="1800" b="0" i="0" u="none" strike="noStrike" cap="none" normalizeH="0" baseline="0" smtClean="0">
                        <a:ln>
                          <a:noFill/>
                        </a:ln>
                        <a:solidFill>
                          <a:schemeClr val="tx1"/>
                        </a:solidFill>
                        <a:effectLst/>
                        <a:latin typeface="Georgia" pitchFamily="18" charset="0"/>
                      </a:endParaRPr>
                    </a:p>
                  </a:txBody>
                  <a:tcPr marT="45705" marB="45705" horzOverflow="overflow"/>
                </a:tc>
              </a:tr>
              <a:tr h="64001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Terbinafine(continuous) </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250 mg OD </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6 weeks                12 weeks </a:t>
                      </a:r>
                      <a:endParaRPr kumimoji="0" lang="en-US" sz="1800" b="0" i="0" u="none" strike="noStrike" cap="none" normalizeH="0" baseline="0" dirty="0" smtClean="0">
                        <a:ln>
                          <a:noFill/>
                        </a:ln>
                        <a:solidFill>
                          <a:srgbClr val="000000"/>
                        </a:solidFill>
                        <a:effectLst/>
                        <a:latin typeface="Georgia" pitchFamily="18" charset="0"/>
                        <a:cs typeface="Times New Roman" pitchFamily="18" charset="0"/>
                      </a:endParaRPr>
                    </a:p>
                  </a:txBody>
                  <a:tcPr marT="45705" marB="45705" horzOverflow="overflow"/>
                </a:tc>
              </a:tr>
              <a:tr h="64001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Terbinafine (Pulse therapy)</a:t>
                      </a:r>
                      <a:endParaRPr kumimoji="0" lang="en-US" sz="1800" b="0" i="0" u="none" strike="noStrike" cap="none" normalizeH="0" baseline="0" smtClean="0">
                        <a:ln>
                          <a:noFill/>
                        </a:ln>
                        <a:solidFill>
                          <a:srgbClr val="80008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250 mg BD x 7 days/month</a:t>
                      </a:r>
                      <a:endParaRPr kumimoji="0" lang="en-US" sz="1800" b="0" i="0" u="none" strike="noStrike" cap="none" normalizeH="0" baseline="0" dirty="0" smtClean="0">
                        <a:ln>
                          <a:noFill/>
                        </a:ln>
                        <a:solidFill>
                          <a:srgbClr val="80008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2 pulses	             3 – 4 pulses</a:t>
                      </a:r>
                      <a:endParaRPr kumimoji="0" lang="en-US" sz="1800" b="0" i="0" u="none" strike="noStrike" cap="none" normalizeH="0" baseline="0" dirty="0" smtClean="0">
                        <a:ln>
                          <a:noFill/>
                        </a:ln>
                        <a:solidFill>
                          <a:srgbClr val="800080"/>
                        </a:solidFill>
                        <a:effectLst/>
                        <a:latin typeface="Georgia" pitchFamily="18" charset="0"/>
                        <a:cs typeface="Times New Roman" pitchFamily="18" charset="0"/>
                      </a:endParaRPr>
                    </a:p>
                  </a:txBody>
                  <a:tcPr marT="45705" marB="45705" horzOverflow="overflow"/>
                </a:tc>
              </a:tr>
              <a:tr h="663362">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Itraconazole (daily therapy)</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200 mg OD</a:t>
                      </a:r>
                      <a:endParaRPr kumimoji="0" lang="en-US" sz="1800" b="0" i="0" u="none" strike="noStrike" cap="none" normalizeH="0" baseline="0" dirty="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6 weeks                12 weeks </a:t>
                      </a:r>
                      <a:endParaRPr kumimoji="0" lang="en-US" sz="1800" b="0" i="0" u="none" strike="noStrike" cap="none" normalizeH="0" baseline="0" dirty="0" smtClean="0">
                        <a:ln>
                          <a:noFill/>
                        </a:ln>
                        <a:solidFill>
                          <a:srgbClr val="000000"/>
                        </a:solidFill>
                        <a:effectLst/>
                        <a:latin typeface="Georgia" pitchFamily="18" charset="0"/>
                      </a:endParaRPr>
                    </a:p>
                  </a:txBody>
                  <a:tcPr marT="45705" marB="45705" horzOverflow="overflow"/>
                </a:tc>
              </a:tr>
              <a:tr h="69487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Itraconazole (Pulse therapy)</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200 mg BD x 7days/month </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2 pulse                 3 pulse</a:t>
                      </a:r>
                    </a:p>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endParaRPr kumimoji="0" lang="en-US" sz="1800" b="0" i="0" u="none" strike="noStrike" cap="none" normalizeH="0" baseline="0" dirty="0" smtClean="0">
                        <a:ln>
                          <a:noFill/>
                        </a:ln>
                        <a:solidFill>
                          <a:srgbClr val="000000"/>
                        </a:solidFill>
                        <a:effectLst/>
                        <a:latin typeface="Georgia" pitchFamily="18" charset="0"/>
                      </a:endParaRPr>
                    </a:p>
                  </a:txBody>
                  <a:tcPr marT="45705" marB="45705" horzOverflow="overflow"/>
                </a:tc>
              </a:tr>
              <a:tr h="640015">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Fluconazole </a:t>
                      </a:r>
                      <a:endParaRPr kumimoji="0" lang="en-US" sz="1800" b="0" i="0" u="none" strike="noStrike" cap="none" normalizeH="0" baseline="0" smtClean="0">
                        <a:ln>
                          <a:noFill/>
                        </a:ln>
                        <a:solidFill>
                          <a:srgbClr val="80008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150-300 mg (Once a week) </a:t>
                      </a:r>
                      <a:endParaRPr kumimoji="0" lang="en-US" sz="1800" b="0" i="0" u="none" strike="noStrike" cap="none" normalizeH="0" baseline="0" smtClean="0">
                        <a:ln>
                          <a:noFill/>
                        </a:ln>
                        <a:solidFill>
                          <a:srgbClr val="80008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6 month              12 month </a:t>
                      </a:r>
                      <a:endParaRPr kumimoji="0" lang="en-US" sz="1800" b="0" i="0" u="none" strike="noStrike" cap="none" normalizeH="0" baseline="0" dirty="0" smtClean="0">
                        <a:ln>
                          <a:noFill/>
                        </a:ln>
                        <a:solidFill>
                          <a:srgbClr val="800080"/>
                        </a:solidFill>
                        <a:effectLst/>
                        <a:latin typeface="Georgia" pitchFamily="18" charset="0"/>
                      </a:endParaRPr>
                    </a:p>
                  </a:txBody>
                  <a:tcPr marT="45705" marB="45705" horzOverflow="overflow"/>
                </a:tc>
              </a:tr>
              <a:tr h="610992">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Griseofulvin </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smtClean="0">
                          <a:ln>
                            <a:noFill/>
                          </a:ln>
                          <a:effectLst/>
                          <a:latin typeface="Georgia" pitchFamily="18" charset="0"/>
                        </a:rPr>
                        <a:t>200 mg BD/500 mg OD </a:t>
                      </a:r>
                      <a:endParaRPr kumimoji="0" lang="en-US" sz="1800" b="0" i="0" u="none" strike="noStrike" cap="none" normalizeH="0" baseline="0" smtClean="0">
                        <a:ln>
                          <a:noFill/>
                        </a:ln>
                        <a:solidFill>
                          <a:srgbClr val="000000"/>
                        </a:solidFill>
                        <a:effectLst/>
                        <a:latin typeface="Georgia" pitchFamily="18" charset="0"/>
                      </a:endParaRPr>
                    </a:p>
                  </a:txBody>
                  <a:tcPr marT="45705" marB="45705"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80000"/>
                        <a:buFontTx/>
                        <a:buNone/>
                        <a:tabLst/>
                      </a:pPr>
                      <a:r>
                        <a:rPr kumimoji="0" lang="en-US" sz="1800" u="none" strike="noStrike" cap="none" normalizeH="0" baseline="0" dirty="0" smtClean="0">
                          <a:ln>
                            <a:noFill/>
                          </a:ln>
                          <a:effectLst/>
                          <a:latin typeface="Georgia" pitchFamily="18" charset="0"/>
                        </a:rPr>
                        <a:t>24 week              48-72 weeks </a:t>
                      </a:r>
                      <a:endParaRPr kumimoji="0" lang="en-US" sz="1800" b="0" i="0" u="none" strike="noStrike" cap="none" normalizeH="0" baseline="0" dirty="0" smtClean="0">
                        <a:ln>
                          <a:noFill/>
                        </a:ln>
                        <a:solidFill>
                          <a:srgbClr val="000000"/>
                        </a:solidFill>
                        <a:effectLst/>
                        <a:latin typeface="Georgia" pitchFamily="18" charset="0"/>
                        <a:cs typeface="Times New Roman" pitchFamily="18" charset="0"/>
                      </a:endParaRPr>
                    </a:p>
                  </a:txBody>
                  <a:tcPr marT="45705" marB="45705" horzOverflow="overflow"/>
                </a:tc>
              </a:tr>
            </a:tbl>
          </a:graphicData>
        </a:graphic>
      </p:graphicFrame>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6"/>
          <p:cNvSpPr txBox="1">
            <a:spLocks noChangeArrowheads="1"/>
          </p:cNvSpPr>
          <p:nvPr/>
        </p:nvSpPr>
        <p:spPr bwMode="auto">
          <a:xfrm>
            <a:off x="228600" y="1281113"/>
            <a:ext cx="465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latin typeface="Script MT Bold" pitchFamily="66" charset="0"/>
              </a:rPr>
              <a:t>Fungal skin infections</a:t>
            </a:r>
          </a:p>
        </p:txBody>
      </p:sp>
      <p:sp>
        <p:nvSpPr>
          <p:cNvPr id="24579" name="Text Box 47"/>
          <p:cNvSpPr txBox="1">
            <a:spLocks noChangeArrowheads="1"/>
          </p:cNvSpPr>
          <p:nvPr/>
        </p:nvSpPr>
        <p:spPr bwMode="auto">
          <a:xfrm>
            <a:off x="381000" y="3048000"/>
            <a:ext cx="6629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Georgia" pitchFamily="18" charset="0"/>
              </a:rPr>
              <a:t>Dermatophytoses</a:t>
            </a:r>
          </a:p>
          <a:p>
            <a:pPr eaLnBrk="1" hangingPunct="1"/>
            <a:r>
              <a:rPr lang="en-US" sz="2000">
                <a:latin typeface="Georgia" pitchFamily="18" charset="0"/>
              </a:rPr>
              <a:t>(Tinea infections)</a:t>
            </a:r>
          </a:p>
          <a:p>
            <a:pPr eaLnBrk="1" hangingPunct="1"/>
            <a:endParaRPr lang="en-US" sz="2000">
              <a:latin typeface="Georgia" pitchFamily="18" charset="0"/>
            </a:endParaRPr>
          </a:p>
          <a:p>
            <a:pPr eaLnBrk="1" hangingPunct="1"/>
            <a:r>
              <a:rPr lang="en-US" sz="2000">
                <a:latin typeface="Georgia" pitchFamily="18" charset="0"/>
              </a:rPr>
              <a:t>Candidiasis				Candida</a:t>
            </a:r>
          </a:p>
          <a:p>
            <a:pPr eaLnBrk="1" hangingPunct="1"/>
            <a:endParaRPr lang="en-US" sz="2000">
              <a:latin typeface="Georgia" pitchFamily="18" charset="0"/>
            </a:endParaRPr>
          </a:p>
          <a:p>
            <a:pPr eaLnBrk="1" hangingPunct="1"/>
            <a:r>
              <a:rPr lang="en-US" sz="2000">
                <a:latin typeface="Georgia" pitchFamily="18" charset="0"/>
              </a:rPr>
              <a:t>Pityriasis versicolor			Pityrosporum</a:t>
            </a:r>
          </a:p>
        </p:txBody>
      </p:sp>
      <p:sp>
        <p:nvSpPr>
          <p:cNvPr id="24580" name="Text Box 48"/>
          <p:cNvSpPr txBox="1">
            <a:spLocks noChangeArrowheads="1"/>
          </p:cNvSpPr>
          <p:nvPr/>
        </p:nvSpPr>
        <p:spPr bwMode="auto">
          <a:xfrm>
            <a:off x="457200" y="2362200"/>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latin typeface="Book Antiqua" pitchFamily="18" charset="0"/>
              </a:rPr>
              <a:t>Infection</a:t>
            </a:r>
          </a:p>
        </p:txBody>
      </p:sp>
      <p:sp>
        <p:nvSpPr>
          <p:cNvPr id="24581" name="Text Box 49"/>
          <p:cNvSpPr txBox="1">
            <a:spLocks noChangeArrowheads="1"/>
          </p:cNvSpPr>
          <p:nvPr/>
        </p:nvSpPr>
        <p:spPr bwMode="auto">
          <a:xfrm>
            <a:off x="4648200" y="2362200"/>
            <a:ext cx="1858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Book Antiqua" pitchFamily="18" charset="0"/>
              </a:rPr>
              <a:t>Causative agent</a:t>
            </a:r>
          </a:p>
        </p:txBody>
      </p:sp>
      <p:sp>
        <p:nvSpPr>
          <p:cNvPr id="24582" name="Text Box 50"/>
          <p:cNvSpPr txBox="1">
            <a:spLocks noChangeArrowheads="1"/>
          </p:cNvSpPr>
          <p:nvPr/>
        </p:nvSpPr>
        <p:spPr bwMode="auto">
          <a:xfrm>
            <a:off x="4876800" y="3124200"/>
            <a:ext cx="194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Georgia" pitchFamily="18" charset="0"/>
              </a:rPr>
              <a:t>Dermatophytes</a:t>
            </a:r>
          </a:p>
        </p:txBody>
      </p:sp>
      <p:sp>
        <p:nvSpPr>
          <p:cNvPr id="24583" name="Rectangle 54"/>
          <p:cNvSpPr>
            <a:spLocks noChangeArrowheads="1"/>
          </p:cNvSpPr>
          <p:nvPr/>
        </p:nvSpPr>
        <p:spPr bwMode="auto">
          <a:xfrm>
            <a:off x="228600" y="2209800"/>
            <a:ext cx="7010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Georgia" pitchFamily="18" charset="0"/>
            </a:endParaRPr>
          </a:p>
        </p:txBody>
      </p:sp>
      <p:sp>
        <p:nvSpPr>
          <p:cNvPr id="24584" name="Line 55"/>
          <p:cNvSpPr>
            <a:spLocks noChangeShapeType="1"/>
          </p:cNvSpPr>
          <p:nvPr/>
        </p:nvSpPr>
        <p:spPr bwMode="auto">
          <a:xfrm>
            <a:off x="3733800" y="2209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4585" name="Rectangle 56"/>
          <p:cNvSpPr>
            <a:spLocks noChangeArrowheads="1"/>
          </p:cNvSpPr>
          <p:nvPr/>
        </p:nvSpPr>
        <p:spPr bwMode="auto">
          <a:xfrm>
            <a:off x="228600" y="2895600"/>
            <a:ext cx="701040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Georgia" pitchFamily="18" charset="0"/>
            </a:endParaRPr>
          </a:p>
        </p:txBody>
      </p:sp>
      <p:sp>
        <p:nvSpPr>
          <p:cNvPr id="24586" name="Line 57"/>
          <p:cNvSpPr>
            <a:spLocks noChangeShapeType="1"/>
          </p:cNvSpPr>
          <p:nvPr/>
        </p:nvSpPr>
        <p:spPr bwMode="auto">
          <a:xfrm>
            <a:off x="3733800" y="2895600"/>
            <a:ext cx="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533400" y="1239838"/>
            <a:ext cx="51546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400">
                <a:latin typeface="Script MT Bold" pitchFamily="66" charset="0"/>
              </a:rPr>
              <a:t>Cutaneous candidiasis</a:t>
            </a:r>
          </a:p>
        </p:txBody>
      </p:sp>
      <p:sp>
        <p:nvSpPr>
          <p:cNvPr id="37891" name="Text Box 5"/>
          <p:cNvSpPr txBox="1">
            <a:spLocks noChangeArrowheads="1"/>
          </p:cNvSpPr>
          <p:nvPr/>
        </p:nvSpPr>
        <p:spPr bwMode="auto">
          <a:xfrm>
            <a:off x="609600" y="2817813"/>
            <a:ext cx="30607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a:latin typeface="Georgia" pitchFamily="18" charset="0"/>
              </a:rPr>
              <a:t>Candida albicans</a:t>
            </a:r>
          </a:p>
          <a:p>
            <a:pPr eaLnBrk="1" hangingPunct="1"/>
            <a:endParaRPr lang="en-US" sz="2000">
              <a:latin typeface="Georgia" pitchFamily="18" charset="0"/>
            </a:endParaRPr>
          </a:p>
          <a:p>
            <a:pPr eaLnBrk="1" hangingPunct="1"/>
            <a:r>
              <a:rPr lang="en-US" sz="2000">
                <a:latin typeface="Georgia" pitchFamily="18" charset="0"/>
              </a:rPr>
              <a:t>Skin folds (Moist areas)</a:t>
            </a:r>
          </a:p>
          <a:p>
            <a:pPr eaLnBrk="1" hangingPunct="1"/>
            <a:endParaRPr lang="en-US" sz="2000">
              <a:latin typeface="Georgia" pitchFamily="18" charset="0"/>
            </a:endParaRPr>
          </a:p>
          <a:p>
            <a:pPr eaLnBrk="1" hangingPunct="1"/>
            <a:r>
              <a:rPr lang="en-US" sz="2000">
                <a:latin typeface="Georgia" pitchFamily="18" charset="0"/>
              </a:rPr>
              <a:t>Redness, scaling, itching</a:t>
            </a:r>
          </a:p>
        </p:txBody>
      </p:sp>
      <p:pic>
        <p:nvPicPr>
          <p:cNvPr id="37892" name="Picture 7" descr="1411"/>
          <p:cNvPicPr>
            <a:picLocks noChangeAspect="1" noChangeArrowheads="1"/>
          </p:cNvPicPr>
          <p:nvPr/>
        </p:nvPicPr>
        <p:blipFill>
          <a:blip r:embed="rId3">
            <a:extLst>
              <a:ext uri="{28A0092B-C50C-407E-A947-70E740481C1C}">
                <a14:useLocalDpi xmlns:a14="http://schemas.microsoft.com/office/drawing/2010/main" val="0"/>
              </a:ext>
            </a:extLst>
          </a:blip>
          <a:srcRect b="10620"/>
          <a:stretch>
            <a:fillRect/>
          </a:stretch>
        </p:blipFill>
        <p:spPr bwMode="auto">
          <a:xfrm>
            <a:off x="5543550" y="2952750"/>
            <a:ext cx="29146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dida_drawing.GIF"/>
          <p:cNvPicPr>
            <a:picLocks noChangeAspect="1"/>
          </p:cNvPicPr>
          <p:nvPr/>
        </p:nvPicPr>
        <p:blipFill>
          <a:blip r:embed="rId2"/>
          <a:stretch>
            <a:fillRect/>
          </a:stretch>
        </p:blipFill>
        <p:spPr>
          <a:xfrm>
            <a:off x="1752600" y="228600"/>
            <a:ext cx="5181600" cy="623076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nd 1.jpg"/>
          <p:cNvPicPr>
            <a:picLocks noChangeAspect="1"/>
          </p:cNvPicPr>
          <p:nvPr/>
        </p:nvPicPr>
        <p:blipFill>
          <a:blip r:embed="rId2"/>
          <a:stretch>
            <a:fillRect/>
          </a:stretch>
        </p:blipFill>
        <p:spPr>
          <a:xfrm>
            <a:off x="1143000" y="1143000"/>
            <a:ext cx="6934200" cy="44205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d 2.jpg"/>
          <p:cNvPicPr>
            <a:picLocks noChangeAspect="1"/>
          </p:cNvPicPr>
          <p:nvPr/>
        </p:nvPicPr>
        <p:blipFill>
          <a:blip r:embed="rId2"/>
          <a:stretch>
            <a:fillRect/>
          </a:stretch>
        </p:blipFill>
        <p:spPr>
          <a:xfrm>
            <a:off x="1295400" y="1219200"/>
            <a:ext cx="6553200" cy="436085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diasis_basic2.jpg"/>
          <p:cNvPicPr>
            <a:picLocks noChangeAspect="1"/>
          </p:cNvPicPr>
          <p:nvPr/>
        </p:nvPicPr>
        <p:blipFill>
          <a:blip r:embed="rId2"/>
          <a:stretch>
            <a:fillRect/>
          </a:stretch>
        </p:blipFill>
        <p:spPr>
          <a:xfrm>
            <a:off x="2362200" y="381000"/>
            <a:ext cx="4303776" cy="6096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d 4.jpg"/>
          <p:cNvPicPr>
            <a:picLocks noChangeAspect="1"/>
          </p:cNvPicPr>
          <p:nvPr/>
        </p:nvPicPr>
        <p:blipFill>
          <a:blip r:embed="rId2" cstate="print"/>
          <a:stretch>
            <a:fillRect/>
          </a:stretch>
        </p:blipFill>
        <p:spPr>
          <a:xfrm>
            <a:off x="2362200" y="533400"/>
            <a:ext cx="4515540" cy="5867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762000" y="838200"/>
            <a:ext cx="7607637" cy="506253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PD_pityriasis_versicolor.jpg"/>
          <p:cNvPicPr>
            <a:picLocks noChangeAspect="1"/>
          </p:cNvPicPr>
          <p:nvPr/>
        </p:nvPicPr>
        <p:blipFill>
          <a:blip r:embed="rId2"/>
          <a:stretch>
            <a:fillRect/>
          </a:stretch>
        </p:blipFill>
        <p:spPr>
          <a:xfrm>
            <a:off x="1524000" y="1371600"/>
            <a:ext cx="6261100" cy="42545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0"/>
            <a:ext cx="7467600" cy="1143000"/>
          </a:xfrm>
        </p:spPr>
        <p:txBody>
          <a:bodyPr/>
          <a:lstStyle/>
          <a:p>
            <a:pPr eaLnBrk="1" hangingPunct="1"/>
            <a:r>
              <a:rPr lang="en-US" smtClean="0">
                <a:latin typeface="Script MT Bold" pitchFamily="66" charset="0"/>
              </a:rPr>
              <a:t>Pityriasis versicolor </a:t>
            </a:r>
          </a:p>
        </p:txBody>
      </p:sp>
      <p:sp>
        <p:nvSpPr>
          <p:cNvPr id="38915" name="Rectangle 3"/>
          <p:cNvSpPr>
            <a:spLocks noGrp="1" noChangeArrowheads="1"/>
          </p:cNvSpPr>
          <p:nvPr>
            <p:ph sz="quarter" idx="1"/>
          </p:nvPr>
        </p:nvSpPr>
        <p:spPr>
          <a:xfrm>
            <a:off x="152400" y="3429000"/>
            <a:ext cx="8610600" cy="3429000"/>
          </a:xfrm>
        </p:spPr>
        <p:txBody>
          <a:bodyPr/>
          <a:lstStyle/>
          <a:p>
            <a:pPr algn="just" eaLnBrk="1" hangingPunct="1">
              <a:lnSpc>
                <a:spcPct val="150000"/>
              </a:lnSpc>
            </a:pPr>
            <a:r>
              <a:rPr lang="en-US" sz="2200" smtClean="0">
                <a:latin typeface="Georgia" pitchFamily="18" charset="0"/>
              </a:rPr>
              <a:t>Pityriasis versicolor: Is caused by an overgrowth of </a:t>
            </a:r>
            <a:r>
              <a:rPr lang="en-US" sz="2200" i="1" smtClean="0">
                <a:latin typeface="Georgia" pitchFamily="18" charset="0"/>
              </a:rPr>
              <a:t>Malassezia furfur</a:t>
            </a:r>
            <a:r>
              <a:rPr lang="en-US" sz="2200" smtClean="0">
                <a:latin typeface="Georgia" pitchFamily="18" charset="0"/>
              </a:rPr>
              <a:t>, which is part of the normal skin flora. </a:t>
            </a:r>
            <a:r>
              <a:rPr lang="en-US" sz="2200" i="1" smtClean="0">
                <a:latin typeface="Georgia" pitchFamily="18" charset="0"/>
              </a:rPr>
              <a:t>Pityrosporon orbiculare,</a:t>
            </a:r>
          </a:p>
          <a:p>
            <a:pPr algn="just" eaLnBrk="1" hangingPunct="1">
              <a:lnSpc>
                <a:spcPct val="150000"/>
              </a:lnSpc>
            </a:pPr>
            <a:r>
              <a:rPr lang="en-US" sz="2200" smtClean="0">
                <a:latin typeface="Georgia" pitchFamily="18" charset="0"/>
              </a:rPr>
              <a:t>Mainly found on the upper trunk, neck and arms.</a:t>
            </a:r>
          </a:p>
          <a:p>
            <a:pPr algn="just" eaLnBrk="1" hangingPunct="1">
              <a:lnSpc>
                <a:spcPct val="150000"/>
              </a:lnSpc>
            </a:pPr>
            <a:r>
              <a:rPr lang="en-US" sz="2200" smtClean="0">
                <a:latin typeface="Georgia" pitchFamily="18" charset="0"/>
              </a:rPr>
              <a:t>Is a chronic, asymptomatic condition, appearing as well demarked scaling patches of variable pigmentation, </a:t>
            </a:r>
          </a:p>
          <a:p>
            <a:pPr algn="just" eaLnBrk="1" hangingPunct="1">
              <a:lnSpc>
                <a:spcPct val="150000"/>
              </a:lnSpc>
              <a:buFontTx/>
              <a:buNone/>
            </a:pPr>
            <a:endParaRPr lang="en-US" sz="2000" smtClean="0">
              <a:latin typeface="Georgia" pitchFamily="18" charset="0"/>
            </a:endParaRPr>
          </a:p>
          <a:p>
            <a:pPr algn="just" eaLnBrk="1" hangingPunct="1">
              <a:lnSpc>
                <a:spcPct val="150000"/>
              </a:lnSpc>
              <a:buFontTx/>
              <a:buNone/>
            </a:pPr>
            <a:endParaRPr lang="en-US" sz="2000" smtClean="0">
              <a:latin typeface="Georgia" pitchFamily="18" charset="0"/>
            </a:endParaRPr>
          </a:p>
        </p:txBody>
      </p:sp>
      <p:pic>
        <p:nvPicPr>
          <p:cNvPr id="38916" name="Picture 5" descr="10-62%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066800"/>
            <a:ext cx="25606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lstStyle/>
          <a:p>
            <a:pPr eaLnBrk="1" hangingPunct="1"/>
            <a:r>
              <a:rPr lang="en-US" smtClean="0">
                <a:latin typeface="Script MT Bold" pitchFamily="66" charset="0"/>
              </a:rPr>
              <a:t>Investigations </a:t>
            </a:r>
          </a:p>
        </p:txBody>
      </p:sp>
      <p:sp>
        <p:nvSpPr>
          <p:cNvPr id="39939" name="Rectangle 3"/>
          <p:cNvSpPr>
            <a:spLocks noGrp="1" noChangeArrowheads="1"/>
          </p:cNvSpPr>
          <p:nvPr>
            <p:ph sz="quarter" idx="1"/>
          </p:nvPr>
        </p:nvSpPr>
        <p:spPr>
          <a:xfrm>
            <a:off x="152400" y="1066800"/>
            <a:ext cx="8839200" cy="5410200"/>
          </a:xfrm>
        </p:spPr>
        <p:txBody>
          <a:bodyPr/>
          <a:lstStyle/>
          <a:p>
            <a:pPr algn="just" eaLnBrk="1" hangingPunct="1">
              <a:lnSpc>
                <a:spcPct val="150000"/>
              </a:lnSpc>
            </a:pPr>
            <a:r>
              <a:rPr lang="en-US" sz="2200" b="1" u="sng" smtClean="0">
                <a:latin typeface="Georgia" pitchFamily="18" charset="0"/>
              </a:rPr>
              <a:t>Scraping for direct microscopy and culture</a:t>
            </a:r>
            <a:r>
              <a:rPr lang="en-US" sz="2200" smtClean="0">
                <a:latin typeface="Georgia" pitchFamily="18" charset="0"/>
              </a:rPr>
              <a:t>; examination of skin scrapings are particularly important if systemic therapy is being considered or where there is doubt about the diagnosis. </a:t>
            </a:r>
          </a:p>
          <a:p>
            <a:pPr algn="just" eaLnBrk="1" hangingPunct="1">
              <a:lnSpc>
                <a:spcPct val="150000"/>
              </a:lnSpc>
            </a:pPr>
            <a:endParaRPr lang="en-US" sz="2200" smtClean="0">
              <a:latin typeface="Georgia" pitchFamily="18" charset="0"/>
            </a:endParaRPr>
          </a:p>
          <a:p>
            <a:pPr algn="just" eaLnBrk="1" hangingPunct="1">
              <a:lnSpc>
                <a:spcPct val="150000"/>
              </a:lnSpc>
            </a:pPr>
            <a:r>
              <a:rPr lang="en-US" sz="2200" b="1" u="sng" smtClean="0">
                <a:latin typeface="Georgia" pitchFamily="18" charset="0"/>
              </a:rPr>
              <a:t>Examination with Wood's (UV) lamp </a:t>
            </a:r>
            <a:r>
              <a:rPr lang="en-US" sz="2200" smtClean="0">
                <a:latin typeface="Georgia" pitchFamily="18" charset="0"/>
              </a:rPr>
              <a:t>- blue-green fluorescence of the scales.</a:t>
            </a:r>
          </a:p>
          <a:p>
            <a:pPr algn="just" eaLnBrk="1" hangingPunct="1">
              <a:lnSpc>
                <a:spcPct val="150000"/>
              </a:lnSpc>
            </a:pPr>
            <a:endParaRPr lang="en-US" sz="2200" smtClean="0">
              <a:latin typeface="Georgia" pitchFamily="18" charset="0"/>
            </a:endParaRPr>
          </a:p>
          <a:p>
            <a:pPr algn="just" eaLnBrk="1" hangingPunct="1">
              <a:lnSpc>
                <a:spcPct val="150000"/>
              </a:lnSpc>
            </a:pPr>
            <a:r>
              <a:rPr lang="en-US" sz="2200" b="1" u="sng" smtClean="0">
                <a:latin typeface="Georgia" pitchFamily="18" charset="0"/>
              </a:rPr>
              <a:t>Microscopy</a:t>
            </a:r>
            <a:r>
              <a:rPr lang="en-US" sz="2200" smtClean="0">
                <a:latin typeface="Georgia" pitchFamily="18" charset="0"/>
              </a:rPr>
              <a:t>: If scale from Pityriasis versicolor is treated with KOH solution and heated, microscopy shows filamentous hyphae and round yeast forms called "spaghetti and meat balls".</a:t>
            </a:r>
          </a:p>
          <a:p>
            <a:pPr algn="just" eaLnBrk="1" hangingPunct="1">
              <a:lnSpc>
                <a:spcPct val="150000"/>
              </a:lnSpc>
              <a:buFont typeface="Arial" pitchFamily="34" charset="0"/>
              <a:buNone/>
            </a:pPr>
            <a:endParaRPr lang="en-US" sz="2400" smtClean="0">
              <a:latin typeface="Georgia"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eaLnBrk="1" hangingPunct="1"/>
            <a:r>
              <a:rPr lang="en-US" smtClean="0">
                <a:latin typeface="Script MT Bold" pitchFamily="66" charset="0"/>
              </a:rPr>
              <a:t>Fungi Causing Skin Infections </a:t>
            </a:r>
          </a:p>
        </p:txBody>
      </p:sp>
      <p:sp>
        <p:nvSpPr>
          <p:cNvPr id="25603" name="Rectangle 3"/>
          <p:cNvSpPr>
            <a:spLocks noGrp="1" noChangeArrowheads="1"/>
          </p:cNvSpPr>
          <p:nvPr>
            <p:ph sz="quarter" idx="1"/>
          </p:nvPr>
        </p:nvSpPr>
        <p:spPr>
          <a:xfrm>
            <a:off x="304800" y="4038600"/>
            <a:ext cx="8686800" cy="2590800"/>
          </a:xfrm>
        </p:spPr>
        <p:txBody>
          <a:bodyPr/>
          <a:lstStyle/>
          <a:p>
            <a:pPr eaLnBrk="1" hangingPunct="1">
              <a:lnSpc>
                <a:spcPct val="150000"/>
              </a:lnSpc>
              <a:buFontTx/>
              <a:buNone/>
            </a:pPr>
            <a:r>
              <a:rPr lang="en-US" sz="2000" smtClean="0">
                <a:latin typeface="Georgia" pitchFamily="18" charset="0"/>
                <a:cs typeface="Andalus" pitchFamily="18" charset="-78"/>
              </a:rPr>
              <a:t>There are two main types of superficial fungal infection: </a:t>
            </a:r>
          </a:p>
          <a:p>
            <a:pPr eaLnBrk="1" hangingPunct="1">
              <a:lnSpc>
                <a:spcPct val="150000"/>
              </a:lnSpc>
            </a:pPr>
            <a:r>
              <a:rPr lang="en-US" sz="2000" smtClean="0">
                <a:latin typeface="Georgia" pitchFamily="18" charset="0"/>
                <a:cs typeface="Andalus" pitchFamily="18" charset="-78"/>
              </a:rPr>
              <a:t>Dermatophytes, particularly </a:t>
            </a:r>
            <a:r>
              <a:rPr lang="en-US" sz="2000" i="1" smtClean="0">
                <a:latin typeface="Georgia" pitchFamily="18" charset="0"/>
                <a:cs typeface="Andalus" pitchFamily="18" charset="-78"/>
              </a:rPr>
              <a:t>Trichophyton rubrum, Trichophyton mentagrophytes, Trichophyton tonsurans </a:t>
            </a:r>
            <a:r>
              <a:rPr lang="en-US" sz="2000" smtClean="0">
                <a:latin typeface="Georgia" pitchFamily="18" charset="0"/>
                <a:cs typeface="Andalus" pitchFamily="18" charset="-78"/>
              </a:rPr>
              <a:t>and </a:t>
            </a:r>
            <a:r>
              <a:rPr lang="en-US" sz="2000" i="1" smtClean="0">
                <a:latin typeface="Georgia" pitchFamily="18" charset="0"/>
                <a:cs typeface="Andalus" pitchFamily="18" charset="-78"/>
              </a:rPr>
              <a:t>Epidermophyton floccosum</a:t>
            </a:r>
            <a:r>
              <a:rPr lang="en-US" sz="2000" smtClean="0">
                <a:latin typeface="Georgia" pitchFamily="18" charset="0"/>
                <a:cs typeface="Andalus" pitchFamily="18" charset="-78"/>
              </a:rPr>
              <a:t>. </a:t>
            </a:r>
          </a:p>
          <a:p>
            <a:pPr eaLnBrk="1" hangingPunct="1">
              <a:lnSpc>
                <a:spcPct val="150000"/>
              </a:lnSpc>
            </a:pPr>
            <a:r>
              <a:rPr lang="en-US" sz="2000" smtClean="0">
                <a:latin typeface="Georgia" pitchFamily="18" charset="0"/>
                <a:cs typeface="Andalus" pitchFamily="18" charset="-78"/>
              </a:rPr>
              <a:t>Yeasts infection caused bu </a:t>
            </a:r>
            <a:r>
              <a:rPr lang="en-US" sz="2000" i="1" smtClean="0">
                <a:latin typeface="Georgia" pitchFamily="18" charset="0"/>
                <a:cs typeface="Andalus" pitchFamily="18" charset="-78"/>
              </a:rPr>
              <a:t>Candida albicans and Malasezzia furfur </a:t>
            </a:r>
          </a:p>
        </p:txBody>
      </p:sp>
      <p:pic>
        <p:nvPicPr>
          <p:cNvPr id="14340" name="Picture 4" descr="img"/>
          <p:cNvPicPr>
            <a:picLocks noChangeAspect="1" noChangeArrowheads="1"/>
          </p:cNvPicPr>
          <p:nvPr/>
        </p:nvPicPr>
        <p:blipFill>
          <a:blip r:embed="rId2"/>
          <a:srcRect/>
          <a:stretch>
            <a:fillRect/>
          </a:stretch>
        </p:blipFill>
        <p:spPr bwMode="auto">
          <a:xfrm>
            <a:off x="1066800" y="1219200"/>
            <a:ext cx="1524000" cy="987425"/>
          </a:xfrm>
          <a:prstGeom prst="roundRect">
            <a:avLst>
              <a:gd name="adj" fmla="val 25086"/>
            </a:avLst>
          </a:prstGeom>
          <a:noFill/>
          <a:ln w="9525">
            <a:noFill/>
            <a:miter lim="800000"/>
            <a:headEnd/>
            <a:tailEnd/>
          </a:ln>
        </p:spPr>
      </p:pic>
      <p:pic>
        <p:nvPicPr>
          <p:cNvPr id="14344" name="Picture 8" descr="img"/>
          <p:cNvPicPr>
            <a:picLocks noChangeAspect="1" noChangeArrowheads="1"/>
          </p:cNvPicPr>
          <p:nvPr/>
        </p:nvPicPr>
        <p:blipFill>
          <a:blip r:embed="rId3"/>
          <a:srcRect l="-3999" t="217" r="51988" b="47911"/>
          <a:stretch>
            <a:fillRect/>
          </a:stretch>
        </p:blipFill>
        <p:spPr bwMode="auto">
          <a:xfrm>
            <a:off x="2667000" y="2209800"/>
            <a:ext cx="1524000" cy="1138238"/>
          </a:xfrm>
          <a:prstGeom prst="roundRect">
            <a:avLst>
              <a:gd name="adj" fmla="val 27622"/>
            </a:avLst>
          </a:prstGeom>
          <a:noFill/>
          <a:ln w="9525">
            <a:noFill/>
            <a:miter lim="800000"/>
            <a:headEnd/>
            <a:tailEnd/>
          </a:ln>
        </p:spPr>
      </p:pic>
      <p:pic>
        <p:nvPicPr>
          <p:cNvPr id="14345" name="Picture 9" descr="img"/>
          <p:cNvPicPr>
            <a:picLocks noChangeAspect="1" noChangeArrowheads="1"/>
          </p:cNvPicPr>
          <p:nvPr/>
        </p:nvPicPr>
        <p:blipFill>
          <a:blip r:embed="rId3"/>
          <a:srcRect l="52000" b="47090"/>
          <a:stretch>
            <a:fillRect/>
          </a:stretch>
        </p:blipFill>
        <p:spPr bwMode="auto">
          <a:xfrm>
            <a:off x="4267200" y="3048000"/>
            <a:ext cx="1447800" cy="1035050"/>
          </a:xfrm>
          <a:prstGeom prst="roundRect">
            <a:avLst>
              <a:gd name="adj" fmla="val 28714"/>
            </a:avLst>
          </a:prstGeom>
          <a:noFill/>
          <a:ln w="9525">
            <a:noFill/>
            <a:miter lim="800000"/>
            <a:headEnd/>
            <a:tailEnd/>
          </a:ln>
        </p:spPr>
      </p:pic>
      <p:pic>
        <p:nvPicPr>
          <p:cNvPr id="14341" name="Picture 5" descr="Candida, Flourescent Stain"/>
          <p:cNvPicPr>
            <a:picLocks noChangeAspect="1" noChangeArrowheads="1"/>
          </p:cNvPicPr>
          <p:nvPr/>
        </p:nvPicPr>
        <p:blipFill>
          <a:blip r:embed="rId4"/>
          <a:srcRect/>
          <a:stretch>
            <a:fillRect/>
          </a:stretch>
        </p:blipFill>
        <p:spPr bwMode="auto">
          <a:xfrm>
            <a:off x="3048000" y="1066800"/>
            <a:ext cx="1524000" cy="1012825"/>
          </a:xfrm>
          <a:prstGeom prst="roundRect">
            <a:avLst>
              <a:gd name="adj" fmla="val 26926"/>
            </a:avLst>
          </a:prstGeom>
          <a:noFill/>
          <a:ln w="9525">
            <a:noFill/>
            <a:miter lim="800000"/>
            <a:headEnd/>
            <a:tailEnd/>
          </a:ln>
        </p:spPr>
      </p:pic>
      <p:pic>
        <p:nvPicPr>
          <p:cNvPr id="14342" name="Picture 6" descr="candi2">
            <a:hlinkClick r:id="rId5"/>
          </p:cNvPr>
          <p:cNvPicPr>
            <a:picLocks noChangeAspect="1" noChangeArrowheads="1"/>
          </p:cNvPicPr>
          <p:nvPr/>
        </p:nvPicPr>
        <p:blipFill>
          <a:blip r:embed="rId6"/>
          <a:srcRect/>
          <a:stretch>
            <a:fillRect/>
          </a:stretch>
        </p:blipFill>
        <p:spPr bwMode="auto">
          <a:xfrm>
            <a:off x="4572000" y="1828800"/>
            <a:ext cx="1549400" cy="993775"/>
          </a:xfrm>
          <a:prstGeom prst="roundRect">
            <a:avLst>
              <a:gd name="adj" fmla="val 27123"/>
            </a:avLst>
          </a:prstGeom>
          <a:noFill/>
          <a:ln w="9525">
            <a:noFill/>
            <a:miter lim="800000"/>
            <a:headEnd/>
            <a:tailEnd/>
          </a:ln>
        </p:spPr>
      </p:pic>
      <p:pic>
        <p:nvPicPr>
          <p:cNvPr id="14343" name="Picture 7"/>
          <p:cNvPicPr>
            <a:picLocks noChangeAspect="1" noChangeArrowheads="1"/>
          </p:cNvPicPr>
          <p:nvPr/>
        </p:nvPicPr>
        <p:blipFill>
          <a:blip r:embed="rId7"/>
          <a:srcRect/>
          <a:stretch>
            <a:fillRect/>
          </a:stretch>
        </p:blipFill>
        <p:spPr bwMode="auto">
          <a:xfrm>
            <a:off x="6172200" y="2558774"/>
            <a:ext cx="1524000" cy="971826"/>
          </a:xfrm>
          <a:prstGeom prst="roundRect">
            <a:avLst>
              <a:gd name="adj" fmla="val 26894"/>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s.jpg"/>
          <p:cNvPicPr>
            <a:picLocks noGrp="1" noChangeAspect="1"/>
          </p:cNvPicPr>
          <p:nvPr>
            <p:ph idx="1"/>
          </p:nvPr>
        </p:nvPicPr>
        <p:blipFill>
          <a:blip r:embed="rId2"/>
          <a:stretch>
            <a:fillRect/>
          </a:stretch>
        </p:blipFill>
        <p:spPr>
          <a:xfrm>
            <a:off x="609600" y="762000"/>
            <a:ext cx="7620000" cy="498863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754" name="Group 170"/>
          <p:cNvGraphicFramePr>
            <a:graphicFrameLocks noGrp="1"/>
          </p:cNvGraphicFramePr>
          <p:nvPr/>
        </p:nvGraphicFramePr>
        <p:xfrm>
          <a:off x="838200" y="1828800"/>
          <a:ext cx="7696200" cy="3657600"/>
        </p:xfrm>
        <a:graphic>
          <a:graphicData uri="http://schemas.openxmlformats.org/drawingml/2006/table">
            <a:tbl>
              <a:tblPr firstRow="1" bandRow="1">
                <a:tableStyleId>{EB9631B5-78F2-41C9-869B-9F39066F8104}</a:tableStyleId>
              </a:tblPr>
              <a:tblGrid>
                <a:gridCol w="2565400"/>
                <a:gridCol w="2565400"/>
                <a:gridCol w="2565400"/>
              </a:tblGrid>
              <a:tr h="600942">
                <a:tc>
                  <a:txBody>
                    <a:bodyPr/>
                    <a:lstStyle/>
                    <a:p>
                      <a:pPr marL="0" marR="0" lvl="0" indent="0" algn="l"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dirty="0" smtClean="0">
                          <a:ln>
                            <a:noFill/>
                          </a:ln>
                          <a:effectLst/>
                          <a:latin typeface="Georgia" pitchFamily="18" charset="0"/>
                        </a:rPr>
                        <a:t>DRUGS</a:t>
                      </a:r>
                      <a:endParaRPr kumimoji="0" lang="en-US" sz="2400" b="1" i="0" u="none" strike="noStrike" cap="none" normalizeH="0" baseline="0" dirty="0" smtClean="0">
                        <a:ln>
                          <a:noFill/>
                        </a:ln>
                        <a:solidFill>
                          <a:schemeClr val="tx1"/>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DOSAGE</a:t>
                      </a:r>
                      <a:endParaRPr kumimoji="0" lang="en-US" sz="2400" b="1" i="0" u="none" strike="noStrike" cap="none" normalizeH="0" baseline="0" smtClean="0">
                        <a:ln>
                          <a:noFill/>
                        </a:ln>
                        <a:solidFill>
                          <a:schemeClr val="tx1"/>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DURATION</a:t>
                      </a:r>
                      <a:endParaRPr kumimoji="0" lang="en-US" sz="2400" b="1" i="0" u="none" strike="noStrike" cap="none" normalizeH="0" baseline="0" smtClean="0">
                        <a:ln>
                          <a:noFill/>
                        </a:ln>
                        <a:solidFill>
                          <a:schemeClr val="tx1"/>
                        </a:solidFill>
                        <a:effectLst/>
                        <a:latin typeface="Georgia" pitchFamily="18" charset="0"/>
                      </a:endParaRPr>
                    </a:p>
                  </a:txBody>
                  <a:tcPr horzOverflow="overflow"/>
                </a:tc>
              </a:tr>
              <a:tr h="618086">
                <a:tc>
                  <a:txBody>
                    <a:bodyPr/>
                    <a:lstStyle/>
                    <a:p>
                      <a:pPr marL="0" marR="0" lvl="0" indent="0" algn="l"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Terbinafine</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Twice daily</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1 week</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r>
              <a:tr h="1236688">
                <a:tc>
                  <a:txBody>
                    <a:bodyPr/>
                    <a:lstStyle/>
                    <a:p>
                      <a:pPr marL="0" marR="0" lvl="0" indent="0" algn="l"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Butenafine</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Once daily</a:t>
                      </a:r>
                    </a:p>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Twice daily</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4 weeks</a:t>
                      </a:r>
                    </a:p>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1 week</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r>
              <a:tr h="600942">
                <a:tc>
                  <a:txBody>
                    <a:bodyPr/>
                    <a:lstStyle/>
                    <a:p>
                      <a:pPr marL="0" marR="0" lvl="0" indent="0" algn="l"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Ketoconazole</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Once daily</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2-6 weeks</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r>
              <a:tr h="600942">
                <a:tc>
                  <a:txBody>
                    <a:bodyPr/>
                    <a:lstStyle/>
                    <a:p>
                      <a:pPr marL="0" marR="0" lvl="0" indent="0" algn="l"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smtClean="0">
                          <a:ln>
                            <a:noFill/>
                          </a:ln>
                          <a:effectLst/>
                          <a:latin typeface="Georgia" pitchFamily="18" charset="0"/>
                        </a:rPr>
                        <a:t>Clotrimazole</a:t>
                      </a:r>
                      <a:endParaRPr kumimoji="0" lang="en-US" sz="2400" b="0" i="0" u="none" strike="noStrike" cap="none" normalizeH="0" baseline="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dirty="0" smtClean="0">
                          <a:ln>
                            <a:noFill/>
                          </a:ln>
                          <a:effectLst/>
                          <a:latin typeface="Georgia" pitchFamily="18" charset="0"/>
                        </a:rPr>
                        <a:t>Twice daily</a:t>
                      </a:r>
                      <a:endParaRPr kumimoji="0" lang="en-US" sz="2400" b="0" i="0" u="none" strike="noStrike" cap="none" normalizeH="0" baseline="0" dirty="0" smtClean="0">
                        <a:ln>
                          <a:noFill/>
                        </a:ln>
                        <a:solidFill>
                          <a:srgbClr val="000000"/>
                        </a:solidFill>
                        <a:effectLst/>
                        <a:latin typeface="Georgia" pitchFamily="18" charset="0"/>
                      </a:endParaRPr>
                    </a:p>
                  </a:txBody>
                  <a:tcPr horzOverflow="overflow"/>
                </a:tc>
                <a:tc>
                  <a:txBody>
                    <a:bodyPr/>
                    <a:lstStyle/>
                    <a:p>
                      <a:pPr marL="0" marR="0" lvl="0" indent="0" algn="ctr" defTabSz="914400" rtl="0" eaLnBrk="1" fontAlgn="base" latinLnBrk="0" hangingPunct="1">
                        <a:lnSpc>
                          <a:spcPct val="130000"/>
                        </a:lnSpc>
                        <a:spcBef>
                          <a:spcPct val="20000"/>
                        </a:spcBef>
                        <a:spcAft>
                          <a:spcPct val="0"/>
                        </a:spcAft>
                        <a:buClr>
                          <a:srgbClr val="FF0000"/>
                        </a:buClr>
                        <a:buSzPct val="80000"/>
                        <a:buFontTx/>
                        <a:buNone/>
                        <a:tabLst/>
                      </a:pPr>
                      <a:r>
                        <a:rPr kumimoji="0" lang="en-US" sz="2400" u="none" strike="noStrike" cap="none" normalizeH="0" baseline="0" dirty="0" smtClean="0">
                          <a:ln>
                            <a:noFill/>
                          </a:ln>
                          <a:effectLst/>
                          <a:latin typeface="Georgia" pitchFamily="18" charset="0"/>
                        </a:rPr>
                        <a:t>2-4 weeks</a:t>
                      </a:r>
                      <a:endParaRPr kumimoji="0" lang="en-US" sz="2400" b="0" i="0" u="none" strike="noStrike" cap="none" normalizeH="0" baseline="0" dirty="0" smtClean="0">
                        <a:ln>
                          <a:noFill/>
                        </a:ln>
                        <a:solidFill>
                          <a:srgbClr val="000000"/>
                        </a:solidFill>
                        <a:effectLst/>
                        <a:latin typeface="Georgia" pitchFamily="18" charset="0"/>
                      </a:endParaRPr>
                    </a:p>
                  </a:txBody>
                  <a:tcPr horzOverflow="overflow"/>
                </a:tc>
              </a:tr>
            </a:tbl>
          </a:graphicData>
        </a:graphic>
      </p:graphicFrame>
      <p:sp>
        <p:nvSpPr>
          <p:cNvPr id="40981" name="Text Box 129"/>
          <p:cNvSpPr txBox="1">
            <a:spLocks noChangeArrowheads="1"/>
          </p:cNvSpPr>
          <p:nvPr/>
        </p:nvSpPr>
        <p:spPr bwMode="auto">
          <a:xfrm>
            <a:off x="381000" y="3048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latin typeface="Script MT Bold" pitchFamily="66" charset="0"/>
              </a:rPr>
              <a:t>Topical Antifungal Agents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2"/>
          <p:cNvSpPr>
            <a:spLocks noGrp="1" noChangeArrowheads="1"/>
          </p:cNvSpPr>
          <p:nvPr>
            <p:ph type="title"/>
          </p:nvPr>
        </p:nvSpPr>
        <p:spPr>
          <a:xfrm>
            <a:off x="266700" y="304800"/>
            <a:ext cx="8610600" cy="914400"/>
          </a:xfrm>
        </p:spPr>
        <p:txBody>
          <a:bodyPr/>
          <a:lstStyle/>
          <a:p>
            <a:r>
              <a:rPr lang="en-US" sz="3600" smtClean="0">
                <a:latin typeface="Script MT Bold" pitchFamily="66" charset="0"/>
              </a:rPr>
              <a:t>Oral Antifungal drugs used in Superficial Mycosis</a:t>
            </a:r>
          </a:p>
        </p:txBody>
      </p:sp>
      <p:sp>
        <p:nvSpPr>
          <p:cNvPr id="41987" name="Rectangle 23" descr="Rectangle: Click to edit Master text styles&#10;Second level&#10;Third level&#10;Fourth level&#10;Fifth level"/>
          <p:cNvSpPr>
            <a:spLocks noGrp="1" noChangeArrowheads="1"/>
          </p:cNvSpPr>
          <p:nvPr>
            <p:ph type="body" idx="1"/>
          </p:nvPr>
        </p:nvSpPr>
        <p:spPr>
          <a:xfrm>
            <a:off x="952500" y="1524000"/>
            <a:ext cx="7239000" cy="3124200"/>
          </a:xfrm>
        </p:spPr>
        <p:txBody>
          <a:bodyPr/>
          <a:lstStyle/>
          <a:p>
            <a:pPr>
              <a:lnSpc>
                <a:spcPct val="150000"/>
              </a:lnSpc>
            </a:pPr>
            <a:r>
              <a:rPr lang="en-US" sz="2400" smtClean="0">
                <a:latin typeface="Georgia" pitchFamily="18" charset="0"/>
              </a:rPr>
              <a:t>Terbinafine</a:t>
            </a:r>
          </a:p>
          <a:p>
            <a:pPr>
              <a:lnSpc>
                <a:spcPct val="150000"/>
              </a:lnSpc>
            </a:pPr>
            <a:r>
              <a:rPr lang="en-US" sz="2400" smtClean="0">
                <a:latin typeface="Georgia" pitchFamily="18" charset="0"/>
              </a:rPr>
              <a:t>Itraconazole</a:t>
            </a:r>
          </a:p>
          <a:p>
            <a:pPr>
              <a:lnSpc>
                <a:spcPct val="150000"/>
              </a:lnSpc>
            </a:pPr>
            <a:r>
              <a:rPr lang="en-US" sz="2400" smtClean="0">
                <a:latin typeface="Georgia" pitchFamily="18" charset="0"/>
              </a:rPr>
              <a:t>Fluconazole</a:t>
            </a:r>
          </a:p>
          <a:p>
            <a:pPr>
              <a:lnSpc>
                <a:spcPct val="150000"/>
              </a:lnSpc>
            </a:pPr>
            <a:r>
              <a:rPr lang="en-US" sz="2400" smtClean="0">
                <a:latin typeface="Georgia" pitchFamily="18" charset="0"/>
              </a:rPr>
              <a:t>Griseofulvin</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pPr eaLnBrk="1" hangingPunct="1"/>
            <a:r>
              <a:rPr lang="en-US" sz="3600" smtClean="0">
                <a:latin typeface="Script MT Bold" pitchFamily="66" charset="0"/>
              </a:rPr>
              <a:t>Candidiasis</a:t>
            </a:r>
          </a:p>
        </p:txBody>
      </p:sp>
      <p:sp>
        <p:nvSpPr>
          <p:cNvPr id="43011" name="Rectangle 3"/>
          <p:cNvSpPr>
            <a:spLocks noGrp="1" noChangeArrowheads="1"/>
          </p:cNvSpPr>
          <p:nvPr>
            <p:ph sz="quarter" idx="1"/>
          </p:nvPr>
        </p:nvSpPr>
        <p:spPr>
          <a:xfrm>
            <a:off x="304800" y="990600"/>
            <a:ext cx="8504238" cy="4572000"/>
          </a:xfrm>
        </p:spPr>
        <p:txBody>
          <a:bodyPr/>
          <a:lstStyle/>
          <a:p>
            <a:pPr eaLnBrk="1" hangingPunct="1">
              <a:lnSpc>
                <a:spcPct val="80000"/>
              </a:lnSpc>
            </a:pPr>
            <a:endParaRPr lang="en-US" sz="2000" smtClean="0"/>
          </a:p>
          <a:p>
            <a:pPr eaLnBrk="1" hangingPunct="1">
              <a:lnSpc>
                <a:spcPct val="80000"/>
              </a:lnSpc>
            </a:pPr>
            <a:r>
              <a:rPr lang="en-US" sz="2400" b="1" smtClean="0">
                <a:latin typeface="Georgia" pitchFamily="18" charset="0"/>
              </a:rPr>
              <a:t>Candidal skin infections</a:t>
            </a:r>
            <a:r>
              <a:rPr lang="en-US" sz="2400" smtClean="0">
                <a:latin typeface="Georgia" pitchFamily="18" charset="0"/>
              </a:rPr>
              <a:t>: </a:t>
            </a:r>
          </a:p>
          <a:p>
            <a:pPr lvl="1" eaLnBrk="1" hangingPunct="1">
              <a:lnSpc>
                <a:spcPct val="150000"/>
              </a:lnSpc>
            </a:pPr>
            <a:r>
              <a:rPr lang="en-US" sz="2200" smtClean="0">
                <a:latin typeface="Georgia" pitchFamily="18" charset="0"/>
              </a:rPr>
              <a:t>May be treated with topical imidazole antifungals, e.g. clotrimazole, ketoconazole, miconazole; topical terbinafine is an alternative. </a:t>
            </a:r>
          </a:p>
          <a:p>
            <a:pPr lvl="1" eaLnBrk="1" hangingPunct="1">
              <a:lnSpc>
                <a:spcPct val="150000"/>
              </a:lnSpc>
            </a:pPr>
            <a:r>
              <a:rPr lang="en-US" sz="2200" smtClean="0">
                <a:latin typeface="Georgia" pitchFamily="18" charset="0"/>
              </a:rPr>
              <a:t>Topical application of nystatin is also effective for candidiasis but it is ineffective against dermatophytosis. </a:t>
            </a:r>
          </a:p>
          <a:p>
            <a:pPr lvl="1" eaLnBrk="1" hangingPunct="1">
              <a:lnSpc>
                <a:spcPct val="150000"/>
              </a:lnSpc>
            </a:pPr>
            <a:r>
              <a:rPr lang="en-US" sz="2200" smtClean="0">
                <a:latin typeface="Georgia" pitchFamily="18" charset="0"/>
              </a:rPr>
              <a:t>Refractory candidiasis requires systemic treatment, usually with fluconazole. </a:t>
            </a:r>
          </a:p>
          <a:p>
            <a:pPr lvl="1" eaLnBrk="1" hangingPunct="1">
              <a:lnSpc>
                <a:spcPct val="150000"/>
              </a:lnSpc>
            </a:pPr>
            <a:r>
              <a:rPr lang="en-US" sz="2200" smtClean="0">
                <a:latin typeface="Georgia" pitchFamily="18" charset="0"/>
              </a:rPr>
              <a:t>Systemic treatment with terbinafine is not appropriate for refractory candidiasis. </a:t>
            </a:r>
          </a:p>
          <a:p>
            <a:pPr eaLnBrk="1" hangingPunct="1">
              <a:lnSpc>
                <a:spcPct val="80000"/>
              </a:lnSpc>
              <a:buFont typeface="Arial" pitchFamily="34" charset="0"/>
              <a:buNone/>
            </a:pPr>
            <a:endParaRPr lang="en-US" sz="2200" smtClean="0">
              <a:latin typeface="Georgia"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382000" cy="990600"/>
          </a:xfrm>
        </p:spPr>
        <p:txBody>
          <a:bodyPr/>
          <a:lstStyle/>
          <a:p>
            <a:pPr eaLnBrk="1" hangingPunct="1"/>
            <a:r>
              <a:rPr lang="en-US" sz="3600" smtClean="0">
                <a:latin typeface="Script MT Bold" pitchFamily="66" charset="0"/>
              </a:rPr>
              <a:t>Pityriasis versicolor</a:t>
            </a:r>
          </a:p>
        </p:txBody>
      </p:sp>
      <p:sp>
        <p:nvSpPr>
          <p:cNvPr id="44035" name="Rectangle 3"/>
          <p:cNvSpPr>
            <a:spLocks noGrp="1" noChangeArrowheads="1"/>
          </p:cNvSpPr>
          <p:nvPr>
            <p:ph sz="quarter" idx="1"/>
          </p:nvPr>
        </p:nvSpPr>
        <p:spPr>
          <a:xfrm>
            <a:off x="304800" y="1066800"/>
            <a:ext cx="8534400" cy="4876800"/>
          </a:xfrm>
        </p:spPr>
        <p:txBody>
          <a:bodyPr/>
          <a:lstStyle/>
          <a:p>
            <a:pPr algn="just" eaLnBrk="1" hangingPunct="1">
              <a:lnSpc>
                <a:spcPct val="150000"/>
              </a:lnSpc>
            </a:pPr>
            <a:r>
              <a:rPr lang="en-US" sz="2200" smtClean="0">
                <a:latin typeface="Georgia" pitchFamily="18" charset="0"/>
              </a:rPr>
              <a:t>May be treated with ketoconazole shampoo or selenium sulphide shampoo used as a lotion (diluted with water to reduce irritation). </a:t>
            </a:r>
          </a:p>
          <a:p>
            <a:pPr algn="just" eaLnBrk="1" hangingPunct="1">
              <a:lnSpc>
                <a:spcPct val="150000"/>
              </a:lnSpc>
            </a:pPr>
            <a:endParaRPr lang="en-US" sz="2200" smtClean="0">
              <a:latin typeface="Georgia" pitchFamily="18" charset="0"/>
            </a:endParaRPr>
          </a:p>
          <a:p>
            <a:pPr algn="just" eaLnBrk="1" hangingPunct="1">
              <a:lnSpc>
                <a:spcPct val="150000"/>
              </a:lnSpc>
            </a:pPr>
            <a:r>
              <a:rPr lang="en-US" sz="2200" smtClean="0">
                <a:latin typeface="Georgia" pitchFamily="18" charset="0"/>
              </a:rPr>
              <a:t>Topical imidazole antifungals are alternatives but large quantities may be required. If topical therapy fails, or if the infection is widespread, pityriasis versicolor may require systemic treatment with itraconazole or fluconazole.</a:t>
            </a:r>
          </a:p>
          <a:p>
            <a:pPr algn="just" eaLnBrk="1" hangingPunct="1">
              <a:lnSpc>
                <a:spcPct val="150000"/>
              </a:lnSpc>
            </a:pPr>
            <a:endParaRPr lang="en-US" sz="2200" smtClean="0">
              <a:latin typeface="Georgia" pitchFamily="18" charset="0"/>
            </a:endParaRPr>
          </a:p>
          <a:p>
            <a:pPr algn="just" eaLnBrk="1" hangingPunct="1">
              <a:lnSpc>
                <a:spcPct val="150000"/>
              </a:lnSpc>
            </a:pPr>
            <a:r>
              <a:rPr lang="en-US" sz="2200" smtClean="0">
                <a:latin typeface="Georgia" pitchFamily="18" charset="0"/>
              </a:rPr>
              <a:t>Relapse is common, especially in the immunocompromised.</a:t>
            </a:r>
          </a:p>
          <a:p>
            <a:pPr algn="just" eaLnBrk="1" hangingPunct="1">
              <a:lnSpc>
                <a:spcPct val="150000"/>
              </a:lnSpc>
            </a:pPr>
            <a:endParaRPr lang="en-US" sz="2200" smtClean="0">
              <a:latin typeface="Georgia"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smtClean="0">
                <a:latin typeface="Script MT Bold" pitchFamily="66" charset="0"/>
              </a:rPr>
              <a:t>Oral Antifungal drugs used in Superficial Mycosis</a:t>
            </a:r>
          </a:p>
        </p:txBody>
      </p:sp>
      <p:sp>
        <p:nvSpPr>
          <p:cNvPr id="45059" name="Rectangle 4" descr="Rectangle: Click to edit Master text styles&#10;Second level&#10;Third level&#10;Fourth level&#10;Fifth level"/>
          <p:cNvSpPr>
            <a:spLocks noGrp="1" noChangeArrowheads="1"/>
          </p:cNvSpPr>
          <p:nvPr>
            <p:ph sz="quarter" idx="1"/>
          </p:nvPr>
        </p:nvSpPr>
        <p:spPr>
          <a:xfrm>
            <a:off x="301625" y="1527175"/>
            <a:ext cx="8504238" cy="4572000"/>
          </a:xfrm>
        </p:spPr>
        <p:txBody>
          <a:bodyPr/>
          <a:lstStyle/>
          <a:p>
            <a:pPr eaLnBrk="1" hangingPunct="1">
              <a:lnSpc>
                <a:spcPct val="150000"/>
              </a:lnSpc>
            </a:pPr>
            <a:r>
              <a:rPr lang="en-US" smtClean="0">
                <a:latin typeface="Georgia" pitchFamily="18" charset="0"/>
              </a:rPr>
              <a:t>Terbinafine</a:t>
            </a:r>
          </a:p>
          <a:p>
            <a:pPr eaLnBrk="1" hangingPunct="1">
              <a:lnSpc>
                <a:spcPct val="150000"/>
              </a:lnSpc>
            </a:pPr>
            <a:r>
              <a:rPr lang="en-US" smtClean="0">
                <a:latin typeface="Georgia" pitchFamily="18" charset="0"/>
              </a:rPr>
              <a:t>Itraconazole</a:t>
            </a:r>
          </a:p>
          <a:p>
            <a:pPr eaLnBrk="1" hangingPunct="1">
              <a:lnSpc>
                <a:spcPct val="150000"/>
              </a:lnSpc>
            </a:pPr>
            <a:r>
              <a:rPr lang="en-US" smtClean="0">
                <a:latin typeface="Georgia" pitchFamily="18" charset="0"/>
              </a:rPr>
              <a:t>Fluconazole</a:t>
            </a:r>
          </a:p>
          <a:p>
            <a:pPr eaLnBrk="1" hangingPunct="1">
              <a:lnSpc>
                <a:spcPct val="150000"/>
              </a:lnSpc>
            </a:pPr>
            <a:r>
              <a:rPr lang="en-US" smtClean="0">
                <a:latin typeface="Georgia" pitchFamily="18" charset="0"/>
              </a:rPr>
              <a:t>Griseofulvin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304800" y="304800"/>
          <a:ext cx="8229600" cy="114300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57200">
                <a:tc>
                  <a:txBody>
                    <a:bodyPr/>
                    <a:lstStyle/>
                    <a:p>
                      <a:r>
                        <a:rPr lang="en-US" sz="2400" dirty="0" smtClean="0"/>
                        <a:t>journal</a:t>
                      </a:r>
                      <a:endParaRPr lang="en-US" sz="2400" dirty="0"/>
                    </a:p>
                  </a:txBody>
                  <a:tcPr/>
                </a:tc>
                <a:tc>
                  <a:txBody>
                    <a:bodyPr/>
                    <a:lstStyle/>
                    <a:p>
                      <a:r>
                        <a:rPr lang="en-US" sz="2400" dirty="0" smtClean="0"/>
                        <a:t>Title</a:t>
                      </a:r>
                    </a:p>
                    <a:p>
                      <a:r>
                        <a:rPr lang="en-US" sz="2400" dirty="0" smtClean="0"/>
                        <a:t>Level of evidence</a:t>
                      </a:r>
                      <a:endParaRPr lang="en-US" sz="2400" dirty="0"/>
                    </a:p>
                  </a:txBody>
                  <a:tcPr/>
                </a:tc>
                <a:tc>
                  <a:txBody>
                    <a:bodyPr/>
                    <a:lstStyle/>
                    <a:p>
                      <a:r>
                        <a:rPr lang="en-US" sz="2400" dirty="0" smtClean="0"/>
                        <a:t>method</a:t>
                      </a:r>
                      <a:endParaRPr lang="en-US" sz="2400" dirty="0"/>
                    </a:p>
                  </a:txBody>
                  <a:tcPr/>
                </a:tc>
                <a:tc>
                  <a:txBody>
                    <a:bodyPr/>
                    <a:lstStyle/>
                    <a:p>
                      <a:r>
                        <a:rPr lang="en-US" sz="2400" dirty="0" smtClean="0"/>
                        <a:t>result</a:t>
                      </a:r>
                      <a:endParaRPr lang="en-US" sz="2400" dirty="0"/>
                    </a:p>
                  </a:txBody>
                  <a:tcPr/>
                </a:tc>
                <a:tc>
                  <a:txBody>
                    <a:bodyPr/>
                    <a:lstStyle/>
                    <a:p>
                      <a:r>
                        <a:rPr lang="en-US" sz="2400" dirty="0" smtClean="0"/>
                        <a:t>conclusion</a:t>
                      </a:r>
                      <a:endParaRPr lang="en-US" sz="2400" dirty="0"/>
                    </a:p>
                  </a:txBody>
                  <a:tcPr/>
                </a:tc>
              </a:tr>
              <a:tr h="2400300">
                <a:tc>
                  <a:txBody>
                    <a:bodyPr/>
                    <a:lstStyle/>
                    <a:p>
                      <a:r>
                        <a:rPr lang="en-US" sz="1800" b="1" kern="1200" dirty="0" smtClean="0">
                          <a:solidFill>
                            <a:schemeClr val="dk1"/>
                          </a:solidFill>
                          <a:latin typeface="+mn-lt"/>
                          <a:ea typeface="+mn-ea"/>
                          <a:cs typeface="+mn-cs"/>
                        </a:rPr>
                        <a:t>British Journal of Dermatology</a:t>
                      </a:r>
                      <a:endParaRPr lang="en-US" sz="1800" kern="1200" dirty="0" smtClean="0">
                        <a:solidFill>
                          <a:schemeClr val="dk1"/>
                        </a:solidFill>
                        <a:latin typeface="+mn-lt"/>
                        <a:ea typeface="+mn-ea"/>
                        <a:cs typeface="+mn-cs"/>
                      </a:endParaRPr>
                    </a:p>
                    <a:p>
                      <a:r>
                        <a:rPr lang="en-US" sz="1800" u="sng" kern="1200" dirty="0" smtClean="0">
                          <a:solidFill>
                            <a:schemeClr val="dk1"/>
                          </a:solidFill>
                          <a:latin typeface="+mn-lt"/>
                          <a:ea typeface="+mn-ea"/>
                          <a:cs typeface="+mn-cs"/>
                          <a:hlinkClick r:id="rId3"/>
                        </a:rPr>
                        <a:t>Volume 150, Issue 3, </a:t>
                      </a:r>
                      <a:r>
                        <a:rPr lang="en-US" sz="1800" kern="1200" dirty="0" smtClean="0">
                          <a:solidFill>
                            <a:schemeClr val="dk1"/>
                          </a:solidFill>
                          <a:latin typeface="+mn-lt"/>
                          <a:ea typeface="+mn-ea"/>
                          <a:cs typeface="+mn-cs"/>
                        </a:rPr>
                        <a:t>pages 537–544, March 2004</a:t>
                      </a:r>
                    </a:p>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Cumulative meta-analysis of systemic antifungal agents for the treatment of </a:t>
                      </a:r>
                      <a:r>
                        <a:rPr lang="en-US" sz="1800" b="1" kern="1200" dirty="0" err="1" smtClean="0">
                          <a:solidFill>
                            <a:schemeClr val="dk1"/>
                          </a:solidFill>
                          <a:latin typeface="+mn-lt"/>
                          <a:ea typeface="+mn-ea"/>
                          <a:cs typeface="+mn-cs"/>
                        </a:rPr>
                        <a:t>onychomycosis</a:t>
                      </a:r>
                      <a:endParaRPr lang="en-US" sz="18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smtClean="0">
                          <a:solidFill>
                            <a:schemeClr val="dk1"/>
                          </a:solidFill>
                          <a:latin typeface="+mn-lt"/>
                          <a:ea typeface="+mn-ea"/>
                          <a:cs typeface="+mn-cs"/>
                        </a:rPr>
                        <a:t>Level 1a</a:t>
                      </a:r>
                      <a:endParaRPr lang="en-US" sz="1800" kern="1200" dirty="0" smtClean="0">
                        <a:solidFill>
                          <a:schemeClr val="dk1"/>
                        </a:solidFill>
                        <a:latin typeface="+mn-lt"/>
                        <a:ea typeface="+mn-ea"/>
                        <a:cs typeface="+mn-cs"/>
                      </a:endParaRPr>
                    </a:p>
                    <a:p>
                      <a:endParaRPr lang="en-US" sz="1800" dirty="0"/>
                    </a:p>
                  </a:txBody>
                  <a:tcPr/>
                </a:tc>
                <a:tc>
                  <a:txBody>
                    <a:bodyPr/>
                    <a:lstStyle/>
                    <a:p>
                      <a:r>
                        <a:rPr lang="en-US" sz="1000" kern="1200" dirty="0" smtClean="0">
                          <a:solidFill>
                            <a:schemeClr val="dk1"/>
                          </a:solidFill>
                          <a:latin typeface="+mn-lt"/>
                          <a:ea typeface="+mn-ea"/>
                          <a:cs typeface="+mn-cs"/>
                        </a:rPr>
                        <a:t>studies evaluating the efficacy of the oral antifungal agents </a:t>
                      </a:r>
                      <a:r>
                        <a:rPr lang="en-US" sz="1000" kern="1200" dirty="0" err="1" smtClean="0">
                          <a:solidFill>
                            <a:schemeClr val="dk1"/>
                          </a:solidFill>
                          <a:latin typeface="+mn-lt"/>
                          <a:ea typeface="+mn-ea"/>
                          <a:cs typeface="+mn-cs"/>
                        </a:rPr>
                        <a:t>terbinafine</a:t>
                      </a:r>
                      <a:r>
                        <a:rPr lang="en-US" sz="1000" kern="1200" dirty="0" smtClean="0">
                          <a:solidFill>
                            <a:schemeClr val="dk1"/>
                          </a:solidFill>
                          <a:latin typeface="+mn-lt"/>
                          <a:ea typeface="+mn-ea"/>
                          <a:cs typeface="+mn-cs"/>
                        </a:rPr>
                        <a:t>, itraconazole (pulse or continuous), </a:t>
                      </a:r>
                      <a:r>
                        <a:rPr lang="en-US" sz="1000" kern="1200" dirty="0" err="1" smtClean="0">
                          <a:solidFill>
                            <a:schemeClr val="dk1"/>
                          </a:solidFill>
                          <a:latin typeface="+mn-lt"/>
                          <a:ea typeface="+mn-ea"/>
                          <a:cs typeface="+mn-cs"/>
                        </a:rPr>
                        <a:t>fluconazole</a:t>
                      </a:r>
                      <a:r>
                        <a:rPr lang="en-US" sz="1000" kern="1200" dirty="0" smtClean="0">
                          <a:solidFill>
                            <a:schemeClr val="dk1"/>
                          </a:solidFill>
                          <a:latin typeface="+mn-lt"/>
                          <a:ea typeface="+mn-ea"/>
                          <a:cs typeface="+mn-cs"/>
                        </a:rPr>
                        <a:t> and </a:t>
                      </a:r>
                      <a:r>
                        <a:rPr lang="en-US" sz="1000" kern="1200" dirty="0" err="1" smtClean="0">
                          <a:solidFill>
                            <a:schemeClr val="dk1"/>
                          </a:solidFill>
                          <a:latin typeface="+mn-lt"/>
                          <a:ea typeface="+mn-ea"/>
                          <a:cs typeface="+mn-cs"/>
                        </a:rPr>
                        <a:t>griseofulvin</a:t>
                      </a:r>
                      <a:r>
                        <a:rPr lang="en-US" sz="1000" kern="1200" dirty="0" smtClean="0">
                          <a:solidFill>
                            <a:schemeClr val="dk1"/>
                          </a:solidFill>
                          <a:latin typeface="+mn-lt"/>
                          <a:ea typeface="+mn-ea"/>
                          <a:cs typeface="+mn-cs"/>
                        </a:rPr>
                        <a:t> for treating </a:t>
                      </a:r>
                      <a:r>
                        <a:rPr lang="en-US" sz="1000" kern="1200" dirty="0" err="1" smtClean="0">
                          <a:solidFill>
                            <a:schemeClr val="dk1"/>
                          </a:solidFill>
                          <a:latin typeface="+mn-lt"/>
                          <a:ea typeface="+mn-ea"/>
                          <a:cs typeface="+mn-cs"/>
                        </a:rPr>
                        <a:t>dermatophyte</a:t>
                      </a:r>
                      <a:r>
                        <a:rPr lang="en-US" sz="1000" kern="1200" dirty="0" smtClean="0">
                          <a:solidFill>
                            <a:schemeClr val="dk1"/>
                          </a:solidFill>
                          <a:latin typeface="+mn-lt"/>
                          <a:ea typeface="+mn-ea"/>
                          <a:cs typeface="+mn-cs"/>
                        </a:rPr>
                        <a:t> toenail </a:t>
                      </a:r>
                      <a:r>
                        <a:rPr lang="en-US" sz="1000" kern="1200" dirty="0" err="1" smtClean="0">
                          <a:solidFill>
                            <a:schemeClr val="dk1"/>
                          </a:solidFill>
                          <a:latin typeface="+mn-lt"/>
                          <a:ea typeface="+mn-ea"/>
                          <a:cs typeface="+mn-cs"/>
                        </a:rPr>
                        <a:t>onychomycosis</a:t>
                      </a:r>
                      <a:r>
                        <a:rPr lang="en-US" sz="1000" kern="1200" dirty="0" smtClean="0">
                          <a:solidFill>
                            <a:schemeClr val="dk1"/>
                          </a:solidFill>
                          <a:latin typeface="+mn-lt"/>
                          <a:ea typeface="+mn-ea"/>
                          <a:cs typeface="+mn-cs"/>
                        </a:rPr>
                        <a:t>. Studies included in this meta-analysis required a standard accepted the date of </a:t>
                      </a:r>
                      <a:r>
                        <a:rPr lang="en-US" sz="1000" kern="1200" dirty="0" err="1" smtClean="0">
                          <a:solidFill>
                            <a:schemeClr val="dk1"/>
                          </a:solidFill>
                          <a:latin typeface="+mn-lt"/>
                          <a:ea typeface="+mn-ea"/>
                          <a:cs typeface="+mn-cs"/>
                        </a:rPr>
                        <a:t>publicadosage</a:t>
                      </a:r>
                      <a:r>
                        <a:rPr lang="en-US" sz="1000" kern="1200" dirty="0" smtClean="0">
                          <a:solidFill>
                            <a:schemeClr val="dk1"/>
                          </a:solidFill>
                          <a:latin typeface="+mn-lt"/>
                          <a:ea typeface="+mn-ea"/>
                          <a:cs typeface="+mn-cs"/>
                        </a:rPr>
                        <a:t> regimen, treatment duration and follow-up period. To determine the cumulative meta-analytical average, studies were sequentially pooled by adding one study at a time according to </a:t>
                      </a:r>
                      <a:r>
                        <a:rPr lang="en-US" sz="1000" kern="1200" dirty="0" err="1" smtClean="0">
                          <a:solidFill>
                            <a:schemeClr val="dk1"/>
                          </a:solidFill>
                          <a:latin typeface="+mn-lt"/>
                          <a:ea typeface="+mn-ea"/>
                          <a:cs typeface="+mn-cs"/>
                        </a:rPr>
                        <a:t>tion</a:t>
                      </a:r>
                      <a:r>
                        <a:rPr lang="en-US" sz="1000" kern="1200" dirty="0" smtClean="0">
                          <a:solidFill>
                            <a:schemeClr val="dk1"/>
                          </a:solidFill>
                          <a:latin typeface="+mn-lt"/>
                          <a:ea typeface="+mn-ea"/>
                          <a:cs typeface="+mn-cs"/>
                        </a:rPr>
                        <a:t> (i.e. earliest to the most recent</a:t>
                      </a:r>
                      <a:endParaRPr lang="en-US" sz="1000" dirty="0"/>
                    </a:p>
                  </a:txBody>
                  <a:tcPr/>
                </a:tc>
                <a:tc>
                  <a:txBody>
                    <a:bodyPr/>
                    <a:lstStyle/>
                    <a:p>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terbinafine</a:t>
                      </a:r>
                      <a:r>
                        <a:rPr lang="en-US" sz="1800" kern="1200" dirty="0" smtClean="0">
                          <a:solidFill>
                            <a:schemeClr val="dk1"/>
                          </a:solidFill>
                          <a:latin typeface="+mn-lt"/>
                          <a:ea typeface="+mn-ea"/>
                          <a:cs typeface="+mn-cs"/>
                        </a:rPr>
                        <a:t>, 78 ± 6%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2 studies, 79 patients) to 76 ± 3%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18 studies, 993 patients) (</a:t>
                      </a:r>
                      <a:r>
                        <a:rPr lang="en-US" sz="1800" i="1" kern="1200" dirty="0" smtClean="0">
                          <a:solidFill>
                            <a:schemeClr val="dk1"/>
                          </a:solidFill>
                          <a:latin typeface="+mn-lt"/>
                          <a:ea typeface="+mn-ea"/>
                          <a:cs typeface="+mn-cs"/>
                        </a:rPr>
                        <a:t>P =</a:t>
                      </a:r>
                      <a:r>
                        <a:rPr lang="en-US" sz="1800" kern="1200" dirty="0" smtClean="0">
                          <a:solidFill>
                            <a:schemeClr val="dk1"/>
                          </a:solidFill>
                          <a:latin typeface="+mn-lt"/>
                          <a:ea typeface="+mn-ea"/>
                          <a:cs typeface="+mn-cs"/>
                        </a:rPr>
                        <a:t> 0·68); itraconazole pulse, 75 ± 10%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1 study, 20 patients) to 63 ± 7%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6 studies, 318 patients) (</a:t>
                      </a:r>
                      <a:r>
                        <a:rPr lang="en-US" sz="1800" i="1" kern="1200" dirty="0" smtClean="0">
                          <a:solidFill>
                            <a:schemeClr val="dk1"/>
                          </a:solidFill>
                          <a:latin typeface="+mn-lt"/>
                          <a:ea typeface="+mn-ea"/>
                          <a:cs typeface="+mn-cs"/>
                        </a:rPr>
                        <a:t>P =</a:t>
                      </a:r>
                      <a:r>
                        <a:rPr lang="en-US" sz="1800" kern="1200" dirty="0" smtClean="0">
                          <a:solidFill>
                            <a:schemeClr val="dk1"/>
                          </a:solidFill>
                          <a:latin typeface="+mn-lt"/>
                          <a:ea typeface="+mn-ea"/>
                          <a:cs typeface="+mn-cs"/>
                        </a:rPr>
                        <a:t> 0·25); itraconazole continuous, 63 ± 5%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1 study, 84 patients) to 59 ± 5%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7 studies, 1131 patients) (</a:t>
                      </a:r>
                      <a:r>
                        <a:rPr lang="en-US" sz="1800" i="1" kern="1200" dirty="0" smtClean="0">
                          <a:solidFill>
                            <a:schemeClr val="dk1"/>
                          </a:solidFill>
                          <a:latin typeface="+mn-lt"/>
                          <a:ea typeface="+mn-ea"/>
                          <a:cs typeface="+mn-cs"/>
                        </a:rPr>
                        <a:t>P =</a:t>
                      </a:r>
                      <a:r>
                        <a:rPr lang="en-US" sz="1800" kern="1200" dirty="0" smtClean="0">
                          <a:solidFill>
                            <a:schemeClr val="dk1"/>
                          </a:solidFill>
                          <a:latin typeface="+mn-lt"/>
                          <a:ea typeface="+mn-ea"/>
                          <a:cs typeface="+mn-cs"/>
                        </a:rPr>
                        <a:t> 0·47); </a:t>
                      </a:r>
                      <a:r>
                        <a:rPr lang="en-US" sz="1800" kern="1200" dirty="0" err="1" smtClean="0">
                          <a:solidFill>
                            <a:schemeClr val="dk1"/>
                          </a:solidFill>
                          <a:latin typeface="+mn-lt"/>
                          <a:ea typeface="+mn-ea"/>
                          <a:cs typeface="+mn-cs"/>
                        </a:rPr>
                        <a:t>fluconazole</a:t>
                      </a:r>
                      <a:r>
                        <a:rPr lang="en-US" sz="1800" kern="1200" dirty="0" smtClean="0">
                          <a:solidFill>
                            <a:schemeClr val="dk1"/>
                          </a:solidFill>
                          <a:latin typeface="+mn-lt"/>
                          <a:ea typeface="+mn-ea"/>
                          <a:cs typeface="+mn-cs"/>
                        </a:rPr>
                        <a:t>, 53 ± 6%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1 study, 72 patients) to 48 ± 5%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3 studies, 131 patients) (</a:t>
                      </a:r>
                      <a:r>
                        <a:rPr lang="en-US" sz="1800" i="1" kern="1200" dirty="0" smtClean="0">
                          <a:solidFill>
                            <a:schemeClr val="dk1"/>
                          </a:solidFill>
                          <a:latin typeface="+mn-lt"/>
                          <a:ea typeface="+mn-ea"/>
                          <a:cs typeface="+mn-cs"/>
                        </a:rPr>
                        <a:t>P =</a:t>
                      </a:r>
                      <a:r>
                        <a:rPr lang="en-US" sz="1800" kern="1200" dirty="0" smtClean="0">
                          <a:solidFill>
                            <a:schemeClr val="dk1"/>
                          </a:solidFill>
                          <a:latin typeface="+mn-lt"/>
                          <a:ea typeface="+mn-ea"/>
                          <a:cs typeface="+mn-cs"/>
                        </a:rPr>
                        <a:t> 0·50); and </a:t>
                      </a:r>
                      <a:r>
                        <a:rPr lang="en-US" sz="1800" kern="1200" dirty="0" err="1" smtClean="0">
                          <a:solidFill>
                            <a:schemeClr val="dk1"/>
                          </a:solidFill>
                          <a:latin typeface="+mn-lt"/>
                          <a:ea typeface="+mn-ea"/>
                          <a:cs typeface="+mn-cs"/>
                        </a:rPr>
                        <a:t>griseofulvin</a:t>
                      </a:r>
                      <a:r>
                        <a:rPr lang="en-US" sz="1800" kern="1200" dirty="0" smtClean="0">
                          <a:solidFill>
                            <a:schemeClr val="dk1"/>
                          </a:solidFill>
                          <a:latin typeface="+mn-lt"/>
                          <a:ea typeface="+mn-ea"/>
                          <a:cs typeface="+mn-cs"/>
                        </a:rPr>
                        <a:t>, 55 ± 8% (</a:t>
                      </a:r>
                      <a:r>
                        <a:rPr lang="en-US" sz="1800" i="1" kern="1200" dirty="0" smtClean="0">
                          <a:solidFill>
                            <a:schemeClr val="dk1"/>
                          </a:solidFill>
                          <a:latin typeface="+mn-lt"/>
                          <a:ea typeface="+mn-ea"/>
                          <a:cs typeface="+mn-cs"/>
                        </a:rPr>
                        <a:t>n</a:t>
                      </a:r>
                      <a:r>
                        <a:rPr lang="en-US" sz="1800" kern="1200" dirty="0" smtClean="0">
                          <a:solidFill>
                            <a:schemeClr val="dk1"/>
                          </a:solidFill>
                          <a:latin typeface="+mn-lt"/>
                          <a:ea typeface="+mn-ea"/>
                          <a:cs typeface="+mn-cs"/>
                        </a:rPr>
                        <a:t> = 2 studies, 109 patients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Conclusions </a:t>
                      </a:r>
                      <a:r>
                        <a:rPr lang="en-US" sz="1800" kern="1200" dirty="0" smtClean="0">
                          <a:solidFill>
                            <a:schemeClr val="dk1"/>
                          </a:solidFill>
                          <a:latin typeface="+mn-lt"/>
                          <a:ea typeface="+mn-ea"/>
                          <a:cs typeface="+mn-cs"/>
                        </a:rPr>
                        <a:t> The cumulative meta-analysis of cure rates for RCTs suggests that over time, as new RCTs have been conducted, the efficacy rates have remained consistent. The efficacy rates of open studies are substantially higher compared with RCTs and may therefore overestimate cure rates.</a:t>
                      </a:r>
                    </a:p>
                    <a:p>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questions</a:t>
            </a:r>
            <a:br>
              <a:rPr lang="en-US" dirty="0" smtClean="0"/>
            </a:br>
            <a:endParaRPr lang="en-US" dirty="0"/>
          </a:p>
        </p:txBody>
      </p:sp>
      <p:sp>
        <p:nvSpPr>
          <p:cNvPr id="3" name="Content Placeholder 2"/>
          <p:cNvSpPr>
            <a:spLocks noGrp="1"/>
          </p:cNvSpPr>
          <p:nvPr>
            <p:ph idx="1"/>
          </p:nvPr>
        </p:nvSpPr>
        <p:spPr/>
        <p:txBody>
          <a:bodyPr/>
          <a:lstStyle/>
          <a:p>
            <a:pPr>
              <a:buNone/>
            </a:pPr>
            <a:r>
              <a:rPr lang="en-US" sz="1400" dirty="0" smtClean="0"/>
              <a:t>1.Tinea </a:t>
            </a:r>
            <a:r>
              <a:rPr lang="en-US" sz="1400" dirty="0" err="1" smtClean="0"/>
              <a:t>capitis</a:t>
            </a:r>
            <a:r>
              <a:rPr lang="en-US" sz="1400" dirty="0" smtClean="0"/>
              <a:t> is more common in </a:t>
            </a:r>
          </a:p>
          <a:p>
            <a:pPr>
              <a:buNone/>
            </a:pPr>
            <a:r>
              <a:rPr lang="en-US" sz="1400" dirty="0" err="1" smtClean="0"/>
              <a:t>a)School</a:t>
            </a:r>
            <a:r>
              <a:rPr lang="en-US" sz="1400" dirty="0" smtClean="0"/>
              <a:t> going children</a:t>
            </a:r>
          </a:p>
          <a:p>
            <a:pPr>
              <a:buNone/>
            </a:pPr>
            <a:r>
              <a:rPr lang="en-US" sz="1400" dirty="0" err="1" smtClean="0"/>
              <a:t>b)adults</a:t>
            </a:r>
            <a:endParaRPr lang="en-US" sz="1400" dirty="0" smtClean="0"/>
          </a:p>
          <a:p>
            <a:pPr>
              <a:buNone/>
            </a:pPr>
            <a:r>
              <a:rPr lang="en-US" sz="1400" dirty="0" err="1" smtClean="0"/>
              <a:t>c)Old</a:t>
            </a:r>
            <a:r>
              <a:rPr lang="en-US" sz="1400" dirty="0" smtClean="0"/>
              <a:t> patients</a:t>
            </a:r>
          </a:p>
          <a:p>
            <a:pPr>
              <a:buNone/>
            </a:pPr>
            <a:r>
              <a:rPr lang="en-US" sz="1400" dirty="0" err="1" smtClean="0"/>
              <a:t>d)All</a:t>
            </a:r>
            <a:r>
              <a:rPr lang="en-US" sz="1400" dirty="0" smtClean="0"/>
              <a:t> of the above</a:t>
            </a:r>
          </a:p>
          <a:p>
            <a:pPr>
              <a:buNone/>
            </a:pPr>
            <a:endParaRPr lang="en-US" sz="1400" dirty="0" smtClean="0"/>
          </a:p>
          <a:p>
            <a:pPr>
              <a:buNone/>
            </a:pPr>
            <a:r>
              <a:rPr lang="en-US" sz="1400" dirty="0" smtClean="0"/>
              <a:t>2.Favus is caused by </a:t>
            </a:r>
          </a:p>
          <a:p>
            <a:pPr>
              <a:buNone/>
            </a:pPr>
            <a:r>
              <a:rPr lang="en-US" sz="1400" dirty="0" err="1" smtClean="0"/>
              <a:t>a)t</a:t>
            </a:r>
            <a:r>
              <a:rPr lang="en-US" sz="1400" dirty="0" smtClean="0"/>
              <a:t>. </a:t>
            </a:r>
            <a:r>
              <a:rPr lang="en-US" sz="1400" dirty="0" err="1" smtClean="0"/>
              <a:t>rubrum</a:t>
            </a:r>
            <a:endParaRPr lang="en-US" sz="1400" dirty="0" smtClean="0"/>
          </a:p>
          <a:p>
            <a:pPr>
              <a:buNone/>
            </a:pPr>
            <a:r>
              <a:rPr lang="en-US" sz="1400" dirty="0" err="1" smtClean="0"/>
              <a:t>b)t</a:t>
            </a:r>
            <a:r>
              <a:rPr lang="en-US" sz="1400" dirty="0" smtClean="0"/>
              <a:t>. </a:t>
            </a:r>
            <a:r>
              <a:rPr lang="en-US" sz="1400" dirty="0" err="1" smtClean="0"/>
              <a:t>violaceum</a:t>
            </a:r>
            <a:endParaRPr lang="en-US" sz="1400" dirty="0" smtClean="0"/>
          </a:p>
          <a:p>
            <a:pPr>
              <a:buNone/>
            </a:pPr>
            <a:r>
              <a:rPr lang="en-US" sz="1400" dirty="0" err="1" smtClean="0"/>
              <a:t>c)m</a:t>
            </a:r>
            <a:r>
              <a:rPr lang="en-US" sz="1400" dirty="0" smtClean="0"/>
              <a:t>. </a:t>
            </a:r>
            <a:r>
              <a:rPr lang="en-US" sz="1400" dirty="0" err="1" smtClean="0"/>
              <a:t>canis</a:t>
            </a:r>
            <a:endParaRPr lang="en-US" sz="1400" dirty="0" smtClean="0"/>
          </a:p>
          <a:p>
            <a:pPr>
              <a:buNone/>
            </a:pPr>
            <a:r>
              <a:rPr lang="en-US" sz="1400" dirty="0" err="1" smtClean="0"/>
              <a:t>d)t</a:t>
            </a:r>
            <a:r>
              <a:rPr lang="en-US" sz="1400" dirty="0" smtClean="0"/>
              <a:t>. </a:t>
            </a:r>
            <a:r>
              <a:rPr lang="en-US" sz="1400" dirty="0" err="1" smtClean="0"/>
              <a:t>schonleini</a:t>
            </a:r>
            <a:endParaRPr lang="en-US" sz="1400" dirty="0" smtClean="0"/>
          </a:p>
          <a:p>
            <a:pPr>
              <a:buNone/>
            </a:pPr>
            <a:endParaRPr lang="en-US" sz="1400" dirty="0" smtClean="0"/>
          </a:p>
          <a:p>
            <a:pPr>
              <a:buNone/>
            </a:pPr>
            <a:r>
              <a:rPr lang="en-US" sz="1400" dirty="0" smtClean="0"/>
              <a:t>3.Athlete foot is synonym for </a:t>
            </a:r>
          </a:p>
          <a:p>
            <a:pPr>
              <a:buNone/>
            </a:pPr>
            <a:r>
              <a:rPr lang="en-US" sz="1400" dirty="0" err="1" smtClean="0"/>
              <a:t>a)Teniapedis</a:t>
            </a:r>
            <a:endParaRPr lang="en-US" sz="1400" dirty="0" smtClean="0"/>
          </a:p>
          <a:p>
            <a:pPr>
              <a:buNone/>
            </a:pPr>
            <a:r>
              <a:rPr lang="en-US" sz="1400" dirty="0" err="1" smtClean="0"/>
              <a:t>b)mycetoma</a:t>
            </a:r>
            <a:endParaRPr lang="en-US" sz="1400" dirty="0" smtClean="0"/>
          </a:p>
          <a:p>
            <a:pPr>
              <a:buNone/>
            </a:pPr>
            <a:r>
              <a:rPr lang="en-US" sz="1400" dirty="0" err="1" smtClean="0"/>
              <a:t>c)Podophyllum</a:t>
            </a:r>
            <a:r>
              <a:rPr lang="en-US" sz="1400" dirty="0" smtClean="0"/>
              <a:t> foot</a:t>
            </a:r>
          </a:p>
          <a:p>
            <a:pPr>
              <a:buNone/>
            </a:pPr>
            <a:r>
              <a:rPr lang="en-US" sz="1400" dirty="0" err="1" smtClean="0"/>
              <a:t>d)Plantar</a:t>
            </a:r>
            <a:r>
              <a:rPr lang="en-US" sz="1400" dirty="0" smtClean="0"/>
              <a:t> warts</a:t>
            </a:r>
          </a:p>
          <a:p>
            <a:pPr>
              <a:buNone/>
            </a:pPr>
            <a:endParaRPr 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1400" dirty="0" smtClean="0"/>
              <a:t>4.dhobi’s itch is </a:t>
            </a:r>
          </a:p>
          <a:p>
            <a:pPr>
              <a:buNone/>
            </a:pPr>
            <a:r>
              <a:rPr lang="en-US" sz="1400" dirty="0" err="1" smtClean="0"/>
              <a:t>a)Taeniacorporis</a:t>
            </a:r>
            <a:endParaRPr lang="en-US" sz="1400" dirty="0" smtClean="0"/>
          </a:p>
          <a:p>
            <a:pPr>
              <a:buNone/>
            </a:pPr>
            <a:r>
              <a:rPr lang="en-US" sz="1400" dirty="0" err="1" smtClean="0"/>
              <a:t>b)Taeniacruris</a:t>
            </a:r>
            <a:endParaRPr lang="en-US" sz="1400" dirty="0" smtClean="0"/>
          </a:p>
          <a:p>
            <a:pPr>
              <a:buNone/>
            </a:pPr>
            <a:r>
              <a:rPr lang="en-US" sz="1400" dirty="0" err="1" smtClean="0"/>
              <a:t>c)Taeniamannum</a:t>
            </a:r>
            <a:endParaRPr lang="en-US" sz="1400" dirty="0" smtClean="0"/>
          </a:p>
          <a:p>
            <a:pPr>
              <a:buNone/>
            </a:pPr>
            <a:r>
              <a:rPr lang="en-US" sz="1400" dirty="0" err="1" smtClean="0"/>
              <a:t>d)Taeniapedis</a:t>
            </a:r>
            <a:endParaRPr lang="en-US" sz="1400" dirty="0" smtClean="0"/>
          </a:p>
          <a:p>
            <a:pPr>
              <a:buNone/>
            </a:pPr>
            <a:endParaRPr lang="en-US" sz="1400" dirty="0" smtClean="0"/>
          </a:p>
          <a:p>
            <a:pPr>
              <a:buNone/>
            </a:pPr>
            <a:r>
              <a:rPr lang="en-US" sz="1400" dirty="0" smtClean="0"/>
              <a:t>5.Taenia </a:t>
            </a:r>
            <a:r>
              <a:rPr lang="en-US" sz="1400" dirty="0" err="1" smtClean="0"/>
              <a:t>versicolor</a:t>
            </a:r>
            <a:r>
              <a:rPr lang="en-US" sz="1400" dirty="0" smtClean="0"/>
              <a:t> is caused by</a:t>
            </a:r>
          </a:p>
          <a:p>
            <a:pPr>
              <a:buNone/>
            </a:pPr>
            <a:r>
              <a:rPr lang="en-US" sz="1400" dirty="0" err="1" smtClean="0"/>
              <a:t>a)Trubrum</a:t>
            </a:r>
            <a:endParaRPr lang="en-US" sz="1400" dirty="0" smtClean="0"/>
          </a:p>
          <a:p>
            <a:pPr>
              <a:buNone/>
            </a:pPr>
            <a:r>
              <a:rPr lang="en-US" sz="1400" dirty="0" err="1" smtClean="0"/>
              <a:t>b)Piedra</a:t>
            </a:r>
            <a:endParaRPr lang="en-US" sz="1400" dirty="0" smtClean="0"/>
          </a:p>
          <a:p>
            <a:pPr>
              <a:buNone/>
            </a:pPr>
            <a:r>
              <a:rPr lang="en-US" sz="1400" dirty="0" err="1" smtClean="0"/>
              <a:t>c)Malesseziafurfur</a:t>
            </a:r>
            <a:endParaRPr lang="en-US" sz="1400" dirty="0" smtClean="0"/>
          </a:p>
          <a:p>
            <a:pPr>
              <a:buNone/>
            </a:pPr>
            <a:r>
              <a:rPr lang="en-US" sz="1400" dirty="0" err="1" smtClean="0"/>
              <a:t>d)Demodex</a:t>
            </a:r>
            <a:endParaRPr lang="en-US" sz="1400" dirty="0" smtClean="0"/>
          </a:p>
          <a:p>
            <a:pPr>
              <a:buNone/>
            </a:pPr>
            <a:endParaRPr lang="en-US"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752600"/>
            <a:ext cx="5867400" cy="1015663"/>
          </a:xfrm>
          <a:prstGeom prst="rect">
            <a:avLst/>
          </a:prstGeom>
          <a:noFill/>
        </p:spPr>
        <p:txBody>
          <a:bodyPr wrap="square" rtlCol="0">
            <a:spAutoFit/>
          </a:bodyPr>
          <a:lstStyle/>
          <a:p>
            <a:r>
              <a:rPr lang="en-US" sz="6000" b="1" dirty="0" smtClean="0">
                <a:solidFill>
                  <a:schemeClr val="accent2">
                    <a:lumMod val="75000"/>
                  </a:schemeClr>
                </a:solidFill>
              </a:rPr>
              <a:t>THANK YOU</a:t>
            </a:r>
            <a:endParaRPr lang="en-US" sz="60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0"/>
            <a:ext cx="8229600" cy="1143000"/>
          </a:xfrm>
        </p:spPr>
        <p:txBody>
          <a:bodyPr/>
          <a:lstStyle/>
          <a:p>
            <a:pPr eaLnBrk="1" hangingPunct="1"/>
            <a:r>
              <a:rPr lang="en-US" smtClean="0">
                <a:latin typeface="Script MT Bold" pitchFamily="66" charset="0"/>
              </a:rPr>
              <a:t>Dermatophytes</a:t>
            </a:r>
          </a:p>
        </p:txBody>
      </p:sp>
      <p:sp>
        <p:nvSpPr>
          <p:cNvPr id="26627" name="Rectangle 3"/>
          <p:cNvSpPr>
            <a:spLocks noGrp="1" noChangeArrowheads="1"/>
          </p:cNvSpPr>
          <p:nvPr>
            <p:ph sz="quarter" idx="1"/>
          </p:nvPr>
        </p:nvSpPr>
        <p:spPr>
          <a:xfrm>
            <a:off x="304800" y="3733800"/>
            <a:ext cx="8534400" cy="2697163"/>
          </a:xfrm>
        </p:spPr>
        <p:txBody>
          <a:bodyPr/>
          <a:lstStyle/>
          <a:p>
            <a:pPr algn="just" eaLnBrk="1" hangingPunct="1">
              <a:lnSpc>
                <a:spcPct val="150000"/>
              </a:lnSpc>
            </a:pPr>
            <a:r>
              <a:rPr lang="en-US" sz="2000" smtClean="0">
                <a:latin typeface="Georgia" pitchFamily="18" charset="0"/>
                <a:cs typeface="Andalus" pitchFamily="18" charset="-78"/>
              </a:rPr>
              <a:t>Dermapophytes are moulds, also known as 'ringworm' or 'tinea'.</a:t>
            </a:r>
          </a:p>
          <a:p>
            <a:pPr algn="just" eaLnBrk="1" hangingPunct="1">
              <a:lnSpc>
                <a:spcPct val="150000"/>
              </a:lnSpc>
            </a:pPr>
            <a:r>
              <a:rPr lang="en-US" sz="2000" smtClean="0">
                <a:latin typeface="Georgia" pitchFamily="18" charset="0"/>
                <a:cs typeface="Andalus" pitchFamily="18" charset="-78"/>
              </a:rPr>
              <a:t>Dermatophytes can be transmitted from human to human. </a:t>
            </a:r>
          </a:p>
          <a:p>
            <a:pPr algn="just" eaLnBrk="1" hangingPunct="1">
              <a:lnSpc>
                <a:spcPct val="150000"/>
              </a:lnSpc>
            </a:pPr>
            <a:r>
              <a:rPr lang="en-US" sz="2000" smtClean="0">
                <a:latin typeface="Georgia" pitchFamily="18" charset="0"/>
                <a:cs typeface="Andalus" pitchFamily="18" charset="-78"/>
              </a:rPr>
              <a:t>Humans can also catch animal ringworm, particularly </a:t>
            </a:r>
            <a:r>
              <a:rPr lang="en-US" sz="2000" i="1" smtClean="0">
                <a:latin typeface="Georgia" pitchFamily="18" charset="0"/>
                <a:cs typeface="Andalus" pitchFamily="18" charset="-78"/>
              </a:rPr>
              <a:t>Microsporum canis </a:t>
            </a:r>
            <a:r>
              <a:rPr lang="en-US" sz="2000" smtClean="0">
                <a:latin typeface="Georgia" pitchFamily="18" charset="0"/>
                <a:cs typeface="Andalus" pitchFamily="18" charset="-78"/>
              </a:rPr>
              <a:t>and </a:t>
            </a:r>
            <a:r>
              <a:rPr lang="en-US" sz="2000" i="1" smtClean="0">
                <a:latin typeface="Georgia" pitchFamily="18" charset="0"/>
                <a:cs typeface="Andalus" pitchFamily="18" charset="-78"/>
              </a:rPr>
              <a:t>Trichophyton verrucosum</a:t>
            </a:r>
            <a:r>
              <a:rPr lang="en-US" sz="2000" smtClean="0">
                <a:latin typeface="Georgia" pitchFamily="18" charset="0"/>
                <a:cs typeface="Andalus" pitchFamily="18" charset="-78"/>
              </a:rPr>
              <a:t>, from domestic animals.</a:t>
            </a:r>
          </a:p>
          <a:p>
            <a:pPr algn="just" eaLnBrk="1" hangingPunct="1">
              <a:lnSpc>
                <a:spcPct val="150000"/>
              </a:lnSpc>
            </a:pPr>
            <a:r>
              <a:rPr lang="en-US" sz="2000" b="1" smtClean="0">
                <a:solidFill>
                  <a:srgbClr val="C87700"/>
                </a:solidFill>
                <a:latin typeface="Georgia" pitchFamily="18" charset="0"/>
                <a:cs typeface="Andalus" pitchFamily="18" charset="-78"/>
              </a:rPr>
              <a:t>Names of infections are derived from the area infected:</a:t>
            </a:r>
          </a:p>
        </p:txBody>
      </p:sp>
      <p:pic>
        <p:nvPicPr>
          <p:cNvPr id="26628" name="Picture 4" descr="tineaFaciale_4085_me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261" r="3703"/>
          <a:stretch>
            <a:fillRect/>
          </a:stretch>
        </p:blipFill>
        <p:spPr bwMode="auto">
          <a:xfrm>
            <a:off x="1447800" y="1066800"/>
            <a:ext cx="2057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tinea2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286000"/>
            <a:ext cx="2057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PHIL_579_lor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143000"/>
            <a:ext cx="2133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4"/>
          <p:cNvGrpSpPr>
            <a:grpSpLocks/>
          </p:cNvGrpSpPr>
          <p:nvPr/>
        </p:nvGrpSpPr>
        <p:grpSpPr bwMode="auto">
          <a:xfrm>
            <a:off x="0" y="0"/>
            <a:ext cx="9144000" cy="6858000"/>
            <a:chOff x="96" y="624"/>
            <a:chExt cx="5760" cy="4320"/>
          </a:xfrm>
        </p:grpSpPr>
        <p:graphicFrame>
          <p:nvGraphicFramePr>
            <p:cNvPr id="21" name="Diagram 20"/>
            <p:cNvGraphicFramePr/>
            <p:nvPr/>
          </p:nvGraphicFramePr>
          <p:xfrm>
            <a:off x="96" y="1344"/>
            <a:ext cx="5760" cy="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2" name="Picture 22" descr="246823_E3399">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b="8333"/>
            <a:stretch>
              <a:fillRect/>
            </a:stretch>
          </p:blipFill>
          <p:spPr bwMode="auto">
            <a:xfrm>
              <a:off x="4656" y="1920"/>
              <a:ext cx="74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3" descr="img0049">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6" y="3168"/>
              <a:ext cx="76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4" descr="img0002"/>
            <p:cNvPicPr>
              <a:picLocks noChangeAspect="1" noChangeArrowheads="1"/>
            </p:cNvPicPr>
            <p:nvPr/>
          </p:nvPicPr>
          <p:blipFill>
            <a:blip r:embed="rId11">
              <a:extLst>
                <a:ext uri="{28A0092B-C50C-407E-A947-70E740481C1C}">
                  <a14:useLocalDpi xmlns:a14="http://schemas.microsoft.com/office/drawing/2010/main" val="0"/>
                </a:ext>
              </a:extLst>
            </a:blip>
            <a:srcRect t="12500" b="12500"/>
            <a:stretch>
              <a:fillRect/>
            </a:stretch>
          </p:blipFill>
          <p:spPr bwMode="auto">
            <a:xfrm>
              <a:off x="4224" y="4368"/>
              <a:ext cx="91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5" descr="r0100125">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t="18701" r="38943"/>
            <a:stretch>
              <a:fillRect/>
            </a:stretch>
          </p:blipFill>
          <p:spPr bwMode="auto">
            <a:xfrm>
              <a:off x="1056" y="4368"/>
              <a:ext cx="816"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6" descr="loadBinary">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2" y="816"/>
              <a:ext cx="631"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27" descr="tineaBarbae_2183_l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 y="2976"/>
              <a:ext cx="80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28" descr="img0059">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t="16402" b="17995"/>
            <a:stretch>
              <a:fillRect/>
            </a:stretch>
          </p:blipFill>
          <p:spPr bwMode="auto">
            <a:xfrm>
              <a:off x="384" y="1728"/>
              <a:ext cx="87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Rectangle 29"/>
            <p:cNvSpPr>
              <a:spLocks noChangeArrowheads="1"/>
            </p:cNvSpPr>
            <p:nvPr/>
          </p:nvSpPr>
          <p:spPr bwMode="auto">
            <a:xfrm>
              <a:off x="2544" y="62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eaLnBrk="0" hangingPunct="0"/>
              <a:r>
                <a:rPr lang="en-US" b="1">
                  <a:latin typeface="Georgia" pitchFamily="18" charset="0"/>
                  <a:ea typeface="MS PGothic" pitchFamily="34" charset="-128"/>
                </a:rPr>
                <a:t>Hair</a:t>
              </a:r>
            </a:p>
          </p:txBody>
        </p:sp>
        <p:sp>
          <p:nvSpPr>
            <p:cNvPr id="27660" name="Rectangle 30"/>
            <p:cNvSpPr>
              <a:spLocks noChangeArrowheads="1"/>
            </p:cNvSpPr>
            <p:nvPr/>
          </p:nvSpPr>
          <p:spPr bwMode="auto">
            <a:xfrm>
              <a:off x="4704" y="2832"/>
              <a:ext cx="9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eaLnBrk="0" hangingPunct="0"/>
              <a:r>
                <a:rPr lang="en-US" b="1">
                  <a:latin typeface="Georgia" pitchFamily="18" charset="0"/>
                  <a:ea typeface="MS PGothic" pitchFamily="34" charset="-128"/>
                </a:rPr>
                <a:t>Feet</a:t>
              </a:r>
            </a:p>
          </p:txBody>
        </p:sp>
        <p:sp>
          <p:nvSpPr>
            <p:cNvPr id="27661" name="Rectangle 31"/>
            <p:cNvSpPr>
              <a:spLocks noChangeArrowheads="1"/>
            </p:cNvSpPr>
            <p:nvPr/>
          </p:nvSpPr>
          <p:spPr bwMode="auto">
            <a:xfrm>
              <a:off x="4404" y="1488"/>
              <a:ext cx="124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0" hangingPunct="0"/>
              <a:r>
                <a:rPr lang="en-US" b="1">
                  <a:latin typeface="Georgia" pitchFamily="18" charset="0"/>
                  <a:ea typeface="MS PGothic" pitchFamily="34" charset="-128"/>
                </a:rPr>
                <a:t>Bare &amp; Smooth</a:t>
              </a:r>
            </a:p>
            <a:p>
              <a:pPr algn="ctr" eaLnBrk="0" hangingPunct="0"/>
              <a:r>
                <a:rPr lang="en-US" b="1">
                  <a:latin typeface="Georgia" pitchFamily="18" charset="0"/>
                  <a:ea typeface="MS PGothic" pitchFamily="34" charset="-128"/>
                </a:rPr>
                <a:t> Skin</a:t>
              </a:r>
            </a:p>
          </p:txBody>
        </p:sp>
        <p:sp>
          <p:nvSpPr>
            <p:cNvPr id="27662" name="Rectangle 32"/>
            <p:cNvSpPr>
              <a:spLocks noChangeArrowheads="1"/>
            </p:cNvSpPr>
            <p:nvPr/>
          </p:nvSpPr>
          <p:spPr bwMode="auto">
            <a:xfrm>
              <a:off x="4368" y="4080"/>
              <a:ext cx="6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0" hangingPunct="0"/>
              <a:r>
                <a:rPr lang="en-US" b="1">
                  <a:latin typeface="Georgia" pitchFamily="18" charset="0"/>
                  <a:ea typeface="MS PGothic" pitchFamily="34" charset="-128"/>
                </a:rPr>
                <a:t>Hands</a:t>
              </a:r>
            </a:p>
          </p:txBody>
        </p:sp>
        <p:sp>
          <p:nvSpPr>
            <p:cNvPr id="27663" name="Rectangle 33"/>
            <p:cNvSpPr>
              <a:spLocks noChangeArrowheads="1"/>
            </p:cNvSpPr>
            <p:nvPr/>
          </p:nvSpPr>
          <p:spPr bwMode="auto">
            <a:xfrm>
              <a:off x="816" y="3936"/>
              <a:ext cx="77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0" hangingPunct="0"/>
              <a:r>
                <a:rPr lang="en-US" b="1">
                  <a:latin typeface="Georgia" pitchFamily="18" charset="0"/>
                  <a:ea typeface="MS PGothic" pitchFamily="34" charset="-128"/>
                </a:rPr>
                <a:t>Groin &amp;</a:t>
              </a:r>
            </a:p>
            <a:p>
              <a:pPr eaLnBrk="0" hangingPunct="0"/>
              <a:r>
                <a:rPr lang="en-US" b="1">
                  <a:latin typeface="Georgia" pitchFamily="18" charset="0"/>
                  <a:ea typeface="MS PGothic" pitchFamily="34" charset="-128"/>
                </a:rPr>
                <a:t>Buttocks</a:t>
              </a:r>
            </a:p>
          </p:txBody>
        </p:sp>
        <p:sp>
          <p:nvSpPr>
            <p:cNvPr id="27664" name="Rectangle 34"/>
            <p:cNvSpPr>
              <a:spLocks noChangeArrowheads="1"/>
            </p:cNvSpPr>
            <p:nvPr/>
          </p:nvSpPr>
          <p:spPr bwMode="auto">
            <a:xfrm>
              <a:off x="288" y="2640"/>
              <a:ext cx="10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0" hangingPunct="0"/>
              <a:r>
                <a:rPr lang="en-US" b="1">
                  <a:latin typeface="Georgia" pitchFamily="18" charset="0"/>
                  <a:ea typeface="MS PGothic" pitchFamily="34" charset="-128"/>
                </a:rPr>
                <a:t>Beard Hair</a:t>
              </a:r>
            </a:p>
          </p:txBody>
        </p:sp>
        <p:sp>
          <p:nvSpPr>
            <p:cNvPr id="27665" name="Rectangle 35"/>
            <p:cNvSpPr>
              <a:spLocks noChangeArrowheads="1"/>
            </p:cNvSpPr>
            <p:nvPr/>
          </p:nvSpPr>
          <p:spPr bwMode="auto">
            <a:xfrm>
              <a:off x="384" y="1440"/>
              <a:ext cx="8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0" hangingPunct="0"/>
              <a:r>
                <a:rPr lang="en-US" b="1">
                  <a:latin typeface="Georgia" pitchFamily="18" charset="0"/>
                  <a:ea typeface="MS PGothic" pitchFamily="34" charset="-128"/>
                </a:rPr>
                <a:t>Nail Bed</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0" y="2819400"/>
            <a:ext cx="56388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3088"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buFontTx/>
              <a:buChar char="•"/>
            </a:pPr>
            <a:r>
              <a:rPr lang="en-US" sz="2400">
                <a:latin typeface="Georgia" pitchFamily="18" charset="0"/>
              </a:rPr>
              <a:t>Ring type lesions with redness and scaling at the border and occasional blister formation and itching</a:t>
            </a:r>
          </a:p>
        </p:txBody>
      </p:sp>
      <p:sp>
        <p:nvSpPr>
          <p:cNvPr id="28675" name="Text Box 5"/>
          <p:cNvSpPr txBox="1">
            <a:spLocks noChangeArrowheads="1"/>
          </p:cNvSpPr>
          <p:nvPr/>
        </p:nvSpPr>
        <p:spPr bwMode="auto">
          <a:xfrm>
            <a:off x="457200" y="1143000"/>
            <a:ext cx="332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latin typeface="Script MT Bold" pitchFamily="66" charset="0"/>
              </a:rPr>
              <a:t>Clinical feature</a:t>
            </a:r>
          </a:p>
        </p:txBody>
      </p:sp>
      <p:pic>
        <p:nvPicPr>
          <p:cNvPr id="28676" name="Picture 6" descr="aruna5"/>
          <p:cNvPicPr>
            <a:picLocks noChangeAspect="1" noChangeArrowheads="1"/>
          </p:cNvPicPr>
          <p:nvPr/>
        </p:nvPicPr>
        <p:blipFill>
          <a:blip r:embed="rId3">
            <a:extLst>
              <a:ext uri="{28A0092B-C50C-407E-A947-70E740481C1C}">
                <a14:useLocalDpi xmlns:a14="http://schemas.microsoft.com/office/drawing/2010/main" val="0"/>
              </a:ext>
            </a:extLst>
          </a:blip>
          <a:srcRect l="2869" r="1108" b="17398"/>
          <a:stretch>
            <a:fillRect/>
          </a:stretch>
        </p:blipFill>
        <p:spPr bwMode="auto">
          <a:xfrm>
            <a:off x="6553200" y="2895600"/>
            <a:ext cx="20415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loadBinary"/>
          <p:cNvPicPr>
            <a:picLocks noChangeAspect="1" noChangeArrowheads="1"/>
          </p:cNvPicPr>
          <p:nvPr/>
        </p:nvPicPr>
        <p:blipFill>
          <a:blip r:embed="rId2">
            <a:extLst>
              <a:ext uri="{28A0092B-C50C-407E-A947-70E740481C1C}">
                <a14:useLocalDpi xmlns:a14="http://schemas.microsoft.com/office/drawing/2010/main" val="0"/>
              </a:ext>
            </a:extLst>
          </a:blip>
          <a:srcRect t="5333" b="9334"/>
          <a:stretch>
            <a:fillRect/>
          </a:stretch>
        </p:blipFill>
        <p:spPr bwMode="auto">
          <a:xfrm>
            <a:off x="1600200" y="1447800"/>
            <a:ext cx="152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9" descr="tpedis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1447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title"/>
          </p:nvPr>
        </p:nvSpPr>
        <p:spPr>
          <a:xfrm>
            <a:off x="381000" y="152400"/>
            <a:ext cx="8229600" cy="1143000"/>
          </a:xfrm>
        </p:spPr>
        <p:txBody>
          <a:bodyPr/>
          <a:lstStyle/>
          <a:p>
            <a:pPr eaLnBrk="1" hangingPunct="1"/>
            <a:r>
              <a:rPr lang="en-US" smtClean="0">
                <a:latin typeface="Script MT Bold" pitchFamily="66" charset="0"/>
              </a:rPr>
              <a:t>Tinea Pedis</a:t>
            </a:r>
          </a:p>
        </p:txBody>
      </p:sp>
      <p:sp>
        <p:nvSpPr>
          <p:cNvPr id="29701" name="Rectangle 3"/>
          <p:cNvSpPr>
            <a:spLocks noGrp="1" noChangeArrowheads="1"/>
          </p:cNvSpPr>
          <p:nvPr>
            <p:ph sz="quarter" idx="1"/>
          </p:nvPr>
        </p:nvSpPr>
        <p:spPr>
          <a:xfrm>
            <a:off x="381000" y="3352800"/>
            <a:ext cx="8458200" cy="3124200"/>
          </a:xfrm>
        </p:spPr>
        <p:txBody>
          <a:bodyPr/>
          <a:lstStyle/>
          <a:p>
            <a:pPr algn="just" eaLnBrk="1" hangingPunct="1">
              <a:lnSpc>
                <a:spcPct val="150000"/>
              </a:lnSpc>
              <a:buFontTx/>
              <a:buNone/>
            </a:pPr>
            <a:r>
              <a:rPr lang="en-US" sz="2000" smtClean="0">
                <a:solidFill>
                  <a:srgbClr val="BE640A"/>
                </a:solidFill>
                <a:latin typeface="Georgia" pitchFamily="18" charset="0"/>
              </a:rPr>
              <a:t>Tinea Pedis:</a:t>
            </a:r>
            <a:r>
              <a:rPr lang="en-US" sz="2000" smtClean="0">
                <a:latin typeface="Georgia" pitchFamily="18" charset="0"/>
              </a:rPr>
              <a:t> (athlete's foot): </a:t>
            </a:r>
          </a:p>
          <a:p>
            <a:pPr algn="just" eaLnBrk="1" hangingPunct="1">
              <a:lnSpc>
                <a:spcPct val="150000"/>
              </a:lnSpc>
            </a:pPr>
            <a:r>
              <a:rPr lang="en-US" sz="2000" smtClean="0">
                <a:latin typeface="Georgia" pitchFamily="18" charset="0"/>
              </a:rPr>
              <a:t>Mainly occurs between the toes. </a:t>
            </a:r>
          </a:p>
          <a:p>
            <a:pPr algn="just" eaLnBrk="1" hangingPunct="1">
              <a:lnSpc>
                <a:spcPct val="150000"/>
              </a:lnSpc>
            </a:pPr>
            <a:r>
              <a:rPr lang="en-US" sz="2000" smtClean="0">
                <a:latin typeface="Georgia" pitchFamily="18" charset="0"/>
              </a:rPr>
              <a:t>Is either dry with scaling or moist with maceration, peeling and fissuring of toe webs. </a:t>
            </a:r>
          </a:p>
          <a:p>
            <a:pPr algn="just" eaLnBrk="1" hangingPunct="1">
              <a:lnSpc>
                <a:spcPct val="150000"/>
              </a:lnSpc>
            </a:pPr>
            <a:r>
              <a:rPr lang="en-US" sz="2000" smtClean="0">
                <a:latin typeface="Georgia" pitchFamily="18" charset="0"/>
              </a:rPr>
              <a:t>The skin is red and itchy, often presenting in late childhood or young adulthood.</a:t>
            </a:r>
          </a:p>
          <a:p>
            <a:pPr algn="just" eaLnBrk="1" hangingPunct="1">
              <a:lnSpc>
                <a:spcPct val="80000"/>
              </a:lnSpc>
              <a:buFont typeface="Arial" pitchFamily="34" charset="0"/>
              <a:buNone/>
            </a:pPr>
            <a:endParaRPr lang="en-US" sz="2000" smtClean="0">
              <a:latin typeface="Georgia" pitchFamily="18" charset="0"/>
            </a:endParaRPr>
          </a:p>
        </p:txBody>
      </p:sp>
      <p:pic>
        <p:nvPicPr>
          <p:cNvPr id="29702" name="Picture 5" descr="derm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065338"/>
            <a:ext cx="14478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10"/>
          <p:cNvSpPr>
            <a:spLocks noChangeArrowheads="1"/>
          </p:cNvSpPr>
          <p:nvPr/>
        </p:nvSpPr>
        <p:spPr bwMode="auto">
          <a:xfrm>
            <a:off x="0" y="73025"/>
            <a:ext cx="320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Calibri" pitchFamily="34" charset="0"/>
              </a:rPr>
              <a:t>http://www.patient.co.uk/showdoc/40001023/</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lstStyle/>
          <a:p>
            <a:pPr eaLnBrk="1" hangingPunct="1"/>
            <a:r>
              <a:rPr lang="en-US" smtClean="0">
                <a:latin typeface="Script MT Bold" pitchFamily="66" charset="0"/>
              </a:rPr>
              <a:t>Tinea mannum</a:t>
            </a:r>
          </a:p>
        </p:txBody>
      </p:sp>
      <p:sp>
        <p:nvSpPr>
          <p:cNvPr id="30723" name="Rectangle 3"/>
          <p:cNvSpPr>
            <a:spLocks noGrp="1" noChangeArrowheads="1"/>
          </p:cNvSpPr>
          <p:nvPr>
            <p:ph sz="quarter" idx="1"/>
          </p:nvPr>
        </p:nvSpPr>
        <p:spPr>
          <a:xfrm>
            <a:off x="152400" y="3429000"/>
            <a:ext cx="8839200" cy="2819400"/>
          </a:xfrm>
        </p:spPr>
        <p:txBody>
          <a:bodyPr/>
          <a:lstStyle/>
          <a:p>
            <a:pPr algn="just" eaLnBrk="1" hangingPunct="1">
              <a:lnSpc>
                <a:spcPct val="150000"/>
              </a:lnSpc>
              <a:buFont typeface="Arial" pitchFamily="34" charset="0"/>
              <a:buNone/>
            </a:pPr>
            <a:r>
              <a:rPr lang="en-US" sz="2200" smtClean="0">
                <a:latin typeface="Georgia" pitchFamily="18" charset="0"/>
                <a:cs typeface="Andalus" pitchFamily="18" charset="-78"/>
              </a:rPr>
              <a:t>Tinea manuum (hand): </a:t>
            </a:r>
          </a:p>
          <a:p>
            <a:pPr algn="just" eaLnBrk="1" hangingPunct="1">
              <a:lnSpc>
                <a:spcPct val="150000"/>
              </a:lnSpc>
            </a:pPr>
            <a:r>
              <a:rPr lang="en-US" sz="2200" smtClean="0">
                <a:latin typeface="Georgia" pitchFamily="18" charset="0"/>
                <a:cs typeface="Andalus" pitchFamily="18" charset="-78"/>
              </a:rPr>
              <a:t>Usually only affects the dominant hand and associated with Tinea pedis. </a:t>
            </a:r>
          </a:p>
          <a:p>
            <a:pPr algn="just" eaLnBrk="1" hangingPunct="1">
              <a:lnSpc>
                <a:spcPct val="150000"/>
              </a:lnSpc>
            </a:pPr>
            <a:r>
              <a:rPr lang="en-US" sz="2200" smtClean="0">
                <a:latin typeface="Georgia" pitchFamily="18" charset="0"/>
                <a:cs typeface="Andalus" pitchFamily="18" charset="-78"/>
              </a:rPr>
              <a:t>They are seen as well-demarcated patches of scaling, hyperkeratosis especially on creases of palm.</a:t>
            </a:r>
          </a:p>
          <a:p>
            <a:pPr algn="just" eaLnBrk="1" hangingPunct="1">
              <a:lnSpc>
                <a:spcPct val="150000"/>
              </a:lnSpc>
            </a:pPr>
            <a:r>
              <a:rPr lang="en-US" sz="2200" smtClean="0">
                <a:latin typeface="Georgia" pitchFamily="18" charset="0"/>
                <a:cs typeface="Andalus" pitchFamily="18" charset="-78"/>
              </a:rPr>
              <a:t>Tinea mannum often involves dorsa and sides of fingers.</a:t>
            </a:r>
          </a:p>
        </p:txBody>
      </p:sp>
      <p:pic>
        <p:nvPicPr>
          <p:cNvPr id="30724" name="Picture 5" descr="2531"/>
          <p:cNvPicPr>
            <a:picLocks noChangeAspect="1" noChangeArrowheads="1"/>
          </p:cNvPicPr>
          <p:nvPr/>
        </p:nvPicPr>
        <p:blipFill>
          <a:blip r:embed="rId2">
            <a:extLst>
              <a:ext uri="{28A0092B-C50C-407E-A947-70E740481C1C}">
                <a14:useLocalDpi xmlns:a14="http://schemas.microsoft.com/office/drawing/2010/main" val="0"/>
              </a:ext>
            </a:extLst>
          </a:blip>
          <a:srcRect r="3268" b="7965"/>
          <a:stretch>
            <a:fillRect/>
          </a:stretch>
        </p:blipFill>
        <p:spPr bwMode="auto">
          <a:xfrm>
            <a:off x="3048000" y="1295400"/>
            <a:ext cx="2819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1143000"/>
          </a:xfrm>
        </p:spPr>
        <p:txBody>
          <a:bodyPr/>
          <a:lstStyle/>
          <a:p>
            <a:pPr eaLnBrk="1" hangingPunct="1"/>
            <a:r>
              <a:rPr lang="en-US" smtClean="0">
                <a:latin typeface="Script MT Bold" pitchFamily="66" charset="0"/>
              </a:rPr>
              <a:t>Tinea cruris</a:t>
            </a:r>
          </a:p>
        </p:txBody>
      </p:sp>
      <p:sp>
        <p:nvSpPr>
          <p:cNvPr id="31747" name="Rectangle 3"/>
          <p:cNvSpPr>
            <a:spLocks noGrp="1" noChangeArrowheads="1"/>
          </p:cNvSpPr>
          <p:nvPr>
            <p:ph sz="quarter" idx="1"/>
          </p:nvPr>
        </p:nvSpPr>
        <p:spPr>
          <a:xfrm>
            <a:off x="457200" y="4114800"/>
            <a:ext cx="8153400" cy="2362200"/>
          </a:xfrm>
        </p:spPr>
        <p:txBody>
          <a:bodyPr/>
          <a:lstStyle/>
          <a:p>
            <a:pPr algn="just" eaLnBrk="1" hangingPunct="1">
              <a:lnSpc>
                <a:spcPct val="150000"/>
              </a:lnSpc>
              <a:buFontTx/>
              <a:buNone/>
            </a:pPr>
            <a:r>
              <a:rPr lang="en-US" sz="2400" smtClean="0">
                <a:latin typeface="Georgia" pitchFamily="18" charset="0"/>
              </a:rPr>
              <a:t>Tinea cruris (groin): are Large well-demarcated plaques of scaling dull red/brown skin with possible papules or pustules at margin in groin and on thighs, with possible extension to buttocks.</a:t>
            </a:r>
          </a:p>
          <a:p>
            <a:pPr algn="just" eaLnBrk="1" hangingPunct="1">
              <a:buFontTx/>
              <a:buNone/>
            </a:pPr>
            <a:endParaRPr lang="en-US" sz="2400" smtClean="0">
              <a:latin typeface="Georgia" pitchFamily="18" charset="0"/>
            </a:endParaRPr>
          </a:p>
        </p:txBody>
      </p:sp>
      <p:pic>
        <p:nvPicPr>
          <p:cNvPr id="31748" name="Picture 5" descr="Tinea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0"/>
            <a:ext cx="27432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1153</Words>
  <Application>Microsoft Office PowerPoint</Application>
  <PresentationFormat>On-screen Show (4:3)</PresentationFormat>
  <Paragraphs>212</Paragraphs>
  <Slides>39</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ＭＳ Ｐゴシック</vt:lpstr>
      <vt:lpstr>ＭＳ Ｐゴシック</vt:lpstr>
      <vt:lpstr>Andalus</vt:lpstr>
      <vt:lpstr>Arial</vt:lpstr>
      <vt:lpstr>Book Antiqua</vt:lpstr>
      <vt:lpstr>Calibri</vt:lpstr>
      <vt:lpstr>Georgia</vt:lpstr>
      <vt:lpstr>Lucida Calligraphy</vt:lpstr>
      <vt:lpstr>Script MT Bold</vt:lpstr>
      <vt:lpstr>Times New Roman</vt:lpstr>
      <vt:lpstr>Wingdings 2</vt:lpstr>
      <vt:lpstr>Office Theme</vt:lpstr>
      <vt:lpstr>Fungal infections</vt:lpstr>
      <vt:lpstr>PowerPoint Presentation</vt:lpstr>
      <vt:lpstr>Fungi Causing Skin Infections </vt:lpstr>
      <vt:lpstr>Dermatophytes</vt:lpstr>
      <vt:lpstr>PowerPoint Presentation</vt:lpstr>
      <vt:lpstr>PowerPoint Presentation</vt:lpstr>
      <vt:lpstr>Tinea Pedis</vt:lpstr>
      <vt:lpstr>Tinea mannum</vt:lpstr>
      <vt:lpstr>Tinea cruris</vt:lpstr>
      <vt:lpstr>Tinea corporis</vt:lpstr>
      <vt:lpstr>Tinea capitis </vt:lpstr>
      <vt:lpstr>Onychomycosis</vt:lpstr>
      <vt:lpstr>PowerPoint Presentation</vt:lpstr>
      <vt:lpstr>CULTURE MEDIA FOR FUNGI</vt:lpstr>
      <vt:lpstr>PowerPoint Presentation</vt:lpstr>
      <vt:lpstr>PowerPoint Presentation</vt:lpstr>
      <vt:lpstr>PowerPoint Presentation</vt:lpstr>
      <vt:lpstr>PowerPoint Presentation</vt:lpstr>
      <vt:lpstr>Oral Drugs for Onychomycosis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Pityriasis versicolor </vt:lpstr>
      <vt:lpstr>Investigations </vt:lpstr>
      <vt:lpstr>PowerPoint Presentation</vt:lpstr>
      <vt:lpstr>PowerPoint Presentation</vt:lpstr>
      <vt:lpstr>Oral Antifungal drugs used in Superficial Mycosis</vt:lpstr>
      <vt:lpstr>Candidiasis</vt:lpstr>
      <vt:lpstr>Pityriasis versicolor</vt:lpstr>
      <vt:lpstr>Oral Antifungal drugs used in Superficial Mycosis</vt:lpstr>
      <vt:lpstr>PowerPoint Presentation</vt:lpstr>
      <vt:lpstr>Multiple choice questions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Dermatological infections</dc:title>
  <dc:creator>priyapoojary</dc:creator>
  <cp:lastModifiedBy>vinaykumar biyani</cp:lastModifiedBy>
  <cp:revision>51</cp:revision>
  <dcterms:created xsi:type="dcterms:W3CDTF">2014-05-02T09:04:40Z</dcterms:created>
  <dcterms:modified xsi:type="dcterms:W3CDTF">2020-01-08T09:18:03Z</dcterms:modified>
</cp:coreProperties>
</file>