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334" r:id="rId3"/>
    <p:sldId id="323" r:id="rId4"/>
    <p:sldId id="324" r:id="rId5"/>
    <p:sldId id="337" r:id="rId6"/>
    <p:sldId id="259" r:id="rId7"/>
    <p:sldId id="333" r:id="rId8"/>
    <p:sldId id="325" r:id="rId9"/>
    <p:sldId id="261" r:id="rId10"/>
    <p:sldId id="330" r:id="rId11"/>
    <p:sldId id="260" r:id="rId12"/>
    <p:sldId id="327" r:id="rId13"/>
    <p:sldId id="328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83" r:id="rId23"/>
    <p:sldId id="281" r:id="rId24"/>
    <p:sldId id="282" r:id="rId25"/>
    <p:sldId id="285" r:id="rId26"/>
    <p:sldId id="286" r:id="rId27"/>
    <p:sldId id="338" r:id="rId28"/>
    <p:sldId id="287" r:id="rId29"/>
    <p:sldId id="339" r:id="rId30"/>
    <p:sldId id="340" r:id="rId31"/>
    <p:sldId id="348" r:id="rId32"/>
    <p:sldId id="341" r:id="rId33"/>
    <p:sldId id="342" r:id="rId34"/>
    <p:sldId id="349" r:id="rId35"/>
    <p:sldId id="343" r:id="rId36"/>
    <p:sldId id="344" r:id="rId37"/>
    <p:sldId id="345" r:id="rId38"/>
    <p:sldId id="346" r:id="rId39"/>
    <p:sldId id="296" r:id="rId40"/>
    <p:sldId id="297" r:id="rId41"/>
    <p:sldId id="299" r:id="rId42"/>
    <p:sldId id="300" r:id="rId43"/>
    <p:sldId id="335" r:id="rId44"/>
    <p:sldId id="357" r:id="rId45"/>
    <p:sldId id="329" r:id="rId46"/>
    <p:sldId id="321" r:id="rId47"/>
    <p:sldId id="32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  <a:srgbClr val="000000"/>
    <a:srgbClr val="D60093"/>
    <a:srgbClr val="F8F8F8"/>
    <a:srgbClr val="CC33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 autoAdjust="0"/>
    <p:restoredTop sz="94665" autoAdjust="0"/>
  </p:normalViewPr>
  <p:slideViewPr>
    <p:cSldViewPr showGuide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4697-389C-4CC3-857F-CFFE74CCCA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EEAF-F0DE-4578-903C-6846505A86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3AADD-16A9-42E2-9F1A-903813595D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7F87-7255-4A46-A448-C5EEF5EB7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D6DB1-6EE9-44D0-BB5D-CA84D0612B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8D70-A599-4D1B-9139-70EA871D80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5B5DC-688A-4EE6-A4B5-544FF1A5EC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87A30-941A-4C37-80A4-49C4131A3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A11B2-FD9C-47C4-8B94-94F463343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7EFB9-A542-4F8B-80E5-5E662569B9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05508-271D-463A-BD17-F2D9D039C5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51FFAD7-7634-44F3-B94A-3E359F249C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80396858-834A-4D6A-B93D-6F5E78BE235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7" r:id="rId9"/>
    <p:sldLayoutId id="2147484255" r:id="rId10"/>
    <p:sldLayoutId id="2147484256" r:id="rId11"/>
    <p:sldLayoutId id="21474842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2.m4a"/><Relationship Id="rId2" Type="http://schemas.microsoft.com/office/2007/relationships/media" Target="../media/media32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2362200"/>
            <a:ext cx="89916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i="1" u="sng" dirty="0">
                <a:solidFill>
                  <a:srgbClr val="FF0000"/>
                </a:solidFill>
              </a:rPr>
              <a:t>PERIODONTAL LIGAMENT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9C9900D-6258-7549-92FC-9A7F9431AF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0000CC"/>
                </a:solidFill>
                <a:latin typeface="Comic Sans MS" pitchFamily="66" charset="0"/>
              </a:rPr>
              <a:t>SHAPE AND WIDTH OF PDL :</a:t>
            </a:r>
            <a:br>
              <a:rPr lang="en-US" sz="4000">
                <a:solidFill>
                  <a:srgbClr val="0000CC"/>
                </a:solidFill>
                <a:latin typeface="Comic Sans MS" pitchFamily="66" charset="0"/>
              </a:rPr>
            </a:b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Average width – 0.15 to 0.38 mm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Shows a progressive decrease with age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The average width is  0.21 mm  at  </a:t>
            </a: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11-16</a:t>
            </a: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 years of age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   0.18  mm  at  </a:t>
            </a: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32 – 52    </a:t>
            </a: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years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            0.15 mm  at  </a:t>
            </a:r>
            <a:r>
              <a:rPr lang="en-US" sz="2400" b="1" dirty="0">
                <a:solidFill>
                  <a:srgbClr val="CC3300"/>
                </a:solidFill>
                <a:latin typeface="Comic Sans MS" pitchFamily="66" charset="0"/>
              </a:rPr>
              <a:t>51 – 67   </a:t>
            </a: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years</a:t>
            </a:r>
            <a:r>
              <a:rPr lang="en-US" sz="2000" dirty="0">
                <a:solidFill>
                  <a:srgbClr val="CC3300"/>
                </a:solidFill>
                <a:latin typeface="Times New Roman" pitchFamily="18" charset="0"/>
              </a:rPr>
              <a:t>.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endParaRPr lang="en-US" sz="2400" dirty="0">
              <a:solidFill>
                <a:srgbClr val="CC3300"/>
              </a:solidFill>
              <a:latin typeface="Comic Sans MS" pitchFamily="66" charset="0"/>
            </a:endParaRP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597275" algn="l"/>
              </a:tabLst>
              <a:defRPr/>
            </a:pP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Average width of </a:t>
            </a:r>
            <a:r>
              <a:rPr lang="en-US" sz="2400" dirty="0" err="1">
                <a:solidFill>
                  <a:srgbClr val="CC3300"/>
                </a:solidFill>
                <a:latin typeface="Comic Sans MS" pitchFamily="66" charset="0"/>
              </a:rPr>
              <a:t>pdl</a:t>
            </a:r>
            <a:r>
              <a:rPr lang="en-US" sz="2400" dirty="0">
                <a:solidFill>
                  <a:srgbClr val="CC3300"/>
                </a:solidFill>
                <a:latin typeface="Comic Sans MS" pitchFamily="66" charset="0"/>
              </a:rPr>
              <a:t> space- 0.2mm</a:t>
            </a:r>
            <a:r>
              <a:rPr lang="en-US" sz="2000" dirty="0">
                <a:solidFill>
                  <a:srgbClr val="CC3300"/>
                </a:solidFill>
                <a:latin typeface="Times New Roman" pitchFamily="18" charset="0"/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D00E05-4E3A-B04F-AD64-17CDF6F74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62"/>
    </mc:Choice>
    <mc:Fallback>
      <p:transition spd="slow" advTm="66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96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Maximum width-</a:t>
            </a:r>
            <a:r>
              <a:rPr lang="en-US" altLang="en-US" sz="2800">
                <a:solidFill>
                  <a:srgbClr val="FF0000"/>
                </a:solidFill>
              </a:rPr>
              <a:t>teeth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in heavy function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Tooth mobility-</a:t>
            </a:r>
            <a:r>
              <a:rPr lang="en-US" altLang="en-US" sz="2800">
                <a:solidFill>
                  <a:srgbClr val="FF0000"/>
                </a:solidFill>
              </a:rPr>
              <a:t>if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width is increased, if ligament is partly lost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Periodontal ligament- </a:t>
            </a:r>
            <a:r>
              <a:rPr lang="en-US" altLang="en-US" sz="2800">
                <a:solidFill>
                  <a:srgbClr val="FF0000"/>
                </a:solidFill>
              </a:rPr>
              <a:t>shaped like an hour glass- narrowest in the region of axis of rotation.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8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</a:rPr>
              <a:t>Periodontal ligament- </a:t>
            </a:r>
            <a:r>
              <a:rPr lang="en-US" altLang="en-US" sz="2800">
                <a:solidFill>
                  <a:srgbClr val="FF0000"/>
                </a:solidFill>
              </a:rPr>
              <a:t>thinner on the mesial root surface    </a:t>
            </a:r>
          </a:p>
        </p:txBody>
      </p:sp>
      <p:pic>
        <p:nvPicPr>
          <p:cNvPr id="13315" name="Picture 3" descr="C:\Users\HP\Pictures\promo-hour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524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F4E896-8E14-2849-82B2-413CBF0543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90588" y="533400"/>
            <a:ext cx="7491412" cy="1981200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PDL space is detectable in radiographs as a radiolucent line paralleling the root surface.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Space Reduced </a:t>
            </a:r>
            <a:r>
              <a:rPr lang="en-US" sz="2800" dirty="0"/>
              <a:t>in non-functional and </a:t>
            </a:r>
            <a:r>
              <a:rPr lang="en-US" sz="2800" dirty="0" err="1"/>
              <a:t>unerupted</a:t>
            </a:r>
            <a:r>
              <a:rPr lang="en-US" sz="2800" dirty="0"/>
              <a:t> teeth. 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Increased</a:t>
            </a:r>
            <a:r>
              <a:rPr lang="en-US" sz="2800" dirty="0"/>
              <a:t> in teeth subjected to heavy </a:t>
            </a:r>
            <a:r>
              <a:rPr lang="en-US" sz="2800" dirty="0" err="1"/>
              <a:t>occlusal</a:t>
            </a:r>
            <a:r>
              <a:rPr lang="en-US" sz="2800" dirty="0"/>
              <a:t> stress.</a:t>
            </a:r>
          </a:p>
        </p:txBody>
      </p:sp>
      <p:pic>
        <p:nvPicPr>
          <p:cNvPr id="12291" name="Picture 5" descr="IMG_0091"/>
          <p:cNvPicPr>
            <a:picLocks noChangeAspect="1" noChangeArrowheads="1"/>
          </p:cNvPicPr>
          <p:nvPr/>
        </p:nvPicPr>
        <p:blipFill>
          <a:blip r:embed="rId5" cstate="print"/>
          <a:srcRect l="21936" r="10968" b="6795"/>
          <a:stretch>
            <a:fillRect/>
          </a:stretch>
        </p:blipFill>
        <p:spPr bwMode="auto">
          <a:xfrm>
            <a:off x="2133600" y="2438400"/>
            <a:ext cx="533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0CEA92-D934-AB4B-B3E8-A80D305249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685800" y="1524000"/>
            <a:ext cx="8001000" cy="5080000"/>
            <a:chOff x="1512" y="1350"/>
            <a:chExt cx="10080" cy="5017"/>
          </a:xfrm>
        </p:grpSpPr>
        <p:sp>
          <p:nvSpPr>
            <p:cNvPr id="205829" name="Text Box 5"/>
            <p:cNvSpPr txBox="1">
              <a:spLocks noChangeArrowheads="1"/>
            </p:cNvSpPr>
            <p:nvPr/>
          </p:nvSpPr>
          <p:spPr bwMode="auto">
            <a:xfrm>
              <a:off x="5352" y="1350"/>
              <a:ext cx="960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r>
                <a:rPr lang="en-US" sz="1600" b="1" dirty="0">
                  <a:solidFill>
                    <a:srgbClr val="FFFF00"/>
                  </a:solidFill>
                  <a:effectLst>
                    <a:reflection blurRad="6350" stA="55000" endA="300" endPos="45500" dir="5400000" sy="-100000" algn="bl" rotWithShape="0"/>
                  </a:effectLst>
                  <a:cs typeface="Times New Roman" pitchFamily="18" charset="0"/>
                </a:rPr>
                <a:t>PDL</a:t>
              </a:r>
              <a:endParaRPr lang="en-US" sz="16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16389" name="Line 6"/>
            <p:cNvSpPr>
              <a:spLocks noChangeShapeType="1"/>
            </p:cNvSpPr>
            <p:nvPr/>
          </p:nvSpPr>
          <p:spPr bwMode="auto">
            <a:xfrm>
              <a:off x="3032" y="2048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7"/>
            <p:cNvSpPr>
              <a:spLocks noChangeShapeType="1"/>
            </p:cNvSpPr>
            <p:nvPr/>
          </p:nvSpPr>
          <p:spPr bwMode="auto">
            <a:xfrm>
              <a:off x="5852" y="172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8"/>
            <p:cNvSpPr>
              <a:spLocks noChangeShapeType="1"/>
            </p:cNvSpPr>
            <p:nvPr/>
          </p:nvSpPr>
          <p:spPr bwMode="auto">
            <a:xfrm>
              <a:off x="3032" y="204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>
              <a:off x="9312" y="206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2632" y="2348"/>
              <a:ext cx="11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>
                  <a:solidFill>
                    <a:srgbClr val="00FF00"/>
                  </a:solidFill>
                  <a:latin typeface="Comic Sans MS" pitchFamily="66" charset="0"/>
                  <a:cs typeface="Times New Roman" pitchFamily="18" charset="0"/>
                </a:rPr>
                <a:t>Cells </a:t>
              </a:r>
              <a:endParaRPr lang="en-US" altLang="en-US" sz="1400" b="1">
                <a:solidFill>
                  <a:srgbClr val="00FF00"/>
                </a:solidFill>
                <a:latin typeface="Comic Sans MS" pitchFamily="66" charset="0"/>
              </a:endParaRPr>
            </a:p>
          </p:txBody>
        </p:sp>
        <p:sp>
          <p:nvSpPr>
            <p:cNvPr id="16394" name="Text Box 11"/>
            <p:cNvSpPr txBox="1">
              <a:spLocks noChangeArrowheads="1"/>
            </p:cNvSpPr>
            <p:nvPr/>
          </p:nvSpPr>
          <p:spPr bwMode="auto">
            <a:xfrm>
              <a:off x="7912" y="2328"/>
              <a:ext cx="27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>
                  <a:solidFill>
                    <a:srgbClr val="00FF00"/>
                  </a:solidFill>
                  <a:latin typeface="Comic Sans MS" pitchFamily="66" charset="0"/>
                  <a:cs typeface="Times New Roman" pitchFamily="18" charset="0"/>
                </a:rPr>
                <a:t>Extracellular substances</a:t>
              </a:r>
              <a:r>
                <a:rPr lang="en-US" altLang="en-US">
                  <a:solidFill>
                    <a:srgbClr val="00FF00"/>
                  </a:solidFill>
                  <a:latin typeface="Comic Sans MS" pitchFamily="66" charset="0"/>
                  <a:cs typeface="Times New Roman" pitchFamily="18" charset="0"/>
                </a:rPr>
                <a:t>  </a:t>
              </a:r>
              <a:endParaRPr lang="en-US" altLang="en-US">
                <a:solidFill>
                  <a:srgbClr val="00FF00"/>
                </a:solidFill>
                <a:latin typeface="Comic Sans MS" pitchFamily="66" charset="0"/>
              </a:endParaRPr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>
              <a:off x="2172" y="3088"/>
              <a:ext cx="4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2992" y="274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>
              <a:off x="2172" y="310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>
              <a:off x="6192" y="310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>
              <a:off x="1512" y="3388"/>
              <a:ext cx="153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Progenitor cells </a:t>
              </a:r>
              <a:endParaRPr lang="en-US" altLang="en-US" sz="3200">
                <a:solidFill>
                  <a:srgbClr val="9900CC"/>
                </a:solidFill>
                <a:latin typeface="Comic Sans MS" pitchFamily="66" charset="0"/>
              </a:endParaRPr>
            </a:p>
          </p:txBody>
        </p:sp>
        <p:sp>
          <p:nvSpPr>
            <p:cNvPr id="16400" name="Text Box 17"/>
            <p:cNvSpPr txBox="1">
              <a:spLocks noChangeArrowheads="1"/>
            </p:cNvSpPr>
            <p:nvPr/>
          </p:nvSpPr>
          <p:spPr bwMode="auto">
            <a:xfrm>
              <a:off x="4972" y="3368"/>
              <a:ext cx="2160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b="1">
                  <a:solidFill>
                    <a:srgbClr val="D60093"/>
                  </a:solidFill>
                  <a:latin typeface="Comic Sans MS" pitchFamily="66" charset="0"/>
                  <a:cs typeface="Times New Roman" pitchFamily="18" charset="0"/>
                </a:rPr>
                <a:t>Others</a:t>
              </a:r>
              <a:endParaRPr lang="en-US" altLang="en-US" b="1">
                <a:solidFill>
                  <a:srgbClr val="D60093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-Epithelial rests of Malassez </a:t>
              </a:r>
              <a:endParaRPr lang="en-US" altLang="en-US" sz="1400">
                <a:solidFill>
                  <a:srgbClr val="9900CC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- Defence cells</a:t>
              </a:r>
              <a:r>
                <a:rPr lang="en-US" altLang="en-US" sz="1600">
                  <a:latin typeface="Comic Sans MS" pitchFamily="66" charset="0"/>
                  <a:cs typeface="Times New Roman" pitchFamily="18" charset="0"/>
                </a:rPr>
                <a:t>   </a:t>
              </a:r>
              <a:endParaRPr lang="en-US" altLang="en-US" sz="1400">
                <a:latin typeface="Comic Sans MS" pitchFamily="66" charset="0"/>
              </a:endParaRPr>
            </a:p>
            <a:p>
              <a:endParaRPr lang="en-US" altLang="en-US" sz="3200">
                <a:latin typeface="Comic Sans MS" pitchFamily="66" charset="0"/>
              </a:endParaRPr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4152" y="310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>
              <a:off x="3192" y="3408"/>
              <a:ext cx="2120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Differentiated cells </a:t>
              </a:r>
              <a:endParaRPr lang="en-US" altLang="en-US" sz="3200">
                <a:solidFill>
                  <a:srgbClr val="9900CC"/>
                </a:solidFill>
                <a:latin typeface="Comic Sans MS" pitchFamily="66" charset="0"/>
              </a:endParaRPr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9292" y="2892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>
              <a:off x="7392" y="3232"/>
              <a:ext cx="33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7392" y="326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10712" y="326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Text Box 24"/>
            <p:cNvSpPr txBox="1">
              <a:spLocks noChangeArrowheads="1"/>
            </p:cNvSpPr>
            <p:nvPr/>
          </p:nvSpPr>
          <p:spPr bwMode="auto">
            <a:xfrm>
              <a:off x="6792" y="3582"/>
              <a:ext cx="216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>
                  <a:solidFill>
                    <a:srgbClr val="D60093"/>
                  </a:solidFill>
                  <a:latin typeface="Comic Sans MS" pitchFamily="66" charset="0"/>
                  <a:cs typeface="Times New Roman" pitchFamily="18" charset="0"/>
                </a:rPr>
                <a:t>Fibers </a:t>
              </a:r>
              <a:endParaRPr lang="en-US" altLang="en-US" b="1">
                <a:solidFill>
                  <a:srgbClr val="D60093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Collagen fibers </a:t>
              </a:r>
              <a:endParaRPr lang="en-US" altLang="en-US" sz="1400">
                <a:solidFill>
                  <a:srgbClr val="9900CC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Oxytalan fibers</a:t>
              </a:r>
              <a:r>
                <a:rPr lang="en-US" altLang="en-US" sz="1600">
                  <a:latin typeface="Comic Sans MS" pitchFamily="66" charset="0"/>
                  <a:cs typeface="Times New Roman" pitchFamily="18" charset="0"/>
                </a:rPr>
                <a:t> </a:t>
              </a:r>
              <a:endParaRPr lang="en-US" altLang="en-US" sz="3200">
                <a:latin typeface="Comic Sans MS" pitchFamily="66" charset="0"/>
              </a:endParaRPr>
            </a:p>
          </p:txBody>
        </p:sp>
        <p:sp>
          <p:nvSpPr>
            <p:cNvPr id="16408" name="Text Box 25"/>
            <p:cNvSpPr txBox="1">
              <a:spLocks noChangeArrowheads="1"/>
            </p:cNvSpPr>
            <p:nvPr/>
          </p:nvSpPr>
          <p:spPr bwMode="auto">
            <a:xfrm>
              <a:off x="9000" y="3598"/>
              <a:ext cx="259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b="1">
                  <a:solidFill>
                    <a:srgbClr val="D60093"/>
                  </a:solidFill>
                  <a:latin typeface="Comic Sans MS" pitchFamily="66" charset="0"/>
                  <a:cs typeface="Times New Roman" pitchFamily="18" charset="0"/>
                </a:rPr>
                <a:t>Ground substance</a:t>
              </a:r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endParaRPr lang="en-US" altLang="en-US" sz="1400">
                <a:solidFill>
                  <a:srgbClr val="9900CC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Glycosaminoglycans  </a:t>
              </a:r>
              <a:endParaRPr lang="en-US" altLang="en-US" sz="1400">
                <a:solidFill>
                  <a:srgbClr val="9900CC"/>
                </a:solidFill>
                <a:latin typeface="Comic Sans MS" pitchFamily="66" charset="0"/>
              </a:endParaRPr>
            </a:p>
            <a:p>
              <a:r>
                <a:rPr lang="en-US" altLang="en-US" sz="1600">
                  <a:solidFill>
                    <a:srgbClr val="9900CC"/>
                  </a:solidFill>
                  <a:latin typeface="Comic Sans MS" pitchFamily="66" charset="0"/>
                  <a:cs typeface="Times New Roman" pitchFamily="18" charset="0"/>
                </a:rPr>
                <a:t>Glycoproteins </a:t>
              </a:r>
              <a:endParaRPr lang="en-US" altLang="en-US" sz="3200">
                <a:solidFill>
                  <a:srgbClr val="9900CC"/>
                </a:solidFill>
                <a:latin typeface="Comic Sans MS" pitchFamily="66" charset="0"/>
              </a:endParaRPr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3624" y="4511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2184" y="4888"/>
              <a:ext cx="3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2184" y="4888"/>
              <a:ext cx="58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5448" y="4888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Text Box 30"/>
            <p:cNvSpPr txBox="1">
              <a:spLocks noChangeArrowheads="1"/>
            </p:cNvSpPr>
            <p:nvPr/>
          </p:nvSpPr>
          <p:spPr bwMode="auto">
            <a:xfrm>
              <a:off x="1608" y="5339"/>
              <a:ext cx="2160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1600" b="1">
                  <a:solidFill>
                    <a:srgbClr val="D60093"/>
                  </a:solidFill>
                  <a:latin typeface="Comic Sans MS" pitchFamily="66" charset="0"/>
                  <a:cs typeface="Times New Roman" pitchFamily="18" charset="0"/>
                </a:rPr>
                <a:t>Synthetic cells </a:t>
              </a:r>
              <a:endParaRPr lang="en-US" altLang="en-US" sz="1600" b="1">
                <a:solidFill>
                  <a:srgbClr val="D60093"/>
                </a:solidFill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Osteoblasts </a:t>
              </a:r>
              <a:endParaRPr lang="en-US" altLang="en-US" sz="1200"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Fibroblasts </a:t>
              </a:r>
              <a:endParaRPr lang="en-US" altLang="en-US" sz="1200"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Cementablasts  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16414" name="Text Box 31"/>
            <p:cNvSpPr txBox="1">
              <a:spLocks noChangeArrowheads="1"/>
            </p:cNvSpPr>
            <p:nvPr/>
          </p:nvSpPr>
          <p:spPr bwMode="auto">
            <a:xfrm>
              <a:off x="4776" y="5339"/>
              <a:ext cx="2160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1600" b="1">
                  <a:solidFill>
                    <a:srgbClr val="D60093"/>
                  </a:solidFill>
                  <a:latin typeface="Comic Sans MS" pitchFamily="66" charset="0"/>
                  <a:cs typeface="Times New Roman" pitchFamily="18" charset="0"/>
                </a:rPr>
                <a:t>Resorptive cells</a:t>
              </a:r>
              <a:r>
                <a:rPr lang="en-US" altLang="en-US" sz="1600" b="1">
                  <a:latin typeface="Comic Sans MS" pitchFamily="66" charset="0"/>
                  <a:cs typeface="Times New Roman" pitchFamily="18" charset="0"/>
                </a:rPr>
                <a:t> </a:t>
              </a:r>
              <a:endParaRPr lang="en-US" altLang="en-US" sz="1600" b="1"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Osteoclasts </a:t>
              </a:r>
              <a:endParaRPr lang="en-US" altLang="en-US" sz="1200"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Fibroblasts </a:t>
              </a:r>
              <a:endParaRPr lang="en-US" altLang="en-US" sz="1200">
                <a:latin typeface="Comic Sans MS" pitchFamily="66" charset="0"/>
              </a:endParaRPr>
            </a:p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Cementaclasts  </a:t>
              </a:r>
              <a:endParaRPr lang="en-US" altLang="en-US" sz="2800">
                <a:latin typeface="Comic Sans MS" pitchFamily="66" charset="0"/>
              </a:endParaRPr>
            </a:p>
          </p:txBody>
        </p:sp>
      </p:grp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209800" y="808038"/>
            <a:ext cx="4576763" cy="944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 b="1" u="sng">
                <a:solidFill>
                  <a:srgbClr val="6600CC"/>
                </a:solidFill>
                <a:latin typeface="Comic Sans MS" pitchFamily="66" charset="0"/>
                <a:cs typeface="Times New Roman" pitchFamily="18" charset="0"/>
              </a:rPr>
              <a:t>STRUCTURE OF PDL</a:t>
            </a:r>
            <a:r>
              <a:rPr lang="en-US" altLang="en-US" sz="2400" b="1">
                <a:latin typeface="Comic Sans MS" pitchFamily="66" charset="0"/>
                <a:cs typeface="Times New Roman" pitchFamily="18" charset="0"/>
              </a:rPr>
              <a:t> :</a:t>
            </a:r>
            <a:endParaRPr lang="en-US" altLang="en-US" sz="2400">
              <a:latin typeface="Comic Sans MS" pitchFamily="66" charset="0"/>
            </a:endParaRPr>
          </a:p>
          <a:p>
            <a:endParaRPr lang="en-US" altLang="en-US" sz="2400"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4400ABE-645F-4346-9F76-BEBD322E4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73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870700" cy="9144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CELLULAR ELEMENTS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Four types of cells have been identified-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>
                <a:solidFill>
                  <a:schemeClr val="accent1"/>
                </a:solidFill>
              </a:rPr>
              <a:t>-  Connective tissue Cells -    Fibroblast,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>
                <a:solidFill>
                  <a:schemeClr val="accent1"/>
                </a:solidFill>
              </a:rPr>
              <a:t>					     cementoblast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>
                <a:solidFill>
                  <a:schemeClr val="accent1"/>
                </a:solidFill>
              </a:rPr>
              <a:t>					     osteoblast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-  Epithelial cell rests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 -  Cells associated with neurovascular elements 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 -  defense cells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C504A9-A661-614A-ADAD-1AAC55086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8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8153400" cy="495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Role of fibroblast-</a:t>
            </a:r>
            <a:r>
              <a:rPr lang="en-US" altLang="en-US" u="sng"/>
              <a:t> </a:t>
            </a:r>
            <a:endParaRPr lang="en-US" altLang="en-US"/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 synthesize &amp; secretion of collagen of different types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to produce the structural connective tissue proteins</a:t>
            </a:r>
            <a:r>
              <a:rPr lang="en-US" altLang="en-US">
                <a:solidFill>
                  <a:srgbClr val="6600CC"/>
                </a:solidFill>
              </a:rPr>
              <a:t> </a:t>
            </a:r>
            <a:r>
              <a:rPr lang="en-US" altLang="en-US"/>
              <a:t>collagen , elastin , glycoproteins and glycosaminoglycans.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 capacity to </a:t>
            </a:r>
            <a:r>
              <a:rPr lang="en-US" altLang="en-US">
                <a:solidFill>
                  <a:schemeClr val="tx2"/>
                </a:solidFill>
              </a:rPr>
              <a:t>phagocytose</a:t>
            </a:r>
            <a:r>
              <a:rPr lang="en-US" altLang="en-US"/>
              <a:t> old collagen fibres by the</a:t>
            </a:r>
            <a:r>
              <a:rPr lang="en-US" altLang="en-US">
                <a:solidFill>
                  <a:srgbClr val="6600CC"/>
                </a:solidFill>
              </a:rPr>
              <a:t> production of collaganase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capacity to degrade extracellular matrix by the</a:t>
            </a:r>
            <a:r>
              <a:rPr lang="en-US" altLang="en-US">
                <a:solidFill>
                  <a:srgbClr val="6600CC"/>
                </a:solidFill>
              </a:rPr>
              <a:t> production of matrix metalloproteinases.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6BA1E2-2920-9048-8945-E023A6319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39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696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b)Osteoblasts and cementoblasts as well as osteoclasts and odontoclasts</a:t>
            </a:r>
            <a:r>
              <a:rPr lang="en-US" altLang="en-US">
                <a:solidFill>
                  <a:schemeClr val="tx2"/>
                </a:solidFill>
              </a:rPr>
              <a:t>-</a:t>
            </a:r>
            <a:r>
              <a:rPr lang="en-US" altLang="en-US"/>
              <a:t>seen in the cemental and osseous surface of periodontal ligament.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c)Epithelial cell rests of Mallassez-</a:t>
            </a:r>
            <a:r>
              <a:rPr lang="en-US" altLang="en-US"/>
              <a:t> lattice work in the periodontal ligament-</a:t>
            </a:r>
            <a:r>
              <a:rPr lang="en-US" altLang="en-US">
                <a:solidFill>
                  <a:srgbClr val="002060"/>
                </a:solidFill>
              </a:rPr>
              <a:t> isolated cluster </a:t>
            </a:r>
            <a:r>
              <a:rPr lang="en-US" altLang="en-US"/>
              <a:t>of cells or interlacing strands.</a:t>
            </a:r>
          </a:p>
          <a:p>
            <a:pPr eaLnBrk="1" hangingPunct="1"/>
            <a:r>
              <a:rPr lang="en-US" altLang="en-US"/>
              <a:t> These rests are distributed close to the cementum- numerous in the </a:t>
            </a:r>
            <a:r>
              <a:rPr lang="en-US" altLang="en-US">
                <a:solidFill>
                  <a:srgbClr val="CC3300"/>
                </a:solidFill>
              </a:rPr>
              <a:t>apical and cervical areas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04D5B4-AE15-4947-91A8-EEDC1B5AB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30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altLang="en-US"/>
              <a:t>Diminish in number with </a:t>
            </a:r>
            <a:r>
              <a:rPr lang="en-US" altLang="en-US">
                <a:solidFill>
                  <a:srgbClr val="CC3300"/>
                </a:solidFill>
              </a:rPr>
              <a:t>age</a:t>
            </a:r>
          </a:p>
          <a:p>
            <a:pPr eaLnBrk="1" hangingPunct="1"/>
            <a:endParaRPr lang="en-US" altLang="en-US">
              <a:solidFill>
                <a:srgbClr val="33CC33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d)Defense cells-</a:t>
            </a:r>
            <a:r>
              <a:rPr lang="en-US" altLang="en-US"/>
              <a:t> neutrophils, lymphocytes, macrophages, mast cells and eosinophils. 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1BFDD8-F93A-C944-9A70-3A78AD2FF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1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GROUND SUBSTANCE: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96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/>
              <a:t>Fills the spaces between the </a:t>
            </a:r>
            <a:r>
              <a:rPr lang="en-US" altLang="en-US" sz="2400">
                <a:solidFill>
                  <a:srgbClr val="FF0000"/>
                </a:solidFill>
              </a:rPr>
              <a:t>fibre and cells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>
                <a:solidFill>
                  <a:schemeClr val="tx2"/>
                </a:solidFill>
              </a:rPr>
              <a:t>Two main components</a:t>
            </a:r>
            <a:r>
              <a:rPr lang="en-US" altLang="en-US" sz="2400"/>
              <a:t>: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/>
              <a:t>1) Glycosaminoglycans, such as hyaluronic acid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/>
              <a:t>2) proteoglycans, glycoproteins such as fibronectin and laminin.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High </a:t>
            </a:r>
            <a:r>
              <a:rPr lang="en-US" altLang="en-US" sz="2400">
                <a:solidFill>
                  <a:srgbClr val="FF0000"/>
                </a:solidFill>
              </a:rPr>
              <a:t>water</a:t>
            </a:r>
            <a:r>
              <a:rPr lang="en-US" altLang="en-US" sz="2400"/>
              <a:t> content (70%).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Contain calcified masses called </a:t>
            </a:r>
            <a:r>
              <a:rPr lang="en-US" altLang="en-US" sz="2400">
                <a:solidFill>
                  <a:srgbClr val="CC3300"/>
                </a:solidFill>
              </a:rPr>
              <a:t>cementicles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Cementicles may develop from </a:t>
            </a:r>
            <a:r>
              <a:rPr lang="en-US" altLang="en-US" sz="2400">
                <a:solidFill>
                  <a:srgbClr val="33CC33"/>
                </a:solidFill>
              </a:rPr>
              <a:t>calcified epithelial rests   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3D2F4A-F3BF-B246-BEDF-69A4C0967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45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696200" cy="1371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PERIODONTAL LIGAMENT FIBRES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696200" cy="5029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important elements of PDL are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which are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(90% of the PDL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Small amount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oxytalan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reticulin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also present.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arranged in bundles - follow a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wavy course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bundles consist of individual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the terminal portions of principle fibers that are inserted in to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cementum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and bone are called as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sharpeys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fibers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2438400"/>
            <a:ext cx="373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PRIMARY</a:t>
            </a:r>
          </a:p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SECONDARY</a:t>
            </a:r>
          </a:p>
          <a:p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IMMATURE</a:t>
            </a:r>
            <a:endParaRPr lang="en-IN" altLang="en-US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B9B300-3523-7647-98F5-732A58D139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build="p"/>
      <p:bldP spid="4" grpId="0" build="p"/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z="2800" u="sng">
                <a:latin typeface="Times New Roman" pitchFamily="18" charset="0"/>
                <a:cs typeface="Times New Roman" pitchFamily="18" charset="0"/>
              </a:rPr>
              <a:t>STUDENTS WILL LEARN </a:t>
            </a:r>
            <a:endParaRPr lang="en-IN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/>
              <a:t>Definition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/>
              <a:t>Types of Periodontal fibers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/>
              <a:t>Cellular elements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/>
              <a:t>Ground substance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/>
              <a:t>Function of periodontal ligament</a:t>
            </a:r>
          </a:p>
          <a:p>
            <a:pPr>
              <a:buFont typeface="Wingdings 2" pitchFamily="18" charset="2"/>
              <a:buNone/>
            </a:pPr>
            <a:endParaRPr lang="en-US" altLang="en-US"/>
          </a:p>
          <a:p>
            <a:endParaRPr lang="en-US" altLang="en-US"/>
          </a:p>
          <a:p>
            <a:endParaRPr lang="en-IN" alt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616DFCC-2960-CE49-AC9A-8C6BD093E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45"/>
    </mc:Choice>
    <mc:Fallback>
      <p:transition spd="slow" advTm="1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DL2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30000" contrast="54000"/>
            <a:grayscl/>
          </a:blip>
          <a:srcRect/>
          <a:stretch>
            <a:fillRect/>
          </a:stretch>
        </p:blipFill>
        <p:spPr>
          <a:xfrm>
            <a:off x="1143000" y="990600"/>
            <a:ext cx="7086600" cy="5410200"/>
          </a:xfr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CF83B6-30A0-D74E-955B-5F49A4F3C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0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u="sng">
                <a:solidFill>
                  <a:srgbClr val="002060"/>
                </a:solidFill>
              </a:rPr>
              <a:t>Principle fibres- arranged in six groups-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  </a:t>
            </a:r>
            <a:r>
              <a:rPr lang="en-US" altLang="en-US" i="1"/>
              <a:t>-</a:t>
            </a:r>
            <a:r>
              <a:rPr lang="en-US" altLang="en-US" i="1">
                <a:solidFill>
                  <a:srgbClr val="FF0000"/>
                </a:solidFill>
              </a:rPr>
              <a:t>Transeptal group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i="1"/>
              <a:t>  -</a:t>
            </a:r>
            <a:r>
              <a:rPr lang="en-US" altLang="en-US" i="1">
                <a:solidFill>
                  <a:schemeClr val="tx2"/>
                </a:solidFill>
              </a:rPr>
              <a:t>Alveolar crest group</a:t>
            </a:r>
            <a:r>
              <a:rPr lang="en-US" altLang="en-US" i="1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i="1"/>
              <a:t>  -Horizontal group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i="1"/>
              <a:t>  -</a:t>
            </a:r>
            <a:r>
              <a:rPr lang="en-US" altLang="en-US" i="1">
                <a:solidFill>
                  <a:srgbClr val="CC3300"/>
                </a:solidFill>
              </a:rPr>
              <a:t>Oblique group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i="1"/>
              <a:t>  -</a:t>
            </a:r>
            <a:r>
              <a:rPr lang="en-US" altLang="en-US" i="1">
                <a:solidFill>
                  <a:srgbClr val="CC0099"/>
                </a:solidFill>
              </a:rPr>
              <a:t>Apical group</a:t>
            </a:r>
            <a:r>
              <a:rPr lang="en-US" altLang="en-US" i="1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i="1"/>
              <a:t>  -</a:t>
            </a:r>
            <a:r>
              <a:rPr lang="en-US" altLang="en-US" i="1">
                <a:solidFill>
                  <a:srgbClr val="6600CC"/>
                </a:solidFill>
              </a:rPr>
              <a:t>Inter radicular group</a:t>
            </a:r>
            <a:r>
              <a:rPr lang="en-US" altLang="en-US" i="1"/>
              <a:t>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F11ADA-0E13-E743-8DBA-05E16EA83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8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 sz="2400" u="sng">
                <a:solidFill>
                  <a:srgbClr val="FF3300"/>
                </a:solidFill>
              </a:rPr>
              <a:t>PRINCIPLE FIBRES OF THE PERIODONTAL LIGAMENT</a:t>
            </a:r>
          </a:p>
        </p:txBody>
      </p:sp>
      <p:pic>
        <p:nvPicPr>
          <p:cNvPr id="25603" name="Picture 4" descr="mso45F8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24000" contrast="42000"/>
            <a:grayscl/>
          </a:blip>
          <a:srcRect l="22501" r="12500" b="23175"/>
          <a:stretch>
            <a:fillRect/>
          </a:stretch>
        </p:blipFill>
        <p:spPr>
          <a:xfrm>
            <a:off x="381000" y="1219200"/>
            <a:ext cx="8305800" cy="3581400"/>
          </a:xfrm>
          <a:ln>
            <a:solidFill>
              <a:schemeClr val="bg1"/>
            </a:solidFill>
          </a:ln>
        </p:spPr>
      </p:pic>
      <p:sp>
        <p:nvSpPr>
          <p:cNvPr id="25604" name="AutoShape 6"/>
          <p:cNvSpPr>
            <a:spLocks noChangeArrowheads="1"/>
          </p:cNvSpPr>
          <p:nvPr/>
        </p:nvSpPr>
        <p:spPr bwMode="auto">
          <a:xfrm rot="10800000">
            <a:off x="2057400" y="4876800"/>
            <a:ext cx="5257800" cy="1828800"/>
          </a:xfrm>
          <a:prstGeom prst="wedgeRectCallout">
            <a:avLst>
              <a:gd name="adj1" fmla="val -44931"/>
              <a:gd name="adj2" fmla="val 49995"/>
            </a:avLst>
          </a:prstGeom>
          <a:solidFill>
            <a:schemeClr val="folHlink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rot="10800000"/>
          <a:lstStyle/>
          <a:p>
            <a:pPr marL="457200" indent="-457200" algn="ctr">
              <a:buFontTx/>
              <a:buAutoNum type="arabicParenR"/>
            </a:pPr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Apical fibres</a:t>
            </a:r>
          </a:p>
          <a:p>
            <a:pPr marL="457200" indent="-457200" algn="ctr">
              <a:buFontTx/>
              <a:buAutoNum type="arabicParenR"/>
            </a:pPr>
            <a:r>
              <a:rPr lang="en-US" altLang="en-US" sz="2000" b="1">
                <a:solidFill>
                  <a:schemeClr val="accent1"/>
                </a:solidFill>
                <a:latin typeface="Comic Sans MS" pitchFamily="66" charset="0"/>
              </a:rPr>
              <a:t>Oblique fibres</a:t>
            </a:r>
          </a:p>
          <a:p>
            <a:pPr marL="457200" indent="-457200" algn="ctr">
              <a:buFontTx/>
              <a:buAutoNum type="arabicParenR"/>
            </a:pPr>
            <a:r>
              <a:rPr lang="en-US" altLang="en-US" sz="2000" b="1">
                <a:solidFill>
                  <a:srgbClr val="6600CC"/>
                </a:solidFill>
                <a:latin typeface="Comic Sans MS" pitchFamily="66" charset="0"/>
              </a:rPr>
              <a:t>Horizontal fibres</a:t>
            </a:r>
          </a:p>
          <a:p>
            <a:pPr marL="457200" indent="-457200" algn="ctr">
              <a:buFontTx/>
              <a:buAutoNum type="arabicParenR"/>
            </a:pPr>
            <a:r>
              <a:rPr lang="en-US" altLang="en-US" sz="2000" b="1">
                <a:solidFill>
                  <a:srgbClr val="D60093"/>
                </a:solidFill>
              </a:rPr>
              <a:t>Alveolar crest fibres</a:t>
            </a:r>
          </a:p>
          <a:p>
            <a:pPr marL="457200" indent="-457200" algn="ctr">
              <a:buFontTx/>
              <a:buAutoNum type="arabicParenR"/>
            </a:pPr>
            <a:r>
              <a:rPr lang="en-US" altLang="en-US" sz="2000" b="1">
                <a:solidFill>
                  <a:srgbClr val="FFFF00"/>
                </a:solidFill>
                <a:latin typeface="Comic Sans MS" pitchFamily="66" charset="0"/>
              </a:rPr>
              <a:t>Trans-septal fibres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65C49D-D7DB-D245-86F7-720769A34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21" name="Group 93"/>
          <p:cNvGraphicFramePr>
            <a:graphicFrameLocks noGrp="1"/>
          </p:cNvGraphicFramePr>
          <p:nvPr>
            <p:ph/>
          </p:nvPr>
        </p:nvGraphicFramePr>
        <p:xfrm>
          <a:off x="533400" y="228600"/>
          <a:ext cx="7605713" cy="6547048"/>
        </p:xfrm>
        <a:graphic>
          <a:graphicData uri="http://schemas.openxmlformats.org/drawingml/2006/table">
            <a:tbl>
              <a:tblPr/>
              <a:tblGrid>
                <a:gridCol w="256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Fibre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 Group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Origin and insertion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Supposed function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1)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Alveolar crest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Extend obliquely from the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cementum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just beneath the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junctional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epithelium to the alveolar crest and to the   fibrous layer of the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periosteum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covering the alveolar bone.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Retains tooth in the socket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Oppose lateral forces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Prevents extrusion of tooth.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Protects deeper periodontal ligament structures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2) Horizontal group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They extend from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cementum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to alveolar bone in horizontal direction at right angles to long axis of tooth. Occupy 10-15 % of coronal root surface.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Restrain lateral tooth    movements.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</a:rPr>
                        <a:t>3) Oblique group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Largest group of PDL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fibres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Occupy 80-85% of root surface. Extend from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cementum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in a coronal direction obliquely to the bone.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They bear the brunt of                               vertical masticatory                          stresses and transform them  into tension on alveolar    bone and resist axially                                                                                              directed force.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D6F977-0DB7-4340-ACAF-24D7BF6C5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5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62" name="Group 62"/>
          <p:cNvGraphicFramePr>
            <a:graphicFrameLocks noGrp="1"/>
          </p:cNvGraphicFramePr>
          <p:nvPr>
            <p:ph/>
          </p:nvPr>
        </p:nvGraphicFramePr>
        <p:xfrm>
          <a:off x="901700" y="444500"/>
          <a:ext cx="7197725" cy="5072064"/>
        </p:xfrm>
        <a:graphic>
          <a:graphicData uri="http://schemas.openxmlformats.org/drawingml/2006/table">
            <a:tbl>
              <a:tblPr/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Fibre Group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Origin and insertion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omic Sans MS" pitchFamily="66" charset="0"/>
                        </a:rPr>
                        <a:t>Supposed function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4)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omic Sans MS" pitchFamily="66" charset="0"/>
                        </a:rPr>
                        <a:t>Apical group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The apical fibres radiate in a rather irregular fashion from cementum to the apical region of the socket They donot occur in incompletely                                 formed roots.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Prevent tooth tipping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Resist luxation.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Protect blood, lymph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and nerve supplies to tooth.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5)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Inter radicular group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They fan out from the cementum to   the tooth in the furcation areas of multirooted teeth.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Aid in resisting tipping and torquing and resist luxation.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2FAE01-82F6-F940-8212-8336627B3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696200" cy="990600"/>
          </a:xfrm>
        </p:spPr>
        <p:txBody>
          <a:bodyPr/>
          <a:lstStyle/>
          <a:p>
            <a:pPr eaLnBrk="1" hangingPunct="1"/>
            <a:r>
              <a:rPr lang="en-US" altLang="en-US" sz="4000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SECONDARY FIBRES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6962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Located between and among the principal fibre groups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Non-directional and randomly oriented collagen bundles of unknown function.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May represent newly formed Collagenous elements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Often appear to traverse the periodontal ligament space coronoapically 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0C9135-C9D9-D341-A222-2C29932A7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3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Two immature forms</a:t>
            </a:r>
            <a:r>
              <a:rPr lang="en-US" altLang="en-US"/>
              <a:t> are found- </a:t>
            </a:r>
          </a:p>
          <a:p>
            <a:pPr eaLnBrk="1" hangingPunct="1">
              <a:buFontTx/>
              <a:buNone/>
            </a:pPr>
            <a:r>
              <a:rPr lang="en-US" altLang="en-US"/>
              <a:t>  </a:t>
            </a:r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  <a:r>
              <a:rPr lang="en-US" altLang="en-US" i="1">
                <a:solidFill>
                  <a:srgbClr val="CC0099"/>
                </a:solidFill>
              </a:rPr>
              <a:t>1) Oxytalan-</a:t>
            </a:r>
            <a:r>
              <a:rPr lang="en-US" altLang="en-US"/>
              <a:t> run parallel to the root surface in a vertical direction and bend to attach to cementum.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i="1">
                <a:solidFill>
                  <a:schemeClr val="tx2"/>
                </a:solidFill>
              </a:rPr>
              <a:t>2) Eluanin</a:t>
            </a:r>
            <a:r>
              <a:rPr lang="en-US" altLang="en-US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/>
              <a:t>   Small collagen fibres run in all directions forming a plexus called </a:t>
            </a:r>
            <a:r>
              <a:rPr lang="en-US" altLang="en-US">
                <a:solidFill>
                  <a:schemeClr val="bg2"/>
                </a:solidFill>
              </a:rPr>
              <a:t>“</a:t>
            </a:r>
            <a:r>
              <a:rPr lang="en-US" altLang="en-US" b="1">
                <a:solidFill>
                  <a:srgbClr val="FF0000"/>
                </a:solidFill>
              </a:rPr>
              <a:t>Indifferent fibre plexus</a:t>
            </a:r>
            <a:r>
              <a:rPr lang="en-US" altLang="en-US">
                <a:solidFill>
                  <a:schemeClr val="bg2"/>
                </a:solidFill>
              </a:rPr>
              <a:t>”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5DEFDD-8A4E-A449-B4C9-C2515CFD6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27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600" cy="552450"/>
          </a:xfrm>
        </p:spPr>
        <p:txBody>
          <a:bodyPr/>
          <a:lstStyle/>
          <a:p>
            <a:r>
              <a:rPr lang="en-US" altLang="en-US" sz="2800" b="1" u="sng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FUNCTIONS OF PERIODONTAL LIGAMENT</a:t>
            </a:r>
            <a:endParaRPr lang="en-I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/>
              <a:t>PHYSICAL</a:t>
            </a:r>
          </a:p>
          <a:p>
            <a:pPr>
              <a:lnSpc>
                <a:spcPct val="200000"/>
              </a:lnSpc>
            </a:pPr>
            <a:r>
              <a:rPr lang="en-US" altLang="en-US"/>
              <a:t>FORMATIVE &amp; REMODELLING	</a:t>
            </a:r>
          </a:p>
          <a:p>
            <a:pPr>
              <a:lnSpc>
                <a:spcPct val="200000"/>
              </a:lnSpc>
            </a:pPr>
            <a:r>
              <a:rPr lang="en-US" altLang="en-US"/>
              <a:t>NUTRITIONAL </a:t>
            </a:r>
          </a:p>
          <a:p>
            <a:pPr>
              <a:lnSpc>
                <a:spcPct val="200000"/>
              </a:lnSpc>
            </a:pPr>
            <a:r>
              <a:rPr lang="en-US" altLang="en-US"/>
              <a:t>SENSORY</a:t>
            </a:r>
            <a:endParaRPr lang="en-IN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228933-9876-5440-B6CF-C9F7518E4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4"/>
    </mc:Choice>
    <mc:Fallback>
      <p:transition spd="slow" advTm="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FUNCTIONS OF PERIODONTAL LIGAMENT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696200" cy="56388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1) Physical functions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Provision for soft tissue “casing” to protect the vessels and nerves from injury  by mechanical forces.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Attachment of teeth to bone.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Maintenance of gingival tissues in proper relationship to the teeth.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2400" i="1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400" i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30FD9A-CE96-1B49-88D2-17A6E35C5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554163"/>
            <a:ext cx="8229600" cy="4389437"/>
          </a:xfrm>
        </p:spPr>
        <p:txBody>
          <a:bodyPr/>
          <a:lstStyle/>
          <a:p>
            <a:endParaRPr lang="en-US" alt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Transmission of occlusal forces to bone.</a:t>
            </a:r>
          </a:p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Resistance to impact of occlusal forces.  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(Shock absorption).</a:t>
            </a:r>
          </a:p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20448F-0D35-4144-BDD3-6E94B5565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10"/>
    </mc:Choice>
    <mc:Fallback>
      <p:transition spd="slow" advTm="13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04800" y="2124075"/>
            <a:ext cx="84582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en-US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PERIODONTIUM</a:t>
            </a:r>
            <a:r>
              <a:rPr lang="en-US" altLang="en-US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CONSISTS OF THE INVESTING AND SUPPORTING TISSUES OF THE TOOTH - GINGIVA, PERIODONTAL LIGAMENT, CEMENTUM, AND ALVEOLAR BONE.</a:t>
            </a:r>
          </a:p>
          <a:p>
            <a:pPr algn="ctr">
              <a:lnSpc>
                <a:spcPct val="150000"/>
              </a:lnSpc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1400" u="sng">
                <a:latin typeface="Times New Roman" pitchFamily="18" charset="0"/>
                <a:cs typeface="Times New Roman" pitchFamily="18" charset="0"/>
              </a:rPr>
              <a:t>Carranza F A, Clinical Periodontology 9</a:t>
            </a:r>
            <a:r>
              <a:rPr lang="en-US" altLang="en-US" sz="1400" u="sng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1400" u="sng">
                <a:latin typeface="Times New Roman" pitchFamily="18" charset="0"/>
                <a:cs typeface="Times New Roman" pitchFamily="18" charset="0"/>
              </a:rPr>
              <a:t> edition. Page 36 . The Tooth Supporting Structure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B16D1C-0F41-244A-B46A-DE36384CF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4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07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SHOCK ABSORPTION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96200" cy="4800600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Three theories:</a:t>
            </a:r>
          </a:p>
          <a:p>
            <a:pPr marL="533400" indent="-533400" eaLnBrk="1" hangingPunct="1">
              <a:lnSpc>
                <a:spcPct val="20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1)Tensional theory</a:t>
            </a:r>
          </a:p>
          <a:p>
            <a:pPr marL="533400" indent="-533400" eaLnBrk="1" hangingPunct="1">
              <a:lnSpc>
                <a:spcPct val="20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2)Viscoelastic theory</a:t>
            </a:r>
          </a:p>
          <a:p>
            <a:pPr marL="533400" indent="-533400" eaLnBrk="1" hangingPunct="1">
              <a:lnSpc>
                <a:spcPct val="20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3)Thixotropic theory </a:t>
            </a:r>
          </a:p>
          <a:p>
            <a:pPr marL="533400" indent="-533400" eaLnBrk="1" hangingPunct="1"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20182F-F3D0-AB4B-AB97-0578B608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10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/>
          <a:lstStyle/>
          <a:p>
            <a:pPr marL="533400" indent="-533400" eaLnBrk="1" hangingPunct="1">
              <a:lnSpc>
                <a:spcPct val="200000"/>
              </a:lnSpc>
              <a:buFontTx/>
              <a:buAutoNum type="arabicParenR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Tensional theory:</a:t>
            </a:r>
          </a:p>
          <a:p>
            <a:pPr marL="533400" indent="-533400" eaLnBrk="1" hangingPunct="1">
              <a:lnSpc>
                <a:spcPct val="200000"/>
              </a:lnSpc>
              <a:buFontTx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tensional theory of tooth support ascribes to the principle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periodontal ligament the major responsibility in supporting the 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tooth and transmitting forces to the bone.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defRPr/>
            </a:pPr>
            <a:endParaRPr lang="en-IN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24C9E6-FDC5-0C4E-92D9-9451E5124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19"/>
    </mc:Choice>
    <mc:Fallback>
      <p:transition spd="slow" advTm="15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5715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9900"/>
                </a:solidFill>
              </a:rPr>
              <a:t>When a force is applied to the crown</a:t>
            </a:r>
            <a:r>
              <a:rPr lang="en-US" altLang="en-US"/>
              <a:t>           				</a:t>
            </a:r>
            <a:r>
              <a:rPr lang="en-US" altLang="en-US">
                <a:solidFill>
                  <a:srgbClr val="6600CC"/>
                </a:solidFill>
                <a:latin typeface="Arial" charset="0"/>
                <a:cs typeface="Arial" charset="0"/>
              </a:rPr>
              <a:t>↓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principle fibres first unfold and straighten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	 			</a:t>
            </a:r>
            <a:r>
              <a:rPr lang="en-US" altLang="en-US">
                <a:solidFill>
                  <a:srgbClr val="6600CC"/>
                </a:solidFill>
                <a:latin typeface="Arial" charset="0"/>
                <a:cs typeface="Arial" charset="0"/>
              </a:rPr>
              <a:t>↓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transmit the forces to the alveolar bone</a:t>
            </a:r>
            <a:r>
              <a:rPr lang="en-US" altLang="en-US" sz="2800"/>
              <a:t>					</a:t>
            </a:r>
            <a:r>
              <a:rPr lang="en-US" altLang="en-US">
                <a:solidFill>
                  <a:srgbClr val="6600CC"/>
                </a:solidFill>
                <a:latin typeface="Arial" charset="0"/>
                <a:cs typeface="Arial" charset="0"/>
              </a:rPr>
              <a:t>↓</a:t>
            </a:r>
          </a:p>
          <a:p>
            <a:pPr eaLnBrk="1" hangingPunct="1"/>
            <a:r>
              <a:rPr lang="en-US" altLang="en-US" sz="2800">
                <a:solidFill>
                  <a:srgbClr val="66FF33"/>
                </a:solidFill>
              </a:rPr>
              <a:t>elastic deformation of the bony socket</a:t>
            </a:r>
            <a:r>
              <a:rPr lang="en-US" altLang="en-US" sz="2800"/>
              <a:t>					</a:t>
            </a:r>
            <a:r>
              <a:rPr lang="en-US" altLang="en-US">
                <a:solidFill>
                  <a:srgbClr val="6600CC"/>
                </a:solidFill>
                <a:latin typeface="Arial" charset="0"/>
                <a:cs typeface="Arial" charset="0"/>
              </a:rPr>
              <a:t>↓</a:t>
            </a:r>
          </a:p>
          <a:p>
            <a:pPr eaLnBrk="1" hangingPunct="1"/>
            <a:r>
              <a:rPr lang="en-US" altLang="en-US" sz="2800">
                <a:solidFill>
                  <a:srgbClr val="CC0099"/>
                </a:solidFill>
              </a:rPr>
              <a:t>when the alveolar bone has reached the limits, the load is transmitted to the basal bone. </a:t>
            </a:r>
          </a:p>
          <a:p>
            <a:pPr eaLnBrk="1" hangingPunct="1"/>
            <a:endParaRPr lang="en-US" altLang="en-US" sz="2800">
              <a:solidFill>
                <a:srgbClr val="CC0099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28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THEORY -----INSUFFICIENT</a:t>
            </a:r>
          </a:p>
          <a:p>
            <a:pPr eaLnBrk="1" hangingPunct="1"/>
            <a:endParaRPr lang="en-US" altLang="en-US" sz="280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3" descr="IMGP0760"/>
          <p:cNvPicPr>
            <a:picLocks noChangeAspect="1" noChangeArrowheads="1"/>
          </p:cNvPicPr>
          <p:nvPr/>
        </p:nvPicPr>
        <p:blipFill>
          <a:blip r:embed="rId5" cstate="print"/>
          <a:srcRect l="23985" t="12660" r="25020" b="40680"/>
          <a:stretch>
            <a:fillRect/>
          </a:stretch>
        </p:blipFill>
        <p:spPr bwMode="auto">
          <a:xfrm>
            <a:off x="6705600" y="1"/>
            <a:ext cx="2438400" cy="204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4AF5F0-A154-0944-9C04-B90D054A62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305800" cy="50292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2)</a:t>
            </a:r>
            <a:r>
              <a:rPr lang="en-US" b="1" u="sng" dirty="0" err="1">
                <a:solidFill>
                  <a:srgbClr val="FF0000"/>
                </a:solidFill>
              </a:rPr>
              <a:t>Viscoelastic</a:t>
            </a:r>
            <a:r>
              <a:rPr lang="en-US" b="1" u="sng" dirty="0">
                <a:solidFill>
                  <a:srgbClr val="FF0000"/>
                </a:solidFill>
              </a:rPr>
              <a:t> system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 Displacement of teeth controlled by FLUID MOVEMENT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/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When forces are transmitted to the tooth the extra cellular fluid passes from the periodontal ligament into marrow spaces of bone through foramina in the </a:t>
            </a:r>
            <a:r>
              <a:rPr lang="en-US" dirty="0" err="1"/>
              <a:t>cribriform</a:t>
            </a:r>
            <a:r>
              <a:rPr lang="en-US" dirty="0"/>
              <a:t> plate.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0D1A72-A36D-D749-9C51-E8ACBEE09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0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These perforations of the cribriform plate link PDL with cancellous portion of alveolar bone- </a:t>
            </a:r>
          </a:p>
          <a:p>
            <a:pPr>
              <a:lnSpc>
                <a:spcPct val="200000"/>
              </a:lnSpc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more abundant in the cervical third than in the middle and apical thirds.</a:t>
            </a:r>
          </a:p>
          <a:p>
            <a:pPr>
              <a:lnSpc>
                <a:spcPct val="200000"/>
              </a:lnSpc>
            </a:pPr>
            <a:endParaRPr lang="en-I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AA1F1B-ADC2-704B-84A9-42321332C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58"/>
    </mc:Choice>
    <mc:Fallback>
      <p:transition spd="slow" advTm="1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696200" cy="4876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CC0099"/>
                </a:solidFill>
              </a:rPr>
              <a:t>3)</a:t>
            </a:r>
            <a:r>
              <a:rPr lang="en-US" b="1" u="sng" dirty="0" err="1">
                <a:solidFill>
                  <a:srgbClr val="CC0099"/>
                </a:solidFill>
              </a:rPr>
              <a:t>Thixotrophic</a:t>
            </a:r>
            <a:r>
              <a:rPr lang="en-US" b="1" u="sng" dirty="0">
                <a:solidFill>
                  <a:srgbClr val="CC0099"/>
                </a:solidFill>
              </a:rPr>
              <a:t> theory: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/>
              <a:t>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dirty="0"/>
              <a:t>Claims that the periodontal ligament has the </a:t>
            </a:r>
            <a:r>
              <a:rPr lang="en-US" sz="2800" dirty="0" err="1"/>
              <a:t>rheologic</a:t>
            </a:r>
            <a:r>
              <a:rPr lang="en-US" sz="2800" dirty="0"/>
              <a:t> </a:t>
            </a:r>
            <a:r>
              <a:rPr lang="en-US" sz="2800" dirty="0" err="1"/>
              <a:t>behaviour</a:t>
            </a:r>
            <a:r>
              <a:rPr lang="en-US" sz="2800" dirty="0"/>
              <a:t> of a </a:t>
            </a:r>
            <a:r>
              <a:rPr lang="en-US" sz="2800" dirty="0" err="1"/>
              <a:t>thixotrophic</a:t>
            </a:r>
            <a:r>
              <a:rPr lang="en-US" sz="2800" dirty="0"/>
              <a:t> gel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dirty="0"/>
              <a:t> 	Schroeder- the presence of </a:t>
            </a:r>
            <a:r>
              <a:rPr lang="en-US" sz="2800" dirty="0" err="1"/>
              <a:t>organised</a:t>
            </a:r>
            <a:r>
              <a:rPr lang="en-US" sz="2800" dirty="0"/>
              <a:t> collagen </a:t>
            </a:r>
            <a:r>
              <a:rPr lang="en-US" sz="2800" dirty="0" err="1"/>
              <a:t>fibres</a:t>
            </a:r>
            <a:r>
              <a:rPr lang="en-US" sz="2800" dirty="0"/>
              <a:t> makes the theory untenable.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0D3A8D-C71D-884A-A1EA-B5F6BCC26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1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388" y="1600200"/>
            <a:ext cx="31226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991600" cy="5334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TRANSMISSION OF OCCLUSAL FORCES TO BONE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2514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altLang="en-US"/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Axial force to the tooth</a:t>
            </a:r>
          </a:p>
          <a:p>
            <a:pPr eaLnBrk="1" hangingPunct="1">
              <a:lnSpc>
                <a:spcPct val="150000"/>
              </a:lnSpc>
            </a:pPr>
            <a:endParaRPr lang="en-US" alt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solidFill>
                  <a:srgbClr val="FF00FF"/>
                </a:solidFill>
              </a:rPr>
              <a:t>displacement of the root into the alveolus</a:t>
            </a:r>
          </a:p>
          <a:p>
            <a:pPr eaLnBrk="1" hangingPunct="1">
              <a:lnSpc>
                <a:spcPct val="150000"/>
              </a:lnSpc>
            </a:pPr>
            <a:endParaRPr lang="en-US" altLang="en-US"/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oblique fibres alter their </a:t>
            </a:r>
            <a:r>
              <a:rPr lang="en-US" altLang="en-US">
                <a:solidFill>
                  <a:schemeClr val="tx2"/>
                </a:solidFill>
              </a:rPr>
              <a:t>wavy, untensed pattern</a:t>
            </a:r>
            <a:r>
              <a:rPr lang="en-US" altLang="en-US"/>
              <a:t>; assume their full length and sustain the major part of the </a:t>
            </a:r>
            <a:r>
              <a:rPr lang="en-US" altLang="en-US">
                <a:solidFill>
                  <a:srgbClr val="6600CC"/>
                </a:solidFill>
              </a:rPr>
              <a:t>axial force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/>
          </a:p>
          <a:p>
            <a:pPr eaLnBrk="1" hangingPunct="1">
              <a:lnSpc>
                <a:spcPct val="150000"/>
              </a:lnSpc>
            </a:pPr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020094" y="3542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20094" y="491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F70ADA-0B9E-2241-9C18-AFA3439CA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5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7696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</a:t>
            </a:r>
            <a:r>
              <a:rPr lang="en-US" altLang="en-US">
                <a:solidFill>
                  <a:srgbClr val="6600CC"/>
                </a:solidFill>
              </a:rPr>
              <a:t>HORIZONTAL OR TIPPING FORCE</a:t>
            </a:r>
          </a:p>
          <a:p>
            <a:pPr eaLnBrk="1" hangingPunct="1">
              <a:buFontTx/>
              <a:buNone/>
            </a:pPr>
            <a:r>
              <a:rPr lang="en-US" altLang="en-US"/>
              <a:t>				      </a:t>
            </a:r>
            <a:r>
              <a:rPr lang="en-US" altLang="en-US">
                <a:latin typeface="Arial" charset="0"/>
                <a:cs typeface="Arial" charset="0"/>
              </a:rPr>
              <a:t>↓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	        </a:t>
            </a:r>
            <a:r>
              <a:rPr lang="en-US" altLang="en-US">
                <a:solidFill>
                  <a:srgbClr val="009900"/>
                </a:solidFill>
              </a:rPr>
              <a:t>Two of phases of tooth movement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/>
              <a:t>				      </a:t>
            </a:r>
            <a:r>
              <a:rPr lang="en-US" altLang="en-US">
                <a:latin typeface="Arial" charset="0"/>
                <a:cs typeface="Arial" charset="0"/>
              </a:rPr>
              <a:t>↓</a:t>
            </a:r>
            <a:r>
              <a:rPr lang="en-US" altLang="en-US"/>
              <a:t> 												</a:t>
            </a:r>
            <a:endParaRPr lang="en-US" altLang="en-US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Within the confines of PDL          Displacement of      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                                                         facial and lingual 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FF"/>
                </a:solidFill>
              </a:rPr>
              <a:t>                                                         bony plate</a:t>
            </a:r>
            <a:endParaRPr lang="en-US" altLang="en-US"/>
          </a:p>
          <a:p>
            <a:pPr eaLnBrk="1" hangingPunct="1"/>
            <a:endParaRPr lang="en-US" altLang="en-US">
              <a:solidFill>
                <a:srgbClr val="CCCC00"/>
              </a:solidFill>
            </a:endParaRPr>
          </a:p>
          <a:p>
            <a:pPr eaLnBrk="1" hangingPunct="1"/>
            <a:r>
              <a:rPr lang="en-US" altLang="en-US">
                <a:solidFill>
                  <a:srgbClr val="CCCC00"/>
                </a:solidFill>
              </a:rPr>
              <a:t>Areas of tension</a:t>
            </a:r>
            <a:r>
              <a:rPr lang="en-US" altLang="en-US">
                <a:solidFill>
                  <a:srgbClr val="CCCC00"/>
                </a:solidFill>
                <a:latin typeface="Arial" charset="0"/>
                <a:cs typeface="Arial" charset="0"/>
              </a:rPr>
              <a:t>→</a:t>
            </a:r>
            <a:r>
              <a:rPr lang="en-US" altLang="en-US"/>
              <a:t> fibres bundles are </a:t>
            </a:r>
            <a:r>
              <a:rPr lang="en-US" altLang="en-US">
                <a:solidFill>
                  <a:srgbClr val="00FF00"/>
                </a:solidFill>
              </a:rPr>
              <a:t>taut</a:t>
            </a:r>
            <a:r>
              <a:rPr lang="en-US" altLang="en-US"/>
              <a:t> rather than wavy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1371600" y="2895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H="1">
            <a:off x="1295400" y="2895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518160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388" y="0"/>
            <a:ext cx="31226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7430E2-E6C7-DD46-80C9-C115772B2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7696200" cy="5715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Areas of pressure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compressed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 tooth is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displaced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distortion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exists in the direction of root movement.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is shaped like an </a:t>
            </a:r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hour glass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narrowest in the region of axis of rotation.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Physiologic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mesial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migration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thinner on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mesial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root surface 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613" y="4572000"/>
            <a:ext cx="2465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4E6125-CC2E-A542-8A8B-601645675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0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1371600"/>
          </a:xfrm>
        </p:spPr>
        <p:txBody>
          <a:bodyPr/>
          <a:lstStyle/>
          <a:p>
            <a:pPr algn="ctr" eaLnBrk="1" hangingPunct="1"/>
            <a:r>
              <a:rPr lang="en-US" altLang="en-US" sz="28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FORMATIVE AND REMODELLING FUNCTION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696200" cy="4724400"/>
          </a:xfrm>
        </p:spPr>
        <p:txBody>
          <a:bodyPr/>
          <a:lstStyle/>
          <a:p>
            <a:pPr eaLnBrk="1" hangingPunct="1"/>
            <a:r>
              <a:rPr lang="en-US" altLang="en-US"/>
              <a:t>Cells of Pdl participate in the formation and resorption of cementum and bone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Mitotic activity can be observed in the fibroblasts and endothelial cells.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Fibroblasts  form the collagen and the residual mesenchymal cells develop into osteoblasts, cementoblasts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AFF294-DDCE-C24D-AA51-2E796E7B9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27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Client\Desktop\periodontal_ligament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1371600"/>
            <a:ext cx="68373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33EBC0-6D50-8C4E-88CA-51A000FCD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52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6962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NUTRITIONAL AND SENSORY FUNCTIONS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96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/>
              <a:t>Supplies nutrients</a:t>
            </a:r>
            <a:r>
              <a:rPr lang="en-US" altLang="en-US" sz="2400">
                <a:latin typeface="Arial" charset="0"/>
                <a:cs typeface="Arial" charset="0"/>
              </a:rPr>
              <a:t>→</a:t>
            </a:r>
            <a:r>
              <a:rPr lang="en-US" altLang="en-US" sz="2400"/>
              <a:t> cementum, bone and gingiva by blood vessels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Lymphatic drainage from the inferior and superior alveolar arteries </a:t>
            </a:r>
            <a:r>
              <a:rPr lang="en-US" altLang="en-US" sz="2400">
                <a:latin typeface="Arial" charset="0"/>
                <a:cs typeface="Arial" charset="0"/>
              </a:rPr>
              <a:t>→</a:t>
            </a:r>
            <a:r>
              <a:rPr lang="en-US" altLang="en-US" sz="2400"/>
              <a:t> reaches the periodontal ligament from three sources –Apical vessels, penetrating vessels from alveolar bone and anastomosing vessels from the gingiva.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Apical vessels supply the apical region of the periodontal ligament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55AE32-C848-3E46-B7DF-CE2150A95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36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u="sng" dirty="0"/>
            </a:br>
            <a:r>
              <a:rPr lang="en-US" b="1" u="sng" dirty="0"/>
              <a:t>Nerve supply</a:t>
            </a:r>
            <a:endParaRPr lang="en-US" u="sng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96200" cy="5029200"/>
          </a:xfrm>
        </p:spPr>
        <p:txBody>
          <a:bodyPr/>
          <a:lstStyle/>
          <a:p>
            <a:pPr eaLnBrk="1" hangingPunct="1"/>
            <a:r>
              <a:rPr lang="en-US" altLang="en-US" sz="2800"/>
              <a:t>Abundantly supplied with </a:t>
            </a:r>
            <a:r>
              <a:rPr lang="en-US" altLang="en-US" sz="2800">
                <a:solidFill>
                  <a:srgbClr val="00FF00"/>
                </a:solidFill>
              </a:rPr>
              <a:t>sensory nerve fibre.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Nerve bundles pass into the periodontal ligament from the </a:t>
            </a:r>
            <a:r>
              <a:rPr lang="en-US" altLang="en-US" sz="2800">
                <a:solidFill>
                  <a:srgbClr val="CCCC00"/>
                </a:solidFill>
              </a:rPr>
              <a:t>periapical area</a:t>
            </a:r>
            <a:r>
              <a:rPr lang="en-US" altLang="en-US" sz="2800"/>
              <a:t> and through channels from the </a:t>
            </a:r>
            <a:r>
              <a:rPr lang="en-US" altLang="en-US" sz="2800">
                <a:solidFill>
                  <a:srgbClr val="6600CC"/>
                </a:solidFill>
              </a:rPr>
              <a:t>alveolar bone</a:t>
            </a:r>
            <a:r>
              <a:rPr lang="en-US" altLang="en-US" sz="2800"/>
              <a:t> that follows the course of the blood vessels.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divide into </a:t>
            </a:r>
            <a:r>
              <a:rPr lang="en-US" altLang="en-US" sz="2800">
                <a:solidFill>
                  <a:srgbClr val="FF00FF"/>
                </a:solidFill>
              </a:rPr>
              <a:t>single myelinated fibres</a:t>
            </a:r>
            <a:r>
              <a:rPr lang="en-US" altLang="en-US" sz="2800"/>
              <a:t> which ultimately lose their myelin sheaths and end in one of four types of </a:t>
            </a:r>
            <a:r>
              <a:rPr lang="en-US" altLang="en-US" sz="2800">
                <a:solidFill>
                  <a:srgbClr val="CC3300"/>
                </a:solidFill>
              </a:rPr>
              <a:t>neural termination.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7FE02F-267E-1444-9A8E-F7E5CC76E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30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696200" cy="495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C3300"/>
                </a:solidFill>
              </a:rPr>
              <a:t>Free nerve endings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CCCC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solidFill>
                  <a:srgbClr val="CCCC00"/>
                </a:solidFill>
              </a:rPr>
              <a:t>Ruffini</a:t>
            </a:r>
            <a:r>
              <a:rPr lang="en-US" dirty="0">
                <a:solidFill>
                  <a:srgbClr val="CCCC00"/>
                </a:solidFill>
              </a:rPr>
              <a:t> like mechanoreceptors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2"/>
                </a:solidFill>
              </a:rPr>
              <a:t>Coiled </a:t>
            </a:r>
            <a:r>
              <a:rPr lang="en-US" dirty="0" err="1">
                <a:solidFill>
                  <a:schemeClr val="tx2"/>
                </a:solidFill>
              </a:rPr>
              <a:t>Meisner’s</a:t>
            </a:r>
            <a:r>
              <a:rPr lang="en-US" dirty="0">
                <a:solidFill>
                  <a:schemeClr val="tx2"/>
                </a:solidFill>
              </a:rPr>
              <a:t> corpuscles</a:t>
            </a:r>
            <a:r>
              <a:rPr lang="en-US" dirty="0"/>
              <a:t> also mechanoreceptors found mainly in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mid root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region</a:t>
            </a:r>
            <a:r>
              <a:rPr lang="en-US" dirty="0"/>
              <a:t> and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spindle like pressure and vibration endings are surrounded by a </a:t>
            </a:r>
            <a:r>
              <a:rPr lang="en-US" dirty="0">
                <a:solidFill>
                  <a:srgbClr val="00FF00"/>
                </a:solidFill>
              </a:rPr>
              <a:t>fibrous capsule</a:t>
            </a:r>
            <a:r>
              <a:rPr lang="en-US" dirty="0"/>
              <a:t> and located mainly in the apex.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BC793F-B178-BA4D-BA02-D09B11F9F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0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90600"/>
          <a:ext cx="81534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      Must know</a:t>
                      </a:r>
                      <a:endParaRPr lang="en-IN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Desirable </a:t>
                      </a:r>
                      <a:endParaRPr lang="en-IN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 </a:t>
                      </a:r>
                      <a:endParaRPr lang="en-IN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27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Periodontal fibers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Types of fibers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Cellular elements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Ground</a:t>
                      </a:r>
                      <a:r>
                        <a:rPr lang="en-US" sz="1800" baseline="0" dirty="0"/>
                        <a:t> substance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/>
                        <a:t>Function of periodontal ligament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/>
                        <a:t>Periodontal ligament  in health and disease</a:t>
                      </a:r>
                      <a:endParaRPr lang="en-IN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baseline="0" dirty="0"/>
                        <a:t> Collagen types and biosynthesis </a:t>
                      </a:r>
                      <a:endParaRPr lang="en-US" sz="1800" dirty="0"/>
                    </a:p>
                    <a:p>
                      <a:pPr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Development of periodontal ligament</a:t>
                      </a:r>
                    </a:p>
                    <a:p>
                      <a:endParaRPr lang="en-IN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Regeneration</a:t>
                      </a:r>
                      <a:r>
                        <a:rPr lang="en-US" sz="1800" baseline="0" dirty="0"/>
                        <a:t> </a:t>
                      </a:r>
                      <a:endParaRPr lang="en-IN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F8AC89-CD06-EB4D-B77F-C91F2634C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6"/>
    </mc:Choice>
    <mc:Fallback>
      <p:transition spd="slow" advTm="3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533400"/>
          <a:ext cx="8534400" cy="582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5683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Year/ Journal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Methodology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evidence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766">
                <a:tc>
                  <a:txBody>
                    <a:bodyPr/>
                    <a:lstStyle/>
                    <a:p>
                      <a:r>
                        <a:rPr lang="en-US" sz="1600" dirty="0" err="1"/>
                        <a:t>Ohta</a:t>
                      </a:r>
                      <a:r>
                        <a:rPr lang="en-US" sz="1600" dirty="0"/>
                        <a:t> S et al.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Journal of </a:t>
                      </a:r>
                      <a:r>
                        <a:rPr lang="fr-FR" sz="1600" dirty="0" err="1"/>
                        <a:t>Periodontal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Research</a:t>
                      </a:r>
                      <a:r>
                        <a:rPr lang="fr-FR" sz="1600" dirty="0"/>
                        <a:t> 2008; 43: 595–603.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vitro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/>
                        <a:t>Mesenchymal</a:t>
                      </a:r>
                      <a:r>
                        <a:rPr lang="en-US" sz="1600" dirty="0"/>
                        <a:t> stem cells and hematopoietic stem cells in the bone</a:t>
                      </a:r>
                    </a:p>
                    <a:p>
                      <a:pPr algn="just"/>
                      <a:r>
                        <a:rPr lang="en-US" sz="1600" dirty="0"/>
                        <a:t>marrow are not involved in the regeneration of the periodontium. Cells that</a:t>
                      </a:r>
                    </a:p>
                    <a:p>
                      <a:pPr algn="just"/>
                      <a:r>
                        <a:rPr lang="en-US" sz="1600" dirty="0"/>
                        <a:t>migrated from the residual periodontal ligament regenerated new alveolar bone at</a:t>
                      </a:r>
                    </a:p>
                    <a:p>
                      <a:pPr algn="just"/>
                      <a:r>
                        <a:rPr lang="en-US" sz="1600" dirty="0"/>
                        <a:t>the early stage, and the regeneration around the dentin in the cavity was later than</a:t>
                      </a:r>
                    </a:p>
                    <a:p>
                      <a:pPr algn="just"/>
                      <a:r>
                        <a:rPr lang="en-US" sz="1600" dirty="0"/>
                        <a:t>in other parts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Further similar in vitro studies are required to confirm the results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EF7DD9-7389-A14D-8441-7E4939074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5"/>
    </mc:Choice>
    <mc:Fallback>
      <p:transition spd="slow" advTm="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ATT00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88925" y="265113"/>
            <a:ext cx="679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6854" name="WordArt 6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40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76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U ALL</a:t>
            </a:r>
          </a:p>
        </p:txBody>
      </p:sp>
      <p:pic>
        <p:nvPicPr>
          <p:cNvPr id="54277" name="Picture 5" descr="C:\Users\Public\Pictures\Sample Pictures\D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838200"/>
            <a:ext cx="2743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Viner Hand ITC" pitchFamily="66" charset="0"/>
              </a:rPr>
              <a:t>THANK  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8C71F6-32F6-4248-80B0-FFC8E7E01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49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68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6854" grpId="0" animBg="1"/>
      <p:bldP spid="20685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96200" cy="1066800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6962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Biology of periodontal tissues.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6600CC"/>
                </a:solidFill>
              </a:rPr>
              <a:t>P. Mark </a:t>
            </a:r>
            <a:r>
              <a:rPr lang="en-US" dirty="0" err="1">
                <a:solidFill>
                  <a:srgbClr val="6600CC"/>
                </a:solidFill>
              </a:rPr>
              <a:t>Bartold</a:t>
            </a:r>
            <a:r>
              <a:rPr lang="en-US" dirty="0">
                <a:solidFill>
                  <a:srgbClr val="6600CC"/>
                </a:solidFill>
              </a:rPr>
              <a:t> and </a:t>
            </a:r>
            <a:r>
              <a:rPr lang="en-US" dirty="0" err="1">
                <a:solidFill>
                  <a:srgbClr val="6600CC"/>
                </a:solidFill>
              </a:rPr>
              <a:t>A.SampathNarayanan</a:t>
            </a:r>
            <a:endParaRPr lang="en-US" dirty="0">
              <a:solidFill>
                <a:srgbClr val="6600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Fundamentals of </a:t>
            </a:r>
            <a:r>
              <a:rPr lang="en-US" dirty="0" err="1"/>
              <a:t>Periodontics</a:t>
            </a:r>
            <a:r>
              <a:rPr lang="en-US" dirty="0"/>
              <a:t>, 2nd Edition.</a:t>
            </a:r>
            <a:endParaRPr 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de-DE" dirty="0">
                <a:solidFill>
                  <a:srgbClr val="FF0000"/>
                </a:solidFill>
              </a:rPr>
              <a:t>Thomas G. Wilson, Kenneth S. Kornman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490913" y="3009900"/>
            <a:ext cx="216217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4648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CCCC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</a:rPr>
              <a:t>Carranza’s clinical periodontology-9th edition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00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solidFill>
                  <a:srgbClr val="C00000"/>
                </a:solidFill>
              </a:rPr>
              <a:t>Lindhe</a:t>
            </a:r>
            <a:r>
              <a:rPr lang="en-US" dirty="0">
                <a:solidFill>
                  <a:srgbClr val="C00000"/>
                </a:solidFill>
              </a:rPr>
              <a:t> – Textbook of </a:t>
            </a:r>
            <a:r>
              <a:rPr lang="en-US" dirty="0" err="1">
                <a:solidFill>
                  <a:srgbClr val="C00000"/>
                </a:solidFill>
              </a:rPr>
              <a:t>periodontology</a:t>
            </a:r>
            <a:endParaRPr lang="en-US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CC33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solidFill>
                  <a:srgbClr val="002060"/>
                </a:solidFill>
              </a:rPr>
              <a:t>Tencate</a:t>
            </a:r>
            <a:r>
              <a:rPr lang="en-US" dirty="0">
                <a:solidFill>
                  <a:srgbClr val="002060"/>
                </a:solidFill>
              </a:rPr>
              <a:t> oral histology.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rgbClr val="FF006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0066"/>
                </a:solidFill>
              </a:rPr>
              <a:t>Periodontal ligament in health and disease</a:t>
            </a:r>
            <a:r>
              <a:rPr lang="en-US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hlink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>
                <a:solidFill>
                  <a:srgbClr val="6600CC"/>
                </a:solidFill>
              </a:rPr>
              <a:t>Berkovitz</a:t>
            </a:r>
            <a:r>
              <a:rPr lang="en-US" dirty="0">
                <a:solidFill>
                  <a:srgbClr val="6600CC"/>
                </a:solidFill>
              </a:rPr>
              <a:t> 2nd Edition.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295400" y="1530350"/>
            <a:ext cx="678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PERIODONTAL  LIGAMENT</a:t>
            </a:r>
          </a:p>
          <a:p>
            <a:pPr algn="ctr"/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PERIODONTAL FIBERS</a:t>
            </a:r>
          </a:p>
          <a:p>
            <a:pPr algn="ctr">
              <a:lnSpc>
                <a:spcPct val="20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CELLULAR ELEMENTS</a:t>
            </a:r>
          </a:p>
          <a:p>
            <a:pPr algn="ctr">
              <a:lnSpc>
                <a:spcPct val="200000"/>
              </a:lnSpc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GROUND SUBSTANCE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FA057B-815F-774C-9D2D-CA593872A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6"/>
    </mc:Choice>
    <mc:Fallback>
      <p:transition spd="slow" advTm="12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28600" y="2852738"/>
            <a:ext cx="8763000" cy="286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ligament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is bond, usually linking two bones together. The root of the tooth is connected to its socket in alveolar bone by dense connective tissue which can be regarded as ligament.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Blip>
                <a:blip r:embed="rId5"/>
              </a:buBlip>
            </a:pPr>
            <a:endParaRPr lang="en-US" altLang="en-US" sz="24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7D9BF0-436F-F54B-A54E-5FA6396FDB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It is the dense </a:t>
            </a:r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fibrous connective tissue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that occupies the periodontal space between the root of the tooth and the alveolus.</a:t>
            </a:r>
          </a:p>
          <a:p>
            <a:pPr>
              <a:lnSpc>
                <a:spcPct val="150000"/>
              </a:lnSpc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Derived from </a:t>
            </a: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Dental follicle</a:t>
            </a:r>
          </a:p>
          <a:p>
            <a:endParaRPr lang="en-IN" alt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78DEF1-A0E6-FC40-B10E-32F704551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3"/>
    </mc:Choice>
    <mc:Fallback>
      <p:transition spd="slow" advTm="1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914400" y="914400"/>
            <a:ext cx="5686425" cy="5632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SYNONYNMS :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Periodontal membrane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Alveolo-dental ligament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Desmodent 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Pericementum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Dental periosteum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Gomphosis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DF04C9-AEF9-3C4E-8351-FCCF617332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2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2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2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2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2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2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6870700" cy="912813"/>
          </a:xfrm>
        </p:spPr>
        <p:txBody>
          <a:bodyPr/>
          <a:lstStyle/>
          <a:p>
            <a:pPr eaLnBrk="1" hangingPunct="1"/>
            <a:r>
              <a:rPr lang="en-US" altLang="en-US" sz="4400" b="1" i="1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altLang="en-US" sz="4800" b="1" i="1" u="sng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696200" cy="3962400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Periodontal ligament is the connective tissue that surrounds the  tooth root and connects it to the bone.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 is continuous with the connective tissue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&amp; communicates with the marrow spaces through vascular channels in the bone.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Carranza F A, The tooth supporting structure. Page 36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1600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edition.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AD2E75-4ADC-1647-A942-FF8415F204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3|3.2|1.7|1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5|1.9|2.3|1.4|11.7|4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29.9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4162</TotalTime>
  <Words>1883</Words>
  <Application>Microsoft Macintosh PowerPoint</Application>
  <PresentationFormat>On-screen Show (4:3)</PresentationFormat>
  <Paragraphs>312</Paragraphs>
  <Slides>47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Comic Sans MS</vt:lpstr>
      <vt:lpstr>Constantia</vt:lpstr>
      <vt:lpstr>Impact</vt:lpstr>
      <vt:lpstr>Times New Roman</vt:lpstr>
      <vt:lpstr>Viner Hand ITC</vt:lpstr>
      <vt:lpstr>Wingdings</vt:lpstr>
      <vt:lpstr>Wingdings 2</vt:lpstr>
      <vt:lpstr>Flow</vt:lpstr>
      <vt:lpstr>PERIODONTAL LIGAMENT</vt:lpstr>
      <vt:lpstr>STUDENTS WILL LEARN 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DEFINITION</vt:lpstr>
      <vt:lpstr>SHAPE AND WIDTH OF PDL : </vt:lpstr>
      <vt:lpstr>PowerPoint Presentation</vt:lpstr>
      <vt:lpstr>PDL space is detectable in radiographs as a radiolucent line paralleling the root surface. Space Reduced in non-functional and unerupted teeth.  Increased in teeth subjected to heavy occlusal stress.</vt:lpstr>
      <vt:lpstr>PowerPoint Presentation</vt:lpstr>
      <vt:lpstr>CELLULAR ELEMENTS</vt:lpstr>
      <vt:lpstr>PowerPoint Presentation</vt:lpstr>
      <vt:lpstr>PowerPoint Presentation</vt:lpstr>
      <vt:lpstr>PowerPoint Presentation</vt:lpstr>
      <vt:lpstr>GROUND SUBSTANCE:</vt:lpstr>
      <vt:lpstr>PERIODONTAL LIGAMENT FIBRES</vt:lpstr>
      <vt:lpstr>PowerPoint Presentation</vt:lpstr>
      <vt:lpstr>PowerPoint Presentation</vt:lpstr>
      <vt:lpstr>PRINCIPLE FIBRES OF THE PERIODONTAL LIGAMENT</vt:lpstr>
      <vt:lpstr>PowerPoint Presentation</vt:lpstr>
      <vt:lpstr>PowerPoint Presentation</vt:lpstr>
      <vt:lpstr>SECONDARY FIBRES</vt:lpstr>
      <vt:lpstr>PowerPoint Presentation</vt:lpstr>
      <vt:lpstr>FUNCTIONS OF PERIODONTAL LIGAMENT</vt:lpstr>
      <vt:lpstr>FUNCTIONS OF PERIODONTAL LIGAMENT</vt:lpstr>
      <vt:lpstr>PowerPoint Presentation</vt:lpstr>
      <vt:lpstr>SHOCK ABSORPTION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OF OCCLUSAL FORCES TO BONE</vt:lpstr>
      <vt:lpstr>PowerPoint Presentation</vt:lpstr>
      <vt:lpstr>PowerPoint Presentation</vt:lpstr>
      <vt:lpstr>FORMATIVE AND REMODELLING FUNCTION</vt:lpstr>
      <vt:lpstr> NUTRITIONAL AND SENSORY FUNCTIONS </vt:lpstr>
      <vt:lpstr> Nerve supply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LIGAMENT</dc:title>
  <dc:creator>a</dc:creator>
  <cp:lastModifiedBy>Monali Shah</cp:lastModifiedBy>
  <cp:revision>158</cp:revision>
  <cp:lastPrinted>1601-01-01T00:00:00Z</cp:lastPrinted>
  <dcterms:created xsi:type="dcterms:W3CDTF">2007-09-20T17:42:18Z</dcterms:created>
  <dcterms:modified xsi:type="dcterms:W3CDTF">2020-08-19T05:17:38Z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