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 id="274" r:id="rId20"/>
    <p:sldId id="275" r:id="rId21"/>
    <p:sldId id="281" r:id="rId22"/>
    <p:sldId id="282" r:id="rId23"/>
    <p:sldId id="283" r:id="rId24"/>
    <p:sldId id="276" r:id="rId25"/>
    <p:sldId id="277" r:id="rId26"/>
    <p:sldId id="278" r:id="rId27"/>
    <p:sldId id="279" r:id="rId28"/>
    <p:sldId id="280"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Anatomy of female genital tract</a:t>
            </a:r>
            <a:endParaRPr lang="en-IN" dirty="0"/>
          </a:p>
        </p:txBody>
      </p:sp>
    </p:spTree>
    <p:extLst>
      <p:ext uri="{BB962C8B-B14F-4D97-AF65-F5344CB8AC3E}">
        <p14:creationId xmlns:p14="http://schemas.microsoft.com/office/powerpoint/2010/main" val="341267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Female urethra:</a:t>
            </a:r>
          </a:p>
          <a:p>
            <a:pPr lvl="1"/>
            <a:r>
              <a:rPr lang="en-IN" dirty="0" smtClean="0"/>
              <a:t>Small- 3.5-4 cm long</a:t>
            </a:r>
          </a:p>
          <a:p>
            <a:pPr lvl="1"/>
            <a:r>
              <a:rPr lang="en-IN" dirty="0" smtClean="0"/>
              <a:t>Lined by: stratified squamous epithelium in distal part</a:t>
            </a:r>
          </a:p>
          <a:p>
            <a:pPr marL="457200" lvl="1" indent="0">
              <a:buNone/>
            </a:pPr>
            <a:r>
              <a:rPr lang="en-IN" dirty="0"/>
              <a:t>	</a:t>
            </a:r>
            <a:r>
              <a:rPr lang="en-IN" dirty="0" smtClean="0"/>
              <a:t>	    transitional epithelium in proximal part</a:t>
            </a:r>
          </a:p>
          <a:p>
            <a:pPr lvl="1"/>
            <a:r>
              <a:rPr lang="en-IN" dirty="0" smtClean="0"/>
              <a:t>Lack of columnar epithelium</a:t>
            </a:r>
          </a:p>
          <a:p>
            <a:pPr lvl="1"/>
            <a:endParaRPr lang="en-IN" dirty="0"/>
          </a:p>
          <a:p>
            <a:pPr marL="914400" lvl="2" indent="0">
              <a:buNone/>
            </a:pPr>
            <a:r>
              <a:rPr lang="en-IN" dirty="0" smtClean="0"/>
              <a:t>Relatively resistant to </a:t>
            </a:r>
            <a:r>
              <a:rPr lang="en-IN" dirty="0" err="1" smtClean="0"/>
              <a:t>gonococcal</a:t>
            </a:r>
            <a:r>
              <a:rPr lang="en-IN" dirty="0" smtClean="0"/>
              <a:t> infection</a:t>
            </a:r>
            <a:endParaRPr lang="en-IN" dirty="0"/>
          </a:p>
        </p:txBody>
      </p:sp>
      <p:sp>
        <p:nvSpPr>
          <p:cNvPr id="4" name="Down Arrow 3"/>
          <p:cNvSpPr/>
          <p:nvPr/>
        </p:nvSpPr>
        <p:spPr>
          <a:xfrm>
            <a:off x="2730321" y="3992451"/>
            <a:ext cx="399245" cy="463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3597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Vagina</a:t>
            </a:r>
          </a:p>
          <a:p>
            <a:pPr lvl="1"/>
            <a:r>
              <a:rPr lang="en-IN" dirty="0" smtClean="0"/>
              <a:t>Extends from vestibule to cervix</a:t>
            </a:r>
          </a:p>
          <a:p>
            <a:pPr lvl="1"/>
            <a:r>
              <a:rPr lang="en-IN" dirty="0" smtClean="0"/>
              <a:t>Anteriorly : 9 cm</a:t>
            </a:r>
          </a:p>
          <a:p>
            <a:pPr marL="457200" lvl="1" indent="0">
              <a:buNone/>
            </a:pPr>
            <a:r>
              <a:rPr lang="en-IN" dirty="0"/>
              <a:t> </a:t>
            </a:r>
            <a:r>
              <a:rPr lang="en-IN" dirty="0" smtClean="0"/>
              <a:t>    posteriorly: 11.5 cm</a:t>
            </a:r>
          </a:p>
          <a:p>
            <a:pPr lvl="1"/>
            <a:r>
              <a:rPr lang="en-IN" dirty="0" err="1" smtClean="0"/>
              <a:t>Rugose</a:t>
            </a:r>
            <a:r>
              <a:rPr lang="en-IN" dirty="0" smtClean="0"/>
              <a:t> structure</a:t>
            </a:r>
          </a:p>
          <a:p>
            <a:pPr lvl="1"/>
            <a:r>
              <a:rPr lang="en-IN" dirty="0" smtClean="0"/>
              <a:t>Lined by str. Sq. </a:t>
            </a:r>
            <a:r>
              <a:rPr lang="en-IN" dirty="0" err="1" smtClean="0"/>
              <a:t>epi</a:t>
            </a:r>
            <a:r>
              <a:rPr lang="en-IN" dirty="0" smtClean="0"/>
              <a:t>.       Rich in glycogen     acidic environment      less susceptible to penetration by STD</a:t>
            </a:r>
          </a:p>
          <a:p>
            <a:pPr lvl="1"/>
            <a:endParaRPr lang="en-IN" dirty="0"/>
          </a:p>
        </p:txBody>
      </p:sp>
    </p:spTree>
    <p:extLst>
      <p:ext uri="{BB962C8B-B14F-4D97-AF65-F5344CB8AC3E}">
        <p14:creationId xmlns:p14="http://schemas.microsoft.com/office/powerpoint/2010/main" val="336944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r>
              <a:rPr lang="en-IN" dirty="0" smtClean="0"/>
              <a:t>Uterus</a:t>
            </a:r>
          </a:p>
          <a:p>
            <a:pPr lvl="1"/>
            <a:r>
              <a:rPr lang="en-IN" dirty="0" smtClean="0"/>
              <a:t>Cervix uteri</a:t>
            </a:r>
          </a:p>
          <a:p>
            <a:pPr lvl="2"/>
            <a:r>
              <a:rPr lang="en-IN" dirty="0" smtClean="0"/>
              <a:t>Neck of the uterus</a:t>
            </a:r>
          </a:p>
          <a:p>
            <a:pPr lvl="2"/>
            <a:r>
              <a:rPr lang="en-IN" dirty="0" smtClean="0"/>
              <a:t>Lined by columnar </a:t>
            </a:r>
            <a:r>
              <a:rPr lang="en-IN" dirty="0" err="1" smtClean="0"/>
              <a:t>epi</a:t>
            </a:r>
            <a:r>
              <a:rPr lang="en-IN" dirty="0" smtClean="0"/>
              <a:t>.            Susceptible to </a:t>
            </a:r>
            <a:r>
              <a:rPr lang="en-IN" dirty="0" err="1" smtClean="0"/>
              <a:t>gonococcal</a:t>
            </a:r>
            <a:r>
              <a:rPr lang="en-IN" dirty="0" smtClean="0"/>
              <a:t> inf.</a:t>
            </a:r>
          </a:p>
          <a:p>
            <a:pPr lvl="2"/>
            <a:r>
              <a:rPr lang="en-IN" dirty="0" smtClean="0"/>
              <a:t>Divides vagina into </a:t>
            </a:r>
            <a:r>
              <a:rPr lang="en-IN" dirty="0" err="1" smtClean="0"/>
              <a:t>fornices</a:t>
            </a:r>
            <a:r>
              <a:rPr lang="en-IN" dirty="0" smtClean="0"/>
              <a:t>        pooled secretions        used for isolation of pathogens</a:t>
            </a:r>
          </a:p>
        </p:txBody>
      </p:sp>
      <p:sp>
        <p:nvSpPr>
          <p:cNvPr id="5" name="Right Arrow 4"/>
          <p:cNvSpPr/>
          <p:nvPr/>
        </p:nvSpPr>
        <p:spPr>
          <a:xfrm>
            <a:off x="3786389" y="3387144"/>
            <a:ext cx="553791" cy="128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ight Arrow 7"/>
          <p:cNvSpPr/>
          <p:nvPr/>
        </p:nvSpPr>
        <p:spPr>
          <a:xfrm>
            <a:off x="4159876" y="3709115"/>
            <a:ext cx="360609" cy="141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Arrow 10"/>
          <p:cNvSpPr/>
          <p:nvPr/>
        </p:nvSpPr>
        <p:spPr>
          <a:xfrm>
            <a:off x="5962918" y="3747752"/>
            <a:ext cx="373488" cy="901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8764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Uterus </a:t>
            </a:r>
          </a:p>
          <a:p>
            <a:pPr lvl="1"/>
            <a:r>
              <a:rPr lang="en-IN" dirty="0"/>
              <a:t>Body of uterus</a:t>
            </a:r>
          </a:p>
          <a:p>
            <a:pPr lvl="2"/>
            <a:r>
              <a:rPr lang="en-IN" dirty="0"/>
              <a:t>Three layers:</a:t>
            </a:r>
          </a:p>
          <a:p>
            <a:pPr lvl="2"/>
            <a:r>
              <a:rPr lang="en-IN" dirty="0"/>
              <a:t>Endometrium</a:t>
            </a:r>
            <a:r>
              <a:rPr lang="en-IN" dirty="0" smtClean="0"/>
              <a:t>:</a:t>
            </a:r>
          </a:p>
          <a:p>
            <a:pPr lvl="3"/>
            <a:r>
              <a:rPr lang="en-IN" dirty="0" smtClean="0"/>
              <a:t>Innermost layer</a:t>
            </a:r>
          </a:p>
          <a:p>
            <a:pPr lvl="3"/>
            <a:r>
              <a:rPr lang="en-IN" dirty="0" smtClean="0"/>
              <a:t>Builds  lining that is periodically shed if pregnancy doesn’t occur          menstrual bleeding</a:t>
            </a:r>
          </a:p>
          <a:p>
            <a:pPr lvl="3"/>
            <a:r>
              <a:rPr lang="en-IN" dirty="0" smtClean="0"/>
              <a:t>Gets affected by ascending infections: </a:t>
            </a:r>
            <a:r>
              <a:rPr lang="en-IN" dirty="0" err="1" smtClean="0"/>
              <a:t>endometritis</a:t>
            </a:r>
            <a:endParaRPr lang="en-IN" dirty="0"/>
          </a:p>
          <a:p>
            <a:pPr lvl="2"/>
            <a:r>
              <a:rPr lang="en-IN" dirty="0"/>
              <a:t>Myometrium</a:t>
            </a:r>
            <a:r>
              <a:rPr lang="en-IN" dirty="0" smtClean="0"/>
              <a:t>:</a:t>
            </a:r>
          </a:p>
          <a:p>
            <a:pPr lvl="3"/>
            <a:r>
              <a:rPr lang="en-IN" dirty="0" smtClean="0"/>
              <a:t>Smooth muscle layer</a:t>
            </a:r>
            <a:endParaRPr lang="en-IN" dirty="0"/>
          </a:p>
          <a:p>
            <a:pPr lvl="2"/>
            <a:r>
              <a:rPr lang="en-IN" dirty="0" err="1" smtClean="0"/>
              <a:t>Perimetrium</a:t>
            </a:r>
            <a:r>
              <a:rPr lang="en-IN" dirty="0" smtClean="0"/>
              <a:t>:</a:t>
            </a:r>
          </a:p>
          <a:p>
            <a:pPr lvl="3"/>
            <a:r>
              <a:rPr lang="en-IN" dirty="0" smtClean="0"/>
              <a:t>Loose connective tissue around uterus</a:t>
            </a:r>
            <a:endParaRPr lang="en-IN" dirty="0"/>
          </a:p>
        </p:txBody>
      </p:sp>
      <p:sp>
        <p:nvSpPr>
          <p:cNvPr id="4" name="Right Arrow 3"/>
          <p:cNvSpPr/>
          <p:nvPr/>
        </p:nvSpPr>
        <p:spPr>
          <a:xfrm>
            <a:off x="6800045" y="4056845"/>
            <a:ext cx="28333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93114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Fallopian tubes:</a:t>
            </a:r>
          </a:p>
          <a:p>
            <a:pPr lvl="1"/>
            <a:r>
              <a:rPr lang="en-IN" dirty="0" smtClean="0"/>
              <a:t>10-14 cm long</a:t>
            </a:r>
          </a:p>
          <a:p>
            <a:pPr lvl="1"/>
            <a:r>
              <a:rPr lang="en-IN" dirty="0" smtClean="0"/>
              <a:t>4 parts</a:t>
            </a:r>
          </a:p>
          <a:p>
            <a:pPr lvl="2"/>
            <a:r>
              <a:rPr lang="en-IN" dirty="0" err="1" smtClean="0"/>
              <a:t>Interstitium</a:t>
            </a:r>
            <a:r>
              <a:rPr lang="en-IN" dirty="0" smtClean="0"/>
              <a:t>: intrauterine part 1.25 cm</a:t>
            </a:r>
          </a:p>
          <a:p>
            <a:pPr lvl="2"/>
            <a:r>
              <a:rPr lang="en-IN" dirty="0" smtClean="0"/>
              <a:t>Isthmus: 2.5 cm straight and narrowest part</a:t>
            </a:r>
          </a:p>
          <a:p>
            <a:pPr lvl="2"/>
            <a:r>
              <a:rPr lang="en-IN" dirty="0" smtClean="0"/>
              <a:t>Ampulla: 5 cm longest part. Fertilisation most commonly occurs</a:t>
            </a:r>
          </a:p>
          <a:p>
            <a:pPr lvl="2"/>
            <a:r>
              <a:rPr lang="en-IN" dirty="0" smtClean="0"/>
              <a:t>Infundibulum: 1.25 cm</a:t>
            </a:r>
          </a:p>
          <a:p>
            <a:pPr lvl="1"/>
            <a:r>
              <a:rPr lang="en-IN" dirty="0" smtClean="0"/>
              <a:t>Opens into peritoneal cavity in the vicinity of the ovaries</a:t>
            </a:r>
          </a:p>
          <a:p>
            <a:pPr lvl="1"/>
            <a:r>
              <a:rPr lang="en-IN" dirty="0" smtClean="0"/>
              <a:t>Lined by ciliated columnar </a:t>
            </a:r>
            <a:r>
              <a:rPr lang="en-IN" dirty="0" err="1" smtClean="0"/>
              <a:t>epi</a:t>
            </a:r>
            <a:endParaRPr lang="en-IN" dirty="0" smtClean="0"/>
          </a:p>
          <a:p>
            <a:pPr lvl="1"/>
            <a:endParaRPr lang="en-IN" dirty="0"/>
          </a:p>
        </p:txBody>
      </p:sp>
    </p:spTree>
    <p:extLst>
      <p:ext uri="{BB962C8B-B14F-4D97-AF65-F5344CB8AC3E}">
        <p14:creationId xmlns:p14="http://schemas.microsoft.com/office/powerpoint/2010/main" val="25320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3223" y="2370811"/>
            <a:ext cx="6284890" cy="3666185"/>
          </a:xfrm>
        </p:spPr>
      </p:pic>
    </p:spTree>
    <p:extLst>
      <p:ext uri="{BB962C8B-B14F-4D97-AF65-F5344CB8AC3E}">
        <p14:creationId xmlns:p14="http://schemas.microsoft.com/office/powerpoint/2010/main" val="283657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Ovaries:</a:t>
            </a:r>
          </a:p>
          <a:p>
            <a:pPr lvl="1"/>
            <a:r>
              <a:rPr lang="en-IN" dirty="0" smtClean="0"/>
              <a:t>Whitish in colour</a:t>
            </a:r>
          </a:p>
          <a:p>
            <a:pPr lvl="1"/>
            <a:r>
              <a:rPr lang="en-IN" dirty="0" smtClean="0"/>
              <a:t>Situated in </a:t>
            </a:r>
            <a:r>
              <a:rPr lang="en-IN" dirty="0" err="1" smtClean="0"/>
              <a:t>waldeyer’s</a:t>
            </a:r>
            <a:r>
              <a:rPr lang="en-IN" dirty="0" smtClean="0"/>
              <a:t> fossa</a:t>
            </a:r>
          </a:p>
          <a:p>
            <a:pPr lvl="1"/>
            <a:r>
              <a:rPr lang="en-IN" dirty="0" smtClean="0"/>
              <a:t>Only structure in the abdomen which isn’t lined by </a:t>
            </a:r>
            <a:r>
              <a:rPr lang="en-IN" dirty="0" err="1" smtClean="0"/>
              <a:t>peitoneum</a:t>
            </a:r>
            <a:endParaRPr lang="en-IN" dirty="0"/>
          </a:p>
        </p:txBody>
      </p:sp>
    </p:spTree>
    <p:extLst>
      <p:ext uri="{BB962C8B-B14F-4D97-AF65-F5344CB8AC3E}">
        <p14:creationId xmlns:p14="http://schemas.microsoft.com/office/powerpoint/2010/main" val="161112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Sagittal section</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2135" y="2340892"/>
            <a:ext cx="5962919" cy="3881437"/>
          </a:xfrm>
        </p:spPr>
      </p:pic>
    </p:spTree>
    <p:extLst>
      <p:ext uri="{BB962C8B-B14F-4D97-AF65-F5344CB8AC3E}">
        <p14:creationId xmlns:p14="http://schemas.microsoft.com/office/powerpoint/2010/main" val="134876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Lymphatic drainage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47637" y="1163078"/>
            <a:ext cx="5175249" cy="6709893"/>
          </a:xfrm>
        </p:spPr>
      </p:pic>
    </p:spTree>
    <p:extLst>
      <p:ext uri="{BB962C8B-B14F-4D97-AF65-F5344CB8AC3E}">
        <p14:creationId xmlns:p14="http://schemas.microsoft.com/office/powerpoint/2010/main" val="2043873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Superficial inguinal LNs</a:t>
            </a:r>
          </a:p>
          <a:p>
            <a:pPr lvl="1"/>
            <a:r>
              <a:rPr lang="en-IN" dirty="0" smtClean="0"/>
              <a:t>three groups:</a:t>
            </a:r>
          </a:p>
          <a:p>
            <a:pPr lvl="2"/>
            <a:r>
              <a:rPr lang="en-IN" dirty="0" smtClean="0"/>
              <a:t>Horizontal </a:t>
            </a:r>
            <a:r>
              <a:rPr lang="en-IN" dirty="0" err="1" smtClean="0"/>
              <a:t>lat</a:t>
            </a:r>
            <a:endParaRPr lang="en-IN" dirty="0" smtClean="0"/>
          </a:p>
          <a:p>
            <a:pPr lvl="3"/>
            <a:r>
              <a:rPr lang="en-IN" dirty="0" smtClean="0"/>
              <a:t>Drain external genitalia except clitoris, lower parts of vagina below hymen</a:t>
            </a:r>
          </a:p>
          <a:p>
            <a:pPr lvl="2"/>
            <a:r>
              <a:rPr lang="en-IN" dirty="0" smtClean="0"/>
              <a:t>Horizontal med</a:t>
            </a:r>
          </a:p>
          <a:p>
            <a:pPr lvl="3"/>
            <a:r>
              <a:rPr lang="en-IN" dirty="0" smtClean="0"/>
              <a:t>Drains from abdominal wall below umbilicus</a:t>
            </a:r>
          </a:p>
          <a:p>
            <a:pPr lvl="2"/>
            <a:r>
              <a:rPr lang="en-IN" dirty="0" smtClean="0"/>
              <a:t>Vertical</a:t>
            </a:r>
          </a:p>
          <a:p>
            <a:pPr lvl="3"/>
            <a:r>
              <a:rPr lang="en-IN" dirty="0" smtClean="0"/>
              <a:t>From thigh and leg</a:t>
            </a:r>
          </a:p>
          <a:p>
            <a:pPr marL="914400" lvl="2" indent="0">
              <a:buNone/>
            </a:pPr>
            <a:endParaRPr lang="en-IN" dirty="0" smtClean="0"/>
          </a:p>
        </p:txBody>
      </p:sp>
    </p:spTree>
    <p:extLst>
      <p:ext uri="{BB962C8B-B14F-4D97-AF65-F5344CB8AC3E}">
        <p14:creationId xmlns:p14="http://schemas.microsoft.com/office/powerpoint/2010/main" val="34078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External Genitalia</a:t>
            </a:r>
            <a:endParaRPr lang="en-IN" dirty="0"/>
          </a:p>
        </p:txBody>
      </p:sp>
      <p:sp>
        <p:nvSpPr>
          <p:cNvPr id="3" name="Content Placeholder 2"/>
          <p:cNvSpPr>
            <a:spLocks noGrp="1"/>
          </p:cNvSpPr>
          <p:nvPr>
            <p:ph idx="1"/>
          </p:nvPr>
        </p:nvSpPr>
        <p:spPr/>
        <p:txBody>
          <a:bodyPr/>
          <a:lstStyle/>
          <a:p>
            <a:r>
              <a:rPr lang="en-IN" dirty="0" smtClean="0"/>
              <a:t>Vulva:</a:t>
            </a:r>
          </a:p>
          <a:p>
            <a:pPr lvl="1"/>
            <a:r>
              <a:rPr lang="en-IN" dirty="0" smtClean="0"/>
              <a:t>Consists of following structures</a:t>
            </a:r>
          </a:p>
          <a:p>
            <a:pPr lvl="2"/>
            <a:r>
              <a:rPr lang="en-IN" dirty="0" smtClean="0"/>
              <a:t>Labia </a:t>
            </a:r>
            <a:r>
              <a:rPr lang="en-IN" dirty="0" err="1" smtClean="0"/>
              <a:t>majora</a:t>
            </a:r>
            <a:endParaRPr lang="en-IN" dirty="0" smtClean="0"/>
          </a:p>
          <a:p>
            <a:pPr lvl="2"/>
            <a:r>
              <a:rPr lang="en-IN" dirty="0" smtClean="0"/>
              <a:t>Mons pubis</a:t>
            </a:r>
          </a:p>
          <a:p>
            <a:pPr lvl="2"/>
            <a:r>
              <a:rPr lang="en-IN" dirty="0" smtClean="0"/>
              <a:t>Labia </a:t>
            </a:r>
            <a:r>
              <a:rPr lang="en-IN" dirty="0" err="1" smtClean="0"/>
              <a:t>minora</a:t>
            </a:r>
            <a:endParaRPr lang="en-IN" dirty="0" smtClean="0"/>
          </a:p>
          <a:p>
            <a:pPr lvl="2"/>
            <a:r>
              <a:rPr lang="en-IN" dirty="0" smtClean="0"/>
              <a:t>Clitoris</a:t>
            </a:r>
          </a:p>
          <a:p>
            <a:pPr lvl="2"/>
            <a:r>
              <a:rPr lang="en-IN" dirty="0" smtClean="0"/>
              <a:t>Vestibule</a:t>
            </a:r>
          </a:p>
          <a:p>
            <a:pPr lvl="2"/>
            <a:r>
              <a:rPr lang="en-IN" dirty="0" err="1" smtClean="0"/>
              <a:t>Skene’s</a:t>
            </a:r>
            <a:r>
              <a:rPr lang="en-IN" dirty="0" smtClean="0"/>
              <a:t> glands</a:t>
            </a:r>
          </a:p>
          <a:p>
            <a:pPr lvl="2"/>
            <a:r>
              <a:rPr lang="en-IN" dirty="0" smtClean="0"/>
              <a:t>Greater vestibular glands (</a:t>
            </a:r>
            <a:r>
              <a:rPr lang="en-IN" dirty="0" err="1" smtClean="0"/>
              <a:t>bartholin’s</a:t>
            </a:r>
            <a:r>
              <a:rPr lang="en-IN" dirty="0" smtClean="0"/>
              <a:t> glands)</a:t>
            </a:r>
            <a:endParaRPr lang="en-IN" dirty="0"/>
          </a:p>
        </p:txBody>
      </p:sp>
    </p:spTree>
    <p:extLst>
      <p:ext uri="{BB962C8B-B14F-4D97-AF65-F5344CB8AC3E}">
        <p14:creationId xmlns:p14="http://schemas.microsoft.com/office/powerpoint/2010/main" val="3383182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Deep inguinal LNs</a:t>
            </a:r>
          </a:p>
          <a:p>
            <a:pPr lvl="1"/>
            <a:r>
              <a:rPr lang="en-IN" dirty="0" smtClean="0"/>
              <a:t>Within the femoral canal</a:t>
            </a:r>
          </a:p>
          <a:p>
            <a:pPr lvl="1"/>
            <a:r>
              <a:rPr lang="en-IN" dirty="0" smtClean="0"/>
              <a:t>Aka node of </a:t>
            </a:r>
            <a:r>
              <a:rPr lang="en-IN" dirty="0" err="1" smtClean="0"/>
              <a:t>Cloquet</a:t>
            </a:r>
            <a:endParaRPr lang="en-IN" dirty="0" smtClean="0"/>
          </a:p>
          <a:p>
            <a:pPr lvl="1"/>
            <a:r>
              <a:rPr lang="en-IN" dirty="0" smtClean="0"/>
              <a:t>Clitoris directly drain into deep </a:t>
            </a:r>
            <a:r>
              <a:rPr lang="en-IN" dirty="0" err="1" smtClean="0"/>
              <a:t>lymphatics</a:t>
            </a:r>
            <a:endParaRPr lang="en-IN" dirty="0" smtClean="0"/>
          </a:p>
          <a:p>
            <a:pPr marL="457200" lvl="1" indent="0">
              <a:buNone/>
            </a:pPr>
            <a:r>
              <a:rPr lang="en-IN" dirty="0" smtClean="0"/>
              <a:t>Deep and superficial inguinal LN        </a:t>
            </a:r>
            <a:r>
              <a:rPr lang="en-IN" dirty="0" err="1" smtClean="0"/>
              <a:t>ext</a:t>
            </a:r>
            <a:r>
              <a:rPr lang="en-IN" dirty="0" smtClean="0"/>
              <a:t> and </a:t>
            </a:r>
            <a:r>
              <a:rPr lang="en-IN" dirty="0" err="1" smtClean="0"/>
              <a:t>int</a:t>
            </a:r>
            <a:r>
              <a:rPr lang="en-IN" dirty="0" smtClean="0"/>
              <a:t> iliac LNs        common iliac and para aortic LNs</a:t>
            </a:r>
            <a:endParaRPr lang="en-IN" dirty="0"/>
          </a:p>
        </p:txBody>
      </p:sp>
      <p:sp>
        <p:nvSpPr>
          <p:cNvPr id="4" name="Right Arrow 3"/>
          <p:cNvSpPr/>
          <p:nvPr/>
        </p:nvSpPr>
        <p:spPr>
          <a:xfrm>
            <a:off x="4237149" y="3786389"/>
            <a:ext cx="347730" cy="128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ight Arrow 4"/>
          <p:cNvSpPr/>
          <p:nvPr/>
        </p:nvSpPr>
        <p:spPr>
          <a:xfrm>
            <a:off x="6529589" y="3799268"/>
            <a:ext cx="399245" cy="128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68762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Vulva:</a:t>
            </a:r>
          </a:p>
          <a:p>
            <a:pPr lvl="1"/>
            <a:r>
              <a:rPr lang="en-IN" dirty="0" smtClean="0"/>
              <a:t>Med chain of horizontal sup inguinal LNs</a:t>
            </a:r>
          </a:p>
          <a:p>
            <a:pPr lvl="1"/>
            <a:r>
              <a:rPr lang="en-IN" dirty="0" smtClean="0"/>
              <a:t>Vestibule: common iliac and sacral LNs </a:t>
            </a:r>
          </a:p>
          <a:p>
            <a:r>
              <a:rPr lang="en-IN" dirty="0" smtClean="0"/>
              <a:t>Vagina:</a:t>
            </a:r>
          </a:p>
          <a:p>
            <a:pPr lvl="1"/>
            <a:r>
              <a:rPr lang="en-IN" dirty="0" smtClean="0"/>
              <a:t>Upper third: </a:t>
            </a:r>
            <a:r>
              <a:rPr lang="en-IN" dirty="0" err="1" smtClean="0"/>
              <a:t>ext</a:t>
            </a:r>
            <a:r>
              <a:rPr lang="en-IN" dirty="0" smtClean="0"/>
              <a:t> and </a:t>
            </a:r>
            <a:r>
              <a:rPr lang="en-IN" dirty="0" err="1" smtClean="0"/>
              <a:t>int</a:t>
            </a:r>
            <a:r>
              <a:rPr lang="en-IN" dirty="0" smtClean="0"/>
              <a:t> iliac LNs</a:t>
            </a:r>
          </a:p>
          <a:p>
            <a:pPr lvl="1"/>
            <a:r>
              <a:rPr lang="en-IN" dirty="0" smtClean="0"/>
              <a:t>Middle third: </a:t>
            </a:r>
            <a:r>
              <a:rPr lang="en-IN" dirty="0" err="1" smtClean="0"/>
              <a:t>int</a:t>
            </a:r>
            <a:r>
              <a:rPr lang="en-IN" dirty="0" smtClean="0"/>
              <a:t> iliac LNs</a:t>
            </a:r>
          </a:p>
          <a:p>
            <a:pPr lvl="1"/>
            <a:r>
              <a:rPr lang="en-IN" dirty="0" smtClean="0"/>
              <a:t>Lower third: horizontal med sup inguinal LNs</a:t>
            </a:r>
          </a:p>
          <a:p>
            <a:pPr lvl="1"/>
            <a:endParaRPr lang="en-IN" dirty="0"/>
          </a:p>
        </p:txBody>
      </p:sp>
    </p:spTree>
    <p:extLst>
      <p:ext uri="{BB962C8B-B14F-4D97-AF65-F5344CB8AC3E}">
        <p14:creationId xmlns:p14="http://schemas.microsoft.com/office/powerpoint/2010/main" val="408104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Cervix</a:t>
            </a:r>
          </a:p>
          <a:p>
            <a:pPr lvl="1"/>
            <a:r>
              <a:rPr lang="en-IN" dirty="0" smtClean="0"/>
              <a:t>Ext and </a:t>
            </a:r>
            <a:r>
              <a:rPr lang="en-IN" dirty="0" err="1" smtClean="0"/>
              <a:t>int</a:t>
            </a:r>
            <a:r>
              <a:rPr lang="en-IN" dirty="0" smtClean="0"/>
              <a:t> iliac LNs</a:t>
            </a:r>
          </a:p>
          <a:p>
            <a:pPr lvl="1"/>
            <a:r>
              <a:rPr lang="en-IN" dirty="0" smtClean="0"/>
              <a:t>Also sacral LNs</a:t>
            </a:r>
          </a:p>
          <a:p>
            <a:pPr lvl="1"/>
            <a:r>
              <a:rPr lang="en-IN" dirty="0" smtClean="0"/>
              <a:t>Some drain directly into common iliac and lower para aortic LNs</a:t>
            </a:r>
          </a:p>
          <a:p>
            <a:r>
              <a:rPr lang="en-IN" dirty="0" smtClean="0"/>
              <a:t>Uterus</a:t>
            </a:r>
          </a:p>
          <a:p>
            <a:pPr lvl="1"/>
            <a:r>
              <a:rPr lang="en-IN" dirty="0" smtClean="0"/>
              <a:t>Upper part: para aortic LNs</a:t>
            </a:r>
          </a:p>
          <a:p>
            <a:pPr lvl="1"/>
            <a:r>
              <a:rPr lang="en-IN" dirty="0" smtClean="0"/>
              <a:t>Middle: </a:t>
            </a:r>
            <a:r>
              <a:rPr lang="en-IN" dirty="0" err="1" smtClean="0"/>
              <a:t>ext</a:t>
            </a:r>
            <a:r>
              <a:rPr lang="en-IN" dirty="0" smtClean="0"/>
              <a:t> iliac LNs</a:t>
            </a:r>
          </a:p>
          <a:p>
            <a:pPr lvl="1"/>
            <a:r>
              <a:rPr lang="en-IN" dirty="0" smtClean="0"/>
              <a:t>Lower: horizontal med sup inguinal LNs</a:t>
            </a:r>
          </a:p>
          <a:p>
            <a:pPr lvl="1"/>
            <a:endParaRPr lang="en-IN" dirty="0"/>
          </a:p>
        </p:txBody>
      </p:sp>
    </p:spTree>
    <p:extLst>
      <p:ext uri="{BB962C8B-B14F-4D97-AF65-F5344CB8AC3E}">
        <p14:creationId xmlns:p14="http://schemas.microsoft.com/office/powerpoint/2010/main" val="945206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Fallopian tubes:</a:t>
            </a:r>
          </a:p>
          <a:p>
            <a:pPr lvl="1"/>
            <a:r>
              <a:rPr lang="en-IN" dirty="0" smtClean="0"/>
              <a:t>Para aortic LNs</a:t>
            </a:r>
          </a:p>
          <a:p>
            <a:pPr lvl="1"/>
            <a:r>
              <a:rPr lang="en-IN" dirty="0" smtClean="0"/>
              <a:t>Isthmus: sup inguinal LNs</a:t>
            </a:r>
          </a:p>
          <a:p>
            <a:r>
              <a:rPr lang="en-IN" dirty="0" smtClean="0"/>
              <a:t>Ovaries:</a:t>
            </a:r>
          </a:p>
          <a:p>
            <a:pPr lvl="1"/>
            <a:r>
              <a:rPr lang="en-IN" dirty="0" smtClean="0"/>
              <a:t>Para and pre aortic LNs</a:t>
            </a:r>
          </a:p>
          <a:p>
            <a:endParaRPr lang="en-IN" dirty="0"/>
          </a:p>
        </p:txBody>
      </p:sp>
    </p:spTree>
    <p:extLst>
      <p:ext uri="{BB962C8B-B14F-4D97-AF65-F5344CB8AC3E}">
        <p14:creationId xmlns:p14="http://schemas.microsoft.com/office/powerpoint/2010/main" val="4079927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Applied anatomy</a:t>
            </a:r>
            <a:endParaRPr lang="en-IN" dirty="0"/>
          </a:p>
        </p:txBody>
      </p:sp>
      <p:sp>
        <p:nvSpPr>
          <p:cNvPr id="3" name="Content Placeholder 2"/>
          <p:cNvSpPr>
            <a:spLocks noGrp="1"/>
          </p:cNvSpPr>
          <p:nvPr>
            <p:ph idx="1"/>
          </p:nvPr>
        </p:nvSpPr>
        <p:spPr/>
        <p:txBody>
          <a:bodyPr/>
          <a:lstStyle/>
          <a:p>
            <a:r>
              <a:rPr lang="en-IN" dirty="0" smtClean="0"/>
              <a:t>Enlargement of LNs- seen in all STDs</a:t>
            </a:r>
          </a:p>
          <a:p>
            <a:r>
              <a:rPr lang="en-IN" dirty="0" smtClean="0"/>
              <a:t>The separation of enlarged sup. Inguinal LNs from deep seated femoral LNs by inguinal ligament is the basis of genesis of “GROOVE SIGN OF GREENBLAST”, which was initially regarded to be characteristic of LGV.</a:t>
            </a:r>
          </a:p>
          <a:p>
            <a:r>
              <a:rPr lang="en-IN" dirty="0" smtClean="0"/>
              <a:t>Lymphedema: d/t blockage </a:t>
            </a:r>
            <a:r>
              <a:rPr lang="en-IN" dirty="0" err="1" smtClean="0"/>
              <a:t>og</a:t>
            </a:r>
            <a:r>
              <a:rPr lang="en-IN" dirty="0" smtClean="0"/>
              <a:t> lymphatic drainage:</a:t>
            </a:r>
          </a:p>
          <a:p>
            <a:pPr lvl="1"/>
            <a:r>
              <a:rPr lang="en-IN" dirty="0" smtClean="0"/>
              <a:t>Elephantiasis</a:t>
            </a:r>
          </a:p>
          <a:p>
            <a:pPr lvl="1"/>
            <a:r>
              <a:rPr lang="en-IN" dirty="0" smtClean="0"/>
              <a:t>LGV, </a:t>
            </a:r>
            <a:r>
              <a:rPr lang="en-IN" dirty="0" err="1" smtClean="0"/>
              <a:t>donovanosis</a:t>
            </a:r>
            <a:r>
              <a:rPr lang="en-IN" dirty="0" smtClean="0"/>
              <a:t>, </a:t>
            </a:r>
            <a:r>
              <a:rPr lang="en-IN" dirty="0" err="1" smtClean="0"/>
              <a:t>filariasis</a:t>
            </a:r>
            <a:endParaRPr lang="en-IN" dirty="0" smtClean="0"/>
          </a:p>
          <a:p>
            <a:pPr lvl="1"/>
            <a:r>
              <a:rPr lang="en-IN" dirty="0" smtClean="0"/>
              <a:t>Carcinoma</a:t>
            </a:r>
          </a:p>
          <a:p>
            <a:pPr lvl="1"/>
            <a:r>
              <a:rPr lang="en-IN" dirty="0" smtClean="0"/>
              <a:t>TB</a:t>
            </a:r>
          </a:p>
          <a:p>
            <a:pPr lvl="1"/>
            <a:r>
              <a:rPr lang="en-IN" dirty="0" smtClean="0"/>
              <a:t>irradiation</a:t>
            </a:r>
            <a:endParaRPr lang="en-IN" dirty="0"/>
          </a:p>
        </p:txBody>
      </p:sp>
    </p:spTree>
    <p:extLst>
      <p:ext uri="{BB962C8B-B14F-4D97-AF65-F5344CB8AC3E}">
        <p14:creationId xmlns:p14="http://schemas.microsoft.com/office/powerpoint/2010/main" val="307287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Vaginal discharge:</a:t>
            </a:r>
          </a:p>
          <a:p>
            <a:pPr lvl="1"/>
            <a:r>
              <a:rPr lang="en-IN" dirty="0" smtClean="0"/>
              <a:t>Normal discharge may appear clear, cloudy white and/or yellowish.</a:t>
            </a:r>
          </a:p>
          <a:p>
            <a:pPr lvl="1"/>
            <a:r>
              <a:rPr lang="en-IN" dirty="0" smtClean="0"/>
              <a:t>Changes may occur d/t menstrual cycle, emotional stress, nutritional status, pregnancy, birth control pills</a:t>
            </a:r>
          </a:p>
          <a:p>
            <a:pPr lvl="1"/>
            <a:r>
              <a:rPr lang="en-IN" dirty="0" smtClean="0"/>
              <a:t>At birth: sterile</a:t>
            </a:r>
          </a:p>
          <a:p>
            <a:pPr lvl="1"/>
            <a:r>
              <a:rPr lang="en-IN" dirty="0" smtClean="0"/>
              <a:t>Infant: glycogen content is increased d/t mother’s </a:t>
            </a:r>
            <a:r>
              <a:rPr lang="en-IN" dirty="0" err="1" smtClean="0"/>
              <a:t>estrogen</a:t>
            </a:r>
            <a:r>
              <a:rPr lang="en-IN" dirty="0" smtClean="0"/>
              <a:t> content</a:t>
            </a:r>
          </a:p>
          <a:p>
            <a:pPr lvl="1"/>
            <a:r>
              <a:rPr lang="en-IN" dirty="0" err="1" smtClean="0"/>
              <a:t>Premenarchal</a:t>
            </a:r>
            <a:r>
              <a:rPr lang="en-IN" dirty="0" smtClean="0"/>
              <a:t> female: pH neutral : 7.0</a:t>
            </a:r>
          </a:p>
          <a:p>
            <a:pPr lvl="1"/>
            <a:r>
              <a:rPr lang="en-IN" dirty="0" smtClean="0"/>
              <a:t>At puberty till menopause: increased </a:t>
            </a:r>
            <a:r>
              <a:rPr lang="en-IN" dirty="0" err="1" smtClean="0"/>
              <a:t>estrogen</a:t>
            </a:r>
            <a:r>
              <a:rPr lang="en-IN" dirty="0" smtClean="0"/>
              <a:t>, glycogen and lactobacilli</a:t>
            </a:r>
          </a:p>
          <a:p>
            <a:pPr marL="457200" lvl="1" indent="0">
              <a:buNone/>
            </a:pPr>
            <a:endParaRPr lang="en-IN" dirty="0" smtClean="0"/>
          </a:p>
          <a:p>
            <a:pPr marL="457200" lvl="1" indent="0">
              <a:buNone/>
            </a:pPr>
            <a:r>
              <a:rPr lang="en-IN" dirty="0"/>
              <a:t> </a:t>
            </a:r>
            <a:r>
              <a:rPr lang="en-IN" dirty="0" smtClean="0"/>
              <a:t>                                                              acidic pH: 4.5</a:t>
            </a:r>
            <a:endParaRPr lang="en-IN" dirty="0"/>
          </a:p>
        </p:txBody>
      </p:sp>
      <p:sp>
        <p:nvSpPr>
          <p:cNvPr id="4" name="Down Arrow 3"/>
          <p:cNvSpPr/>
          <p:nvPr/>
        </p:nvSpPr>
        <p:spPr>
          <a:xfrm>
            <a:off x="5782614" y="5035639"/>
            <a:ext cx="244699" cy="3992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2152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lvl="1"/>
            <a:r>
              <a:rPr lang="en-IN" dirty="0" smtClean="0"/>
              <a:t>After menopause: decreased </a:t>
            </a:r>
            <a:r>
              <a:rPr lang="en-IN" dirty="0" err="1" smtClean="0"/>
              <a:t>estrogen</a:t>
            </a:r>
            <a:r>
              <a:rPr lang="en-IN" dirty="0" smtClean="0"/>
              <a:t>, glycogen and lactobacilli</a:t>
            </a:r>
          </a:p>
          <a:p>
            <a:pPr lvl="1"/>
            <a:endParaRPr lang="en-IN" dirty="0"/>
          </a:p>
          <a:p>
            <a:pPr marL="457200" lvl="1" indent="0">
              <a:buNone/>
            </a:pPr>
            <a:r>
              <a:rPr lang="en-IN" dirty="0" smtClean="0"/>
              <a:t>                                                       pH &gt; 6.0     </a:t>
            </a:r>
            <a:endParaRPr lang="en-IN" dirty="0"/>
          </a:p>
        </p:txBody>
      </p:sp>
      <p:sp>
        <p:nvSpPr>
          <p:cNvPr id="4" name="Down Arrow 3"/>
          <p:cNvSpPr/>
          <p:nvPr/>
        </p:nvSpPr>
        <p:spPr>
          <a:xfrm>
            <a:off x="4790941" y="2524259"/>
            <a:ext cx="347729" cy="437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10852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Vaginal flora</a:t>
            </a:r>
          </a:p>
          <a:p>
            <a:pPr lvl="1"/>
            <a:r>
              <a:rPr lang="en-IN" dirty="0" smtClean="0"/>
              <a:t>At birth: sterile</a:t>
            </a:r>
          </a:p>
          <a:p>
            <a:pPr lvl="1"/>
            <a:r>
              <a:rPr lang="en-IN" dirty="0" smtClean="0"/>
              <a:t>Infant: lactobacilli along with CONS, streptococci, E. coli, other intestinal bacteria</a:t>
            </a:r>
          </a:p>
          <a:p>
            <a:pPr lvl="1"/>
            <a:r>
              <a:rPr lang="en-IN" dirty="0" smtClean="0"/>
              <a:t>Adult: lactobacilli are predominant</a:t>
            </a:r>
          </a:p>
          <a:p>
            <a:pPr lvl="1"/>
            <a:r>
              <a:rPr lang="en-IN" dirty="0" smtClean="0"/>
              <a:t>Menopausal women: mixed flora. Reduced lactobacilli. Mycoplasma species and anaerobic bacteria are present</a:t>
            </a:r>
            <a:endParaRPr lang="en-IN" dirty="0"/>
          </a:p>
        </p:txBody>
      </p:sp>
    </p:spTree>
    <p:extLst>
      <p:ext uri="{BB962C8B-B14F-4D97-AF65-F5344CB8AC3E}">
        <p14:creationId xmlns:p14="http://schemas.microsoft.com/office/powerpoint/2010/main" val="153654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Why female genital tract is more prone to infections?</a:t>
            </a:r>
          </a:p>
          <a:p>
            <a:pPr lvl="1"/>
            <a:r>
              <a:rPr lang="en-IN" dirty="0" smtClean="0"/>
              <a:t>Short urethra</a:t>
            </a:r>
          </a:p>
          <a:p>
            <a:pPr lvl="1"/>
            <a:r>
              <a:rPr lang="en-IN" dirty="0" smtClean="0"/>
              <a:t>Proximity to anus</a:t>
            </a:r>
          </a:p>
          <a:p>
            <a:pPr lvl="1"/>
            <a:r>
              <a:rPr lang="en-IN" dirty="0" smtClean="0"/>
              <a:t>Decreased </a:t>
            </a:r>
            <a:r>
              <a:rPr lang="en-IN" dirty="0" err="1" smtClean="0"/>
              <a:t>estrogen</a:t>
            </a:r>
            <a:r>
              <a:rPr lang="en-IN" dirty="0" smtClean="0"/>
              <a:t> at menopause        loss of protective microbial flora</a:t>
            </a:r>
          </a:p>
          <a:p>
            <a:pPr lvl="1"/>
            <a:r>
              <a:rPr lang="en-IN" dirty="0" smtClean="0"/>
              <a:t>Vaginal atrophy after menopause</a:t>
            </a:r>
          </a:p>
          <a:p>
            <a:pPr lvl="1"/>
            <a:r>
              <a:rPr lang="en-IN" dirty="0" smtClean="0"/>
              <a:t>Use of IUDs</a:t>
            </a:r>
            <a:endParaRPr lang="en-IN" dirty="0"/>
          </a:p>
        </p:txBody>
      </p:sp>
      <p:sp>
        <p:nvSpPr>
          <p:cNvPr id="4" name="Right Arrow 3"/>
          <p:cNvSpPr/>
          <p:nvPr/>
        </p:nvSpPr>
        <p:spPr>
          <a:xfrm>
            <a:off x="4687910" y="3425780"/>
            <a:ext cx="360608" cy="180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3501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7722" y="2967335"/>
            <a:ext cx="3796552"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THANK YOU</a:t>
            </a:r>
          </a:p>
        </p:txBody>
      </p:sp>
    </p:spTree>
    <p:extLst>
      <p:ext uri="{BB962C8B-B14F-4D97-AF65-F5344CB8AC3E}">
        <p14:creationId xmlns:p14="http://schemas.microsoft.com/office/powerpoint/2010/main" val="115123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Anatomical structure of Vulva</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8368" y="2222064"/>
            <a:ext cx="8495634" cy="4520522"/>
          </a:xfrm>
        </p:spPr>
      </p:pic>
    </p:spTree>
    <p:extLst>
      <p:ext uri="{BB962C8B-B14F-4D97-AF65-F5344CB8AC3E}">
        <p14:creationId xmlns:p14="http://schemas.microsoft.com/office/powerpoint/2010/main" val="91217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IN" dirty="0" smtClean="0"/>
              <a:t>Labia </a:t>
            </a:r>
            <a:r>
              <a:rPr lang="en-IN" dirty="0" err="1" smtClean="0"/>
              <a:t>majora</a:t>
            </a:r>
            <a:endParaRPr lang="en-IN" dirty="0" smtClean="0"/>
          </a:p>
          <a:p>
            <a:pPr lvl="1"/>
            <a:r>
              <a:rPr lang="en-IN" dirty="0" smtClean="0"/>
              <a:t>Folds of skin and subcutaneous tissue</a:t>
            </a:r>
          </a:p>
          <a:p>
            <a:pPr lvl="1"/>
            <a:r>
              <a:rPr lang="en-IN" dirty="0" smtClean="0"/>
              <a:t>Ant. : join to form </a:t>
            </a:r>
            <a:r>
              <a:rPr lang="en-IN" dirty="0" err="1" smtClean="0"/>
              <a:t>mons</a:t>
            </a:r>
            <a:r>
              <a:rPr lang="en-IN" dirty="0" smtClean="0"/>
              <a:t> pubis</a:t>
            </a:r>
          </a:p>
          <a:p>
            <a:pPr lvl="1"/>
            <a:r>
              <a:rPr lang="en-IN" dirty="0" smtClean="0"/>
              <a:t>Post.: join to form posterior commissure</a:t>
            </a:r>
          </a:p>
          <a:p>
            <a:pPr lvl="1"/>
            <a:r>
              <a:rPr lang="en-IN" dirty="0" smtClean="0"/>
              <a:t>Female counterpart of scrotum</a:t>
            </a:r>
          </a:p>
          <a:p>
            <a:pPr marL="457200" lvl="1" indent="0">
              <a:buNone/>
            </a:pPr>
            <a:endParaRPr lang="en-IN" dirty="0"/>
          </a:p>
        </p:txBody>
      </p:sp>
    </p:spTree>
    <p:extLst>
      <p:ext uri="{BB962C8B-B14F-4D97-AF65-F5344CB8AC3E}">
        <p14:creationId xmlns:p14="http://schemas.microsoft.com/office/powerpoint/2010/main" val="569909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Clitoris: </a:t>
            </a:r>
          </a:p>
          <a:p>
            <a:pPr lvl="1"/>
            <a:r>
              <a:rPr lang="en-IN" dirty="0" smtClean="0"/>
              <a:t>Erectile tissue analogous to penis</a:t>
            </a:r>
          </a:p>
          <a:p>
            <a:pPr lvl="1"/>
            <a:endParaRPr lang="en-IN" dirty="0"/>
          </a:p>
          <a:p>
            <a:pPr lvl="1"/>
            <a:endParaRPr lang="en-IN" dirty="0" smtClean="0"/>
          </a:p>
          <a:p>
            <a:r>
              <a:rPr lang="en-IN" dirty="0" smtClean="0"/>
              <a:t>Labia </a:t>
            </a:r>
            <a:r>
              <a:rPr lang="en-IN" dirty="0" err="1" smtClean="0"/>
              <a:t>minora</a:t>
            </a:r>
            <a:r>
              <a:rPr lang="en-IN" dirty="0" smtClean="0"/>
              <a:t>:</a:t>
            </a:r>
          </a:p>
          <a:p>
            <a:pPr lvl="1"/>
            <a:r>
              <a:rPr lang="en-IN" dirty="0" smtClean="0"/>
              <a:t>Smaller folds</a:t>
            </a:r>
          </a:p>
          <a:p>
            <a:pPr lvl="1"/>
            <a:r>
              <a:rPr lang="en-IN" dirty="0" smtClean="0"/>
              <a:t>Inner: mucosal surface and outer cutaneous surface</a:t>
            </a:r>
          </a:p>
          <a:p>
            <a:pPr lvl="1"/>
            <a:r>
              <a:rPr lang="en-IN" dirty="0" smtClean="0"/>
              <a:t>Ant.: join to form </a:t>
            </a:r>
            <a:r>
              <a:rPr lang="en-IN" dirty="0" err="1" smtClean="0"/>
              <a:t>clitorial</a:t>
            </a:r>
            <a:r>
              <a:rPr lang="en-IN" dirty="0" smtClean="0"/>
              <a:t> prepuce</a:t>
            </a:r>
          </a:p>
          <a:p>
            <a:pPr lvl="1"/>
            <a:r>
              <a:rPr lang="en-IN" dirty="0" smtClean="0"/>
              <a:t>Post: join to form post. commissure</a:t>
            </a:r>
            <a:endParaRPr lang="en-IN" dirty="0"/>
          </a:p>
        </p:txBody>
      </p:sp>
    </p:spTree>
    <p:extLst>
      <p:ext uri="{BB962C8B-B14F-4D97-AF65-F5344CB8AC3E}">
        <p14:creationId xmlns:p14="http://schemas.microsoft.com/office/powerpoint/2010/main" val="82898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Vestibule:</a:t>
            </a:r>
          </a:p>
          <a:p>
            <a:pPr lvl="1"/>
            <a:r>
              <a:rPr lang="en-IN" dirty="0" smtClean="0"/>
              <a:t>Space between labia </a:t>
            </a:r>
            <a:r>
              <a:rPr lang="en-IN" dirty="0" err="1" smtClean="0"/>
              <a:t>minora</a:t>
            </a:r>
            <a:endParaRPr lang="en-IN" dirty="0" smtClean="0"/>
          </a:p>
          <a:p>
            <a:pPr lvl="1"/>
            <a:r>
              <a:rPr lang="en-IN" dirty="0" smtClean="0"/>
              <a:t>Penetrated by openings of:</a:t>
            </a:r>
          </a:p>
          <a:p>
            <a:pPr lvl="2"/>
            <a:r>
              <a:rPr lang="en-IN" dirty="0" smtClean="0"/>
              <a:t>Urethral meatus</a:t>
            </a:r>
          </a:p>
          <a:p>
            <a:pPr lvl="2"/>
            <a:r>
              <a:rPr lang="en-IN" dirty="0" smtClean="0"/>
              <a:t>Para urethral glands of </a:t>
            </a:r>
            <a:r>
              <a:rPr lang="en-IN" dirty="0" err="1" smtClean="0"/>
              <a:t>Skene</a:t>
            </a:r>
            <a:endParaRPr lang="en-IN" dirty="0" smtClean="0"/>
          </a:p>
          <a:p>
            <a:pPr lvl="2"/>
            <a:r>
              <a:rPr lang="en-IN" dirty="0" smtClean="0"/>
              <a:t>Ducts of </a:t>
            </a:r>
            <a:r>
              <a:rPr lang="en-IN" dirty="0" err="1" smtClean="0"/>
              <a:t>bartholin’s</a:t>
            </a:r>
            <a:r>
              <a:rPr lang="en-IN" dirty="0" smtClean="0"/>
              <a:t> gland</a:t>
            </a:r>
            <a:endParaRPr lang="en-IN" dirty="0"/>
          </a:p>
          <a:p>
            <a:pPr marL="914400" lvl="2" indent="0">
              <a:buNone/>
            </a:pPr>
            <a:endParaRPr lang="en-IN" dirty="0" smtClean="0"/>
          </a:p>
          <a:p>
            <a:pPr marL="914400" lvl="2" indent="0">
              <a:buNone/>
            </a:pPr>
            <a:r>
              <a:rPr lang="en-IN" dirty="0" smtClean="0"/>
              <a:t>Hymen is a thin translucent membrane covering the vagina</a:t>
            </a:r>
            <a:endParaRPr lang="en-IN" dirty="0"/>
          </a:p>
          <a:p>
            <a:pPr marL="914400" lvl="2" indent="0">
              <a:buNone/>
            </a:pPr>
            <a:r>
              <a:rPr lang="en-IN" dirty="0" smtClean="0"/>
              <a:t>	</a:t>
            </a:r>
            <a:endParaRPr lang="en-IN" dirty="0"/>
          </a:p>
        </p:txBody>
      </p:sp>
    </p:spTree>
    <p:extLst>
      <p:ext uri="{BB962C8B-B14F-4D97-AF65-F5344CB8AC3E}">
        <p14:creationId xmlns:p14="http://schemas.microsoft.com/office/powerpoint/2010/main" val="166702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Bartholin’s</a:t>
            </a:r>
            <a:r>
              <a:rPr lang="en-IN" dirty="0" smtClean="0"/>
              <a:t> glands:</a:t>
            </a:r>
          </a:p>
          <a:p>
            <a:pPr lvl="1"/>
            <a:r>
              <a:rPr lang="en-IN" dirty="0" smtClean="0"/>
              <a:t>Lower third of vagina</a:t>
            </a:r>
            <a:endParaRPr lang="en-IN" dirty="0"/>
          </a:p>
          <a:p>
            <a:pPr lvl="1"/>
            <a:r>
              <a:rPr lang="en-IN" dirty="0" smtClean="0"/>
              <a:t>Compound </a:t>
            </a:r>
            <a:r>
              <a:rPr lang="en-IN" dirty="0" err="1" smtClean="0"/>
              <a:t>racemose</a:t>
            </a:r>
            <a:r>
              <a:rPr lang="en-IN" dirty="0" smtClean="0"/>
              <a:t> types of glands</a:t>
            </a:r>
          </a:p>
          <a:p>
            <a:pPr lvl="1"/>
            <a:r>
              <a:rPr lang="en-IN" dirty="0" smtClean="0"/>
              <a:t>Lined by columnar epithelium </a:t>
            </a:r>
          </a:p>
          <a:p>
            <a:pPr lvl="1"/>
            <a:endParaRPr lang="en-IN" dirty="0"/>
          </a:p>
          <a:p>
            <a:pPr lvl="1"/>
            <a:endParaRPr lang="en-IN" dirty="0" smtClean="0"/>
          </a:p>
          <a:p>
            <a:pPr marL="457200" lvl="1" indent="0">
              <a:buNone/>
            </a:pPr>
            <a:r>
              <a:rPr lang="en-IN" dirty="0" smtClean="0"/>
              <a:t>          </a:t>
            </a:r>
            <a:r>
              <a:rPr lang="en-IN" dirty="0" err="1" smtClean="0"/>
              <a:t>Gonococcal</a:t>
            </a:r>
            <a:r>
              <a:rPr lang="en-IN" dirty="0" smtClean="0"/>
              <a:t> infection</a:t>
            </a:r>
          </a:p>
          <a:p>
            <a:pPr marL="457200" lvl="1" indent="0">
              <a:buNone/>
            </a:pPr>
            <a:endParaRPr lang="en-IN" dirty="0" smtClean="0"/>
          </a:p>
          <a:p>
            <a:pPr marL="457200" lvl="1" indent="0">
              <a:buNone/>
            </a:pPr>
            <a:endParaRPr lang="en-IN" dirty="0" smtClean="0"/>
          </a:p>
          <a:p>
            <a:pPr marL="457200" lvl="1" indent="0">
              <a:buNone/>
            </a:pPr>
            <a:r>
              <a:rPr lang="en-IN" dirty="0"/>
              <a:t>	</a:t>
            </a:r>
            <a:r>
              <a:rPr lang="en-IN" dirty="0" err="1" smtClean="0"/>
              <a:t>Bartholins</a:t>
            </a:r>
            <a:r>
              <a:rPr lang="en-IN" dirty="0" smtClean="0"/>
              <a:t> abscess</a:t>
            </a:r>
          </a:p>
        </p:txBody>
      </p:sp>
      <p:sp>
        <p:nvSpPr>
          <p:cNvPr id="5" name="Down Arrow 4"/>
          <p:cNvSpPr/>
          <p:nvPr/>
        </p:nvSpPr>
        <p:spPr>
          <a:xfrm>
            <a:off x="2550017" y="3683358"/>
            <a:ext cx="437882" cy="399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2640169" y="4855335"/>
            <a:ext cx="476518" cy="579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2934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Skene’s</a:t>
            </a:r>
            <a:r>
              <a:rPr lang="en-IN" dirty="0" smtClean="0"/>
              <a:t> glands:</a:t>
            </a:r>
          </a:p>
          <a:p>
            <a:pPr lvl="1"/>
            <a:r>
              <a:rPr lang="en-IN" dirty="0" err="1" smtClean="0"/>
              <a:t>Analogus</a:t>
            </a:r>
            <a:r>
              <a:rPr lang="en-IN" dirty="0" smtClean="0"/>
              <a:t> to prostate</a:t>
            </a:r>
            <a:endParaRPr lang="en-IN" dirty="0"/>
          </a:p>
        </p:txBody>
      </p:sp>
    </p:spTree>
    <p:extLst>
      <p:ext uri="{BB962C8B-B14F-4D97-AF65-F5344CB8AC3E}">
        <p14:creationId xmlns:p14="http://schemas.microsoft.com/office/powerpoint/2010/main" val="175770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Internal Genitalia of female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152" y="1930400"/>
            <a:ext cx="6836688" cy="4457521"/>
          </a:xfrm>
        </p:spPr>
      </p:pic>
    </p:spTree>
    <p:extLst>
      <p:ext uri="{BB962C8B-B14F-4D97-AF65-F5344CB8AC3E}">
        <p14:creationId xmlns:p14="http://schemas.microsoft.com/office/powerpoint/2010/main" val="19729204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1043</TotalTime>
  <Words>738</Words>
  <Application>Microsoft Office PowerPoint</Application>
  <PresentationFormat>Widescreen</PresentationFormat>
  <Paragraphs>158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Trebuchet MS</vt:lpstr>
      <vt:lpstr>Wingdings 3</vt:lpstr>
      <vt:lpstr>Facet</vt:lpstr>
      <vt:lpstr>Anatomy of female genital tract</vt:lpstr>
      <vt:lpstr>External Genitalia</vt:lpstr>
      <vt:lpstr>Anatomical structure of Vulva</vt:lpstr>
      <vt:lpstr>PowerPoint Presentation</vt:lpstr>
      <vt:lpstr>PowerPoint Presentation</vt:lpstr>
      <vt:lpstr>PowerPoint Presentation</vt:lpstr>
      <vt:lpstr>PowerPoint Presentation</vt:lpstr>
      <vt:lpstr>PowerPoint Presentation</vt:lpstr>
      <vt:lpstr>Internal Genitalia of female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Sagittal section</vt:lpstr>
      <vt:lpstr>Lymphatic drainage</vt:lpstr>
      <vt:lpstr>PowerPoint Presentation</vt:lpstr>
      <vt:lpstr>PowerPoint Presentation</vt:lpstr>
      <vt:lpstr>PowerPoint Presentation</vt:lpstr>
      <vt:lpstr>PowerPoint Presentation</vt:lpstr>
      <vt:lpstr>PowerPoint Presentation</vt:lpstr>
      <vt:lpstr>Applied anatomy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female genital tract</dc:title>
  <dc:creator>Dexter</dc:creator>
  <cp:lastModifiedBy>vinaykumar biyani</cp:lastModifiedBy>
  <cp:revision>19</cp:revision>
  <dcterms:created xsi:type="dcterms:W3CDTF">2015-06-02T17:32:59Z</dcterms:created>
  <dcterms:modified xsi:type="dcterms:W3CDTF">2020-08-17T05:33:33Z</dcterms:modified>
</cp:coreProperties>
</file>