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0"/>
  </p:notesMasterIdLst>
  <p:sldIdLst>
    <p:sldId id="256" r:id="rId2"/>
    <p:sldId id="258" r:id="rId3"/>
    <p:sldId id="259" r:id="rId4"/>
    <p:sldId id="294" r:id="rId5"/>
    <p:sldId id="260" r:id="rId6"/>
    <p:sldId id="261" r:id="rId7"/>
    <p:sldId id="262" r:id="rId8"/>
    <p:sldId id="263" r:id="rId9"/>
    <p:sldId id="264" r:id="rId10"/>
    <p:sldId id="265" r:id="rId11"/>
    <p:sldId id="266" r:id="rId12"/>
    <p:sldId id="267" r:id="rId13"/>
    <p:sldId id="268" r:id="rId14"/>
    <p:sldId id="269" r:id="rId15"/>
    <p:sldId id="270" r:id="rId16"/>
    <p:sldId id="295" r:id="rId17"/>
    <p:sldId id="271" r:id="rId18"/>
    <p:sldId id="272" r:id="rId19"/>
    <p:sldId id="273" r:id="rId20"/>
    <p:sldId id="297" r:id="rId21"/>
    <p:sldId id="274" r:id="rId22"/>
    <p:sldId id="275" r:id="rId23"/>
    <p:sldId id="305" r:id="rId24"/>
    <p:sldId id="276" r:id="rId25"/>
    <p:sldId id="306" r:id="rId26"/>
    <p:sldId id="277" r:id="rId27"/>
    <p:sldId id="301" r:id="rId28"/>
    <p:sldId id="278" r:id="rId29"/>
    <p:sldId id="279" r:id="rId30"/>
    <p:sldId id="280" r:id="rId31"/>
    <p:sldId id="302" r:id="rId32"/>
    <p:sldId id="281" r:id="rId33"/>
    <p:sldId id="282" r:id="rId34"/>
    <p:sldId id="283" r:id="rId35"/>
    <p:sldId id="284" r:id="rId36"/>
    <p:sldId id="285" r:id="rId37"/>
    <p:sldId id="286" r:id="rId38"/>
    <p:sldId id="287" r:id="rId39"/>
    <p:sldId id="307" r:id="rId40"/>
    <p:sldId id="310" r:id="rId41"/>
    <p:sldId id="309" r:id="rId42"/>
    <p:sldId id="311" r:id="rId43"/>
    <p:sldId id="289" r:id="rId44"/>
    <p:sldId id="304" r:id="rId45"/>
    <p:sldId id="290" r:id="rId46"/>
    <p:sldId id="291" r:id="rId47"/>
    <p:sldId id="292" r:id="rId48"/>
    <p:sldId id="293"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7B3222-3E3C-4067-8298-6E6DA99FC0A5}" type="datetimeFigureOut">
              <a:rPr lang="en-US" smtClean="0"/>
              <a:pPr/>
              <a:t>8/17/2020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FC55BD0-4B3C-4537-9580-2807D6D9AF00}" type="slidenum">
              <a:rPr lang="en-US" smtClean="0"/>
              <a:pPr/>
              <a:t>‹#›</a:t>
            </a:fld>
            <a:endParaRPr lang="en-US"/>
          </a:p>
        </p:txBody>
      </p:sp>
    </p:spTree>
    <p:extLst>
      <p:ext uri="{BB962C8B-B14F-4D97-AF65-F5344CB8AC3E}">
        <p14:creationId xmlns:p14="http://schemas.microsoft.com/office/powerpoint/2010/main" val="1538362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sz="1200" b="0" i="0" kern="1200" dirty="0" err="1" smtClean="0">
                <a:solidFill>
                  <a:schemeClr val="tx1"/>
                </a:solidFill>
                <a:latin typeface="+mn-lt"/>
                <a:ea typeface="+mn-ea"/>
                <a:cs typeface="+mn-cs"/>
              </a:rPr>
              <a:t>lycopenemia</a:t>
            </a:r>
            <a:r>
              <a:rPr lang="en-IN" sz="1200" b="0" i="0" kern="1200" dirty="0" smtClean="0">
                <a:solidFill>
                  <a:schemeClr val="tx1"/>
                </a:solidFill>
                <a:latin typeface="+mn-lt"/>
                <a:ea typeface="+mn-ea"/>
                <a:cs typeface="+mn-cs"/>
              </a:rPr>
              <a:t> (due to excessive consumption of tomatoes)</a:t>
            </a:r>
            <a:endParaRPr lang="en-IN" dirty="0"/>
          </a:p>
        </p:txBody>
      </p:sp>
      <p:sp>
        <p:nvSpPr>
          <p:cNvPr id="4" name="Slide Number Placeholder 3"/>
          <p:cNvSpPr>
            <a:spLocks noGrp="1"/>
          </p:cNvSpPr>
          <p:nvPr>
            <p:ph type="sldNum" sz="quarter" idx="10"/>
          </p:nvPr>
        </p:nvSpPr>
        <p:spPr/>
        <p:txBody>
          <a:bodyPr/>
          <a:lstStyle/>
          <a:p>
            <a:fld id="{403D5E66-85C5-4138-81D9-4B471BDA6578}" type="slidenum">
              <a:rPr lang="en-IN" smtClean="0">
                <a:solidFill>
                  <a:prstClr val="black"/>
                </a:solidFill>
              </a:rPr>
              <a:pPr/>
              <a:t>8</a:t>
            </a:fld>
            <a:endParaRPr lang="en-IN">
              <a:solidFill>
                <a:prstClr val="black"/>
              </a:solidFill>
            </a:endParaRPr>
          </a:p>
        </p:txBody>
      </p:sp>
    </p:spTree>
    <p:extLst>
      <p:ext uri="{BB962C8B-B14F-4D97-AF65-F5344CB8AC3E}">
        <p14:creationId xmlns:p14="http://schemas.microsoft.com/office/powerpoint/2010/main" val="4038570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000" dirty="0" smtClean="0"/>
              <a:t>The increased risk of developing lymphoma in the gastrointestinal tract may be due to polyclonal stimulation of lymphocytes, by gluten, giving rise to malignant transformation.</a:t>
            </a:r>
          </a:p>
          <a:p>
            <a:endParaRPr lang="en-IN" dirty="0"/>
          </a:p>
        </p:txBody>
      </p:sp>
      <p:sp>
        <p:nvSpPr>
          <p:cNvPr id="4" name="Slide Number Placeholder 3"/>
          <p:cNvSpPr>
            <a:spLocks noGrp="1"/>
          </p:cNvSpPr>
          <p:nvPr>
            <p:ph type="sldNum" sz="quarter" idx="10"/>
          </p:nvPr>
        </p:nvSpPr>
        <p:spPr/>
        <p:txBody>
          <a:bodyPr/>
          <a:lstStyle/>
          <a:p>
            <a:fld id="{403D5E66-85C5-4138-81D9-4B471BDA6578}" type="slidenum">
              <a:rPr lang="en-IN" smtClean="0">
                <a:solidFill>
                  <a:prstClr val="black"/>
                </a:solidFill>
              </a:rPr>
              <a:pPr/>
              <a:t>10</a:t>
            </a:fld>
            <a:endParaRPr lang="en-IN">
              <a:solidFill>
                <a:prstClr val="black"/>
              </a:solidFill>
            </a:endParaRPr>
          </a:p>
        </p:txBody>
      </p:sp>
    </p:spTree>
    <p:extLst>
      <p:ext uri="{BB962C8B-B14F-4D97-AF65-F5344CB8AC3E}">
        <p14:creationId xmlns:p14="http://schemas.microsoft.com/office/powerpoint/2010/main" val="14325305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sz="1200" b="0" i="0" kern="1200" dirty="0" smtClean="0">
                <a:solidFill>
                  <a:schemeClr val="tx1"/>
                </a:solidFill>
                <a:latin typeface="+mn-lt"/>
                <a:ea typeface="+mn-ea"/>
                <a:cs typeface="+mn-cs"/>
              </a:rPr>
              <a:t>The influence of diet on acne may be discussed with respect to three of the pathogenic factors:</a:t>
            </a:r>
            <a:endParaRPr lang="en-IN" dirty="0"/>
          </a:p>
        </p:txBody>
      </p:sp>
      <p:sp>
        <p:nvSpPr>
          <p:cNvPr id="4" name="Slide Number Placeholder 3"/>
          <p:cNvSpPr>
            <a:spLocks noGrp="1"/>
          </p:cNvSpPr>
          <p:nvPr>
            <p:ph type="sldNum" sz="quarter" idx="10"/>
          </p:nvPr>
        </p:nvSpPr>
        <p:spPr/>
        <p:txBody>
          <a:bodyPr/>
          <a:lstStyle/>
          <a:p>
            <a:fld id="{403D5E66-85C5-4138-81D9-4B471BDA6578}" type="slidenum">
              <a:rPr lang="en-IN" smtClean="0">
                <a:solidFill>
                  <a:prstClr val="black"/>
                </a:solidFill>
              </a:rPr>
              <a:pPr/>
              <a:t>21</a:t>
            </a:fld>
            <a:endParaRPr lang="en-IN">
              <a:solidFill>
                <a:prstClr val="black"/>
              </a:solidFill>
            </a:endParaRPr>
          </a:p>
        </p:txBody>
      </p:sp>
    </p:spTree>
    <p:extLst>
      <p:ext uri="{BB962C8B-B14F-4D97-AF65-F5344CB8AC3E}">
        <p14:creationId xmlns:p14="http://schemas.microsoft.com/office/powerpoint/2010/main" val="3406062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N" sz="1200" b="0" i="0" kern="1200" dirty="0" smtClean="0">
                <a:solidFill>
                  <a:schemeClr val="tx1"/>
                </a:solidFill>
                <a:latin typeface="+mn-lt"/>
                <a:ea typeface="+mn-ea"/>
                <a:cs typeface="+mn-cs"/>
              </a:rPr>
              <a:t>non-westernized diet almost entirely comprises unprocessed fresh fruits, vegetables, lean meats, fish and sea food.</a:t>
            </a:r>
            <a:endParaRPr lang="en-IN" dirty="0"/>
          </a:p>
        </p:txBody>
      </p:sp>
      <p:sp>
        <p:nvSpPr>
          <p:cNvPr id="4" name="Slide Number Placeholder 3"/>
          <p:cNvSpPr>
            <a:spLocks noGrp="1"/>
          </p:cNvSpPr>
          <p:nvPr>
            <p:ph type="sldNum" sz="quarter" idx="10"/>
          </p:nvPr>
        </p:nvSpPr>
        <p:spPr/>
        <p:txBody>
          <a:bodyPr/>
          <a:lstStyle/>
          <a:p>
            <a:fld id="{403D5E66-85C5-4138-81D9-4B471BDA6578}" type="slidenum">
              <a:rPr lang="en-IN" smtClean="0">
                <a:solidFill>
                  <a:prstClr val="black"/>
                </a:solidFill>
              </a:rPr>
              <a:pPr/>
              <a:t>26</a:t>
            </a:fld>
            <a:endParaRPr lang="en-IN">
              <a:solidFill>
                <a:prstClr val="black"/>
              </a:solidFill>
            </a:endParaRPr>
          </a:p>
        </p:txBody>
      </p:sp>
    </p:spTree>
    <p:extLst>
      <p:ext uri="{BB962C8B-B14F-4D97-AF65-F5344CB8AC3E}">
        <p14:creationId xmlns:p14="http://schemas.microsoft.com/office/powerpoint/2010/main" val="2644544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8B65A2D-DCAF-4510-821C-AFD387812CF9}" type="datetimeFigureOut">
              <a:rPr lang="en-IN" smtClean="0">
                <a:solidFill>
                  <a:prstClr val="black">
                    <a:tint val="75000"/>
                  </a:prstClr>
                </a:solidFill>
              </a:rPr>
              <a:pPr/>
              <a:t>17-08-2020</a:t>
            </a:fld>
            <a:endParaRPr lang="en-IN">
              <a:solidFill>
                <a:prstClr val="black">
                  <a:tint val="75000"/>
                </a:prstClr>
              </a:solidFill>
            </a:endParaRPr>
          </a:p>
        </p:txBody>
      </p:sp>
      <p:sp>
        <p:nvSpPr>
          <p:cNvPr id="5" name="Footer Placeholder 4"/>
          <p:cNvSpPr>
            <a:spLocks noGrp="1"/>
          </p:cNvSpPr>
          <p:nvPr>
            <p:ph type="ftr" sz="quarter" idx="11"/>
          </p:nvPr>
        </p:nvSpPr>
        <p:spPr/>
        <p:txBody>
          <a:bodyPr/>
          <a:lstStyle/>
          <a:p>
            <a:endParaRPr lang="en-IN">
              <a:solidFill>
                <a:prstClr val="black">
                  <a:tint val="75000"/>
                </a:prstClr>
              </a:solidFill>
            </a:endParaRPr>
          </a:p>
        </p:txBody>
      </p:sp>
      <p:sp>
        <p:nvSpPr>
          <p:cNvPr id="6" name="Slide Number Placeholder 5"/>
          <p:cNvSpPr>
            <a:spLocks noGrp="1"/>
          </p:cNvSpPr>
          <p:nvPr>
            <p:ph type="sldNum" sz="quarter" idx="12"/>
          </p:nvPr>
        </p:nvSpPr>
        <p:spPr/>
        <p:txBody>
          <a:bodyPr/>
          <a:lstStyle/>
          <a:p>
            <a:fld id="{B213CDCD-89ED-47B6-AA9B-389DC9EA5912}" type="slidenum">
              <a:rPr lang="en-IN" smtClean="0">
                <a:solidFill>
                  <a:prstClr val="black">
                    <a:tint val="75000"/>
                  </a:prstClr>
                </a:solidFill>
              </a:rPr>
              <a:pPr/>
              <a:t>‹#›</a:t>
            </a:fld>
            <a:endParaRPr lang="en-IN">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B65A2D-DCAF-4510-821C-AFD387812CF9}" type="datetimeFigureOut">
              <a:rPr lang="en-IN" smtClean="0">
                <a:solidFill>
                  <a:prstClr val="black">
                    <a:tint val="75000"/>
                  </a:prstClr>
                </a:solidFill>
              </a:rPr>
              <a:pPr/>
              <a:t>17-08-2020</a:t>
            </a:fld>
            <a:endParaRPr lang="en-IN">
              <a:solidFill>
                <a:prstClr val="black">
                  <a:tint val="75000"/>
                </a:prstClr>
              </a:solidFill>
            </a:endParaRPr>
          </a:p>
        </p:txBody>
      </p:sp>
      <p:sp>
        <p:nvSpPr>
          <p:cNvPr id="5" name="Footer Placeholder 4"/>
          <p:cNvSpPr>
            <a:spLocks noGrp="1"/>
          </p:cNvSpPr>
          <p:nvPr>
            <p:ph type="ftr" sz="quarter" idx="11"/>
          </p:nvPr>
        </p:nvSpPr>
        <p:spPr/>
        <p:txBody>
          <a:bodyPr/>
          <a:lstStyle/>
          <a:p>
            <a:endParaRPr lang="en-IN">
              <a:solidFill>
                <a:prstClr val="black">
                  <a:tint val="75000"/>
                </a:prstClr>
              </a:solidFill>
            </a:endParaRPr>
          </a:p>
        </p:txBody>
      </p:sp>
      <p:sp>
        <p:nvSpPr>
          <p:cNvPr id="6" name="Slide Number Placeholder 5"/>
          <p:cNvSpPr>
            <a:spLocks noGrp="1"/>
          </p:cNvSpPr>
          <p:nvPr>
            <p:ph type="sldNum" sz="quarter" idx="12"/>
          </p:nvPr>
        </p:nvSpPr>
        <p:spPr/>
        <p:txBody>
          <a:bodyPr/>
          <a:lstStyle/>
          <a:p>
            <a:fld id="{B213CDCD-89ED-47B6-AA9B-389DC9EA5912}" type="slidenum">
              <a:rPr lang="en-IN" smtClean="0">
                <a:solidFill>
                  <a:prstClr val="black">
                    <a:tint val="75000"/>
                  </a:prstClr>
                </a:solidFill>
              </a:rPr>
              <a:pPr/>
              <a:t>‹#›</a:t>
            </a:fld>
            <a:endParaRPr lang="en-IN">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B65A2D-DCAF-4510-821C-AFD387812CF9}" type="datetimeFigureOut">
              <a:rPr lang="en-IN" smtClean="0">
                <a:solidFill>
                  <a:prstClr val="black">
                    <a:tint val="75000"/>
                  </a:prstClr>
                </a:solidFill>
              </a:rPr>
              <a:pPr/>
              <a:t>17-08-2020</a:t>
            </a:fld>
            <a:endParaRPr lang="en-IN">
              <a:solidFill>
                <a:prstClr val="black">
                  <a:tint val="75000"/>
                </a:prstClr>
              </a:solidFill>
            </a:endParaRPr>
          </a:p>
        </p:txBody>
      </p:sp>
      <p:sp>
        <p:nvSpPr>
          <p:cNvPr id="5" name="Footer Placeholder 4"/>
          <p:cNvSpPr>
            <a:spLocks noGrp="1"/>
          </p:cNvSpPr>
          <p:nvPr>
            <p:ph type="ftr" sz="quarter" idx="11"/>
          </p:nvPr>
        </p:nvSpPr>
        <p:spPr/>
        <p:txBody>
          <a:bodyPr/>
          <a:lstStyle/>
          <a:p>
            <a:endParaRPr lang="en-IN">
              <a:solidFill>
                <a:prstClr val="black">
                  <a:tint val="75000"/>
                </a:prstClr>
              </a:solidFill>
            </a:endParaRPr>
          </a:p>
        </p:txBody>
      </p:sp>
      <p:sp>
        <p:nvSpPr>
          <p:cNvPr id="6" name="Slide Number Placeholder 5"/>
          <p:cNvSpPr>
            <a:spLocks noGrp="1"/>
          </p:cNvSpPr>
          <p:nvPr>
            <p:ph type="sldNum" sz="quarter" idx="12"/>
          </p:nvPr>
        </p:nvSpPr>
        <p:spPr/>
        <p:txBody>
          <a:bodyPr/>
          <a:lstStyle/>
          <a:p>
            <a:fld id="{B213CDCD-89ED-47B6-AA9B-389DC9EA5912}" type="slidenum">
              <a:rPr lang="en-IN" smtClean="0">
                <a:solidFill>
                  <a:prstClr val="black">
                    <a:tint val="75000"/>
                  </a:prstClr>
                </a:solidFill>
              </a:rPr>
              <a:pPr/>
              <a:t>‹#›</a:t>
            </a:fld>
            <a:endParaRPr lang="en-IN">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B65A2D-DCAF-4510-821C-AFD387812CF9}" type="datetimeFigureOut">
              <a:rPr lang="en-IN" smtClean="0">
                <a:solidFill>
                  <a:prstClr val="black">
                    <a:tint val="75000"/>
                  </a:prstClr>
                </a:solidFill>
              </a:rPr>
              <a:pPr/>
              <a:t>17-08-2020</a:t>
            </a:fld>
            <a:endParaRPr lang="en-IN">
              <a:solidFill>
                <a:prstClr val="black">
                  <a:tint val="75000"/>
                </a:prstClr>
              </a:solidFill>
            </a:endParaRPr>
          </a:p>
        </p:txBody>
      </p:sp>
      <p:sp>
        <p:nvSpPr>
          <p:cNvPr id="5" name="Footer Placeholder 4"/>
          <p:cNvSpPr>
            <a:spLocks noGrp="1"/>
          </p:cNvSpPr>
          <p:nvPr>
            <p:ph type="ftr" sz="quarter" idx="11"/>
          </p:nvPr>
        </p:nvSpPr>
        <p:spPr/>
        <p:txBody>
          <a:bodyPr/>
          <a:lstStyle/>
          <a:p>
            <a:endParaRPr lang="en-IN">
              <a:solidFill>
                <a:prstClr val="black">
                  <a:tint val="75000"/>
                </a:prstClr>
              </a:solidFill>
            </a:endParaRPr>
          </a:p>
        </p:txBody>
      </p:sp>
      <p:sp>
        <p:nvSpPr>
          <p:cNvPr id="6" name="Slide Number Placeholder 5"/>
          <p:cNvSpPr>
            <a:spLocks noGrp="1"/>
          </p:cNvSpPr>
          <p:nvPr>
            <p:ph type="sldNum" sz="quarter" idx="12"/>
          </p:nvPr>
        </p:nvSpPr>
        <p:spPr/>
        <p:txBody>
          <a:bodyPr/>
          <a:lstStyle/>
          <a:p>
            <a:fld id="{B213CDCD-89ED-47B6-AA9B-389DC9EA5912}" type="slidenum">
              <a:rPr lang="en-IN" smtClean="0">
                <a:solidFill>
                  <a:prstClr val="black">
                    <a:tint val="75000"/>
                  </a:prstClr>
                </a:solidFill>
              </a:rPr>
              <a:pPr/>
              <a:t>‹#›</a:t>
            </a:fld>
            <a:endParaRPr lang="en-IN">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B65A2D-DCAF-4510-821C-AFD387812CF9}" type="datetimeFigureOut">
              <a:rPr lang="en-IN" smtClean="0">
                <a:solidFill>
                  <a:prstClr val="black">
                    <a:tint val="75000"/>
                  </a:prstClr>
                </a:solidFill>
              </a:rPr>
              <a:pPr/>
              <a:t>17-08-2020</a:t>
            </a:fld>
            <a:endParaRPr lang="en-IN">
              <a:solidFill>
                <a:prstClr val="black">
                  <a:tint val="75000"/>
                </a:prstClr>
              </a:solidFill>
            </a:endParaRPr>
          </a:p>
        </p:txBody>
      </p:sp>
      <p:sp>
        <p:nvSpPr>
          <p:cNvPr id="5" name="Footer Placeholder 4"/>
          <p:cNvSpPr>
            <a:spLocks noGrp="1"/>
          </p:cNvSpPr>
          <p:nvPr>
            <p:ph type="ftr" sz="quarter" idx="11"/>
          </p:nvPr>
        </p:nvSpPr>
        <p:spPr/>
        <p:txBody>
          <a:bodyPr/>
          <a:lstStyle/>
          <a:p>
            <a:endParaRPr lang="en-IN">
              <a:solidFill>
                <a:prstClr val="black">
                  <a:tint val="75000"/>
                </a:prstClr>
              </a:solidFill>
            </a:endParaRPr>
          </a:p>
        </p:txBody>
      </p:sp>
      <p:sp>
        <p:nvSpPr>
          <p:cNvPr id="6" name="Slide Number Placeholder 5"/>
          <p:cNvSpPr>
            <a:spLocks noGrp="1"/>
          </p:cNvSpPr>
          <p:nvPr>
            <p:ph type="sldNum" sz="quarter" idx="12"/>
          </p:nvPr>
        </p:nvSpPr>
        <p:spPr/>
        <p:txBody>
          <a:bodyPr/>
          <a:lstStyle/>
          <a:p>
            <a:fld id="{B213CDCD-89ED-47B6-AA9B-389DC9EA5912}" type="slidenum">
              <a:rPr lang="en-IN" smtClean="0">
                <a:solidFill>
                  <a:prstClr val="black">
                    <a:tint val="75000"/>
                  </a:prstClr>
                </a:solidFill>
              </a:rPr>
              <a:pPr/>
              <a:t>‹#›</a:t>
            </a:fld>
            <a:endParaRPr lang="en-IN">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8B65A2D-DCAF-4510-821C-AFD387812CF9}" type="datetimeFigureOut">
              <a:rPr lang="en-IN" smtClean="0">
                <a:solidFill>
                  <a:prstClr val="black">
                    <a:tint val="75000"/>
                  </a:prstClr>
                </a:solidFill>
              </a:rPr>
              <a:pPr/>
              <a:t>17-08-2020</a:t>
            </a:fld>
            <a:endParaRPr lang="en-IN">
              <a:solidFill>
                <a:prstClr val="black">
                  <a:tint val="75000"/>
                </a:prstClr>
              </a:solidFill>
            </a:endParaRPr>
          </a:p>
        </p:txBody>
      </p:sp>
      <p:sp>
        <p:nvSpPr>
          <p:cNvPr id="6" name="Footer Placeholder 5"/>
          <p:cNvSpPr>
            <a:spLocks noGrp="1"/>
          </p:cNvSpPr>
          <p:nvPr>
            <p:ph type="ftr" sz="quarter" idx="11"/>
          </p:nvPr>
        </p:nvSpPr>
        <p:spPr/>
        <p:txBody>
          <a:bodyPr/>
          <a:lstStyle/>
          <a:p>
            <a:endParaRPr lang="en-IN">
              <a:solidFill>
                <a:prstClr val="black">
                  <a:tint val="75000"/>
                </a:prstClr>
              </a:solidFill>
            </a:endParaRPr>
          </a:p>
        </p:txBody>
      </p:sp>
      <p:sp>
        <p:nvSpPr>
          <p:cNvPr id="7" name="Slide Number Placeholder 6"/>
          <p:cNvSpPr>
            <a:spLocks noGrp="1"/>
          </p:cNvSpPr>
          <p:nvPr>
            <p:ph type="sldNum" sz="quarter" idx="12"/>
          </p:nvPr>
        </p:nvSpPr>
        <p:spPr/>
        <p:txBody>
          <a:bodyPr/>
          <a:lstStyle/>
          <a:p>
            <a:fld id="{B213CDCD-89ED-47B6-AA9B-389DC9EA5912}" type="slidenum">
              <a:rPr lang="en-IN" smtClean="0">
                <a:solidFill>
                  <a:prstClr val="black">
                    <a:tint val="75000"/>
                  </a:prstClr>
                </a:solidFill>
              </a:rPr>
              <a:pPr/>
              <a:t>‹#›</a:t>
            </a:fld>
            <a:endParaRPr lang="en-IN">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8B65A2D-DCAF-4510-821C-AFD387812CF9}" type="datetimeFigureOut">
              <a:rPr lang="en-IN" smtClean="0">
                <a:solidFill>
                  <a:prstClr val="black">
                    <a:tint val="75000"/>
                  </a:prstClr>
                </a:solidFill>
              </a:rPr>
              <a:pPr/>
              <a:t>17-08-2020</a:t>
            </a:fld>
            <a:endParaRPr lang="en-IN">
              <a:solidFill>
                <a:prstClr val="black">
                  <a:tint val="75000"/>
                </a:prstClr>
              </a:solidFill>
            </a:endParaRPr>
          </a:p>
        </p:txBody>
      </p:sp>
      <p:sp>
        <p:nvSpPr>
          <p:cNvPr id="8" name="Footer Placeholder 7"/>
          <p:cNvSpPr>
            <a:spLocks noGrp="1"/>
          </p:cNvSpPr>
          <p:nvPr>
            <p:ph type="ftr" sz="quarter" idx="11"/>
          </p:nvPr>
        </p:nvSpPr>
        <p:spPr/>
        <p:txBody>
          <a:bodyPr/>
          <a:lstStyle/>
          <a:p>
            <a:endParaRPr lang="en-IN">
              <a:solidFill>
                <a:prstClr val="black">
                  <a:tint val="75000"/>
                </a:prstClr>
              </a:solidFill>
            </a:endParaRPr>
          </a:p>
        </p:txBody>
      </p:sp>
      <p:sp>
        <p:nvSpPr>
          <p:cNvPr id="9" name="Slide Number Placeholder 8"/>
          <p:cNvSpPr>
            <a:spLocks noGrp="1"/>
          </p:cNvSpPr>
          <p:nvPr>
            <p:ph type="sldNum" sz="quarter" idx="12"/>
          </p:nvPr>
        </p:nvSpPr>
        <p:spPr/>
        <p:txBody>
          <a:bodyPr/>
          <a:lstStyle/>
          <a:p>
            <a:fld id="{B213CDCD-89ED-47B6-AA9B-389DC9EA5912}" type="slidenum">
              <a:rPr lang="en-IN" smtClean="0">
                <a:solidFill>
                  <a:prstClr val="black">
                    <a:tint val="75000"/>
                  </a:prstClr>
                </a:solidFill>
              </a:rPr>
              <a:pPr/>
              <a:t>‹#›</a:t>
            </a:fld>
            <a:endParaRPr lang="en-IN">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8B65A2D-DCAF-4510-821C-AFD387812CF9}" type="datetimeFigureOut">
              <a:rPr lang="en-IN" smtClean="0">
                <a:solidFill>
                  <a:prstClr val="black">
                    <a:tint val="75000"/>
                  </a:prstClr>
                </a:solidFill>
              </a:rPr>
              <a:pPr/>
              <a:t>17-08-2020</a:t>
            </a:fld>
            <a:endParaRPr lang="en-IN">
              <a:solidFill>
                <a:prstClr val="black">
                  <a:tint val="75000"/>
                </a:prstClr>
              </a:solidFill>
            </a:endParaRPr>
          </a:p>
        </p:txBody>
      </p:sp>
      <p:sp>
        <p:nvSpPr>
          <p:cNvPr id="4" name="Footer Placeholder 3"/>
          <p:cNvSpPr>
            <a:spLocks noGrp="1"/>
          </p:cNvSpPr>
          <p:nvPr>
            <p:ph type="ftr" sz="quarter" idx="11"/>
          </p:nvPr>
        </p:nvSpPr>
        <p:spPr/>
        <p:txBody>
          <a:bodyPr/>
          <a:lstStyle/>
          <a:p>
            <a:endParaRPr lang="en-IN">
              <a:solidFill>
                <a:prstClr val="black">
                  <a:tint val="75000"/>
                </a:prstClr>
              </a:solidFill>
            </a:endParaRPr>
          </a:p>
        </p:txBody>
      </p:sp>
      <p:sp>
        <p:nvSpPr>
          <p:cNvPr id="5" name="Slide Number Placeholder 4"/>
          <p:cNvSpPr>
            <a:spLocks noGrp="1"/>
          </p:cNvSpPr>
          <p:nvPr>
            <p:ph type="sldNum" sz="quarter" idx="12"/>
          </p:nvPr>
        </p:nvSpPr>
        <p:spPr/>
        <p:txBody>
          <a:bodyPr/>
          <a:lstStyle/>
          <a:p>
            <a:fld id="{B213CDCD-89ED-47B6-AA9B-389DC9EA5912}" type="slidenum">
              <a:rPr lang="en-IN" smtClean="0">
                <a:solidFill>
                  <a:prstClr val="black">
                    <a:tint val="75000"/>
                  </a:prstClr>
                </a:solidFill>
              </a:rPr>
              <a:pPr/>
              <a:t>‹#›</a:t>
            </a:fld>
            <a:endParaRPr lang="en-IN">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B65A2D-DCAF-4510-821C-AFD387812CF9}" type="datetimeFigureOut">
              <a:rPr lang="en-IN" smtClean="0">
                <a:solidFill>
                  <a:prstClr val="black">
                    <a:tint val="75000"/>
                  </a:prstClr>
                </a:solidFill>
              </a:rPr>
              <a:pPr/>
              <a:t>17-08-2020</a:t>
            </a:fld>
            <a:endParaRPr lang="en-IN">
              <a:solidFill>
                <a:prstClr val="black">
                  <a:tint val="75000"/>
                </a:prstClr>
              </a:solidFill>
            </a:endParaRPr>
          </a:p>
        </p:txBody>
      </p:sp>
      <p:sp>
        <p:nvSpPr>
          <p:cNvPr id="3" name="Footer Placeholder 2"/>
          <p:cNvSpPr>
            <a:spLocks noGrp="1"/>
          </p:cNvSpPr>
          <p:nvPr>
            <p:ph type="ftr" sz="quarter" idx="11"/>
          </p:nvPr>
        </p:nvSpPr>
        <p:spPr/>
        <p:txBody>
          <a:bodyPr/>
          <a:lstStyle/>
          <a:p>
            <a:endParaRPr lang="en-IN">
              <a:solidFill>
                <a:prstClr val="black">
                  <a:tint val="75000"/>
                </a:prstClr>
              </a:solidFill>
            </a:endParaRPr>
          </a:p>
        </p:txBody>
      </p:sp>
      <p:sp>
        <p:nvSpPr>
          <p:cNvPr id="4" name="Slide Number Placeholder 3"/>
          <p:cNvSpPr>
            <a:spLocks noGrp="1"/>
          </p:cNvSpPr>
          <p:nvPr>
            <p:ph type="sldNum" sz="quarter" idx="12"/>
          </p:nvPr>
        </p:nvSpPr>
        <p:spPr/>
        <p:txBody>
          <a:bodyPr/>
          <a:lstStyle/>
          <a:p>
            <a:fld id="{B213CDCD-89ED-47B6-AA9B-389DC9EA5912}" type="slidenum">
              <a:rPr lang="en-IN" smtClean="0">
                <a:solidFill>
                  <a:prstClr val="black">
                    <a:tint val="75000"/>
                  </a:prstClr>
                </a:solidFill>
              </a:rPr>
              <a:pPr/>
              <a:t>‹#›</a:t>
            </a:fld>
            <a:endParaRPr lang="en-IN">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B65A2D-DCAF-4510-821C-AFD387812CF9}" type="datetimeFigureOut">
              <a:rPr lang="en-IN" smtClean="0">
                <a:solidFill>
                  <a:prstClr val="black">
                    <a:tint val="75000"/>
                  </a:prstClr>
                </a:solidFill>
              </a:rPr>
              <a:pPr/>
              <a:t>17-08-2020</a:t>
            </a:fld>
            <a:endParaRPr lang="en-IN">
              <a:solidFill>
                <a:prstClr val="black">
                  <a:tint val="75000"/>
                </a:prstClr>
              </a:solidFill>
            </a:endParaRPr>
          </a:p>
        </p:txBody>
      </p:sp>
      <p:sp>
        <p:nvSpPr>
          <p:cNvPr id="6" name="Footer Placeholder 5"/>
          <p:cNvSpPr>
            <a:spLocks noGrp="1"/>
          </p:cNvSpPr>
          <p:nvPr>
            <p:ph type="ftr" sz="quarter" idx="11"/>
          </p:nvPr>
        </p:nvSpPr>
        <p:spPr/>
        <p:txBody>
          <a:bodyPr/>
          <a:lstStyle/>
          <a:p>
            <a:endParaRPr lang="en-IN">
              <a:solidFill>
                <a:prstClr val="black">
                  <a:tint val="75000"/>
                </a:prstClr>
              </a:solidFill>
            </a:endParaRPr>
          </a:p>
        </p:txBody>
      </p:sp>
      <p:sp>
        <p:nvSpPr>
          <p:cNvPr id="7" name="Slide Number Placeholder 6"/>
          <p:cNvSpPr>
            <a:spLocks noGrp="1"/>
          </p:cNvSpPr>
          <p:nvPr>
            <p:ph type="sldNum" sz="quarter" idx="12"/>
          </p:nvPr>
        </p:nvSpPr>
        <p:spPr/>
        <p:txBody>
          <a:bodyPr/>
          <a:lstStyle/>
          <a:p>
            <a:fld id="{B213CDCD-89ED-47B6-AA9B-389DC9EA5912}" type="slidenum">
              <a:rPr lang="en-IN" smtClean="0">
                <a:solidFill>
                  <a:prstClr val="black">
                    <a:tint val="75000"/>
                  </a:prstClr>
                </a:solidFill>
              </a:rPr>
              <a:pPr/>
              <a:t>‹#›</a:t>
            </a:fld>
            <a:endParaRPr lang="en-IN">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B65A2D-DCAF-4510-821C-AFD387812CF9}" type="datetimeFigureOut">
              <a:rPr lang="en-IN" smtClean="0">
                <a:solidFill>
                  <a:prstClr val="black">
                    <a:tint val="75000"/>
                  </a:prstClr>
                </a:solidFill>
              </a:rPr>
              <a:pPr/>
              <a:t>17-08-2020</a:t>
            </a:fld>
            <a:endParaRPr lang="en-IN">
              <a:solidFill>
                <a:prstClr val="black">
                  <a:tint val="75000"/>
                </a:prstClr>
              </a:solidFill>
            </a:endParaRPr>
          </a:p>
        </p:txBody>
      </p:sp>
      <p:sp>
        <p:nvSpPr>
          <p:cNvPr id="6" name="Footer Placeholder 5"/>
          <p:cNvSpPr>
            <a:spLocks noGrp="1"/>
          </p:cNvSpPr>
          <p:nvPr>
            <p:ph type="ftr" sz="quarter" idx="11"/>
          </p:nvPr>
        </p:nvSpPr>
        <p:spPr/>
        <p:txBody>
          <a:bodyPr/>
          <a:lstStyle/>
          <a:p>
            <a:endParaRPr lang="en-IN">
              <a:solidFill>
                <a:prstClr val="black">
                  <a:tint val="75000"/>
                </a:prstClr>
              </a:solidFill>
            </a:endParaRPr>
          </a:p>
        </p:txBody>
      </p:sp>
      <p:sp>
        <p:nvSpPr>
          <p:cNvPr id="7" name="Slide Number Placeholder 6"/>
          <p:cNvSpPr>
            <a:spLocks noGrp="1"/>
          </p:cNvSpPr>
          <p:nvPr>
            <p:ph type="sldNum" sz="quarter" idx="12"/>
          </p:nvPr>
        </p:nvSpPr>
        <p:spPr/>
        <p:txBody>
          <a:bodyPr/>
          <a:lstStyle/>
          <a:p>
            <a:fld id="{B213CDCD-89ED-47B6-AA9B-389DC9EA5912}" type="slidenum">
              <a:rPr lang="en-IN" smtClean="0">
                <a:solidFill>
                  <a:prstClr val="black">
                    <a:tint val="75000"/>
                  </a:prstClr>
                </a:solidFill>
              </a:rPr>
              <a:pPr/>
              <a:t>‹#›</a:t>
            </a:fld>
            <a:endParaRPr lang="en-IN">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C8464E-6C6D-4B5D-A7EA-647EBA432766}" type="datetimeFigureOut">
              <a:rPr lang="en-US" smtClean="0"/>
              <a:pPr/>
              <a:t>8/17/2020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A36BF3-BAF3-4717-BA14-16B2D494776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889630" cy="1447800"/>
          </a:xfrm>
        </p:spPr>
        <p:txBody>
          <a:bodyPr>
            <a:normAutofit/>
          </a:bodyPr>
          <a:lstStyle/>
          <a:p>
            <a:r>
              <a:rPr lang="en-US" dirty="0" smtClean="0"/>
              <a:t>DIET AND DERMATOLOGY</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8600" y="2286000"/>
            <a:ext cx="4876800" cy="2547892"/>
          </a:xfrm>
          <a:prstGeom prst="rect">
            <a:avLst/>
          </a:prstGeom>
        </p:spPr>
      </p:pic>
    </p:spTree>
    <p:extLst>
      <p:ext uri="{BB962C8B-B14F-4D97-AF65-F5344CB8AC3E}">
        <p14:creationId xmlns:p14="http://schemas.microsoft.com/office/powerpoint/2010/main" val="207762581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normAutofit/>
          </a:bodyPr>
          <a:lstStyle/>
          <a:p>
            <a:r>
              <a:rPr lang="en-IN" sz="4000" dirty="0"/>
              <a:t>Dermatitis </a:t>
            </a:r>
            <a:r>
              <a:rPr lang="en-IN" sz="4000" dirty="0" err="1"/>
              <a:t>Herpetiformis</a:t>
            </a:r>
            <a:r>
              <a:rPr lang="en-IN" sz="4000" dirty="0"/>
              <a:t> (DH)</a:t>
            </a:r>
          </a:p>
        </p:txBody>
      </p:sp>
      <p:sp>
        <p:nvSpPr>
          <p:cNvPr id="3" name="Content Placeholder 2"/>
          <p:cNvSpPr>
            <a:spLocks noGrp="1"/>
          </p:cNvSpPr>
          <p:nvPr>
            <p:ph idx="1"/>
          </p:nvPr>
        </p:nvSpPr>
        <p:spPr>
          <a:xfrm>
            <a:off x="228600" y="990600"/>
            <a:ext cx="8458200" cy="6172200"/>
          </a:xfrm>
        </p:spPr>
        <p:txBody>
          <a:bodyPr>
            <a:noAutofit/>
          </a:bodyPr>
          <a:lstStyle/>
          <a:p>
            <a:r>
              <a:rPr lang="en-IN" sz="2400" dirty="0">
                <a:latin typeface="Times New Roman" pitchFamily="18" charset="0"/>
                <a:cs typeface="Times New Roman" pitchFamily="18" charset="0"/>
              </a:rPr>
              <a:t>A gluten-free diet (GFD) is the mainstay of treatment in celiac </a:t>
            </a:r>
            <a:r>
              <a:rPr lang="en-IN" sz="2400" dirty="0" smtClean="0">
                <a:latin typeface="Times New Roman" pitchFamily="18" charset="0"/>
                <a:cs typeface="Times New Roman" pitchFamily="18" charset="0"/>
              </a:rPr>
              <a:t>disease.</a:t>
            </a:r>
            <a:endParaRPr lang="en-IN" sz="2400" baseline="30000" dirty="0" smtClean="0">
              <a:latin typeface="Times New Roman" pitchFamily="18" charset="0"/>
              <a:cs typeface="Times New Roman" pitchFamily="18" charset="0"/>
            </a:endParaRPr>
          </a:p>
          <a:p>
            <a:endParaRPr lang="en-IN" sz="2400" dirty="0" smtClean="0">
              <a:latin typeface="Times New Roman" pitchFamily="18" charset="0"/>
              <a:cs typeface="Times New Roman" pitchFamily="18" charset="0"/>
            </a:endParaRPr>
          </a:p>
          <a:p>
            <a:r>
              <a:rPr lang="en-IN" sz="2400" dirty="0" smtClean="0">
                <a:latin typeface="Times New Roman" pitchFamily="18" charset="0"/>
                <a:cs typeface="Times New Roman" pitchFamily="18" charset="0"/>
              </a:rPr>
              <a:t>It </a:t>
            </a:r>
            <a:r>
              <a:rPr lang="en-IN" sz="2400" dirty="0">
                <a:latin typeface="Times New Roman" pitchFamily="18" charset="0"/>
                <a:cs typeface="Times New Roman" pitchFamily="18" charset="0"/>
              </a:rPr>
              <a:t>alleviates </a:t>
            </a:r>
            <a:r>
              <a:rPr lang="en-IN" sz="2400" dirty="0" smtClean="0">
                <a:latin typeface="Times New Roman" pitchFamily="18" charset="0"/>
                <a:cs typeface="Times New Roman" pitchFamily="18" charset="0"/>
              </a:rPr>
              <a:t>GI </a:t>
            </a:r>
            <a:r>
              <a:rPr lang="en-IN" sz="2400" dirty="0">
                <a:latin typeface="Times New Roman" pitchFamily="18" charset="0"/>
                <a:cs typeface="Times New Roman" pitchFamily="18" charset="0"/>
              </a:rPr>
              <a:t>symptoms much more rapidly </a:t>
            </a:r>
            <a:r>
              <a:rPr lang="en-IN" sz="2400" dirty="0" smtClean="0">
                <a:latin typeface="Times New Roman" pitchFamily="18" charset="0"/>
                <a:cs typeface="Times New Roman" pitchFamily="18" charset="0"/>
              </a:rPr>
              <a:t>than the rash</a:t>
            </a:r>
          </a:p>
          <a:p>
            <a:endParaRPr lang="en-IN" sz="2400" dirty="0" smtClean="0">
              <a:latin typeface="Times New Roman" pitchFamily="18" charset="0"/>
              <a:cs typeface="Times New Roman" pitchFamily="18" charset="0"/>
            </a:endParaRPr>
          </a:p>
          <a:p>
            <a:r>
              <a:rPr lang="en-IN" sz="2400" dirty="0" smtClean="0">
                <a:latin typeface="Times New Roman" pitchFamily="18" charset="0"/>
                <a:cs typeface="Times New Roman" pitchFamily="18" charset="0"/>
              </a:rPr>
              <a:t>The </a:t>
            </a:r>
            <a:r>
              <a:rPr lang="en-IN" sz="2400" dirty="0">
                <a:latin typeface="Times New Roman" pitchFamily="18" charset="0"/>
                <a:cs typeface="Times New Roman" pitchFamily="18" charset="0"/>
              </a:rPr>
              <a:t>rash of DH is gluten-dependent and there are several advantages to a GFD in the management of </a:t>
            </a:r>
            <a:r>
              <a:rPr lang="en-IN" sz="2400" dirty="0" smtClean="0">
                <a:latin typeface="Times New Roman" pitchFamily="18" charset="0"/>
                <a:cs typeface="Times New Roman" pitchFamily="18" charset="0"/>
              </a:rPr>
              <a:t>DH.</a:t>
            </a:r>
          </a:p>
          <a:p>
            <a:endParaRPr lang="en-IN" sz="2400" dirty="0" smtClean="0">
              <a:latin typeface="Times New Roman" pitchFamily="18" charset="0"/>
              <a:cs typeface="Times New Roman" pitchFamily="18" charset="0"/>
            </a:endParaRPr>
          </a:p>
          <a:p>
            <a:r>
              <a:rPr lang="en-IN" sz="2400" dirty="0" smtClean="0">
                <a:latin typeface="Times New Roman" pitchFamily="18" charset="0"/>
                <a:cs typeface="Times New Roman" pitchFamily="18" charset="0"/>
              </a:rPr>
              <a:t> </a:t>
            </a:r>
            <a:r>
              <a:rPr lang="en-IN" sz="2400" dirty="0" smtClean="0">
                <a:solidFill>
                  <a:srgbClr val="FF0000"/>
                </a:solidFill>
                <a:latin typeface="Times New Roman" pitchFamily="18" charset="0"/>
                <a:cs typeface="Times New Roman" pitchFamily="18" charset="0"/>
              </a:rPr>
              <a:t>Advantages of GFD  </a:t>
            </a:r>
          </a:p>
          <a:p>
            <a:pPr lvl="1">
              <a:buNone/>
            </a:pPr>
            <a:r>
              <a:rPr lang="en-IN" sz="2400" dirty="0" smtClean="0">
                <a:latin typeface="Times New Roman" pitchFamily="18" charset="0"/>
                <a:cs typeface="Times New Roman" pitchFamily="18" charset="0"/>
              </a:rPr>
              <a:t>(1</a:t>
            </a:r>
            <a:r>
              <a:rPr lang="en-IN" sz="2400" dirty="0">
                <a:latin typeface="Times New Roman" pitchFamily="18" charset="0"/>
                <a:cs typeface="Times New Roman" pitchFamily="18" charset="0"/>
              </a:rPr>
              <a:t>) the need for medication is reduced or abolished</a:t>
            </a:r>
            <a:r>
              <a:rPr lang="en-IN" sz="2400" dirty="0" smtClean="0">
                <a:latin typeface="Times New Roman" pitchFamily="18" charset="0"/>
                <a:cs typeface="Times New Roman" pitchFamily="18" charset="0"/>
              </a:rPr>
              <a:t>,</a:t>
            </a:r>
          </a:p>
          <a:p>
            <a:pPr lvl="1">
              <a:buNone/>
            </a:pPr>
            <a:r>
              <a:rPr lang="en-IN" sz="2400" dirty="0" smtClean="0">
                <a:latin typeface="Times New Roman" pitchFamily="18" charset="0"/>
                <a:cs typeface="Times New Roman" pitchFamily="18" charset="0"/>
              </a:rPr>
              <a:t>(</a:t>
            </a:r>
            <a:r>
              <a:rPr lang="en-IN" sz="2400" dirty="0">
                <a:latin typeface="Times New Roman" pitchFamily="18" charset="0"/>
                <a:cs typeface="Times New Roman" pitchFamily="18" charset="0"/>
              </a:rPr>
              <a:t>2) there is resolution of </a:t>
            </a:r>
            <a:r>
              <a:rPr lang="en-IN" sz="2400" dirty="0" err="1">
                <a:latin typeface="Times New Roman" pitchFamily="18" charset="0"/>
                <a:cs typeface="Times New Roman" pitchFamily="18" charset="0"/>
              </a:rPr>
              <a:t>enteropathy</a:t>
            </a:r>
            <a:r>
              <a:rPr lang="en-IN" sz="2400" dirty="0" smtClean="0">
                <a:latin typeface="Times New Roman" pitchFamily="18" charset="0"/>
                <a:cs typeface="Times New Roman" pitchFamily="18" charset="0"/>
              </a:rPr>
              <a:t>,</a:t>
            </a:r>
          </a:p>
          <a:p>
            <a:pPr lvl="1">
              <a:buNone/>
            </a:pPr>
            <a:r>
              <a:rPr lang="en-IN" sz="2400" dirty="0" smtClean="0">
                <a:latin typeface="Times New Roman" pitchFamily="18" charset="0"/>
                <a:cs typeface="Times New Roman" pitchFamily="18" charset="0"/>
              </a:rPr>
              <a:t>(</a:t>
            </a:r>
            <a:r>
              <a:rPr lang="en-IN" sz="2400" dirty="0">
                <a:latin typeface="Times New Roman" pitchFamily="18" charset="0"/>
                <a:cs typeface="Times New Roman" pitchFamily="18" charset="0"/>
              </a:rPr>
              <a:t>3) a general feeling of </a:t>
            </a:r>
            <a:r>
              <a:rPr lang="en-IN" sz="2400" dirty="0" smtClean="0">
                <a:latin typeface="Times New Roman" pitchFamily="18" charset="0"/>
                <a:cs typeface="Times New Roman" pitchFamily="18" charset="0"/>
              </a:rPr>
              <a:t>well-being,</a:t>
            </a:r>
          </a:p>
          <a:p>
            <a:pPr lvl="1">
              <a:buNone/>
            </a:pPr>
            <a:r>
              <a:rPr lang="en-IN" sz="2400" dirty="0" smtClean="0">
                <a:latin typeface="Times New Roman" pitchFamily="18" charset="0"/>
                <a:cs typeface="Times New Roman" pitchFamily="18" charset="0"/>
              </a:rPr>
              <a:t>(4</a:t>
            </a:r>
            <a:r>
              <a:rPr lang="en-IN" sz="2400" dirty="0">
                <a:latin typeface="Times New Roman" pitchFamily="18" charset="0"/>
                <a:cs typeface="Times New Roman" pitchFamily="18" charset="0"/>
              </a:rPr>
              <a:t>) protective effect against development of </a:t>
            </a:r>
            <a:r>
              <a:rPr lang="en-IN" sz="2400" dirty="0" smtClean="0">
                <a:latin typeface="Times New Roman" pitchFamily="18" charset="0"/>
                <a:cs typeface="Times New Roman" pitchFamily="18" charset="0"/>
              </a:rPr>
              <a:t>lymphoma.</a:t>
            </a:r>
          </a:p>
        </p:txBody>
      </p:sp>
    </p:spTree>
    <p:extLst>
      <p:ext uri="{BB962C8B-B14F-4D97-AF65-F5344CB8AC3E}">
        <p14:creationId xmlns:p14="http://schemas.microsoft.com/office/powerpoint/2010/main" val="28465375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458200" cy="6248400"/>
          </a:xfrm>
        </p:spPr>
        <p:txBody>
          <a:bodyPr>
            <a:noAutofit/>
          </a:bodyPr>
          <a:lstStyle/>
          <a:p>
            <a:r>
              <a:rPr lang="en-IN" sz="2400" dirty="0" smtClean="0">
                <a:latin typeface="Times New Roman" pitchFamily="18" charset="0"/>
                <a:cs typeface="Times New Roman" pitchFamily="18" charset="0"/>
              </a:rPr>
              <a:t>Patients with DH often have </a:t>
            </a:r>
            <a:r>
              <a:rPr lang="en-IN" sz="2400" dirty="0" err="1" smtClean="0">
                <a:solidFill>
                  <a:srgbClr val="FF0000"/>
                </a:solidFill>
                <a:latin typeface="Times New Roman" pitchFamily="18" charset="0"/>
                <a:cs typeface="Times New Roman" pitchFamily="18" charset="0"/>
              </a:rPr>
              <a:t>malabsorption</a:t>
            </a:r>
            <a:r>
              <a:rPr lang="en-IN" sz="2400" dirty="0" smtClean="0">
                <a:latin typeface="Times New Roman" pitchFamily="18" charset="0"/>
                <a:cs typeface="Times New Roman" pitchFamily="18" charset="0"/>
              </a:rPr>
              <a:t>.</a:t>
            </a:r>
          </a:p>
          <a:p>
            <a:endParaRPr lang="en-IN" sz="2400" dirty="0" smtClean="0">
              <a:latin typeface="Times New Roman" pitchFamily="18" charset="0"/>
              <a:cs typeface="Times New Roman" pitchFamily="18" charset="0"/>
            </a:endParaRPr>
          </a:p>
          <a:p>
            <a:r>
              <a:rPr lang="en-IN" sz="2400" dirty="0" smtClean="0">
                <a:latin typeface="Times New Roman" pitchFamily="18" charset="0"/>
                <a:cs typeface="Times New Roman" pitchFamily="18" charset="0"/>
              </a:rPr>
              <a:t>A GFD improves absorption of essential nutrients and prevents alimentary deficiencies of iron, vitamin B12 and </a:t>
            </a:r>
            <a:r>
              <a:rPr lang="en-IN" sz="2400" dirty="0" err="1" smtClean="0">
                <a:latin typeface="Times New Roman" pitchFamily="18" charset="0"/>
                <a:cs typeface="Times New Roman" pitchFamily="18" charset="0"/>
              </a:rPr>
              <a:t>folate</a:t>
            </a:r>
            <a:r>
              <a:rPr lang="en-IN" sz="2400" dirty="0" smtClean="0">
                <a:latin typeface="Times New Roman" pitchFamily="18" charset="0"/>
                <a:cs typeface="Times New Roman" pitchFamily="18" charset="0"/>
              </a:rPr>
              <a:t>.</a:t>
            </a:r>
            <a:endParaRPr lang="en-IN" sz="2400" baseline="30000" dirty="0" smtClean="0">
              <a:latin typeface="Times New Roman" pitchFamily="18" charset="0"/>
              <a:cs typeface="Times New Roman" pitchFamily="18" charset="0"/>
            </a:endParaRPr>
          </a:p>
          <a:p>
            <a:endParaRPr lang="en-IN" sz="2400" dirty="0" smtClean="0">
              <a:latin typeface="Times New Roman" pitchFamily="18" charset="0"/>
              <a:cs typeface="Times New Roman" pitchFamily="18" charset="0"/>
            </a:endParaRPr>
          </a:p>
          <a:p>
            <a:r>
              <a:rPr lang="en-IN" sz="2400" dirty="0" smtClean="0">
                <a:latin typeface="Times New Roman" pitchFamily="18" charset="0"/>
                <a:cs typeface="Times New Roman" pitchFamily="18" charset="0"/>
              </a:rPr>
              <a:t>Foodstuffs </a:t>
            </a:r>
            <a:r>
              <a:rPr lang="en-IN" sz="2400" dirty="0">
                <a:latin typeface="Times New Roman" pitchFamily="18" charset="0"/>
                <a:cs typeface="Times New Roman" pitchFamily="18" charset="0"/>
              </a:rPr>
              <a:t>containing gluten, and hence to be </a:t>
            </a:r>
            <a:r>
              <a:rPr lang="en-IN" sz="2400" dirty="0">
                <a:solidFill>
                  <a:srgbClr val="FF0000"/>
                </a:solidFill>
                <a:latin typeface="Times New Roman" pitchFamily="18" charset="0"/>
                <a:cs typeface="Times New Roman" pitchFamily="18" charset="0"/>
              </a:rPr>
              <a:t>avoided</a:t>
            </a:r>
            <a:r>
              <a:rPr lang="en-IN" sz="2400" dirty="0">
                <a:latin typeface="Times New Roman" pitchFamily="18" charset="0"/>
                <a:cs typeface="Times New Roman" pitchFamily="18" charset="0"/>
              </a:rPr>
              <a:t>, are wheat, rye, oats and </a:t>
            </a:r>
            <a:r>
              <a:rPr lang="en-IN" sz="2400" dirty="0" smtClean="0">
                <a:latin typeface="Times New Roman" pitchFamily="18" charset="0"/>
                <a:cs typeface="Times New Roman" pitchFamily="18" charset="0"/>
              </a:rPr>
              <a:t>barley.</a:t>
            </a:r>
          </a:p>
          <a:p>
            <a:endParaRPr lang="en-IN" sz="2400" dirty="0" smtClean="0">
              <a:latin typeface="Times New Roman" pitchFamily="18" charset="0"/>
              <a:cs typeface="Times New Roman" pitchFamily="18" charset="0"/>
            </a:endParaRPr>
          </a:p>
          <a:p>
            <a:r>
              <a:rPr lang="en-IN" sz="2400" dirty="0" smtClean="0">
                <a:latin typeface="Times New Roman" pitchFamily="18" charset="0"/>
                <a:cs typeface="Times New Roman" pitchFamily="18" charset="0"/>
              </a:rPr>
              <a:t>Rice</a:t>
            </a:r>
            <a:r>
              <a:rPr lang="en-IN" sz="2400" dirty="0">
                <a:latin typeface="Times New Roman" pitchFamily="18" charset="0"/>
                <a:cs typeface="Times New Roman" pitchFamily="18" charset="0"/>
              </a:rPr>
              <a:t>, corn and potatoes are </a:t>
            </a:r>
            <a:r>
              <a:rPr lang="en-IN" sz="2400" dirty="0">
                <a:solidFill>
                  <a:srgbClr val="FF0000"/>
                </a:solidFill>
                <a:latin typeface="Times New Roman" pitchFamily="18" charset="0"/>
                <a:cs typeface="Times New Roman" pitchFamily="18" charset="0"/>
              </a:rPr>
              <a:t>safe</a:t>
            </a:r>
            <a:r>
              <a:rPr lang="en-IN" sz="2400" dirty="0">
                <a:latin typeface="Times New Roman" pitchFamily="18" charset="0"/>
                <a:cs typeface="Times New Roman" pitchFamily="18" charset="0"/>
              </a:rPr>
              <a:t> for </a:t>
            </a:r>
            <a:r>
              <a:rPr lang="en-IN" sz="2400" dirty="0" smtClean="0">
                <a:latin typeface="Times New Roman" pitchFamily="18" charset="0"/>
                <a:cs typeface="Times New Roman" pitchFamily="18" charset="0"/>
              </a:rPr>
              <a:t>consumption.</a:t>
            </a:r>
          </a:p>
          <a:p>
            <a:endParaRPr lang="en-IN" sz="2400" dirty="0" smtClean="0">
              <a:latin typeface="Times New Roman" pitchFamily="18" charset="0"/>
              <a:cs typeface="Times New Roman" pitchFamily="18" charset="0"/>
            </a:endParaRPr>
          </a:p>
          <a:p>
            <a:r>
              <a:rPr lang="en-IN" sz="2400" dirty="0" smtClean="0">
                <a:solidFill>
                  <a:srgbClr val="FF0000"/>
                </a:solidFill>
                <a:latin typeface="Times New Roman" pitchFamily="18" charset="0"/>
                <a:cs typeface="Times New Roman" pitchFamily="18" charset="0"/>
              </a:rPr>
              <a:t>Iodine-containing </a:t>
            </a:r>
            <a:r>
              <a:rPr lang="en-IN" sz="2400" dirty="0">
                <a:solidFill>
                  <a:srgbClr val="FF0000"/>
                </a:solidFill>
                <a:latin typeface="Times New Roman" pitchFamily="18" charset="0"/>
                <a:cs typeface="Times New Roman" pitchFamily="18" charset="0"/>
              </a:rPr>
              <a:t>food </a:t>
            </a:r>
            <a:r>
              <a:rPr lang="en-IN" sz="2400" dirty="0">
                <a:latin typeface="Times New Roman" pitchFamily="18" charset="0"/>
                <a:cs typeface="Times New Roman" pitchFamily="18" charset="0"/>
              </a:rPr>
              <a:t>(</a:t>
            </a:r>
            <a:r>
              <a:rPr lang="en-IN" sz="2400" dirty="0" smtClean="0">
                <a:latin typeface="Times New Roman" pitchFamily="18" charset="0"/>
                <a:cs typeface="Times New Roman" pitchFamily="18" charset="0"/>
              </a:rPr>
              <a:t>fish, </a:t>
            </a:r>
            <a:r>
              <a:rPr lang="en-IN" sz="2400" dirty="0">
                <a:latin typeface="Times New Roman" pitchFamily="18" charset="0"/>
                <a:cs typeface="Times New Roman" pitchFamily="18" charset="0"/>
              </a:rPr>
              <a:t>iodized salt and vitamin) may be avoided in patients who do not respond to a GFD, as iodides worsen DH by local </a:t>
            </a:r>
            <a:r>
              <a:rPr lang="en-IN" sz="2400" dirty="0" err="1">
                <a:latin typeface="Times New Roman" pitchFamily="18" charset="0"/>
                <a:cs typeface="Times New Roman" pitchFamily="18" charset="0"/>
              </a:rPr>
              <a:t>chemotaxis</a:t>
            </a:r>
            <a:r>
              <a:rPr lang="en-IN" sz="2400" dirty="0">
                <a:latin typeface="Times New Roman" pitchFamily="18" charset="0"/>
                <a:cs typeface="Times New Roman" pitchFamily="18" charset="0"/>
              </a:rPr>
              <a:t> and stimulating </a:t>
            </a:r>
            <a:r>
              <a:rPr lang="en-IN" sz="2400" dirty="0" err="1">
                <a:latin typeface="Times New Roman" pitchFamily="18" charset="0"/>
                <a:cs typeface="Times New Roman" pitchFamily="18" charset="0"/>
              </a:rPr>
              <a:t>neutrophil</a:t>
            </a:r>
            <a:r>
              <a:rPr lang="en-IN" sz="2400" dirty="0">
                <a:latin typeface="Times New Roman" pitchFamily="18" charset="0"/>
                <a:cs typeface="Times New Roman" pitchFamily="18" charset="0"/>
              </a:rPr>
              <a:t> migration.</a:t>
            </a:r>
          </a:p>
        </p:txBody>
      </p:sp>
    </p:spTree>
    <p:extLst>
      <p:ext uri="{BB962C8B-B14F-4D97-AF65-F5344CB8AC3E}">
        <p14:creationId xmlns:p14="http://schemas.microsoft.com/office/powerpoint/2010/main" val="7107026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normAutofit/>
          </a:bodyPr>
          <a:lstStyle/>
          <a:p>
            <a:r>
              <a:rPr lang="en-IN" sz="4000" dirty="0"/>
              <a:t>Atopic Dermatitis (AD)</a:t>
            </a:r>
          </a:p>
        </p:txBody>
      </p:sp>
      <p:sp>
        <p:nvSpPr>
          <p:cNvPr id="3" name="Content Placeholder 2"/>
          <p:cNvSpPr>
            <a:spLocks noGrp="1"/>
          </p:cNvSpPr>
          <p:nvPr>
            <p:ph idx="1"/>
          </p:nvPr>
        </p:nvSpPr>
        <p:spPr>
          <a:xfrm>
            <a:off x="457200" y="990600"/>
            <a:ext cx="8229600" cy="5135563"/>
          </a:xfrm>
        </p:spPr>
        <p:txBody>
          <a:bodyPr>
            <a:noAutofit/>
          </a:bodyPr>
          <a:lstStyle/>
          <a:p>
            <a:pPr>
              <a:buNone/>
            </a:pPr>
            <a:r>
              <a:rPr lang="en-IN" sz="2800" b="1" dirty="0" smtClean="0">
                <a:latin typeface="Times New Roman" pitchFamily="18" charset="0"/>
                <a:cs typeface="Times New Roman" pitchFamily="18" charset="0"/>
              </a:rPr>
              <a:t>  Role </a:t>
            </a:r>
            <a:r>
              <a:rPr lang="en-IN" sz="2800" b="1" dirty="0">
                <a:latin typeface="Times New Roman" pitchFamily="18" charset="0"/>
                <a:cs typeface="Times New Roman" pitchFamily="18" charset="0"/>
              </a:rPr>
              <a:t>of diet in </a:t>
            </a:r>
            <a:r>
              <a:rPr lang="en-IN" sz="2800" b="1" dirty="0" smtClean="0">
                <a:latin typeface="Times New Roman" pitchFamily="18" charset="0"/>
                <a:cs typeface="Times New Roman" pitchFamily="18" charset="0"/>
              </a:rPr>
              <a:t>AD</a:t>
            </a:r>
            <a:endParaRPr lang="en-IN" sz="2800" dirty="0">
              <a:latin typeface="Times New Roman" pitchFamily="18" charset="0"/>
              <a:cs typeface="Times New Roman" pitchFamily="18" charset="0"/>
            </a:endParaRPr>
          </a:p>
          <a:p>
            <a:endParaRPr lang="en-IN" sz="2800" dirty="0" smtClean="0">
              <a:latin typeface="Times New Roman" pitchFamily="18" charset="0"/>
              <a:cs typeface="Times New Roman" pitchFamily="18" charset="0"/>
            </a:endParaRPr>
          </a:p>
          <a:p>
            <a:r>
              <a:rPr lang="en-IN" sz="2800" dirty="0" smtClean="0">
                <a:latin typeface="Times New Roman" pitchFamily="18" charset="0"/>
                <a:cs typeface="Times New Roman" pitchFamily="18" charset="0"/>
              </a:rPr>
              <a:t>The </a:t>
            </a:r>
            <a:r>
              <a:rPr lang="en-IN" sz="2800" dirty="0">
                <a:latin typeface="Times New Roman" pitchFamily="18" charset="0"/>
                <a:cs typeface="Times New Roman" pitchFamily="18" charset="0"/>
              </a:rPr>
              <a:t>role of diet in the cause and treatment of AD is very controversial</a:t>
            </a:r>
            <a:r>
              <a:rPr lang="en-IN" sz="2800" dirty="0" smtClean="0">
                <a:latin typeface="Times New Roman" pitchFamily="18" charset="0"/>
                <a:cs typeface="Times New Roman" pitchFamily="18" charset="0"/>
              </a:rPr>
              <a:t>.</a:t>
            </a:r>
          </a:p>
          <a:p>
            <a:r>
              <a:rPr lang="en-IN" sz="2800" dirty="0" err="1" smtClean="0">
                <a:latin typeface="Times New Roman" pitchFamily="18" charset="0"/>
                <a:cs typeface="Times New Roman" pitchFamily="18" charset="0"/>
              </a:rPr>
              <a:t>Pediatricians</a:t>
            </a:r>
            <a:r>
              <a:rPr lang="en-IN" sz="2800" dirty="0" smtClean="0">
                <a:latin typeface="Times New Roman" pitchFamily="18" charset="0"/>
                <a:cs typeface="Times New Roman" pitchFamily="18" charset="0"/>
              </a:rPr>
              <a:t> </a:t>
            </a:r>
            <a:r>
              <a:rPr lang="en-IN" sz="2800" dirty="0">
                <a:latin typeface="Times New Roman" pitchFamily="18" charset="0"/>
                <a:cs typeface="Times New Roman" pitchFamily="18" charset="0"/>
              </a:rPr>
              <a:t>and </a:t>
            </a:r>
            <a:r>
              <a:rPr lang="en-IN" sz="2800" dirty="0" err="1">
                <a:latin typeface="Times New Roman" pitchFamily="18" charset="0"/>
                <a:cs typeface="Times New Roman" pitchFamily="18" charset="0"/>
              </a:rPr>
              <a:t>allergologists</a:t>
            </a:r>
            <a:r>
              <a:rPr lang="en-IN" sz="2800" dirty="0">
                <a:latin typeface="Times New Roman" pitchFamily="18" charset="0"/>
                <a:cs typeface="Times New Roman" pitchFamily="18" charset="0"/>
              </a:rPr>
              <a:t> are convinced of the causative role of food in the onset of AD, while dermatologists are convinced of the </a:t>
            </a:r>
            <a:r>
              <a:rPr lang="en-IN" sz="2800" dirty="0" smtClean="0">
                <a:latin typeface="Times New Roman" pitchFamily="18" charset="0"/>
                <a:cs typeface="Times New Roman" pitchFamily="18" charset="0"/>
              </a:rPr>
              <a:t>contrary.</a:t>
            </a:r>
          </a:p>
        </p:txBody>
      </p:sp>
    </p:spTree>
    <p:extLst>
      <p:ext uri="{BB962C8B-B14F-4D97-AF65-F5344CB8AC3E}">
        <p14:creationId xmlns:p14="http://schemas.microsoft.com/office/powerpoint/2010/main" val="21587604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r>
              <a:rPr lang="en-IN" sz="2400" b="1" dirty="0" smtClean="0">
                <a:solidFill>
                  <a:srgbClr val="FF0000"/>
                </a:solidFill>
              </a:rPr>
              <a:t>Arguments in </a:t>
            </a:r>
            <a:r>
              <a:rPr lang="en-IN" sz="2400" b="1" dirty="0" err="1" smtClean="0">
                <a:solidFill>
                  <a:srgbClr val="FF0000"/>
                </a:solidFill>
              </a:rPr>
              <a:t>favor</a:t>
            </a:r>
            <a:r>
              <a:rPr lang="en-IN" sz="2400" b="1" dirty="0" smtClean="0">
                <a:solidFill>
                  <a:srgbClr val="FF0000"/>
                </a:solidFill>
              </a:rPr>
              <a:t> of the role of diet in AD include the fact that…</a:t>
            </a:r>
          </a:p>
          <a:p>
            <a:pPr marL="1042416" lvl="1" indent="-457200">
              <a:buFont typeface="+mj-lt"/>
              <a:buAutoNum type="arabicPeriod"/>
            </a:pPr>
            <a:r>
              <a:rPr lang="en-IN" sz="2400" dirty="0" smtClean="0">
                <a:latin typeface="Times New Roman" pitchFamily="18" charset="0"/>
                <a:cs typeface="Times New Roman" pitchFamily="18" charset="0"/>
              </a:rPr>
              <a:t>Some foods provoke AD,</a:t>
            </a:r>
          </a:p>
          <a:p>
            <a:pPr marL="1042416" lvl="1" indent="-457200">
              <a:buFont typeface="+mj-lt"/>
              <a:buAutoNum type="arabicPeriod"/>
            </a:pPr>
            <a:r>
              <a:rPr lang="en-IN" sz="2400" dirty="0" smtClean="0">
                <a:latin typeface="Times New Roman" pitchFamily="18" charset="0"/>
                <a:cs typeface="Times New Roman" pitchFamily="18" charset="0"/>
              </a:rPr>
              <a:t>An elimination diet can heal AD,</a:t>
            </a:r>
          </a:p>
          <a:p>
            <a:pPr marL="1042416" lvl="1" indent="-457200">
              <a:buFont typeface="+mj-lt"/>
              <a:buAutoNum type="arabicPeriod"/>
            </a:pPr>
            <a:r>
              <a:rPr lang="en-IN" sz="2400" dirty="0" smtClean="0">
                <a:latin typeface="Times New Roman" pitchFamily="18" charset="0"/>
                <a:cs typeface="Times New Roman" pitchFamily="18" charset="0"/>
              </a:rPr>
              <a:t>Diet manipulation can prevent allergy in newborns at risk for </a:t>
            </a:r>
            <a:r>
              <a:rPr lang="en-IN" sz="2400" dirty="0" err="1" smtClean="0">
                <a:latin typeface="Times New Roman" pitchFamily="18" charset="0"/>
                <a:cs typeface="Times New Roman" pitchFamily="18" charset="0"/>
              </a:rPr>
              <a:t>atopy</a:t>
            </a:r>
            <a:r>
              <a:rPr lang="en-IN" sz="2400" dirty="0" smtClean="0">
                <a:latin typeface="Times New Roman" pitchFamily="18" charset="0"/>
                <a:cs typeface="Times New Roman" pitchFamily="18" charset="0"/>
              </a:rPr>
              <a:t>, </a:t>
            </a:r>
          </a:p>
          <a:p>
            <a:pPr marL="1042416" lvl="1" indent="-457200">
              <a:buFont typeface="+mj-lt"/>
              <a:buAutoNum type="arabicPeriod"/>
            </a:pPr>
            <a:r>
              <a:rPr lang="en-IN" sz="2400" dirty="0" smtClean="0">
                <a:latin typeface="Times New Roman" pitchFamily="18" charset="0"/>
                <a:cs typeface="Times New Roman" pitchFamily="18" charset="0"/>
              </a:rPr>
              <a:t>Presence of specific serum immunoglobulin (</a:t>
            </a:r>
            <a:r>
              <a:rPr lang="en-IN" sz="2400" dirty="0" err="1" smtClean="0">
                <a:latin typeface="Times New Roman" pitchFamily="18" charset="0"/>
                <a:cs typeface="Times New Roman" pitchFamily="18" charset="0"/>
              </a:rPr>
              <a:t>ig</a:t>
            </a:r>
            <a:r>
              <a:rPr lang="en-IN" sz="2400" dirty="0" smtClean="0">
                <a:latin typeface="Times New Roman" pitchFamily="18" charset="0"/>
                <a:cs typeface="Times New Roman" pitchFamily="18" charset="0"/>
              </a:rPr>
              <a:t>) E for food allergens (positive radio-</a:t>
            </a:r>
            <a:r>
              <a:rPr lang="en-IN" sz="2400" dirty="0" err="1" smtClean="0">
                <a:latin typeface="Times New Roman" pitchFamily="18" charset="0"/>
                <a:cs typeface="Times New Roman" pitchFamily="18" charset="0"/>
              </a:rPr>
              <a:t>allergo</a:t>
            </a:r>
            <a:r>
              <a:rPr lang="en-IN" sz="2400" dirty="0" smtClean="0">
                <a:latin typeface="Times New Roman" pitchFamily="18" charset="0"/>
                <a:cs typeface="Times New Roman" pitchFamily="18" charset="0"/>
              </a:rPr>
              <a:t>-sorbent-test [RAST]),</a:t>
            </a:r>
          </a:p>
          <a:p>
            <a:pPr marL="1042416" lvl="1" indent="-457200">
              <a:buFont typeface="+mj-lt"/>
              <a:buAutoNum type="arabicPeriod"/>
            </a:pPr>
            <a:r>
              <a:rPr lang="en-IN" sz="2400" dirty="0" smtClean="0">
                <a:latin typeface="Times New Roman" pitchFamily="18" charset="0"/>
                <a:cs typeface="Times New Roman" pitchFamily="18" charset="0"/>
              </a:rPr>
              <a:t>Positive prick tests to foods,</a:t>
            </a:r>
          </a:p>
          <a:p>
            <a:pPr marL="1042416" lvl="1" indent="-457200">
              <a:buFont typeface="+mj-lt"/>
              <a:buAutoNum type="arabicPeriod"/>
            </a:pPr>
            <a:r>
              <a:rPr lang="en-IN" sz="2400" dirty="0" smtClean="0">
                <a:latin typeface="Times New Roman" pitchFamily="18" charset="0"/>
                <a:cs typeface="Times New Roman" pitchFamily="18" charset="0"/>
              </a:rPr>
              <a:t>The presence of intestinal mast cell </a:t>
            </a:r>
            <a:r>
              <a:rPr lang="en-IN" sz="2400" dirty="0" err="1" smtClean="0">
                <a:latin typeface="Times New Roman" pitchFamily="18" charset="0"/>
                <a:cs typeface="Times New Roman" pitchFamily="18" charset="0"/>
              </a:rPr>
              <a:t>degranulation</a:t>
            </a:r>
            <a:r>
              <a:rPr lang="en-IN" sz="2400" dirty="0" smtClean="0">
                <a:latin typeface="Times New Roman" pitchFamily="18" charset="0"/>
                <a:cs typeface="Times New Roman" pitchFamily="18" charset="0"/>
              </a:rPr>
              <a:t> and </a:t>
            </a:r>
            <a:r>
              <a:rPr lang="en-IN" sz="2400" dirty="0" err="1" smtClean="0">
                <a:latin typeface="Times New Roman" pitchFamily="18" charset="0"/>
                <a:cs typeface="Times New Roman" pitchFamily="18" charset="0"/>
              </a:rPr>
              <a:t>IgE</a:t>
            </a:r>
            <a:r>
              <a:rPr lang="en-IN" sz="2400" dirty="0" smtClean="0">
                <a:latin typeface="Times New Roman" pitchFamily="18" charset="0"/>
                <a:cs typeface="Times New Roman" pitchFamily="18" charset="0"/>
              </a:rPr>
              <a:t>, </a:t>
            </a:r>
            <a:r>
              <a:rPr lang="en-IN" sz="2400" dirty="0" err="1" smtClean="0">
                <a:latin typeface="Times New Roman" pitchFamily="18" charset="0"/>
                <a:cs typeface="Times New Roman" pitchFamily="18" charset="0"/>
              </a:rPr>
              <a:t>tumor</a:t>
            </a:r>
            <a:r>
              <a:rPr lang="en-IN" sz="2400" dirty="0" smtClean="0">
                <a:latin typeface="Times New Roman" pitchFamily="18" charset="0"/>
                <a:cs typeface="Times New Roman" pitchFamily="18" charset="0"/>
              </a:rPr>
              <a:t> necrosis factor (TNF)-alpha, </a:t>
            </a:r>
            <a:r>
              <a:rPr lang="en-IN" sz="2400" dirty="0" err="1" smtClean="0">
                <a:latin typeface="Times New Roman" pitchFamily="18" charset="0"/>
                <a:cs typeface="Times New Roman" pitchFamily="18" charset="0"/>
              </a:rPr>
              <a:t>eosinophil</a:t>
            </a:r>
            <a:r>
              <a:rPr lang="en-IN" sz="2400" dirty="0" smtClean="0">
                <a:latin typeface="Times New Roman" pitchFamily="18" charset="0"/>
                <a:cs typeface="Times New Roman" pitchFamily="18" charset="0"/>
              </a:rPr>
              <a:t> </a:t>
            </a:r>
            <a:r>
              <a:rPr lang="en-IN" sz="2400" dirty="0" err="1" smtClean="0">
                <a:latin typeface="Times New Roman" pitchFamily="18" charset="0"/>
                <a:cs typeface="Times New Roman" pitchFamily="18" charset="0"/>
              </a:rPr>
              <a:t>chemotactic</a:t>
            </a:r>
            <a:r>
              <a:rPr lang="en-IN" sz="2400" dirty="0" smtClean="0">
                <a:latin typeface="Times New Roman" pitchFamily="18" charset="0"/>
                <a:cs typeface="Times New Roman" pitchFamily="18" charset="0"/>
              </a:rPr>
              <a:t> protein and alpha-1 antitrypsin (a1-AT) in the </a:t>
            </a:r>
            <a:r>
              <a:rPr lang="en-IN" sz="2400" dirty="0" err="1" smtClean="0">
                <a:latin typeface="Times New Roman" pitchFamily="18" charset="0"/>
                <a:cs typeface="Times New Roman" pitchFamily="18" charset="0"/>
              </a:rPr>
              <a:t>feces</a:t>
            </a:r>
            <a:r>
              <a:rPr lang="en-IN" sz="2400" dirty="0" smtClean="0">
                <a:latin typeface="Times New Roman" pitchFamily="18" charset="0"/>
                <a:cs typeface="Times New Roman" pitchFamily="18" charset="0"/>
              </a:rPr>
              <a:t>.</a:t>
            </a:r>
          </a:p>
          <a:p>
            <a:endParaRPr lang="en-IN" sz="2400" dirty="0"/>
          </a:p>
        </p:txBody>
      </p:sp>
    </p:spTree>
    <p:extLst>
      <p:ext uri="{BB962C8B-B14F-4D97-AF65-F5344CB8AC3E}">
        <p14:creationId xmlns:p14="http://schemas.microsoft.com/office/powerpoint/2010/main" val="35826282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Autofit/>
          </a:bodyPr>
          <a:lstStyle/>
          <a:p>
            <a:r>
              <a:rPr lang="en-IN" sz="2800" b="1" dirty="0" smtClean="0">
                <a:solidFill>
                  <a:srgbClr val="FF0000"/>
                </a:solidFill>
              </a:rPr>
              <a:t>Corresponding </a:t>
            </a:r>
            <a:r>
              <a:rPr lang="en-IN" sz="2800" b="1" dirty="0">
                <a:solidFill>
                  <a:srgbClr val="FF0000"/>
                </a:solidFill>
              </a:rPr>
              <a:t>arguments against the hypothesis that foods aggravate AD are the fact </a:t>
            </a:r>
            <a:r>
              <a:rPr lang="en-IN" sz="2800" b="1" dirty="0" smtClean="0">
                <a:solidFill>
                  <a:srgbClr val="FF0000"/>
                </a:solidFill>
              </a:rPr>
              <a:t>that</a:t>
            </a:r>
          </a:p>
          <a:p>
            <a:pPr lvl="1"/>
            <a:r>
              <a:rPr lang="en-IN" dirty="0" smtClean="0">
                <a:latin typeface="Times New Roman" pitchFamily="18" charset="0"/>
                <a:cs typeface="Times New Roman" pitchFamily="18" charset="0"/>
              </a:rPr>
              <a:t>AD can persist despite elimination diets,</a:t>
            </a:r>
          </a:p>
          <a:p>
            <a:pPr lvl="1"/>
            <a:r>
              <a:rPr lang="en-IN" dirty="0" smtClean="0">
                <a:latin typeface="Times New Roman" pitchFamily="18" charset="0"/>
                <a:cs typeface="Times New Roman" pitchFamily="18" charset="0"/>
              </a:rPr>
              <a:t>Diet manipulation can delay but not prevent allergy in newborns at risk for </a:t>
            </a:r>
            <a:r>
              <a:rPr lang="en-IN" dirty="0" err="1" smtClean="0">
                <a:latin typeface="Times New Roman" pitchFamily="18" charset="0"/>
                <a:cs typeface="Times New Roman" pitchFamily="18" charset="0"/>
              </a:rPr>
              <a:t>atopy</a:t>
            </a:r>
            <a:r>
              <a:rPr lang="en-IN" dirty="0" smtClean="0">
                <a:latin typeface="Times New Roman" pitchFamily="18" charset="0"/>
                <a:cs typeface="Times New Roman" pitchFamily="18" charset="0"/>
              </a:rPr>
              <a:t>,</a:t>
            </a:r>
          </a:p>
          <a:p>
            <a:pPr lvl="1"/>
            <a:r>
              <a:rPr lang="en-IN" dirty="0" smtClean="0">
                <a:latin typeface="Times New Roman" pitchFamily="18" charset="0"/>
                <a:cs typeface="Times New Roman" pitchFamily="18" charset="0"/>
              </a:rPr>
              <a:t>Positive RAST and prick test results may be irrelevant or unrelated to AD</a:t>
            </a:r>
          </a:p>
          <a:p>
            <a:pPr lvl="1"/>
            <a:r>
              <a:rPr lang="en-IN" dirty="0" smtClean="0">
                <a:latin typeface="Times New Roman" pitchFamily="18" charset="0"/>
                <a:cs typeface="Times New Roman" pitchFamily="18" charset="0"/>
              </a:rPr>
              <a:t>Gastrointestinal symptoms are absent in spite of the presence of various </a:t>
            </a:r>
            <a:r>
              <a:rPr lang="en-IN" dirty="0" err="1" smtClean="0">
                <a:latin typeface="Times New Roman" pitchFamily="18" charset="0"/>
                <a:cs typeface="Times New Roman" pitchFamily="18" charset="0"/>
              </a:rPr>
              <a:t>proinflammatory</a:t>
            </a:r>
            <a:r>
              <a:rPr lang="en-IN" dirty="0" smtClean="0">
                <a:latin typeface="Times New Roman" pitchFamily="18" charset="0"/>
                <a:cs typeface="Times New Roman" pitchFamily="18" charset="0"/>
              </a:rPr>
              <a:t> cytokines in the </a:t>
            </a:r>
            <a:r>
              <a:rPr lang="en-IN" dirty="0" err="1" smtClean="0">
                <a:latin typeface="Times New Roman" pitchFamily="18" charset="0"/>
                <a:cs typeface="Times New Roman" pitchFamily="18" charset="0"/>
              </a:rPr>
              <a:t>feces</a:t>
            </a:r>
            <a:r>
              <a:rPr lang="en-IN" dirty="0" smtClean="0">
                <a:latin typeface="Times New Roman" pitchFamily="18" charset="0"/>
                <a:cs typeface="Times New Roman" pitchFamily="18" charset="0"/>
              </a:rPr>
              <a:t>.</a:t>
            </a:r>
          </a:p>
        </p:txBody>
      </p:sp>
    </p:spTree>
    <p:extLst>
      <p:ext uri="{BB962C8B-B14F-4D97-AF65-F5344CB8AC3E}">
        <p14:creationId xmlns:p14="http://schemas.microsoft.com/office/powerpoint/2010/main" val="31947198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305800" cy="6172200"/>
          </a:xfrm>
        </p:spPr>
        <p:txBody>
          <a:bodyPr>
            <a:normAutofit/>
          </a:bodyPr>
          <a:lstStyle/>
          <a:p>
            <a:r>
              <a:rPr lang="en-IN" sz="2800" b="1" dirty="0" smtClean="0">
                <a:latin typeface="Times New Roman" pitchFamily="18" charset="0"/>
                <a:cs typeface="Times New Roman" pitchFamily="18" charset="0"/>
              </a:rPr>
              <a:t>Food allergy plays a role in 20% of children under the age of 4 years with AD</a:t>
            </a:r>
            <a:r>
              <a:rPr lang="en-IN" sz="2800" dirty="0" smtClean="0">
                <a:latin typeface="Times New Roman" pitchFamily="18" charset="0"/>
                <a:cs typeface="Times New Roman" pitchFamily="18" charset="0"/>
              </a:rPr>
              <a:t>.</a:t>
            </a:r>
          </a:p>
          <a:p>
            <a:r>
              <a:rPr lang="en-IN" sz="2800" dirty="0" smtClean="0">
                <a:latin typeface="Times New Roman" pitchFamily="18" charset="0"/>
                <a:cs typeface="Times New Roman" pitchFamily="18" charset="0"/>
              </a:rPr>
              <a:t>A direct effect on eczema is observed in four of 10 children with AD and proven food allergy.</a:t>
            </a:r>
            <a:endParaRPr lang="en-IN" sz="2800" baseline="30000" dirty="0">
              <a:latin typeface="Times New Roman" pitchFamily="18" charset="0"/>
              <a:cs typeface="Times New Roman" pitchFamily="18" charset="0"/>
            </a:endParaRPr>
          </a:p>
          <a:p>
            <a:pPr marL="594360" indent="-457200">
              <a:buNone/>
            </a:pPr>
            <a:r>
              <a:rPr lang="en-IN" sz="2800" dirty="0" smtClean="0">
                <a:latin typeface="Times New Roman" pitchFamily="18" charset="0"/>
                <a:cs typeface="Times New Roman" pitchFamily="18" charset="0"/>
              </a:rPr>
              <a:t>DIETARY RESTRICTION</a:t>
            </a:r>
            <a:r>
              <a:rPr lang="en-IN" sz="2800" dirty="0" smtClean="0">
                <a:solidFill>
                  <a:srgbClr val="FF0000"/>
                </a:solidFill>
                <a:latin typeface="Times New Roman" pitchFamily="18" charset="0"/>
                <a:cs typeface="Times New Roman" pitchFamily="18" charset="0"/>
              </a:rPr>
              <a:t>:-</a:t>
            </a:r>
          </a:p>
          <a:p>
            <a:pPr marL="594360" indent="-457200">
              <a:buNone/>
            </a:pPr>
            <a:r>
              <a:rPr lang="en-IN" sz="2800" dirty="0" smtClean="0">
                <a:solidFill>
                  <a:srgbClr val="FF0000"/>
                </a:solidFill>
                <a:latin typeface="Times New Roman" pitchFamily="18" charset="0"/>
                <a:cs typeface="Times New Roman" pitchFamily="18" charset="0"/>
              </a:rPr>
              <a:t>Ninety percent of food allergy is caused by six foods</a:t>
            </a:r>
            <a:r>
              <a:rPr lang="en-IN" sz="2800" dirty="0" smtClean="0">
                <a:latin typeface="Times New Roman" pitchFamily="18" charset="0"/>
                <a:cs typeface="Times New Roman" pitchFamily="18" charset="0"/>
              </a:rPr>
              <a:t> </a:t>
            </a:r>
          </a:p>
          <a:p>
            <a:pPr marL="594360" indent="-457200">
              <a:buFont typeface="+mj-lt"/>
              <a:buAutoNum type="arabicPeriod"/>
            </a:pPr>
            <a:r>
              <a:rPr lang="en-IN" sz="2800" dirty="0" smtClean="0">
                <a:latin typeface="Times New Roman" pitchFamily="18" charset="0"/>
                <a:cs typeface="Times New Roman" pitchFamily="18" charset="0"/>
              </a:rPr>
              <a:t>Wheat, </a:t>
            </a:r>
          </a:p>
          <a:p>
            <a:pPr marL="594360" indent="-457200">
              <a:buFont typeface="+mj-lt"/>
              <a:buAutoNum type="arabicPeriod"/>
            </a:pPr>
            <a:r>
              <a:rPr lang="en-IN" sz="2800" dirty="0" smtClean="0">
                <a:latin typeface="Times New Roman" pitchFamily="18" charset="0"/>
                <a:cs typeface="Times New Roman" pitchFamily="18" charset="0"/>
              </a:rPr>
              <a:t>Milk, </a:t>
            </a:r>
          </a:p>
          <a:p>
            <a:pPr marL="594360" indent="-457200">
              <a:buFont typeface="+mj-lt"/>
              <a:buAutoNum type="arabicPeriod"/>
            </a:pPr>
            <a:r>
              <a:rPr lang="en-IN" sz="2800" dirty="0" smtClean="0">
                <a:latin typeface="Times New Roman" pitchFamily="18" charset="0"/>
                <a:cs typeface="Times New Roman" pitchFamily="18" charset="0"/>
              </a:rPr>
              <a:t>Soy, </a:t>
            </a:r>
          </a:p>
          <a:p>
            <a:pPr marL="594360" indent="-457200">
              <a:buFont typeface="+mj-lt"/>
              <a:buAutoNum type="arabicPeriod"/>
            </a:pPr>
            <a:r>
              <a:rPr lang="en-IN" sz="2800" dirty="0" smtClean="0">
                <a:latin typeface="Times New Roman" pitchFamily="18" charset="0"/>
                <a:cs typeface="Times New Roman" pitchFamily="18" charset="0"/>
              </a:rPr>
              <a:t>Fish, </a:t>
            </a:r>
          </a:p>
          <a:p>
            <a:pPr marL="594360" indent="-457200">
              <a:buFont typeface="+mj-lt"/>
              <a:buAutoNum type="arabicPeriod"/>
            </a:pPr>
            <a:r>
              <a:rPr lang="en-IN" sz="2800" dirty="0" smtClean="0">
                <a:latin typeface="Times New Roman" pitchFamily="18" charset="0"/>
                <a:cs typeface="Times New Roman" pitchFamily="18" charset="0"/>
              </a:rPr>
              <a:t>Eggs and </a:t>
            </a:r>
          </a:p>
          <a:p>
            <a:pPr marL="594360" indent="-457200">
              <a:buFont typeface="+mj-lt"/>
              <a:buAutoNum type="arabicPeriod"/>
            </a:pPr>
            <a:r>
              <a:rPr lang="en-IN" sz="2800" dirty="0" smtClean="0">
                <a:latin typeface="Times New Roman" pitchFamily="18" charset="0"/>
                <a:cs typeface="Times New Roman" pitchFamily="18" charset="0"/>
              </a:rPr>
              <a:t>Peanut.</a:t>
            </a:r>
          </a:p>
        </p:txBody>
      </p:sp>
    </p:spTree>
    <p:extLst>
      <p:ext uri="{BB962C8B-B14F-4D97-AF65-F5344CB8AC3E}">
        <p14:creationId xmlns:p14="http://schemas.microsoft.com/office/powerpoint/2010/main" val="39957441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305800" cy="5668963"/>
          </a:xfrm>
        </p:spPr>
        <p:txBody>
          <a:bodyPr>
            <a:normAutofit/>
          </a:bodyPr>
          <a:lstStyle/>
          <a:p>
            <a:pPr>
              <a:buNone/>
            </a:pPr>
            <a:r>
              <a:rPr lang="en-US" sz="2800" b="1" dirty="0" smtClean="0">
                <a:latin typeface="Times New Roman" pitchFamily="18" charset="0"/>
                <a:cs typeface="Times New Roman" pitchFamily="18" charset="0"/>
              </a:rPr>
              <a:t>The mechanisms of aggravation of AD by food </a:t>
            </a:r>
            <a:r>
              <a:rPr lang="en-US" sz="2800" dirty="0" smtClean="0">
                <a:latin typeface="Times New Roman" pitchFamily="18" charset="0"/>
                <a:cs typeface="Times New Roman" pitchFamily="18" charset="0"/>
              </a:rPr>
              <a:t>are:</a:t>
            </a:r>
          </a:p>
          <a:p>
            <a:pPr>
              <a:buNone/>
            </a:pPr>
            <a:r>
              <a:rPr lang="en-US" sz="2800" dirty="0" smtClean="0">
                <a:latin typeface="Times New Roman" pitchFamily="18" charset="0"/>
                <a:cs typeface="Times New Roman" pitchFamily="18" charset="0"/>
              </a:rPr>
              <a:t>•Increased binding of antigen to immature gut microvillus, along with increased intestinal permeability can initiate and perpetuate prompt immune responses in atopic patients with primarily altered antigen transfer.</a:t>
            </a:r>
          </a:p>
          <a:p>
            <a:pPr>
              <a:buNone/>
            </a:pPr>
            <a:endParaRPr lang="en-US" sz="2800" dirty="0" smtClean="0">
              <a:latin typeface="Times New Roman" pitchFamily="18" charset="0"/>
              <a:cs typeface="Times New Roman" pitchFamily="18" charset="0"/>
            </a:endParaRPr>
          </a:p>
          <a:p>
            <a:pPr>
              <a:buNone/>
            </a:pPr>
            <a:r>
              <a:rPr lang="en-US" sz="2800" dirty="0" smtClean="0">
                <a:latin typeface="Times New Roman" pitchFamily="18" charset="0"/>
                <a:cs typeface="Times New Roman" pitchFamily="18" charset="0"/>
              </a:rPr>
              <a:t>•The role of pathogenic bacteria in the gut may be similar to the role of </a:t>
            </a:r>
            <a:r>
              <a:rPr lang="en-US" sz="2800" i="1" dirty="0" smtClean="0">
                <a:latin typeface="Times New Roman" pitchFamily="18" charset="0"/>
                <a:cs typeface="Times New Roman" pitchFamily="18" charset="0"/>
              </a:rPr>
              <a:t>Staphylococcus </a:t>
            </a:r>
            <a:r>
              <a:rPr lang="en-US" sz="2800" i="1" dirty="0" err="1" smtClean="0">
                <a:latin typeface="Times New Roman" pitchFamily="18" charset="0"/>
                <a:cs typeface="Times New Roman" pitchFamily="18" charset="0"/>
              </a:rPr>
              <a:t>aureus</a:t>
            </a:r>
            <a:r>
              <a:rPr lang="en-US" sz="2800" i="1" dirty="0" smtClean="0">
                <a:latin typeface="Times New Roman" pitchFamily="18" charset="0"/>
                <a:cs typeface="Times New Roman" pitchFamily="18" charset="0"/>
              </a:rPr>
              <a:t> in the </a:t>
            </a:r>
            <a:r>
              <a:rPr lang="en-US" sz="2800" dirty="0" smtClean="0">
                <a:latin typeface="Times New Roman" pitchFamily="18" charset="0"/>
                <a:cs typeface="Times New Roman" pitchFamily="18" charset="0"/>
              </a:rPr>
              <a:t>skin of AD patients, </a:t>
            </a:r>
            <a:r>
              <a:rPr lang="en-US" sz="2800" b="1" dirty="0" smtClean="0">
                <a:latin typeface="Times New Roman" pitchFamily="18" charset="0"/>
                <a:cs typeface="Times New Roman" pitchFamily="18" charset="0"/>
              </a:rPr>
              <a:t>both as an infectious agent as well as a super antigen</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normAutofit/>
          </a:bodyPr>
          <a:lstStyle/>
          <a:p>
            <a:r>
              <a:rPr lang="en-IN" sz="3200" dirty="0"/>
              <a:t>Dietary interventions in AD</a:t>
            </a:r>
          </a:p>
        </p:txBody>
      </p:sp>
      <p:sp>
        <p:nvSpPr>
          <p:cNvPr id="3" name="Content Placeholder 2"/>
          <p:cNvSpPr>
            <a:spLocks noGrp="1"/>
          </p:cNvSpPr>
          <p:nvPr>
            <p:ph idx="1"/>
          </p:nvPr>
        </p:nvSpPr>
        <p:spPr>
          <a:xfrm>
            <a:off x="381000" y="1066800"/>
            <a:ext cx="8305800" cy="5791200"/>
          </a:xfrm>
        </p:spPr>
        <p:txBody>
          <a:bodyPr>
            <a:noAutofit/>
          </a:bodyPr>
          <a:lstStyle/>
          <a:p>
            <a:r>
              <a:rPr lang="en-IN" sz="2400" dirty="0">
                <a:latin typeface="Times New Roman" pitchFamily="18" charset="0"/>
                <a:cs typeface="Times New Roman" pitchFamily="18" charset="0"/>
              </a:rPr>
              <a:t>A </a:t>
            </a:r>
            <a:r>
              <a:rPr lang="en-IN" sz="2400" dirty="0" smtClean="0">
                <a:latin typeface="Times New Roman" pitchFamily="18" charset="0"/>
                <a:cs typeface="Times New Roman" pitchFamily="18" charset="0"/>
              </a:rPr>
              <a:t>recent randomized </a:t>
            </a:r>
            <a:r>
              <a:rPr lang="en-IN" sz="2400" dirty="0">
                <a:latin typeface="Times New Roman" pitchFamily="18" charset="0"/>
                <a:cs typeface="Times New Roman" pitchFamily="18" charset="0"/>
              </a:rPr>
              <a:t>controlled trials of food allergy in patients with AD showed that there appears to be no benefit of an egg and milk-free diet in </a:t>
            </a:r>
            <a:r>
              <a:rPr lang="en-IN" sz="2400" dirty="0" smtClean="0">
                <a:latin typeface="Times New Roman" pitchFamily="18" charset="0"/>
                <a:cs typeface="Times New Roman" pitchFamily="18" charset="0"/>
              </a:rPr>
              <a:t>unselected </a:t>
            </a:r>
            <a:r>
              <a:rPr lang="en-IN" sz="2400" dirty="0">
                <a:latin typeface="Times New Roman" pitchFamily="18" charset="0"/>
                <a:cs typeface="Times New Roman" pitchFamily="18" charset="0"/>
              </a:rPr>
              <a:t>participants with atopic eczema</a:t>
            </a:r>
            <a:r>
              <a:rPr lang="en-IN" sz="2400" dirty="0" smtClean="0">
                <a:latin typeface="Times New Roman" pitchFamily="18" charset="0"/>
                <a:cs typeface="Times New Roman" pitchFamily="18" charset="0"/>
              </a:rPr>
              <a:t>.</a:t>
            </a:r>
          </a:p>
          <a:p>
            <a:endParaRPr lang="en-IN" sz="2400" dirty="0" smtClean="0">
              <a:latin typeface="Times New Roman" pitchFamily="18" charset="0"/>
              <a:cs typeface="Times New Roman" pitchFamily="18" charset="0"/>
            </a:endParaRPr>
          </a:p>
          <a:p>
            <a:r>
              <a:rPr lang="en-IN" sz="2400" dirty="0" smtClean="0">
                <a:latin typeface="Times New Roman" pitchFamily="18" charset="0"/>
                <a:cs typeface="Times New Roman" pitchFamily="18" charset="0"/>
              </a:rPr>
              <a:t>There </a:t>
            </a:r>
            <a:r>
              <a:rPr lang="en-IN" sz="2400" dirty="0">
                <a:latin typeface="Times New Roman" pitchFamily="18" charset="0"/>
                <a:cs typeface="Times New Roman" pitchFamily="18" charset="0"/>
              </a:rPr>
              <a:t>appears to be little benefit in eliminating cow's milk from the diet </a:t>
            </a:r>
            <a:endParaRPr lang="en-IN" sz="2400" dirty="0" smtClean="0">
              <a:latin typeface="Times New Roman" pitchFamily="18" charset="0"/>
              <a:cs typeface="Times New Roman" pitchFamily="18" charset="0"/>
            </a:endParaRPr>
          </a:p>
          <a:p>
            <a:pPr>
              <a:buNone/>
            </a:pPr>
            <a:endParaRPr lang="en-IN" sz="2400" dirty="0" smtClean="0">
              <a:latin typeface="Times New Roman" pitchFamily="18" charset="0"/>
              <a:cs typeface="Times New Roman" pitchFamily="18" charset="0"/>
            </a:endParaRPr>
          </a:p>
          <a:p>
            <a:endParaRPr lang="en-IN" sz="2400" dirty="0" smtClean="0">
              <a:latin typeface="Times New Roman" pitchFamily="18" charset="0"/>
              <a:cs typeface="Times New Roman" pitchFamily="18" charset="0"/>
            </a:endParaRPr>
          </a:p>
          <a:p>
            <a:endParaRPr lang="en-IN" sz="2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1297788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lstStyle/>
          <a:p>
            <a:r>
              <a:rPr lang="en-IN" dirty="0" smtClean="0"/>
              <a:t>Dietary therapy</a:t>
            </a:r>
            <a:endParaRPr lang="en-IN" dirty="0"/>
          </a:p>
        </p:txBody>
      </p:sp>
      <p:sp>
        <p:nvSpPr>
          <p:cNvPr id="3" name="Content Placeholder 2"/>
          <p:cNvSpPr>
            <a:spLocks noGrp="1"/>
          </p:cNvSpPr>
          <p:nvPr>
            <p:ph idx="1"/>
          </p:nvPr>
        </p:nvSpPr>
        <p:spPr>
          <a:xfrm>
            <a:off x="152400" y="990600"/>
            <a:ext cx="8991600" cy="5638800"/>
          </a:xfrm>
        </p:spPr>
        <p:txBody>
          <a:bodyPr>
            <a:noAutofit/>
          </a:bodyPr>
          <a:lstStyle/>
          <a:p>
            <a:pPr>
              <a:buFont typeface="Wingdings" pitchFamily="2" charset="2"/>
              <a:buChar char="§"/>
            </a:pPr>
            <a:r>
              <a:rPr lang="en-IN" sz="2800" dirty="0" smtClean="0"/>
              <a:t>Fish oil :- containing omega 3 fatty acids that is </a:t>
            </a:r>
            <a:r>
              <a:rPr lang="en-IN" sz="2800" dirty="0" err="1" smtClean="0"/>
              <a:t>eicosapentanoic</a:t>
            </a:r>
            <a:r>
              <a:rPr lang="en-IN" sz="2800" dirty="0" smtClean="0"/>
              <a:t> acid &amp; </a:t>
            </a:r>
            <a:r>
              <a:rPr lang="en-IN" sz="2800" dirty="0" err="1" smtClean="0"/>
              <a:t>docosahexaenoic</a:t>
            </a:r>
            <a:r>
              <a:rPr lang="en-IN" sz="2800" dirty="0" smtClean="0"/>
              <a:t> acid is effective as less of pro </a:t>
            </a:r>
            <a:r>
              <a:rPr lang="en-IN" sz="2800" dirty="0" err="1" smtClean="0"/>
              <a:t>imflammatory</a:t>
            </a:r>
            <a:r>
              <a:rPr lang="en-IN" sz="2800" dirty="0" smtClean="0"/>
              <a:t> mediators .</a:t>
            </a:r>
          </a:p>
          <a:p>
            <a:pPr>
              <a:buFont typeface="Wingdings" pitchFamily="2" charset="2"/>
              <a:buChar char="§"/>
            </a:pPr>
            <a:r>
              <a:rPr lang="en-IN" sz="2800" dirty="0" smtClean="0"/>
              <a:t>Evening primrose oil :- corrects the reduced level of GLA(Y-</a:t>
            </a:r>
            <a:r>
              <a:rPr lang="en-IN" sz="2800" dirty="0" err="1" smtClean="0"/>
              <a:t>linoleic</a:t>
            </a:r>
            <a:r>
              <a:rPr lang="en-IN" sz="2800" dirty="0" smtClean="0"/>
              <a:t> acid) which inc </a:t>
            </a:r>
            <a:r>
              <a:rPr lang="en-IN" sz="2800" dirty="0" smtClean="0">
                <a:solidFill>
                  <a:srgbClr val="FF0000"/>
                </a:solidFill>
              </a:rPr>
              <a:t>DGLA</a:t>
            </a:r>
            <a:r>
              <a:rPr lang="en-IN" sz="2800" dirty="0" smtClean="0"/>
              <a:t> act by inhibiting the production of pro inflammatory cytokines.</a:t>
            </a:r>
            <a:r>
              <a:rPr lang="en-IN" sz="2800" dirty="0"/>
              <a:t> </a:t>
            </a:r>
            <a:r>
              <a:rPr lang="en-IN" sz="2800" dirty="0" smtClean="0">
                <a:solidFill>
                  <a:srgbClr val="FF0000"/>
                </a:solidFill>
              </a:rPr>
              <a:t>Def of delta 6 </a:t>
            </a:r>
            <a:r>
              <a:rPr lang="en-IN" sz="2800" dirty="0" err="1" smtClean="0">
                <a:solidFill>
                  <a:srgbClr val="FF0000"/>
                </a:solidFill>
              </a:rPr>
              <a:t>saturase</a:t>
            </a:r>
            <a:r>
              <a:rPr lang="en-IN" sz="2800" dirty="0" smtClean="0">
                <a:solidFill>
                  <a:srgbClr val="FF0000"/>
                </a:solidFill>
              </a:rPr>
              <a:t> enzyme in AD.</a:t>
            </a:r>
          </a:p>
          <a:p>
            <a:pPr>
              <a:buFont typeface="Wingdings" pitchFamily="2" charset="2"/>
              <a:buChar char="§"/>
            </a:pPr>
            <a:r>
              <a:rPr lang="en-IN" sz="2800" dirty="0" smtClean="0">
                <a:latin typeface="Times New Roman" pitchFamily="18" charset="0"/>
                <a:cs typeface="Times New Roman" pitchFamily="18" charset="0"/>
              </a:rPr>
              <a:t>Supplementation of '</a:t>
            </a:r>
            <a:r>
              <a:rPr lang="en-IN" sz="2800" dirty="0" err="1" smtClean="0">
                <a:latin typeface="Times New Roman" pitchFamily="18" charset="0"/>
                <a:cs typeface="Times New Roman" pitchFamily="18" charset="0"/>
              </a:rPr>
              <a:t>probiotic</a:t>
            </a:r>
            <a:r>
              <a:rPr lang="en-IN" sz="2800" dirty="0" smtClean="0">
                <a:latin typeface="Times New Roman" pitchFamily="18" charset="0"/>
                <a:cs typeface="Times New Roman" pitchFamily="18" charset="0"/>
              </a:rPr>
              <a:t>' intestinal bacteria. (</a:t>
            </a:r>
            <a:r>
              <a:rPr lang="en-IN" sz="2800" dirty="0" err="1" smtClean="0">
                <a:latin typeface="Times New Roman" pitchFamily="18" charset="0"/>
                <a:cs typeface="Times New Roman" pitchFamily="18" charset="0"/>
              </a:rPr>
              <a:t>Probiotics</a:t>
            </a:r>
            <a:r>
              <a:rPr lang="en-IN" sz="2800" dirty="0" smtClean="0">
                <a:latin typeface="Times New Roman" pitchFamily="18" charset="0"/>
                <a:cs typeface="Times New Roman" pitchFamily="18" charset="0"/>
              </a:rPr>
              <a:t> are selected from members of the normal healthy intestinal </a:t>
            </a:r>
            <a:r>
              <a:rPr lang="en-IN" sz="2800" dirty="0" err="1" smtClean="0">
                <a:latin typeface="Times New Roman" pitchFamily="18" charset="0"/>
                <a:cs typeface="Times New Roman" pitchFamily="18" charset="0"/>
              </a:rPr>
              <a:t>microbiota</a:t>
            </a:r>
            <a:r>
              <a:rPr lang="en-IN" sz="2800" dirty="0" smtClean="0">
                <a:latin typeface="Times New Roman" pitchFamily="18" charset="0"/>
                <a:cs typeface="Times New Roman" pitchFamily="18" charset="0"/>
              </a:rPr>
              <a:t>, most of them belonging to Lactobacillus or </a:t>
            </a:r>
            <a:r>
              <a:rPr lang="en-IN" sz="2800" dirty="0" err="1" smtClean="0">
                <a:latin typeface="Times New Roman" pitchFamily="18" charset="0"/>
                <a:cs typeface="Times New Roman" pitchFamily="18" charset="0"/>
              </a:rPr>
              <a:t>Bifidobacterium</a:t>
            </a:r>
            <a:r>
              <a:rPr lang="en-IN" sz="2800" dirty="0" smtClean="0">
                <a:latin typeface="Times New Roman" pitchFamily="18" charset="0"/>
                <a:cs typeface="Times New Roman" pitchFamily="18" charset="0"/>
              </a:rPr>
              <a:t> ).</a:t>
            </a:r>
            <a:r>
              <a:rPr lang="en-IN" sz="2800" dirty="0" err="1" smtClean="0">
                <a:latin typeface="Times New Roman" pitchFamily="18" charset="0"/>
                <a:cs typeface="Times New Roman" pitchFamily="18" charset="0"/>
              </a:rPr>
              <a:t>hinese</a:t>
            </a:r>
            <a:r>
              <a:rPr lang="en-IN" sz="2800" dirty="0" smtClean="0">
                <a:latin typeface="Times New Roman" pitchFamily="18" charset="0"/>
                <a:cs typeface="Times New Roman" pitchFamily="18" charset="0"/>
              </a:rPr>
              <a:t> </a:t>
            </a:r>
          </a:p>
          <a:p>
            <a:pPr>
              <a:buFont typeface="Wingdings" pitchFamily="2" charset="2"/>
              <a:buChar char="§"/>
            </a:pPr>
            <a:r>
              <a:rPr lang="en-IN" sz="2800" dirty="0" smtClean="0">
                <a:latin typeface="Times New Roman" pitchFamily="18" charset="0"/>
                <a:cs typeface="Times New Roman" pitchFamily="18" charset="0"/>
              </a:rPr>
              <a:t>Chinese herbal tea.</a:t>
            </a:r>
            <a:endParaRPr lang="en-IN" sz="2800" dirty="0" smtClean="0"/>
          </a:p>
          <a:p>
            <a:pPr>
              <a:buFont typeface="Wingdings" pitchFamily="2" charset="2"/>
              <a:buChar char="§"/>
            </a:pPr>
            <a:endParaRPr lang="en-IN" sz="2800" dirty="0" smtClean="0"/>
          </a:p>
        </p:txBody>
      </p:sp>
    </p:spTree>
    <p:extLst>
      <p:ext uri="{BB962C8B-B14F-4D97-AF65-F5344CB8AC3E}">
        <p14:creationId xmlns:p14="http://schemas.microsoft.com/office/powerpoint/2010/main" val="860439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077200" cy="990600"/>
          </a:xfrm>
        </p:spPr>
        <p:txBody>
          <a:bodyPr>
            <a:normAutofit/>
          </a:bodyPr>
          <a:lstStyle/>
          <a:p>
            <a:r>
              <a:rPr lang="en-IN" sz="4000" b="1" dirty="0"/>
              <a:t>Acne</a:t>
            </a:r>
          </a:p>
        </p:txBody>
      </p:sp>
      <p:sp>
        <p:nvSpPr>
          <p:cNvPr id="3" name="Content Placeholder 2"/>
          <p:cNvSpPr>
            <a:spLocks noGrp="1"/>
          </p:cNvSpPr>
          <p:nvPr>
            <p:ph idx="1"/>
          </p:nvPr>
        </p:nvSpPr>
        <p:spPr>
          <a:xfrm>
            <a:off x="228600" y="1219200"/>
            <a:ext cx="8610600" cy="5334000"/>
          </a:xfrm>
        </p:spPr>
        <p:txBody>
          <a:bodyPr>
            <a:noAutofit/>
          </a:bodyPr>
          <a:lstStyle/>
          <a:p>
            <a:endParaRPr lang="en-IN" sz="2800" dirty="0" smtClean="0">
              <a:latin typeface="Times New Roman" pitchFamily="18" charset="0"/>
              <a:cs typeface="Times New Roman" pitchFamily="18" charset="0"/>
            </a:endParaRPr>
          </a:p>
          <a:p>
            <a:r>
              <a:rPr lang="en-IN" sz="2800" dirty="0" smtClean="0">
                <a:latin typeface="Times New Roman" pitchFamily="18" charset="0"/>
                <a:cs typeface="Times New Roman" pitchFamily="18" charset="0"/>
              </a:rPr>
              <a:t>General </a:t>
            </a:r>
            <a:r>
              <a:rPr lang="en-IN" sz="2800" dirty="0">
                <a:latin typeface="Times New Roman" pitchFamily="18" charset="0"/>
                <a:cs typeface="Times New Roman" pitchFamily="18" charset="0"/>
              </a:rPr>
              <a:t>view held by modern-day dermatologists with regard to diet and acne is that </a:t>
            </a:r>
            <a:r>
              <a:rPr lang="en-IN" sz="2800" dirty="0" smtClean="0">
                <a:latin typeface="Times New Roman" pitchFamily="18" charset="0"/>
                <a:cs typeface="Times New Roman" pitchFamily="18" charset="0"/>
              </a:rPr>
              <a:t>diet </a:t>
            </a:r>
            <a:r>
              <a:rPr lang="en-IN" sz="2800" dirty="0">
                <a:latin typeface="Times New Roman" pitchFamily="18" charset="0"/>
                <a:cs typeface="Times New Roman" pitchFamily="18" charset="0"/>
              </a:rPr>
              <a:t>is unrelated </a:t>
            </a:r>
            <a:r>
              <a:rPr lang="en-IN" sz="2800" dirty="0" smtClean="0">
                <a:latin typeface="Times New Roman" pitchFamily="18" charset="0"/>
                <a:cs typeface="Times New Roman" pitchFamily="18" charset="0"/>
              </a:rPr>
              <a:t>to </a:t>
            </a:r>
            <a:r>
              <a:rPr lang="en-IN" sz="2800" dirty="0" err="1">
                <a:latin typeface="Times New Roman" pitchFamily="18" charset="0"/>
                <a:cs typeface="Times New Roman" pitchFamily="18" charset="0"/>
              </a:rPr>
              <a:t>etiopathogenesis</a:t>
            </a:r>
            <a:r>
              <a:rPr lang="en-IN" sz="2800" dirty="0">
                <a:latin typeface="Times New Roman" pitchFamily="18" charset="0"/>
                <a:cs typeface="Times New Roman" pitchFamily="18" charset="0"/>
              </a:rPr>
              <a:t> of </a:t>
            </a:r>
            <a:r>
              <a:rPr lang="en-IN" sz="2800" dirty="0" smtClean="0">
                <a:latin typeface="Times New Roman" pitchFamily="18" charset="0"/>
                <a:cs typeface="Times New Roman" pitchFamily="18" charset="0"/>
              </a:rPr>
              <a:t>acne.</a:t>
            </a:r>
          </a:p>
          <a:p>
            <a:r>
              <a:rPr lang="en-IN" sz="2800" dirty="0" smtClean="0">
                <a:latin typeface="Times New Roman" pitchFamily="18" charset="0"/>
                <a:cs typeface="Times New Roman" pitchFamily="18" charset="0"/>
              </a:rPr>
              <a:t>Advice to avoid chocolate, fats, sweets and carbonated beverages was commonly given to patients as part of acne therapy.</a:t>
            </a:r>
          </a:p>
          <a:p>
            <a:r>
              <a:rPr lang="en-IN" sz="2800" dirty="0" smtClean="0">
                <a:latin typeface="Times New Roman" pitchFamily="18" charset="0"/>
                <a:cs typeface="Times New Roman" pitchFamily="18" charset="0"/>
              </a:rPr>
              <a:t>There is the occasional patient who insists that his or her acne is exacerbated by a certain food item.</a:t>
            </a:r>
          </a:p>
          <a:p>
            <a:endParaRPr lang="en-IN" sz="2800" dirty="0" smtClean="0">
              <a:latin typeface="Times New Roman" pitchFamily="18" charset="0"/>
              <a:cs typeface="Times New Roman" pitchFamily="18" charset="0"/>
            </a:endParaRPr>
          </a:p>
          <a:p>
            <a:endParaRPr lang="en-IN" sz="28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6160207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1143000"/>
          </a:xfrm>
        </p:spPr>
        <p:txBody>
          <a:bodyPr>
            <a:normAutofit/>
          </a:bodyPr>
          <a:lstStyle/>
          <a:p>
            <a:r>
              <a:rPr lang="en-IN" sz="4000" b="1" dirty="0"/>
              <a:t> </a:t>
            </a:r>
            <a:r>
              <a:rPr lang="en-IN" sz="4000" dirty="0"/>
              <a:t>Introduction</a:t>
            </a:r>
          </a:p>
        </p:txBody>
      </p:sp>
      <p:sp>
        <p:nvSpPr>
          <p:cNvPr id="3" name="Content Placeholder 2"/>
          <p:cNvSpPr>
            <a:spLocks noGrp="1"/>
          </p:cNvSpPr>
          <p:nvPr>
            <p:ph idx="1"/>
          </p:nvPr>
        </p:nvSpPr>
        <p:spPr>
          <a:xfrm>
            <a:off x="228600" y="1219200"/>
            <a:ext cx="8534400" cy="5334000"/>
          </a:xfrm>
        </p:spPr>
        <p:txBody>
          <a:bodyPr>
            <a:noAutofit/>
          </a:bodyPr>
          <a:lstStyle/>
          <a:p>
            <a:r>
              <a:rPr lang="en-IN" sz="2800" dirty="0">
                <a:latin typeface="Times New Roman" pitchFamily="18" charset="0"/>
                <a:cs typeface="Times New Roman" pitchFamily="18" charset="0"/>
              </a:rPr>
              <a:t>Diet has a unique place in dermatology, particularly in a country like India, where most people are convinced that their skin condition is intimately connected to their dietary habits and will improve on modifying the </a:t>
            </a:r>
            <a:r>
              <a:rPr lang="en-IN" sz="2800" dirty="0" smtClean="0">
                <a:latin typeface="Times New Roman" pitchFamily="18" charset="0"/>
                <a:cs typeface="Times New Roman" pitchFamily="18" charset="0"/>
              </a:rPr>
              <a:t>same.</a:t>
            </a:r>
          </a:p>
          <a:p>
            <a:pPr>
              <a:buNone/>
            </a:pPr>
            <a:endParaRPr lang="en-IN" sz="2800" smtClean="0">
              <a:latin typeface="Times New Roman" pitchFamily="18" charset="0"/>
              <a:cs typeface="Times New Roman" pitchFamily="18" charset="0"/>
            </a:endParaRPr>
          </a:p>
          <a:p>
            <a:pPr>
              <a:buNone/>
            </a:pPr>
            <a:endParaRPr lang="en-IN" sz="2800" dirty="0" smtClean="0">
              <a:latin typeface="Times New Roman" pitchFamily="18" charset="0"/>
              <a:cs typeface="Times New Roman" pitchFamily="18" charset="0"/>
            </a:endParaRPr>
          </a:p>
          <a:p>
            <a:r>
              <a:rPr lang="en-IN" sz="2800" dirty="0" smtClean="0">
                <a:latin typeface="Times New Roman" pitchFamily="18" charset="0"/>
                <a:cs typeface="Times New Roman" pitchFamily="18" charset="0"/>
              </a:rPr>
              <a:t>There are a number of other skin conditions where diet may have a role to play and these may be classified as follows:</a:t>
            </a:r>
          </a:p>
          <a:p>
            <a:endParaRPr lang="en-IN" sz="2800" dirty="0" smtClean="0">
              <a:latin typeface="Times New Roman" pitchFamily="18" charset="0"/>
              <a:cs typeface="Times New Roman" pitchFamily="18" charset="0"/>
            </a:endParaRPr>
          </a:p>
          <a:p>
            <a:pPr>
              <a:buNone/>
            </a:pPr>
            <a:endParaRPr lang="en-IN" sz="28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42555216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2000" dirty="0" smtClean="0">
                <a:latin typeface="Times New Roman" pitchFamily="18" charset="0"/>
                <a:cs typeface="Times New Roman" pitchFamily="18" charset="0"/>
              </a:rPr>
              <a:t>The four main </a:t>
            </a:r>
            <a:r>
              <a:rPr lang="en-US" sz="2000" dirty="0" smtClean="0"/>
              <a:t>The four main </a:t>
            </a:r>
            <a:r>
              <a:rPr lang="en-US" sz="2000" dirty="0" err="1" smtClean="0"/>
              <a:t>pathogenetic</a:t>
            </a:r>
            <a:r>
              <a:rPr lang="en-US" sz="2000" dirty="0" smtClean="0"/>
              <a:t> factors in acne are believed to be</a:t>
            </a:r>
          </a:p>
          <a:p>
            <a:endParaRPr lang="en-US" sz="2000" dirty="0" smtClean="0"/>
          </a:p>
          <a:p>
            <a:pPr>
              <a:buNone/>
            </a:pPr>
            <a:r>
              <a:rPr lang="en-US" sz="2000" dirty="0" smtClean="0"/>
              <a:t> (1) increased proliferation of basal </a:t>
            </a:r>
            <a:r>
              <a:rPr lang="en-US" sz="2000" dirty="0" err="1" smtClean="0"/>
              <a:t>keratinocytes</a:t>
            </a:r>
            <a:r>
              <a:rPr lang="en-US" sz="2000" dirty="0" smtClean="0"/>
              <a:t> within the </a:t>
            </a:r>
            <a:r>
              <a:rPr lang="en-US" sz="2000" dirty="0" err="1" smtClean="0"/>
              <a:t>pilosebaceous</a:t>
            </a:r>
            <a:r>
              <a:rPr lang="en-US" sz="2000" dirty="0" smtClean="0"/>
              <a:t> duct along with incomplete separation of </a:t>
            </a:r>
            <a:r>
              <a:rPr lang="en-US" sz="2000" dirty="0" err="1" smtClean="0"/>
              <a:t>ductal</a:t>
            </a:r>
            <a:r>
              <a:rPr lang="en-US" sz="2000" dirty="0" smtClean="0"/>
              <a:t> </a:t>
            </a:r>
            <a:r>
              <a:rPr lang="en-US" sz="2000" dirty="0" err="1" smtClean="0"/>
              <a:t>corneocytes</a:t>
            </a:r>
            <a:r>
              <a:rPr lang="en-US" sz="2000" dirty="0" smtClean="0"/>
              <a:t> from one another via impairment of apoptosis and subsequent obstruction of the </a:t>
            </a:r>
            <a:r>
              <a:rPr lang="en-US" sz="2000" dirty="0" err="1" smtClean="0"/>
              <a:t>pilosebaceous</a:t>
            </a:r>
            <a:r>
              <a:rPr lang="en-US" sz="2000" dirty="0" smtClean="0"/>
              <a:t> duct, </a:t>
            </a:r>
          </a:p>
          <a:p>
            <a:pPr>
              <a:buNone/>
            </a:pPr>
            <a:r>
              <a:rPr lang="en-US" sz="2000" dirty="0" smtClean="0"/>
              <a:t>(2) androgen-mediated increases in sebum production,</a:t>
            </a:r>
          </a:p>
          <a:p>
            <a:pPr>
              <a:buNone/>
            </a:pPr>
            <a:r>
              <a:rPr lang="en-US" sz="2000" dirty="0" smtClean="0"/>
              <a:t>(3) colonization of the </a:t>
            </a:r>
            <a:r>
              <a:rPr lang="en-US" sz="2000" dirty="0" err="1" smtClean="0"/>
              <a:t>comedo</a:t>
            </a:r>
            <a:r>
              <a:rPr lang="en-US" sz="2000" dirty="0" smtClean="0"/>
              <a:t> by </a:t>
            </a:r>
            <a:r>
              <a:rPr lang="en-US" sz="2000" i="1" dirty="0" err="1" smtClean="0"/>
              <a:t>Propionibacterium</a:t>
            </a:r>
            <a:r>
              <a:rPr lang="en-US" sz="2000" i="1" dirty="0" smtClean="0"/>
              <a:t> acnes and </a:t>
            </a:r>
          </a:p>
          <a:p>
            <a:pPr>
              <a:buNone/>
            </a:pPr>
            <a:r>
              <a:rPr lang="en-US" sz="2000" i="1" dirty="0" smtClean="0"/>
              <a:t>(4) inflammation, both within and adjacent </a:t>
            </a:r>
            <a:r>
              <a:rPr lang="en-US" sz="2000" dirty="0" smtClean="0"/>
              <a:t>to the </a:t>
            </a:r>
            <a:r>
              <a:rPr lang="en-US" sz="2000" dirty="0" err="1" smtClean="0"/>
              <a:t>comedo</a:t>
            </a:r>
            <a:r>
              <a:rPr lang="en-US" sz="2000" dirty="0" smtClean="0"/>
              <a: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2800" b="1" i="1" dirty="0" err="1"/>
              <a:t>Keratinocyte</a:t>
            </a:r>
            <a:r>
              <a:rPr lang="en-IN" sz="2800" b="1" i="1" dirty="0"/>
              <a:t> proliferation and </a:t>
            </a:r>
            <a:r>
              <a:rPr lang="en-IN" sz="2800" b="1" i="1" dirty="0" err="1"/>
              <a:t>corneocyte</a:t>
            </a:r>
            <a:r>
              <a:rPr lang="en-IN" sz="2800" b="1" i="1" dirty="0"/>
              <a:t> desquamation</a:t>
            </a:r>
            <a:endParaRPr lang="en-IN" sz="2800" b="1" dirty="0"/>
          </a:p>
        </p:txBody>
      </p:sp>
      <p:sp>
        <p:nvSpPr>
          <p:cNvPr id="3" name="Content Placeholder 2"/>
          <p:cNvSpPr>
            <a:spLocks noGrp="1"/>
          </p:cNvSpPr>
          <p:nvPr>
            <p:ph idx="1"/>
          </p:nvPr>
        </p:nvSpPr>
        <p:spPr>
          <a:xfrm>
            <a:off x="457200" y="1600200"/>
            <a:ext cx="8229600" cy="4525963"/>
          </a:xfrm>
        </p:spPr>
        <p:txBody>
          <a:bodyPr>
            <a:noAutofit/>
          </a:bodyPr>
          <a:lstStyle/>
          <a:p>
            <a:r>
              <a:rPr lang="en-IN" sz="2400" dirty="0">
                <a:latin typeface="Times New Roman" pitchFamily="18" charset="0"/>
                <a:cs typeface="Times New Roman" pitchFamily="18" charset="0"/>
              </a:rPr>
              <a:t>Chronic consumption of high </a:t>
            </a:r>
            <a:r>
              <a:rPr lang="en-IN" sz="2400" dirty="0" err="1">
                <a:latin typeface="Times New Roman" pitchFamily="18" charset="0"/>
                <a:cs typeface="Times New Roman" pitchFamily="18" charset="0"/>
              </a:rPr>
              <a:t>glycemic</a:t>
            </a:r>
            <a:r>
              <a:rPr lang="en-IN" sz="2400" dirty="0">
                <a:latin typeface="Times New Roman" pitchFamily="18" charset="0"/>
                <a:cs typeface="Times New Roman" pitchFamily="18" charset="0"/>
              </a:rPr>
              <a:t> load carbohydrates may cause long-term </a:t>
            </a:r>
            <a:r>
              <a:rPr lang="en-IN" sz="2400" dirty="0" err="1">
                <a:latin typeface="Times New Roman" pitchFamily="18" charset="0"/>
                <a:cs typeface="Times New Roman" pitchFamily="18" charset="0"/>
              </a:rPr>
              <a:t>hyperinsulinemia</a:t>
            </a:r>
            <a:r>
              <a:rPr lang="en-IN" sz="2400" dirty="0">
                <a:latin typeface="Times New Roman" pitchFamily="18" charset="0"/>
                <a:cs typeface="Times New Roman" pitchFamily="18" charset="0"/>
              </a:rPr>
              <a:t> and insulin </a:t>
            </a:r>
            <a:r>
              <a:rPr lang="en-IN" sz="2400" dirty="0" smtClean="0">
                <a:latin typeface="Times New Roman" pitchFamily="18" charset="0"/>
                <a:cs typeface="Times New Roman" pitchFamily="18" charset="0"/>
              </a:rPr>
              <a:t>resistance.</a:t>
            </a:r>
            <a:endParaRPr lang="en-IN" sz="2400" baseline="30000" dirty="0" smtClean="0">
              <a:latin typeface="Times New Roman" pitchFamily="18" charset="0"/>
              <a:cs typeface="Times New Roman" pitchFamily="18" charset="0"/>
            </a:endParaRPr>
          </a:p>
          <a:p>
            <a:endParaRPr lang="en-IN" sz="2400" dirty="0" smtClean="0">
              <a:latin typeface="Times New Roman" pitchFamily="18" charset="0"/>
              <a:cs typeface="Times New Roman" pitchFamily="18" charset="0"/>
            </a:endParaRPr>
          </a:p>
          <a:p>
            <a:r>
              <a:rPr lang="en-IN" sz="2400" dirty="0" smtClean="0">
                <a:latin typeface="Times New Roman" pitchFamily="18" charset="0"/>
                <a:cs typeface="Times New Roman" pitchFamily="18" charset="0"/>
              </a:rPr>
              <a:t>Insulin </a:t>
            </a:r>
            <a:r>
              <a:rPr lang="en-IN" sz="2400" dirty="0">
                <a:latin typeface="Times New Roman" pitchFamily="18" charset="0"/>
                <a:cs typeface="Times New Roman" pitchFamily="18" charset="0"/>
              </a:rPr>
              <a:t>influences circulating concentrations of free </a:t>
            </a:r>
            <a:r>
              <a:rPr lang="en-IN" sz="2400" dirty="0" smtClean="0">
                <a:latin typeface="Times New Roman" pitchFamily="18" charset="0"/>
                <a:cs typeface="Times New Roman" pitchFamily="18" charset="0"/>
              </a:rPr>
              <a:t>IGF-1 </a:t>
            </a:r>
            <a:r>
              <a:rPr lang="en-IN" sz="2400" dirty="0">
                <a:latin typeface="Times New Roman" pitchFamily="18" charset="0"/>
                <a:cs typeface="Times New Roman" pitchFamily="18" charset="0"/>
              </a:rPr>
              <a:t>and insulin-like growth factor binding protein-3 (IGFBP-3), which in turn directly regulate </a:t>
            </a:r>
            <a:r>
              <a:rPr lang="en-IN" sz="2400" dirty="0" err="1">
                <a:latin typeface="Times New Roman" pitchFamily="18" charset="0"/>
                <a:cs typeface="Times New Roman" pitchFamily="18" charset="0"/>
              </a:rPr>
              <a:t>keratinocyte</a:t>
            </a:r>
            <a:r>
              <a:rPr lang="en-IN" sz="2400" dirty="0">
                <a:latin typeface="Times New Roman" pitchFamily="18" charset="0"/>
                <a:cs typeface="Times New Roman" pitchFamily="18" charset="0"/>
              </a:rPr>
              <a:t> proliferation and </a:t>
            </a:r>
            <a:r>
              <a:rPr lang="en-IN" sz="2400" dirty="0" smtClean="0">
                <a:latin typeface="Times New Roman" pitchFamily="18" charset="0"/>
                <a:cs typeface="Times New Roman" pitchFamily="18" charset="0"/>
              </a:rPr>
              <a:t>apoptosis.</a:t>
            </a:r>
          </a:p>
          <a:p>
            <a:endParaRPr lang="en-IN" sz="2400" dirty="0" smtClean="0">
              <a:latin typeface="Times New Roman" pitchFamily="18" charset="0"/>
              <a:cs typeface="Times New Roman" pitchFamily="18" charset="0"/>
            </a:endParaRPr>
          </a:p>
          <a:p>
            <a:r>
              <a:rPr lang="en-IN" sz="2400" dirty="0" err="1" smtClean="0">
                <a:latin typeface="Times New Roman" pitchFamily="18" charset="0"/>
                <a:cs typeface="Times New Roman" pitchFamily="18" charset="0"/>
              </a:rPr>
              <a:t>Hyperinsulinemia</a:t>
            </a:r>
            <a:r>
              <a:rPr lang="en-IN" sz="2400" dirty="0" smtClean="0">
                <a:latin typeface="Times New Roman" pitchFamily="18" charset="0"/>
                <a:cs typeface="Times New Roman" pitchFamily="18" charset="0"/>
              </a:rPr>
              <a:t> </a:t>
            </a:r>
            <a:r>
              <a:rPr lang="en-IN" sz="2400" dirty="0">
                <a:latin typeface="Times New Roman" pitchFamily="18" charset="0"/>
                <a:cs typeface="Times New Roman" pitchFamily="18" charset="0"/>
              </a:rPr>
              <a:t>in turn may initiate an endocrine cascade that affects the sebaceous gland and follicular </a:t>
            </a:r>
            <a:r>
              <a:rPr lang="en-IN" sz="2400" dirty="0" err="1">
                <a:latin typeface="Times New Roman" pitchFamily="18" charset="0"/>
                <a:cs typeface="Times New Roman" pitchFamily="18" charset="0"/>
              </a:rPr>
              <a:t>keratinization</a:t>
            </a:r>
            <a:r>
              <a:rPr lang="en-IN" sz="2400" dirty="0">
                <a:latin typeface="Times New Roman" pitchFamily="18" charset="0"/>
                <a:cs typeface="Times New Roman" pitchFamily="18" charset="0"/>
              </a:rPr>
              <a:t> and involves IGF, IGFBP-3, androgens and retinoid </a:t>
            </a:r>
            <a:r>
              <a:rPr lang="en-IN" sz="2400" dirty="0" err="1">
                <a:latin typeface="Times New Roman" pitchFamily="18" charset="0"/>
                <a:cs typeface="Times New Roman" pitchFamily="18" charset="0"/>
              </a:rPr>
              <a:t>signaling</a:t>
            </a:r>
            <a:r>
              <a:rPr lang="en-IN" sz="2400" dirty="0">
                <a:latin typeface="Times New Roman" pitchFamily="18" charset="0"/>
                <a:cs typeface="Times New Roman" pitchFamily="18" charset="0"/>
              </a:rPr>
              <a:t> </a:t>
            </a:r>
            <a:r>
              <a:rPr lang="en-IN" sz="2400" dirty="0" smtClean="0">
                <a:latin typeface="Times New Roman" pitchFamily="18" charset="0"/>
                <a:cs typeface="Times New Roman" pitchFamily="18" charset="0"/>
              </a:rPr>
              <a:t>pathways</a:t>
            </a:r>
            <a:r>
              <a:rPr lang="en-IN" sz="2400" dirty="0" smtClean="0"/>
              <a:t>.</a:t>
            </a:r>
          </a:p>
        </p:txBody>
      </p:sp>
    </p:spTree>
    <p:extLst>
      <p:ext uri="{BB962C8B-B14F-4D97-AF65-F5344CB8AC3E}">
        <p14:creationId xmlns:p14="http://schemas.microsoft.com/office/powerpoint/2010/main" val="30395255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r>
              <a:rPr lang="en-IN" sz="2800" dirty="0" smtClean="0">
                <a:latin typeface="Times New Roman" pitchFamily="18" charset="0"/>
                <a:cs typeface="Times New Roman" pitchFamily="18" charset="0"/>
              </a:rPr>
              <a:t>Development of </a:t>
            </a:r>
            <a:r>
              <a:rPr lang="en-IN" sz="2800" dirty="0" err="1" smtClean="0">
                <a:latin typeface="Times New Roman" pitchFamily="18" charset="0"/>
                <a:cs typeface="Times New Roman" pitchFamily="18" charset="0"/>
              </a:rPr>
              <a:t>hyperinsulinemia</a:t>
            </a:r>
            <a:r>
              <a:rPr lang="en-IN" sz="2800" dirty="0" smtClean="0">
                <a:latin typeface="Times New Roman" pitchFamily="18" charset="0"/>
                <a:cs typeface="Times New Roman" pitchFamily="18" charset="0"/>
              </a:rPr>
              <a:t> and insulin resistance also elicits a pathological rise in serum concentrations of non-</a:t>
            </a:r>
            <a:r>
              <a:rPr lang="en-IN" sz="2800" dirty="0" err="1" smtClean="0">
                <a:latin typeface="Times New Roman" pitchFamily="18" charset="0"/>
                <a:cs typeface="Times New Roman" pitchFamily="18" charset="0"/>
              </a:rPr>
              <a:t>esterified</a:t>
            </a:r>
            <a:r>
              <a:rPr lang="en-IN" sz="2800" dirty="0" smtClean="0">
                <a:latin typeface="Times New Roman" pitchFamily="18" charset="0"/>
                <a:cs typeface="Times New Roman" pitchFamily="18" charset="0"/>
              </a:rPr>
              <a:t> free fatty acids (NEFAs), which in turn has been shown to cause an </a:t>
            </a:r>
            <a:r>
              <a:rPr lang="en-IN" sz="2800" dirty="0" err="1" smtClean="0">
                <a:latin typeface="Times New Roman" pitchFamily="18" charset="0"/>
                <a:cs typeface="Times New Roman" pitchFamily="18" charset="0"/>
              </a:rPr>
              <a:t>overexpression</a:t>
            </a:r>
            <a:r>
              <a:rPr lang="en-IN" sz="2800" dirty="0" smtClean="0">
                <a:latin typeface="Times New Roman" pitchFamily="18" charset="0"/>
                <a:cs typeface="Times New Roman" pitchFamily="18" charset="0"/>
              </a:rPr>
              <a:t> of the epidermal growth factor receptor.</a:t>
            </a:r>
          </a:p>
          <a:p>
            <a:endParaRPr lang="en-IN" sz="2800" dirty="0" smtClean="0">
              <a:latin typeface="Times New Roman" pitchFamily="18" charset="0"/>
              <a:cs typeface="Times New Roman" pitchFamily="18" charset="0"/>
            </a:endParaRPr>
          </a:p>
          <a:p>
            <a:r>
              <a:rPr lang="en-IN" sz="2800" dirty="0" smtClean="0">
                <a:latin typeface="Times New Roman" pitchFamily="18" charset="0"/>
                <a:cs typeface="Times New Roman" pitchFamily="18" charset="0"/>
              </a:rPr>
              <a:t>A low </a:t>
            </a:r>
            <a:r>
              <a:rPr lang="en-IN" sz="2800" dirty="0" err="1" smtClean="0">
                <a:latin typeface="Times New Roman" pitchFamily="18" charset="0"/>
                <a:cs typeface="Times New Roman" pitchFamily="18" charset="0"/>
              </a:rPr>
              <a:t>glycemic</a:t>
            </a:r>
            <a:r>
              <a:rPr lang="en-IN" sz="2800" dirty="0" smtClean="0">
                <a:latin typeface="Times New Roman" pitchFamily="18" charset="0"/>
                <a:cs typeface="Times New Roman" pitchFamily="18" charset="0"/>
              </a:rPr>
              <a:t> load diet has been shown to be beneficial in patients with acne </a:t>
            </a:r>
            <a:r>
              <a:rPr lang="en-IN" sz="2800" dirty="0" err="1" smtClean="0">
                <a:latin typeface="Times New Roman" pitchFamily="18" charset="0"/>
                <a:cs typeface="Times New Roman" pitchFamily="18" charset="0"/>
              </a:rPr>
              <a:t>vulgaris</a:t>
            </a:r>
            <a:r>
              <a:rPr lang="en-IN" sz="2800" dirty="0" smtClean="0">
                <a:latin typeface="Times New Roman" pitchFamily="18" charset="0"/>
                <a:cs typeface="Times New Roman" pitchFamily="18" charset="0"/>
              </a:rPr>
              <a:t>.</a:t>
            </a:r>
            <a:endParaRPr lang="en-IN" sz="2800" dirty="0">
              <a:latin typeface="Times New Roman" pitchFamily="18" charset="0"/>
              <a:cs typeface="Times New Roman" pitchFamily="18" charset="0"/>
            </a:endParaRPr>
          </a:p>
        </p:txBody>
      </p:sp>
    </p:spTree>
    <p:extLst>
      <p:ext uri="{BB962C8B-B14F-4D97-AF65-F5344CB8AC3E}">
        <p14:creationId xmlns:p14="http://schemas.microsoft.com/office/powerpoint/2010/main" val="12777386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a:blip r:embed="rId2" cstate="print"/>
          <a:srcRect l="47222" t="25468" r="6481" b="13597"/>
          <a:stretch>
            <a:fillRect/>
          </a:stretch>
        </p:blipFill>
        <p:spPr bwMode="auto">
          <a:xfrm>
            <a:off x="152399" y="42672"/>
            <a:ext cx="9209903" cy="681532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i="1" dirty="0"/>
              <a:t>Androgen-mediated sebum </a:t>
            </a:r>
            <a:r>
              <a:rPr lang="en-IN" sz="3200" b="1" i="1" dirty="0" smtClean="0"/>
              <a:t>production</a:t>
            </a:r>
            <a:endParaRPr lang="en-IN" sz="3200" b="1" dirty="0"/>
          </a:p>
        </p:txBody>
      </p:sp>
      <p:sp>
        <p:nvSpPr>
          <p:cNvPr id="3" name="Content Placeholder 2"/>
          <p:cNvSpPr>
            <a:spLocks noGrp="1"/>
          </p:cNvSpPr>
          <p:nvPr>
            <p:ph idx="1"/>
          </p:nvPr>
        </p:nvSpPr>
        <p:spPr>
          <a:xfrm>
            <a:off x="152400" y="1371600"/>
            <a:ext cx="8686800" cy="4953000"/>
          </a:xfrm>
        </p:spPr>
        <p:txBody>
          <a:bodyPr>
            <a:noAutofit/>
          </a:bodyPr>
          <a:lstStyle/>
          <a:p>
            <a:r>
              <a:rPr lang="en-IN" sz="2400" dirty="0" err="1">
                <a:latin typeface="Times New Roman" pitchFamily="18" charset="0"/>
                <a:cs typeface="Times New Roman" pitchFamily="18" charset="0"/>
              </a:rPr>
              <a:t>Hyperinsulinemia</a:t>
            </a:r>
            <a:r>
              <a:rPr lang="en-IN" sz="2400" dirty="0">
                <a:latin typeface="Times New Roman" pitchFamily="18" charset="0"/>
                <a:cs typeface="Times New Roman" pitchFamily="18" charset="0"/>
              </a:rPr>
              <a:t> may promote acne by its well-established androgenic </a:t>
            </a:r>
            <a:r>
              <a:rPr lang="en-IN" sz="2400" dirty="0" smtClean="0">
                <a:latin typeface="Times New Roman" pitchFamily="18" charset="0"/>
                <a:cs typeface="Times New Roman" pitchFamily="18" charset="0"/>
              </a:rPr>
              <a:t>effect.</a:t>
            </a:r>
            <a:endParaRPr lang="en-IN" sz="2400" baseline="30000" dirty="0" smtClean="0">
              <a:latin typeface="Times New Roman" pitchFamily="18" charset="0"/>
              <a:cs typeface="Times New Roman" pitchFamily="18" charset="0"/>
            </a:endParaRPr>
          </a:p>
          <a:p>
            <a:endParaRPr lang="en-IN" sz="2400" dirty="0" smtClean="0">
              <a:latin typeface="Times New Roman" pitchFamily="18" charset="0"/>
              <a:cs typeface="Times New Roman" pitchFamily="18" charset="0"/>
            </a:endParaRPr>
          </a:p>
          <a:p>
            <a:r>
              <a:rPr lang="en-IN" sz="2400" dirty="0" smtClean="0">
                <a:latin typeface="Times New Roman" pitchFamily="18" charset="0"/>
                <a:cs typeface="Times New Roman" pitchFamily="18" charset="0"/>
              </a:rPr>
              <a:t>Both </a:t>
            </a:r>
            <a:r>
              <a:rPr lang="en-IN" sz="2400" dirty="0">
                <a:latin typeface="Times New Roman" pitchFamily="18" charset="0"/>
                <a:cs typeface="Times New Roman" pitchFamily="18" charset="0"/>
              </a:rPr>
              <a:t>insulin and IGF-1 stimulate the synthesis of androgens in ovarian and testicular </a:t>
            </a:r>
            <a:r>
              <a:rPr lang="en-IN" sz="2400" dirty="0" smtClean="0">
                <a:latin typeface="Times New Roman" pitchFamily="18" charset="0"/>
                <a:cs typeface="Times New Roman" pitchFamily="18" charset="0"/>
              </a:rPr>
              <a:t>tissues.</a:t>
            </a:r>
          </a:p>
          <a:p>
            <a:endParaRPr lang="en-IN" sz="2400" dirty="0" smtClean="0">
              <a:latin typeface="Times New Roman" pitchFamily="18" charset="0"/>
              <a:cs typeface="Times New Roman" pitchFamily="18" charset="0"/>
            </a:endParaRPr>
          </a:p>
          <a:p>
            <a:r>
              <a:rPr lang="en-IN" sz="2400" dirty="0" smtClean="0">
                <a:latin typeface="Times New Roman" pitchFamily="18" charset="0"/>
                <a:cs typeface="Times New Roman" pitchFamily="18" charset="0"/>
              </a:rPr>
              <a:t>Insulin </a:t>
            </a:r>
            <a:r>
              <a:rPr lang="en-IN" sz="2400" dirty="0">
                <a:latin typeface="Times New Roman" pitchFamily="18" charset="0"/>
                <a:cs typeface="Times New Roman" pitchFamily="18" charset="0"/>
              </a:rPr>
              <a:t>and IGF-1 inhibit the hepatic synthesis of sex hormone-binding globulin (SHBG), thereby increasing the bioavailability of circulating androgens to </a:t>
            </a:r>
            <a:r>
              <a:rPr lang="en-IN" sz="2400" dirty="0" smtClean="0">
                <a:latin typeface="Times New Roman" pitchFamily="18" charset="0"/>
                <a:cs typeface="Times New Roman" pitchFamily="18" charset="0"/>
              </a:rPr>
              <a:t>tissues.</a:t>
            </a:r>
          </a:p>
          <a:p>
            <a:endParaRPr lang="en-IN" sz="2400" dirty="0" smtClean="0">
              <a:latin typeface="Times New Roman" pitchFamily="18" charset="0"/>
              <a:cs typeface="Times New Roman" pitchFamily="18" charset="0"/>
            </a:endParaRPr>
          </a:p>
          <a:p>
            <a:r>
              <a:rPr lang="en-IN" sz="2400" dirty="0" smtClean="0">
                <a:latin typeface="Times New Roman" pitchFamily="18" charset="0"/>
                <a:cs typeface="Times New Roman" pitchFamily="18" charset="0"/>
              </a:rPr>
              <a:t>Sebum </a:t>
            </a:r>
            <a:r>
              <a:rPr lang="en-IN" sz="2400" dirty="0">
                <a:latin typeface="Times New Roman" pitchFamily="18" charset="0"/>
                <a:cs typeface="Times New Roman" pitchFamily="18" charset="0"/>
              </a:rPr>
              <a:t>production is also stimulated by insulin and IGF-1</a:t>
            </a:r>
          </a:p>
        </p:txBody>
      </p:sp>
    </p:spTree>
    <p:extLst>
      <p:ext uri="{BB962C8B-B14F-4D97-AF65-F5344CB8AC3E}">
        <p14:creationId xmlns:p14="http://schemas.microsoft.com/office/powerpoint/2010/main" val="14962152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Grp="1" noChangeAspect="1" noChangeArrowheads="1"/>
          </p:cNvPicPr>
          <p:nvPr>
            <p:ph idx="1"/>
          </p:nvPr>
        </p:nvPicPr>
        <p:blipFill>
          <a:blip r:embed="rId2" cstate="print"/>
          <a:srcRect l="13889" t="12293" r="28704" b="10303"/>
          <a:stretch>
            <a:fillRect/>
          </a:stretch>
        </p:blipFill>
        <p:spPr bwMode="auto">
          <a:xfrm>
            <a:off x="1295400" y="1143000"/>
            <a:ext cx="6634264" cy="502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800" i="1" dirty="0"/>
              <a:t>Inflammation</a:t>
            </a:r>
            <a:endParaRPr lang="en-IN" sz="2800" dirty="0"/>
          </a:p>
        </p:txBody>
      </p:sp>
      <p:sp>
        <p:nvSpPr>
          <p:cNvPr id="3" name="Content Placeholder 2"/>
          <p:cNvSpPr>
            <a:spLocks noGrp="1"/>
          </p:cNvSpPr>
          <p:nvPr>
            <p:ph idx="1"/>
          </p:nvPr>
        </p:nvSpPr>
        <p:spPr/>
        <p:txBody>
          <a:bodyPr>
            <a:noAutofit/>
          </a:bodyPr>
          <a:lstStyle/>
          <a:p>
            <a:r>
              <a:rPr lang="en-IN" sz="2800" dirty="0">
                <a:latin typeface="Times New Roman" pitchFamily="18" charset="0"/>
                <a:cs typeface="Times New Roman" pitchFamily="18" charset="0"/>
              </a:rPr>
              <a:t>An important dietary factor that influences inflammation is the relative intake of ω-6 and ω-3 polyunsaturated fatty acids (PUFAs) in </a:t>
            </a:r>
            <a:r>
              <a:rPr lang="en-IN" sz="2800" dirty="0" smtClean="0">
                <a:latin typeface="Times New Roman" pitchFamily="18" charset="0"/>
                <a:cs typeface="Times New Roman" pitchFamily="18" charset="0"/>
              </a:rPr>
              <a:t>food.</a:t>
            </a:r>
            <a:endParaRPr lang="en-IN" sz="2800" baseline="30000" dirty="0" smtClean="0">
              <a:latin typeface="Times New Roman" pitchFamily="18" charset="0"/>
              <a:cs typeface="Times New Roman" pitchFamily="18" charset="0"/>
            </a:endParaRPr>
          </a:p>
          <a:p>
            <a:r>
              <a:rPr lang="en-IN" sz="2800" b="1" dirty="0" smtClean="0">
                <a:latin typeface="Times New Roman" pitchFamily="18" charset="0"/>
                <a:cs typeface="Times New Roman" pitchFamily="18" charset="0"/>
              </a:rPr>
              <a:t>A </a:t>
            </a:r>
            <a:r>
              <a:rPr lang="en-IN" sz="2800" b="1" dirty="0">
                <a:latin typeface="Times New Roman" pitchFamily="18" charset="0"/>
                <a:cs typeface="Times New Roman" pitchFamily="18" charset="0"/>
              </a:rPr>
              <a:t>typical western diet </a:t>
            </a:r>
            <a:r>
              <a:rPr lang="en-IN" sz="2800" dirty="0">
                <a:latin typeface="Times New Roman" pitchFamily="18" charset="0"/>
                <a:cs typeface="Times New Roman" pitchFamily="18" charset="0"/>
              </a:rPr>
              <a:t>has a significantly higher concentration of w-6 PUFAs at the expense of w-3 PUFAs because of the predominance of ω-6 PUFAs in most vegetable oils and processed foods made with these </a:t>
            </a:r>
            <a:r>
              <a:rPr lang="en-IN" sz="2800" dirty="0" smtClean="0">
                <a:latin typeface="Times New Roman" pitchFamily="18" charset="0"/>
                <a:cs typeface="Times New Roman" pitchFamily="18" charset="0"/>
              </a:rPr>
              <a:t>oils.</a:t>
            </a:r>
          </a:p>
          <a:p>
            <a:r>
              <a:rPr lang="en-IN" sz="2800" dirty="0" smtClean="0">
                <a:latin typeface="Times New Roman" pitchFamily="18" charset="0"/>
                <a:cs typeface="Times New Roman" pitchFamily="18" charset="0"/>
              </a:rPr>
              <a:t>In </a:t>
            </a:r>
            <a:r>
              <a:rPr lang="en-IN" sz="2800" dirty="0">
                <a:latin typeface="Times New Roman" pitchFamily="18" charset="0"/>
                <a:cs typeface="Times New Roman" pitchFamily="18" charset="0"/>
              </a:rPr>
              <a:t>the current US diet, the ratio of ω-6/ω-3 PUFA has risen </a:t>
            </a:r>
            <a:r>
              <a:rPr lang="en-IN" sz="2800" b="1" dirty="0">
                <a:latin typeface="Times New Roman" pitchFamily="18" charset="0"/>
                <a:cs typeface="Times New Roman" pitchFamily="18" charset="0"/>
              </a:rPr>
              <a:t>to 10:1</a:t>
            </a:r>
            <a:r>
              <a:rPr lang="en-IN" sz="2800" dirty="0">
                <a:latin typeface="Times New Roman" pitchFamily="18" charset="0"/>
                <a:cs typeface="Times New Roman" pitchFamily="18" charset="0"/>
              </a:rPr>
              <a:t>, whereas in non-westernized diets it has been estimated to be between 2 and </a:t>
            </a:r>
            <a:r>
              <a:rPr lang="en-IN" sz="2800" b="1" dirty="0" smtClean="0">
                <a:latin typeface="Times New Roman" pitchFamily="18" charset="0"/>
                <a:cs typeface="Times New Roman" pitchFamily="18" charset="0"/>
              </a:rPr>
              <a:t>3:1.</a:t>
            </a:r>
          </a:p>
        </p:txBody>
      </p:sp>
    </p:spTree>
    <p:extLst>
      <p:ext uri="{BB962C8B-B14F-4D97-AF65-F5344CB8AC3E}">
        <p14:creationId xmlns:p14="http://schemas.microsoft.com/office/powerpoint/2010/main" val="287453004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838200"/>
            <a:ext cx="8229600" cy="457200"/>
          </a:xfrm>
        </p:spPr>
        <p:txBody>
          <a:bodyPr>
            <a:normAutofit/>
          </a:bodyPr>
          <a:lstStyle/>
          <a:p>
            <a:r>
              <a:rPr lang="en-US" sz="1600" dirty="0" smtClean="0">
                <a:solidFill>
                  <a:schemeClr val="tx1"/>
                </a:solidFill>
              </a:rPr>
              <a:t>Relationship of dietary PUFA to cytokine and </a:t>
            </a:r>
            <a:r>
              <a:rPr lang="en-US" sz="1600" dirty="0" err="1" smtClean="0">
                <a:solidFill>
                  <a:schemeClr val="tx1"/>
                </a:solidFill>
              </a:rPr>
              <a:t>eicosanoid</a:t>
            </a:r>
            <a:r>
              <a:rPr lang="en-US" sz="1600" dirty="0" smtClean="0">
                <a:solidFill>
                  <a:schemeClr val="tx1"/>
                </a:solidFill>
              </a:rPr>
              <a:t> profiles in acne</a:t>
            </a:r>
            <a:endParaRPr lang="en-US" sz="1600" dirty="0">
              <a:solidFill>
                <a:schemeClr val="tx1"/>
              </a:solidFill>
            </a:endParaRPr>
          </a:p>
        </p:txBody>
      </p:sp>
      <p:sp>
        <p:nvSpPr>
          <p:cNvPr id="5" name="Content Placeholder 4"/>
          <p:cNvSpPr>
            <a:spLocks noGrp="1"/>
          </p:cNvSpPr>
          <p:nvPr>
            <p:ph sz="half" idx="1"/>
          </p:nvPr>
        </p:nvSpPr>
        <p:spPr/>
        <p:txBody>
          <a:bodyPr>
            <a:normAutofit/>
          </a:bodyPr>
          <a:lstStyle/>
          <a:p>
            <a:endParaRPr lang="en-US" dirty="0" smtClean="0"/>
          </a:p>
        </p:txBody>
      </p:sp>
      <p:sp>
        <p:nvSpPr>
          <p:cNvPr id="6" name="Content Placeholder 5"/>
          <p:cNvSpPr>
            <a:spLocks noGrp="1"/>
          </p:cNvSpPr>
          <p:nvPr>
            <p:ph sz="half" idx="2"/>
          </p:nvPr>
        </p:nvSpPr>
        <p:spPr>
          <a:xfrm>
            <a:off x="4800600" y="1600200"/>
            <a:ext cx="3810000" cy="4525963"/>
          </a:xfrm>
        </p:spPr>
        <p:txBody>
          <a:bodyPr>
            <a:normAutofit/>
          </a:bodyPr>
          <a:lstStyle/>
          <a:p>
            <a:endParaRPr lang="en-US" dirty="0"/>
          </a:p>
        </p:txBody>
      </p:sp>
      <p:graphicFrame>
        <p:nvGraphicFramePr>
          <p:cNvPr id="7" name="Table 6"/>
          <p:cNvGraphicFramePr>
            <a:graphicFrameLocks noGrp="1"/>
          </p:cNvGraphicFramePr>
          <p:nvPr/>
        </p:nvGraphicFramePr>
        <p:xfrm>
          <a:off x="762000" y="1524000"/>
          <a:ext cx="7543800" cy="4394200"/>
        </p:xfrm>
        <a:graphic>
          <a:graphicData uri="http://schemas.openxmlformats.org/drawingml/2006/table">
            <a:tbl>
              <a:tblPr firstRow="1" bandRow="1">
                <a:tableStyleId>{5C22544A-7EE6-4342-B048-85BDC9FD1C3A}</a:tableStyleId>
              </a:tblPr>
              <a:tblGrid>
                <a:gridCol w="3771900"/>
                <a:gridCol w="3771900"/>
              </a:tblGrid>
              <a:tr h="21971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Typical western diet: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ω-6/ω-3 PUFA = 10:1 (vegetable oils and processed foods)</a:t>
                      </a:r>
                    </a:p>
                    <a:p>
                      <a:endParaRPr lang="en-US" dirty="0"/>
                    </a:p>
                  </a:txBody>
                  <a:tcPr/>
                </a:tc>
                <a:tc>
                  <a:txBody>
                    <a:bodyPr/>
                    <a:lstStyle/>
                    <a:p>
                      <a:r>
                        <a:rPr lang="en-US" dirty="0" smtClean="0"/>
                        <a:t>Non-westernized diet:</a:t>
                      </a:r>
                    </a:p>
                    <a:p>
                      <a:r>
                        <a:rPr lang="en-US" dirty="0" smtClean="0"/>
                        <a:t> ω-6/ω -3 PUFA = 2:1 or 3:1</a:t>
                      </a:r>
                    </a:p>
                  </a:txBody>
                  <a:tcPr/>
                </a:tc>
              </a:tr>
              <a:tr h="21971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↑ω-6 + ↓ω-3 → </a:t>
                      </a:r>
                      <a:r>
                        <a:rPr lang="en-US" dirty="0" err="1" smtClean="0"/>
                        <a:t>proinflammatory</a:t>
                      </a:r>
                      <a:r>
                        <a:rPr lang="en-US" dirty="0" smtClean="0"/>
                        <a:t> cytokines and </a:t>
                      </a:r>
                      <a:r>
                        <a:rPr lang="en-US" dirty="0" err="1" smtClean="0"/>
                        <a:t>eicosanoid</a:t>
                      </a:r>
                      <a:r>
                        <a:rPr lang="en-US" dirty="0" smtClean="0"/>
                        <a:t>  profile</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↓ω-6 + ↑ω-3 → </a:t>
                      </a:r>
                      <a:r>
                        <a:rPr lang="en-US" dirty="0" smtClean="0"/>
                        <a:t> LOW  inflammatory cytokines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and </a:t>
                      </a:r>
                      <a:r>
                        <a:rPr lang="en-US" dirty="0" err="1" smtClean="0"/>
                        <a:t>eicosanoids</a:t>
                      </a:r>
                      <a:r>
                        <a:rPr lang="en-US" dirty="0" smtClean="0"/>
                        <a:t> (↓IL-1</a:t>
                      </a:r>
                      <a:r>
                        <a:rPr lang="el-GR" dirty="0" smtClean="0"/>
                        <a:t>β, </a:t>
                      </a:r>
                      <a:r>
                        <a:rPr lang="en-US" dirty="0" smtClean="0"/>
                        <a:t>IL-1</a:t>
                      </a:r>
                      <a:r>
                        <a:rPr lang="el-GR" dirty="0" smtClean="0"/>
                        <a:t>α , </a:t>
                      </a:r>
                      <a:r>
                        <a:rPr lang="en-US" dirty="0" smtClean="0"/>
                        <a:t>TNF-</a:t>
                      </a:r>
                      <a:r>
                        <a:rPr lang="el-GR" dirty="0" smtClean="0"/>
                        <a:t>α , </a:t>
                      </a:r>
                      <a:r>
                        <a:rPr lang="en-US" dirty="0" smtClean="0"/>
                        <a:t>IL-6, IL-8, PGE2, LTB4)</a:t>
                      </a:r>
                    </a:p>
                    <a:p>
                      <a:endParaRPr lang="en-US" dirty="0"/>
                    </a:p>
                  </a:txBody>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458200" cy="6705600"/>
          </a:xfrm>
        </p:spPr>
        <p:txBody>
          <a:bodyPr>
            <a:noAutofit/>
          </a:bodyPr>
          <a:lstStyle/>
          <a:p>
            <a:r>
              <a:rPr lang="en-IN" sz="2400" dirty="0">
                <a:latin typeface="Times New Roman" pitchFamily="18" charset="0"/>
                <a:cs typeface="Times New Roman" pitchFamily="18" charset="0"/>
              </a:rPr>
              <a:t>A</a:t>
            </a:r>
            <a:r>
              <a:rPr lang="en-IN" sz="2400" dirty="0" smtClean="0">
                <a:latin typeface="Times New Roman" pitchFamily="18" charset="0"/>
                <a:cs typeface="Times New Roman" pitchFamily="18" charset="0"/>
              </a:rPr>
              <a:t>verage western diet - </a:t>
            </a:r>
            <a:r>
              <a:rPr lang="en-IN" sz="2400" dirty="0" err="1" smtClean="0">
                <a:latin typeface="Times New Roman" pitchFamily="18" charset="0"/>
                <a:cs typeface="Times New Roman" pitchFamily="18" charset="0"/>
              </a:rPr>
              <a:t>proinflammatory</a:t>
            </a:r>
            <a:r>
              <a:rPr lang="en-IN" sz="2400" dirty="0" smtClean="0">
                <a:latin typeface="Times New Roman" pitchFamily="18" charset="0"/>
                <a:cs typeface="Times New Roman" pitchFamily="18" charset="0"/>
              </a:rPr>
              <a:t> cytokine and eicosanoid profile that underlies the development of a variety of inflammatory disorders, including acne.</a:t>
            </a:r>
          </a:p>
          <a:p>
            <a:endParaRPr lang="en-IN" sz="2400" dirty="0" smtClean="0">
              <a:latin typeface="Times New Roman" pitchFamily="18" charset="0"/>
              <a:cs typeface="Times New Roman" pitchFamily="18" charset="0"/>
            </a:endParaRPr>
          </a:p>
          <a:p>
            <a:r>
              <a:rPr lang="en-IN" sz="2400" dirty="0" smtClean="0">
                <a:latin typeface="Times New Roman" pitchFamily="18" charset="0"/>
                <a:cs typeface="Times New Roman" pitchFamily="18" charset="0"/>
              </a:rPr>
              <a:t>Non-westernized diet - beneficial effect in acne is free of processed food, cereal grains, dairy products, refined sugar and refined oil,</a:t>
            </a:r>
          </a:p>
          <a:p>
            <a:endParaRPr lang="en-IN" sz="2400" dirty="0" smtClean="0">
              <a:latin typeface="Times New Roman" pitchFamily="18" charset="0"/>
              <a:cs typeface="Times New Roman" pitchFamily="18" charset="0"/>
            </a:endParaRPr>
          </a:p>
          <a:p>
            <a:r>
              <a:rPr lang="en-IN" sz="2400" dirty="0" smtClean="0">
                <a:latin typeface="Times New Roman" pitchFamily="18" charset="0"/>
                <a:cs typeface="Times New Roman" pitchFamily="18" charset="0"/>
              </a:rPr>
              <a:t>increased consumption of dietary ω-3 PUFA may be therapeutic, suppress inflammatory cytokine production.</a:t>
            </a:r>
          </a:p>
          <a:p>
            <a:endParaRPr lang="en-IN" sz="2400" dirty="0" smtClean="0">
              <a:latin typeface="Times New Roman" pitchFamily="18" charset="0"/>
              <a:cs typeface="Times New Roman" pitchFamily="18" charset="0"/>
            </a:endParaRPr>
          </a:p>
          <a:p>
            <a:r>
              <a:rPr lang="en-IN" sz="2400" dirty="0" smtClean="0">
                <a:latin typeface="Times New Roman" pitchFamily="18" charset="0"/>
                <a:cs typeface="Times New Roman" pitchFamily="18" charset="0"/>
              </a:rPr>
              <a:t>dietary ω-3 fatty acids -inhibit synthesis of </a:t>
            </a:r>
            <a:r>
              <a:rPr lang="en-IN" sz="2400" dirty="0" err="1" smtClean="0">
                <a:latin typeface="Times New Roman" pitchFamily="18" charset="0"/>
                <a:cs typeface="Times New Roman" pitchFamily="18" charset="0"/>
              </a:rPr>
              <a:t>proinflammatory</a:t>
            </a:r>
            <a:r>
              <a:rPr lang="en-IN" sz="2400" dirty="0" smtClean="0">
                <a:latin typeface="Times New Roman" pitchFamily="18" charset="0"/>
                <a:cs typeface="Times New Roman" pitchFamily="18" charset="0"/>
              </a:rPr>
              <a:t> </a:t>
            </a:r>
            <a:r>
              <a:rPr lang="en-IN" sz="2400" dirty="0" err="1" smtClean="0">
                <a:latin typeface="Times New Roman" pitchFamily="18" charset="0"/>
                <a:cs typeface="Times New Roman" pitchFamily="18" charset="0"/>
              </a:rPr>
              <a:t>eicosanoids</a:t>
            </a:r>
            <a:r>
              <a:rPr lang="en-IN" sz="2400" dirty="0" smtClean="0">
                <a:latin typeface="Times New Roman" pitchFamily="18" charset="0"/>
                <a:cs typeface="Times New Roman" pitchFamily="18" charset="0"/>
              </a:rPr>
              <a:t> prostaglandin E2 and </a:t>
            </a:r>
            <a:r>
              <a:rPr lang="en-IN" sz="2400" dirty="0" err="1" smtClean="0">
                <a:latin typeface="Times New Roman" pitchFamily="18" charset="0"/>
                <a:cs typeface="Times New Roman" pitchFamily="18" charset="0"/>
              </a:rPr>
              <a:t>leukotriene</a:t>
            </a:r>
            <a:r>
              <a:rPr lang="en-IN" sz="2400" dirty="0" smtClean="0">
                <a:latin typeface="Times New Roman" pitchFamily="18" charset="0"/>
                <a:cs typeface="Times New Roman" pitchFamily="18" charset="0"/>
              </a:rPr>
              <a:t> B4.</a:t>
            </a:r>
          </a:p>
          <a:p>
            <a:endParaRPr lang="en-IN" sz="2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401235823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000" dirty="0"/>
              <a:t>Psoriasis</a:t>
            </a:r>
          </a:p>
        </p:txBody>
      </p:sp>
      <p:sp>
        <p:nvSpPr>
          <p:cNvPr id="3" name="Content Placeholder 2"/>
          <p:cNvSpPr>
            <a:spLocks noGrp="1"/>
          </p:cNvSpPr>
          <p:nvPr>
            <p:ph idx="1"/>
          </p:nvPr>
        </p:nvSpPr>
        <p:spPr/>
        <p:txBody>
          <a:bodyPr>
            <a:normAutofit/>
          </a:bodyPr>
          <a:lstStyle/>
          <a:p>
            <a:endParaRPr lang="en-IN" sz="2800" dirty="0" smtClean="0">
              <a:latin typeface="Times New Roman" pitchFamily="18" charset="0"/>
              <a:cs typeface="Times New Roman" pitchFamily="18" charset="0"/>
            </a:endParaRPr>
          </a:p>
          <a:p>
            <a:r>
              <a:rPr lang="en-IN" sz="2800" dirty="0" smtClean="0">
                <a:latin typeface="Times New Roman" pitchFamily="18" charset="0"/>
                <a:cs typeface="Times New Roman" pitchFamily="18" charset="0"/>
              </a:rPr>
              <a:t>While </a:t>
            </a:r>
            <a:r>
              <a:rPr lang="en-IN" sz="2800" dirty="0">
                <a:latin typeface="Times New Roman" pitchFamily="18" charset="0"/>
                <a:cs typeface="Times New Roman" pitchFamily="18" charset="0"/>
              </a:rPr>
              <a:t>susceptibility to </a:t>
            </a:r>
            <a:r>
              <a:rPr lang="en-IN" sz="2800" dirty="0" smtClean="0">
                <a:latin typeface="Times New Roman" pitchFamily="18" charset="0"/>
                <a:cs typeface="Times New Roman" pitchFamily="18" charset="0"/>
              </a:rPr>
              <a:t>psoriasis </a:t>
            </a:r>
            <a:r>
              <a:rPr lang="en-IN" sz="2800" dirty="0">
                <a:latin typeface="Times New Roman" pitchFamily="18" charset="0"/>
                <a:cs typeface="Times New Roman" pitchFamily="18" charset="0"/>
              </a:rPr>
              <a:t>is inherited, the disease is influenced by environmental factors such as infections and stress, and possibly </a:t>
            </a:r>
            <a:r>
              <a:rPr lang="en-IN" sz="2800" dirty="0" smtClean="0">
                <a:latin typeface="Times New Roman" pitchFamily="18" charset="0"/>
                <a:cs typeface="Times New Roman" pitchFamily="18" charset="0"/>
              </a:rPr>
              <a:t>diet.</a:t>
            </a:r>
            <a:endParaRPr lang="en-IN" sz="2800" dirty="0">
              <a:latin typeface="Times New Roman" pitchFamily="18" charset="0"/>
              <a:cs typeface="Times New Roman" pitchFamily="18" charset="0"/>
            </a:endParaRPr>
          </a:p>
          <a:p>
            <a:endParaRPr lang="en-IN" sz="2800" dirty="0" smtClean="0">
              <a:latin typeface="Times New Roman" pitchFamily="18" charset="0"/>
              <a:cs typeface="Times New Roman" pitchFamily="18" charset="0"/>
            </a:endParaRPr>
          </a:p>
          <a:p>
            <a:r>
              <a:rPr lang="en-IN" sz="2800" dirty="0" smtClean="0">
                <a:latin typeface="Times New Roman" pitchFamily="18" charset="0"/>
                <a:cs typeface="Times New Roman" pitchFamily="18" charset="0"/>
              </a:rPr>
              <a:t>The </a:t>
            </a:r>
            <a:r>
              <a:rPr lang="en-IN" sz="2800" dirty="0">
                <a:latin typeface="Times New Roman" pitchFamily="18" charset="0"/>
                <a:cs typeface="Times New Roman" pitchFamily="18" charset="0"/>
              </a:rPr>
              <a:t>dietary factors that may play a role in psoriasis are as follows</a:t>
            </a:r>
            <a:r>
              <a:rPr lang="en-IN" sz="2800" dirty="0" smtClean="0">
                <a:latin typeface="Times New Roman" pitchFamily="18" charset="0"/>
                <a:cs typeface="Times New Roman" pitchFamily="18" charset="0"/>
              </a:rPr>
              <a:t>:</a:t>
            </a:r>
          </a:p>
          <a:p>
            <a:r>
              <a:rPr lang="en-IN" sz="2800" dirty="0" smtClean="0">
                <a:latin typeface="Times New Roman" pitchFamily="18" charset="0"/>
                <a:cs typeface="Times New Roman" pitchFamily="18" charset="0"/>
              </a:rPr>
              <a:t>Dietary restrictions </a:t>
            </a:r>
          </a:p>
          <a:p>
            <a:r>
              <a:rPr lang="en-IN" sz="2800" dirty="0" smtClean="0">
                <a:latin typeface="Times New Roman" pitchFamily="18" charset="0"/>
                <a:cs typeface="Times New Roman" pitchFamily="18" charset="0"/>
              </a:rPr>
              <a:t>Dietary therapy</a:t>
            </a:r>
            <a:endParaRPr lang="en-IN" sz="2800" dirty="0">
              <a:latin typeface="Times New Roman" pitchFamily="18" charset="0"/>
              <a:cs typeface="Times New Roman" pitchFamily="18" charset="0"/>
            </a:endParaRPr>
          </a:p>
        </p:txBody>
      </p:sp>
    </p:spTree>
    <p:extLst>
      <p:ext uri="{BB962C8B-B14F-4D97-AF65-F5344CB8AC3E}">
        <p14:creationId xmlns:p14="http://schemas.microsoft.com/office/powerpoint/2010/main" val="10512717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458200" cy="5668963"/>
          </a:xfrm>
        </p:spPr>
        <p:txBody>
          <a:bodyPr>
            <a:normAutofit/>
          </a:bodyPr>
          <a:lstStyle/>
          <a:p>
            <a:endParaRPr lang="en-IN"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5029622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324600"/>
          </a:xfrm>
        </p:spPr>
        <p:txBody>
          <a:bodyPr>
            <a:noAutofit/>
          </a:bodyPr>
          <a:lstStyle/>
          <a:p>
            <a:pPr>
              <a:buNone/>
            </a:pPr>
            <a:r>
              <a:rPr lang="en-IN" sz="2800" b="1" dirty="0" smtClean="0">
                <a:solidFill>
                  <a:srgbClr val="FFFF00"/>
                </a:solidFill>
              </a:rPr>
              <a:t> </a:t>
            </a:r>
            <a:r>
              <a:rPr lang="en-IN" sz="2800" b="1" dirty="0" smtClean="0"/>
              <a:t>Energy intake</a:t>
            </a:r>
          </a:p>
          <a:p>
            <a:r>
              <a:rPr lang="en-IN" sz="2800" dirty="0" smtClean="0"/>
              <a:t>Fasting period, low calorie diet, vegetarian diet – </a:t>
            </a:r>
            <a:r>
              <a:rPr lang="en-IN" sz="2800" dirty="0" err="1" smtClean="0"/>
              <a:t>dec</a:t>
            </a:r>
            <a:r>
              <a:rPr lang="en-IN" sz="2800" dirty="0" smtClean="0"/>
              <a:t> AA, </a:t>
            </a:r>
            <a:r>
              <a:rPr lang="en-IN" sz="2800" dirty="0" err="1" smtClean="0"/>
              <a:t>dec</a:t>
            </a:r>
            <a:r>
              <a:rPr lang="en-IN" sz="2800" dirty="0" smtClean="0"/>
              <a:t> CD4 cell activation , </a:t>
            </a:r>
            <a:r>
              <a:rPr lang="en-IN" sz="2800" dirty="0" err="1" smtClean="0"/>
              <a:t>dec</a:t>
            </a:r>
            <a:r>
              <a:rPr lang="en-IN" sz="2800" dirty="0" smtClean="0"/>
              <a:t> oxidative stress &amp; inc anti- inflammatory cytokines            improve psoriasis.</a:t>
            </a:r>
          </a:p>
          <a:p>
            <a:r>
              <a:rPr lang="en-IN" sz="2800" dirty="0" smtClean="0"/>
              <a:t>Psoriasis </a:t>
            </a:r>
            <a:r>
              <a:rPr lang="en-IN" sz="2800" dirty="0"/>
              <a:t>also has a positive correlation with body mass </a:t>
            </a:r>
            <a:r>
              <a:rPr lang="en-IN" sz="2800" dirty="0" smtClean="0"/>
              <a:t>index , </a:t>
            </a:r>
            <a:r>
              <a:rPr lang="en-IN" sz="2800" dirty="0"/>
              <a:t>hence, weight reduction is recommended in obese psoriatic patients</a:t>
            </a:r>
            <a:r>
              <a:rPr lang="en-IN" sz="2800" dirty="0" smtClean="0"/>
              <a:t>.</a:t>
            </a:r>
          </a:p>
          <a:p>
            <a:r>
              <a:rPr lang="en-IN" sz="2800" dirty="0" smtClean="0"/>
              <a:t>T</a:t>
            </a:r>
            <a:r>
              <a:rPr lang="en-US" sz="2800" dirty="0" smtClean="0"/>
              <a:t>he link between psoriasis, obesity and subsequent cardiovascular mortality is responsible for the higher risk of myocardial infarction seen among relatively young, severely affected psoriatic patients</a:t>
            </a:r>
            <a:endParaRPr lang="en-IN" sz="2800" dirty="0"/>
          </a:p>
        </p:txBody>
      </p:sp>
      <p:sp>
        <p:nvSpPr>
          <p:cNvPr id="4" name="Right Arrow 3"/>
          <p:cNvSpPr/>
          <p:nvPr/>
        </p:nvSpPr>
        <p:spPr>
          <a:xfrm>
            <a:off x="4876800" y="1828800"/>
            <a:ext cx="7620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971818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buNone/>
            </a:pPr>
            <a:r>
              <a:rPr lang="en-IN" sz="2800" b="1" i="1" dirty="0" smtClean="0"/>
              <a:t> </a:t>
            </a:r>
            <a:r>
              <a:rPr lang="en-IN" sz="2800" b="1" i="1" dirty="0" smtClean="0">
                <a:latin typeface="Times New Roman" pitchFamily="18" charset="0"/>
                <a:cs typeface="Times New Roman" pitchFamily="18" charset="0"/>
              </a:rPr>
              <a:t>Alcohol</a:t>
            </a:r>
          </a:p>
          <a:p>
            <a:r>
              <a:rPr lang="en-IN" sz="2800" dirty="0" smtClean="0">
                <a:latin typeface="Times New Roman" pitchFamily="18" charset="0"/>
                <a:cs typeface="Times New Roman" pitchFamily="18" charset="0"/>
              </a:rPr>
              <a:t>Alcohol stimulates histamine release and may thereby aggravate skin lesions.</a:t>
            </a:r>
            <a:endParaRPr lang="en-IN" sz="2800" baseline="30000" dirty="0" smtClean="0">
              <a:latin typeface="Times New Roman" pitchFamily="18" charset="0"/>
              <a:cs typeface="Times New Roman" pitchFamily="18" charset="0"/>
            </a:endParaRPr>
          </a:p>
          <a:p>
            <a:r>
              <a:rPr lang="en-IN" sz="2800" dirty="0" smtClean="0">
                <a:latin typeface="Times New Roman" pitchFamily="18" charset="0"/>
                <a:cs typeface="Times New Roman" pitchFamily="18" charset="0"/>
              </a:rPr>
              <a:t>Intake of alcohol is associated with a concomitant increase in intake of fatty foods and reduced consumption of fresh vegetables and fruits.</a:t>
            </a:r>
          </a:p>
          <a:p>
            <a:r>
              <a:rPr lang="en-IN" sz="2800" dirty="0" smtClean="0">
                <a:latin typeface="Times New Roman" pitchFamily="18" charset="0"/>
                <a:cs typeface="Times New Roman" pitchFamily="18" charset="0"/>
              </a:rPr>
              <a:t>Hence, alcohol intake should be restricted in psoriasis</a:t>
            </a:r>
          </a:p>
          <a:p>
            <a:r>
              <a:rPr lang="en-IN" sz="2800" dirty="0" smtClean="0">
                <a:latin typeface="Times New Roman" pitchFamily="18" charset="0"/>
                <a:cs typeface="Times New Roman" pitchFamily="18" charset="0"/>
              </a:rPr>
              <a:t>GFD diet also show improvement in psoriasis.</a:t>
            </a:r>
          </a:p>
          <a:p>
            <a:endParaRPr lang="en-US" sz="2800"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8686800" cy="6004560"/>
          </a:xfrm>
        </p:spPr>
        <p:txBody>
          <a:bodyPr>
            <a:normAutofit/>
          </a:bodyPr>
          <a:lstStyle/>
          <a:p>
            <a:pPr>
              <a:buNone/>
            </a:pPr>
            <a:r>
              <a:rPr lang="en-IN" b="1" i="1" dirty="0" smtClean="0"/>
              <a:t>  PUFAs</a:t>
            </a:r>
          </a:p>
          <a:p>
            <a:r>
              <a:rPr lang="en-IN" sz="2000" dirty="0">
                <a:latin typeface="Times New Roman" pitchFamily="18" charset="0"/>
                <a:cs typeface="Times New Roman" pitchFamily="18" charset="0"/>
              </a:rPr>
              <a:t>B</a:t>
            </a:r>
            <a:r>
              <a:rPr lang="en-IN" sz="2000" dirty="0" smtClean="0">
                <a:latin typeface="Times New Roman" pitchFamily="18" charset="0"/>
                <a:cs typeface="Times New Roman" pitchFamily="18" charset="0"/>
              </a:rPr>
              <a:t>eneficial </a:t>
            </a:r>
            <a:r>
              <a:rPr lang="en-IN" sz="2000" dirty="0">
                <a:latin typeface="Times New Roman" pitchFamily="18" charset="0"/>
                <a:cs typeface="Times New Roman" pitchFamily="18" charset="0"/>
              </a:rPr>
              <a:t>effect of fish and fish oil supplementation (rich in ω-3 PUFAs) on psoriasis and psoriatic arthritis. </a:t>
            </a:r>
            <a:r>
              <a:rPr lang="en-IN" sz="2000" dirty="0" smtClean="0">
                <a:latin typeface="Times New Roman" pitchFamily="18" charset="0"/>
                <a:cs typeface="Times New Roman" pitchFamily="18" charset="0"/>
              </a:rPr>
              <a:t>.</a:t>
            </a:r>
          </a:p>
          <a:p>
            <a:r>
              <a:rPr lang="en-IN" sz="2000" dirty="0" smtClean="0">
                <a:latin typeface="Times New Roman" pitchFamily="18" charset="0"/>
                <a:cs typeface="Times New Roman" pitchFamily="18" charset="0"/>
              </a:rPr>
              <a:t>Basis </a:t>
            </a:r>
            <a:r>
              <a:rPr lang="en-IN" sz="2000" dirty="0">
                <a:latin typeface="Times New Roman" pitchFamily="18" charset="0"/>
                <a:cs typeface="Times New Roman" pitchFamily="18" charset="0"/>
              </a:rPr>
              <a:t>for the anti-inflammatory effect of fish oil supplementation is the replacement of </a:t>
            </a:r>
            <a:r>
              <a:rPr lang="en-IN" sz="2000" dirty="0" err="1">
                <a:latin typeface="Times New Roman" pitchFamily="18" charset="0"/>
                <a:cs typeface="Times New Roman" pitchFamily="18" charset="0"/>
              </a:rPr>
              <a:t>proinflammatory</a:t>
            </a:r>
            <a:r>
              <a:rPr lang="en-IN" sz="2000" dirty="0">
                <a:latin typeface="Times New Roman" pitchFamily="18" charset="0"/>
                <a:cs typeface="Times New Roman" pitchFamily="18" charset="0"/>
              </a:rPr>
              <a:t> </a:t>
            </a:r>
            <a:r>
              <a:rPr lang="en-IN" sz="2000" dirty="0" err="1">
                <a:latin typeface="Times New Roman" pitchFamily="18" charset="0"/>
                <a:cs typeface="Times New Roman" pitchFamily="18" charset="0"/>
              </a:rPr>
              <a:t>arachidonic</a:t>
            </a:r>
            <a:r>
              <a:rPr lang="en-IN" sz="2000" dirty="0">
                <a:latin typeface="Times New Roman" pitchFamily="18" charset="0"/>
                <a:cs typeface="Times New Roman" pitchFamily="18" charset="0"/>
              </a:rPr>
              <a:t> acid in membrane phospholipids by anti-inflammatory ω-3 PUFAs (EPA and DHA</a:t>
            </a:r>
            <a:r>
              <a:rPr lang="en-IN" sz="2000" dirty="0" smtClean="0">
                <a:latin typeface="Times New Roman" pitchFamily="18" charset="0"/>
                <a:cs typeface="Times New Roman" pitchFamily="18" charset="0"/>
              </a:rPr>
              <a:t>)</a:t>
            </a:r>
            <a:r>
              <a:rPr lang="en-US" sz="2000" i="1" dirty="0" smtClean="0"/>
              <a:t> </a:t>
            </a:r>
          </a:p>
          <a:p>
            <a:endParaRPr lang="en-US" sz="2000" i="1" dirty="0" smtClean="0"/>
          </a:p>
          <a:p>
            <a:pPr>
              <a:buNone/>
            </a:pPr>
            <a:r>
              <a:rPr lang="en-US" sz="2000" b="1" i="1" dirty="0" smtClean="0"/>
              <a:t>PUFA intake in psoriasis</a:t>
            </a:r>
          </a:p>
          <a:p>
            <a:pPr>
              <a:buNone/>
            </a:pPr>
            <a:r>
              <a:rPr lang="en-US" sz="2000" dirty="0" smtClean="0"/>
              <a:t>       • Daily intake (170 g) of oily fish.</a:t>
            </a:r>
          </a:p>
          <a:p>
            <a:pPr>
              <a:buNone/>
            </a:pPr>
            <a:r>
              <a:rPr lang="en-US" sz="2000" dirty="0" smtClean="0"/>
              <a:t>       • EPA/DHA 1.8 g/day or fish oil (10 capsules three  times a day)</a:t>
            </a:r>
          </a:p>
          <a:p>
            <a:pPr>
              <a:buNone/>
            </a:pPr>
            <a:r>
              <a:rPr lang="en-US" sz="2000" dirty="0" smtClean="0"/>
              <a:t>       • </a:t>
            </a:r>
            <a:r>
              <a:rPr lang="en-US" sz="2000" dirty="0" err="1" smtClean="0"/>
              <a:t>Parenteral</a:t>
            </a:r>
            <a:r>
              <a:rPr lang="en-US" sz="2000" dirty="0" smtClean="0"/>
              <a:t> infusion of EPA and DHA 4.2 g/day –useful in acute </a:t>
            </a:r>
          </a:p>
          <a:p>
            <a:pPr>
              <a:buNone/>
            </a:pPr>
            <a:r>
              <a:rPr lang="en-US" sz="2000" dirty="0" smtClean="0"/>
              <a:t>            </a:t>
            </a:r>
            <a:r>
              <a:rPr lang="en-US" sz="2000" dirty="0" err="1" smtClean="0"/>
              <a:t>guttate</a:t>
            </a:r>
            <a:r>
              <a:rPr lang="en-US" sz="2000" dirty="0" smtClean="0"/>
              <a:t> psoriasis.</a:t>
            </a:r>
          </a:p>
          <a:p>
            <a:pPr>
              <a:buNone/>
            </a:pPr>
            <a:r>
              <a:rPr lang="en-US" sz="2000" dirty="0" smtClean="0"/>
              <a:t>       • Combined ω-3 and ω-6 fatty acid supplementation</a:t>
            </a:r>
          </a:p>
          <a:p>
            <a:pPr>
              <a:buNone/>
            </a:pPr>
            <a:r>
              <a:rPr lang="en-US" sz="2000" dirty="0" smtClean="0"/>
              <a:t>       (rationale: low concentration of PUFA in </a:t>
            </a:r>
            <a:r>
              <a:rPr lang="en-US" sz="2000" dirty="0" err="1" smtClean="0"/>
              <a:t>membranephospholipids</a:t>
            </a:r>
            <a:r>
              <a:rPr lang="en-US" sz="2000" dirty="0" smtClean="0"/>
              <a:t>, increased saturated fatty acids and decreased ω-6 fatty acid in psoriatic arthritis, high doses of </a:t>
            </a:r>
            <a:r>
              <a:rPr lang="en-US" sz="2000" dirty="0" err="1" smtClean="0"/>
              <a:t>linoleic</a:t>
            </a:r>
            <a:r>
              <a:rPr lang="en-US" sz="2000" dirty="0" smtClean="0"/>
              <a:t> acid suppressing LTB4 production).</a:t>
            </a:r>
            <a:endParaRPr lang="en-IN" sz="2000" dirty="0">
              <a:latin typeface="Times New Roman" pitchFamily="18" charset="0"/>
              <a:cs typeface="Times New Roman" pitchFamily="18" charset="0"/>
            </a:endParaRPr>
          </a:p>
        </p:txBody>
      </p:sp>
    </p:spTree>
    <p:extLst>
      <p:ext uri="{BB962C8B-B14F-4D97-AF65-F5344CB8AC3E}">
        <p14:creationId xmlns:p14="http://schemas.microsoft.com/office/powerpoint/2010/main" val="15282168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8686800" cy="5592763"/>
          </a:xfrm>
        </p:spPr>
        <p:txBody>
          <a:bodyPr>
            <a:normAutofit/>
          </a:bodyPr>
          <a:lstStyle/>
          <a:p>
            <a:pPr>
              <a:buNone/>
            </a:pPr>
            <a:r>
              <a:rPr lang="en-IN" sz="2800" b="1" i="1" dirty="0" smtClean="0"/>
              <a:t>  </a:t>
            </a:r>
            <a:r>
              <a:rPr lang="en-IN" sz="2800" b="1" i="1" dirty="0" smtClean="0">
                <a:latin typeface="Times New Roman" pitchFamily="18" charset="0"/>
                <a:cs typeface="Times New Roman" pitchFamily="18" charset="0"/>
              </a:rPr>
              <a:t>Oxidative </a:t>
            </a:r>
            <a:r>
              <a:rPr lang="en-IN" sz="2800" b="1" i="1" dirty="0">
                <a:latin typeface="Times New Roman" pitchFamily="18" charset="0"/>
                <a:cs typeface="Times New Roman" pitchFamily="18" charset="0"/>
              </a:rPr>
              <a:t>stress and </a:t>
            </a:r>
            <a:r>
              <a:rPr lang="en-IN" sz="2800" b="1" i="1" dirty="0" smtClean="0">
                <a:latin typeface="Times New Roman" pitchFamily="18" charset="0"/>
                <a:cs typeface="Times New Roman" pitchFamily="18" charset="0"/>
              </a:rPr>
              <a:t>antioxidants</a:t>
            </a:r>
            <a:endParaRPr lang="en-IN" sz="2800" b="1" i="1" dirty="0">
              <a:latin typeface="Times New Roman" pitchFamily="18" charset="0"/>
              <a:cs typeface="Times New Roman" pitchFamily="18" charset="0"/>
            </a:endParaRPr>
          </a:p>
          <a:p>
            <a:r>
              <a:rPr lang="en-IN" sz="2800" dirty="0" smtClean="0">
                <a:latin typeface="Times New Roman" pitchFamily="18" charset="0"/>
                <a:cs typeface="Times New Roman" pitchFamily="18" charset="0"/>
              </a:rPr>
              <a:t>Presence </a:t>
            </a:r>
            <a:r>
              <a:rPr lang="en-IN" sz="2800" dirty="0">
                <a:latin typeface="Times New Roman" pitchFamily="18" charset="0"/>
                <a:cs typeface="Times New Roman" pitchFamily="18" charset="0"/>
              </a:rPr>
              <a:t>of oxidative stress and the resultant increase in free-radical generation may play a role in the inflammatory mechanism of </a:t>
            </a:r>
            <a:r>
              <a:rPr lang="en-IN" sz="2800" dirty="0" smtClean="0">
                <a:latin typeface="Times New Roman" pitchFamily="18" charset="0"/>
                <a:cs typeface="Times New Roman" pitchFamily="18" charset="0"/>
              </a:rPr>
              <a:t>psoriasis.</a:t>
            </a:r>
          </a:p>
          <a:p>
            <a:r>
              <a:rPr lang="en-IN" sz="2800" dirty="0" smtClean="0">
                <a:latin typeface="Times New Roman" pitchFamily="18" charset="0"/>
                <a:cs typeface="Times New Roman" pitchFamily="18" charset="0"/>
              </a:rPr>
              <a:t>Consumption </a:t>
            </a:r>
            <a:r>
              <a:rPr lang="en-IN" sz="2800" dirty="0">
                <a:latin typeface="Times New Roman" pitchFamily="18" charset="0"/>
                <a:cs typeface="Times New Roman" pitchFamily="18" charset="0"/>
              </a:rPr>
              <a:t>of fresh fruits and vegetables, such as carrots and tomatoes, may be beneficial in psoriasis because of their high content of </a:t>
            </a:r>
            <a:r>
              <a:rPr lang="en-IN" sz="2800" dirty="0" err="1">
                <a:latin typeface="Times New Roman" pitchFamily="18" charset="0"/>
                <a:cs typeface="Times New Roman" pitchFamily="18" charset="0"/>
              </a:rPr>
              <a:t>carotenoids</a:t>
            </a:r>
            <a:r>
              <a:rPr lang="en-IN" sz="2800" dirty="0">
                <a:latin typeface="Times New Roman" pitchFamily="18" charset="0"/>
                <a:cs typeface="Times New Roman" pitchFamily="18" charset="0"/>
              </a:rPr>
              <a:t>, </a:t>
            </a:r>
            <a:r>
              <a:rPr lang="en-IN" sz="2800" dirty="0" err="1">
                <a:latin typeface="Times New Roman" pitchFamily="18" charset="0"/>
                <a:cs typeface="Times New Roman" pitchFamily="18" charset="0"/>
              </a:rPr>
              <a:t>flavonoids</a:t>
            </a:r>
            <a:r>
              <a:rPr lang="en-IN" sz="2800" dirty="0">
                <a:latin typeface="Times New Roman" pitchFamily="18" charset="0"/>
                <a:cs typeface="Times New Roman" pitchFamily="18" charset="0"/>
              </a:rPr>
              <a:t> and vitamin C</a:t>
            </a:r>
            <a:r>
              <a:rPr lang="en-IN" sz="2800" dirty="0" smtClean="0"/>
              <a:t>.</a:t>
            </a:r>
          </a:p>
        </p:txBody>
      </p:sp>
    </p:spTree>
    <p:extLst>
      <p:ext uri="{BB962C8B-B14F-4D97-AF65-F5344CB8AC3E}">
        <p14:creationId xmlns:p14="http://schemas.microsoft.com/office/powerpoint/2010/main" val="19135830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534400" cy="5897563"/>
          </a:xfrm>
        </p:spPr>
        <p:txBody>
          <a:bodyPr>
            <a:normAutofit/>
          </a:bodyPr>
          <a:lstStyle/>
          <a:p>
            <a:pPr>
              <a:buNone/>
            </a:pPr>
            <a:r>
              <a:rPr lang="en-IN" sz="2800" b="1" i="1" dirty="0" smtClean="0"/>
              <a:t>  </a:t>
            </a:r>
            <a:r>
              <a:rPr lang="en-IN" sz="2800" b="1" i="1" dirty="0" smtClean="0">
                <a:latin typeface="Times New Roman" pitchFamily="18" charset="0"/>
                <a:cs typeface="Times New Roman" pitchFamily="18" charset="0"/>
              </a:rPr>
              <a:t>General nutritional status</a:t>
            </a:r>
          </a:p>
          <a:p>
            <a:r>
              <a:rPr lang="en-IN" sz="2800" dirty="0" smtClean="0">
                <a:latin typeface="Times New Roman" pitchFamily="18" charset="0"/>
                <a:cs typeface="Times New Roman" pitchFamily="18" charset="0"/>
              </a:rPr>
              <a:t>Extensive psoriasis is known to result in nutritional deficiencies through the loss of proteins and other nutrients in the scales, resulting in </a:t>
            </a:r>
            <a:r>
              <a:rPr lang="en-IN" sz="2800" dirty="0" err="1" smtClean="0">
                <a:latin typeface="Times New Roman" pitchFamily="18" charset="0"/>
                <a:cs typeface="Times New Roman" pitchFamily="18" charset="0"/>
              </a:rPr>
              <a:t>hypoproteinemia</a:t>
            </a:r>
            <a:r>
              <a:rPr lang="en-IN" sz="2800" dirty="0" smtClean="0">
                <a:latin typeface="Times New Roman" pitchFamily="18" charset="0"/>
                <a:cs typeface="Times New Roman" pitchFamily="18" charset="0"/>
              </a:rPr>
              <a:t> and </a:t>
            </a:r>
            <a:r>
              <a:rPr lang="en-IN" sz="2800" dirty="0" err="1" smtClean="0">
                <a:latin typeface="Times New Roman" pitchFamily="18" charset="0"/>
                <a:cs typeface="Times New Roman" pitchFamily="18" charset="0"/>
              </a:rPr>
              <a:t>macrocytic</a:t>
            </a:r>
            <a:r>
              <a:rPr lang="en-IN" sz="2800" dirty="0" smtClean="0">
                <a:latin typeface="Times New Roman" pitchFamily="18" charset="0"/>
                <a:cs typeface="Times New Roman" pitchFamily="18" charset="0"/>
              </a:rPr>
              <a:t> </a:t>
            </a:r>
            <a:r>
              <a:rPr lang="en-IN" sz="2800" dirty="0" err="1" smtClean="0">
                <a:latin typeface="Times New Roman" pitchFamily="18" charset="0"/>
                <a:cs typeface="Times New Roman" pitchFamily="18" charset="0"/>
              </a:rPr>
              <a:t>anemia</a:t>
            </a:r>
            <a:r>
              <a:rPr lang="en-IN" sz="2800" dirty="0" smtClean="0">
                <a:latin typeface="Times New Roman" pitchFamily="18" charset="0"/>
                <a:cs typeface="Times New Roman" pitchFamily="18" charset="0"/>
              </a:rPr>
              <a:t>.</a:t>
            </a:r>
            <a:endParaRPr lang="en-IN" sz="2800" baseline="30000" dirty="0" smtClean="0">
              <a:latin typeface="Times New Roman" pitchFamily="18" charset="0"/>
              <a:cs typeface="Times New Roman" pitchFamily="18" charset="0"/>
            </a:endParaRPr>
          </a:p>
          <a:p>
            <a:r>
              <a:rPr lang="en-IN" sz="2800" dirty="0" err="1" smtClean="0">
                <a:latin typeface="Times New Roman" pitchFamily="18" charset="0"/>
                <a:cs typeface="Times New Roman" pitchFamily="18" charset="0"/>
              </a:rPr>
              <a:t>Methotrexate</a:t>
            </a:r>
            <a:r>
              <a:rPr lang="en-IN" sz="2800" dirty="0" smtClean="0">
                <a:latin typeface="Times New Roman" pitchFamily="18" charset="0"/>
                <a:cs typeface="Times New Roman" pitchFamily="18" charset="0"/>
              </a:rPr>
              <a:t> decreases the appetite and is contraindicated in patients with a poor nutritional status.</a:t>
            </a:r>
          </a:p>
          <a:p>
            <a:r>
              <a:rPr lang="en-IN" sz="2800" dirty="0" smtClean="0">
                <a:latin typeface="Times New Roman" pitchFamily="18" charset="0"/>
                <a:cs typeface="Times New Roman" pitchFamily="18" charset="0"/>
              </a:rPr>
              <a:t>administration of cyclosporine along with </a:t>
            </a:r>
            <a:r>
              <a:rPr lang="en-IN" sz="2800" b="1" dirty="0" smtClean="0">
                <a:latin typeface="Times New Roman" pitchFamily="18" charset="0"/>
                <a:cs typeface="Times New Roman" pitchFamily="18" charset="0"/>
              </a:rPr>
              <a:t>grape fruit </a:t>
            </a:r>
            <a:r>
              <a:rPr lang="en-IN" sz="2800" dirty="0" smtClean="0">
                <a:latin typeface="Times New Roman" pitchFamily="18" charset="0"/>
                <a:cs typeface="Times New Roman" pitchFamily="18" charset="0"/>
              </a:rPr>
              <a:t>juice increases its oral bioavailability and can lead to toxicity.</a:t>
            </a:r>
          </a:p>
          <a:p>
            <a:r>
              <a:rPr lang="en-IN" sz="2800" dirty="0" smtClean="0">
                <a:latin typeface="Times New Roman" pitchFamily="18" charset="0"/>
                <a:cs typeface="Times New Roman" pitchFamily="18" charset="0"/>
              </a:rPr>
              <a:t>Patients on oral </a:t>
            </a:r>
            <a:r>
              <a:rPr lang="en-IN" sz="2800" dirty="0" err="1" smtClean="0">
                <a:latin typeface="Times New Roman" pitchFamily="18" charset="0"/>
                <a:cs typeface="Times New Roman" pitchFamily="18" charset="0"/>
              </a:rPr>
              <a:t>retinoids</a:t>
            </a:r>
            <a:r>
              <a:rPr lang="en-IN" sz="2800" dirty="0" smtClean="0">
                <a:latin typeface="Times New Roman" pitchFamily="18" charset="0"/>
                <a:cs typeface="Times New Roman" pitchFamily="18" charset="0"/>
              </a:rPr>
              <a:t> should be advised to </a:t>
            </a:r>
            <a:r>
              <a:rPr lang="en-IN" sz="2800" b="1" dirty="0" smtClean="0">
                <a:latin typeface="Times New Roman" pitchFamily="18" charset="0"/>
                <a:cs typeface="Times New Roman" pitchFamily="18" charset="0"/>
              </a:rPr>
              <a:t>avoid</a:t>
            </a:r>
            <a:r>
              <a:rPr lang="en-IN" sz="2800" dirty="0" smtClean="0">
                <a:latin typeface="Times New Roman" pitchFamily="18" charset="0"/>
                <a:cs typeface="Times New Roman" pitchFamily="18" charset="0"/>
              </a:rPr>
              <a:t> foods rich in vitamin A, such as liver.</a:t>
            </a:r>
          </a:p>
        </p:txBody>
      </p:sp>
    </p:spTree>
    <p:extLst>
      <p:ext uri="{BB962C8B-B14F-4D97-AF65-F5344CB8AC3E}">
        <p14:creationId xmlns:p14="http://schemas.microsoft.com/office/powerpoint/2010/main" val="28933262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normAutofit/>
          </a:bodyPr>
          <a:lstStyle/>
          <a:p>
            <a:r>
              <a:rPr lang="en-IN" sz="4000" dirty="0" err="1"/>
              <a:t>Pemphigus</a:t>
            </a:r>
            <a:endParaRPr lang="en-IN" sz="4000" dirty="0"/>
          </a:p>
        </p:txBody>
      </p:sp>
      <p:sp>
        <p:nvSpPr>
          <p:cNvPr id="3" name="Content Placeholder 2"/>
          <p:cNvSpPr>
            <a:spLocks noGrp="1"/>
          </p:cNvSpPr>
          <p:nvPr>
            <p:ph idx="1"/>
          </p:nvPr>
        </p:nvSpPr>
        <p:spPr>
          <a:xfrm>
            <a:off x="304800" y="990600"/>
            <a:ext cx="8382000" cy="5410200"/>
          </a:xfrm>
        </p:spPr>
        <p:txBody>
          <a:bodyPr>
            <a:noAutofit/>
          </a:bodyPr>
          <a:lstStyle/>
          <a:p>
            <a:r>
              <a:rPr lang="en-IN" sz="2400" dirty="0">
                <a:latin typeface="Times New Roman" pitchFamily="18" charset="0"/>
                <a:cs typeface="Times New Roman" pitchFamily="18" charset="0"/>
              </a:rPr>
              <a:t>Substances such as </a:t>
            </a:r>
            <a:r>
              <a:rPr lang="en-IN" sz="2400" dirty="0" err="1">
                <a:latin typeface="Times New Roman" pitchFamily="18" charset="0"/>
                <a:cs typeface="Times New Roman" pitchFamily="18" charset="0"/>
              </a:rPr>
              <a:t>thiols</a:t>
            </a:r>
            <a:r>
              <a:rPr lang="en-IN" sz="2400" dirty="0">
                <a:latin typeface="Times New Roman" pitchFamily="18" charset="0"/>
                <a:cs typeface="Times New Roman" pitchFamily="18" charset="0"/>
              </a:rPr>
              <a:t>, </a:t>
            </a:r>
            <a:r>
              <a:rPr lang="en-IN" sz="2400" dirty="0" err="1">
                <a:latin typeface="Times New Roman" pitchFamily="18" charset="0"/>
                <a:cs typeface="Times New Roman" pitchFamily="18" charset="0"/>
              </a:rPr>
              <a:t>thiocyanates</a:t>
            </a:r>
            <a:r>
              <a:rPr lang="en-IN" sz="2400" dirty="0">
                <a:latin typeface="Times New Roman" pitchFamily="18" charset="0"/>
                <a:cs typeface="Times New Roman" pitchFamily="18" charset="0"/>
              </a:rPr>
              <a:t>, phenols and tannins can </a:t>
            </a:r>
            <a:r>
              <a:rPr lang="en-IN" sz="2400" b="1" dirty="0">
                <a:latin typeface="Times New Roman" pitchFamily="18" charset="0"/>
                <a:cs typeface="Times New Roman" pitchFamily="18" charset="0"/>
              </a:rPr>
              <a:t>precipitate</a:t>
            </a:r>
            <a:r>
              <a:rPr lang="en-IN" sz="2400" dirty="0">
                <a:latin typeface="Times New Roman" pitchFamily="18" charset="0"/>
                <a:cs typeface="Times New Roman" pitchFamily="18" charset="0"/>
              </a:rPr>
              <a:t> the </a:t>
            </a:r>
            <a:r>
              <a:rPr lang="en-IN" sz="2400" dirty="0" err="1">
                <a:latin typeface="Times New Roman" pitchFamily="18" charset="0"/>
                <a:cs typeface="Times New Roman" pitchFamily="18" charset="0"/>
              </a:rPr>
              <a:t>pemphigus</a:t>
            </a:r>
            <a:r>
              <a:rPr lang="en-IN" sz="2400" dirty="0">
                <a:latin typeface="Times New Roman" pitchFamily="18" charset="0"/>
                <a:cs typeface="Times New Roman" pitchFamily="18" charset="0"/>
              </a:rPr>
              <a:t> in a genetically predisposed </a:t>
            </a:r>
            <a:r>
              <a:rPr lang="en-IN" sz="2400" dirty="0" smtClean="0">
                <a:latin typeface="Times New Roman" pitchFamily="18" charset="0"/>
                <a:cs typeface="Times New Roman" pitchFamily="18" charset="0"/>
              </a:rPr>
              <a:t>individual.</a:t>
            </a:r>
            <a:endParaRPr lang="en-IN" sz="2400" baseline="30000" dirty="0" smtClean="0">
              <a:latin typeface="Times New Roman" pitchFamily="18" charset="0"/>
              <a:cs typeface="Times New Roman" pitchFamily="18" charset="0"/>
            </a:endParaRPr>
          </a:p>
          <a:p>
            <a:r>
              <a:rPr lang="en-IN" sz="2400" dirty="0" smtClean="0">
                <a:latin typeface="Times New Roman" pitchFamily="18" charset="0"/>
                <a:cs typeface="Times New Roman" pitchFamily="18" charset="0"/>
              </a:rPr>
              <a:t>A </a:t>
            </a:r>
            <a:r>
              <a:rPr lang="en-IN" sz="2400" dirty="0">
                <a:latin typeface="Times New Roman" pitchFamily="18" charset="0"/>
                <a:cs typeface="Times New Roman" pitchFamily="18" charset="0"/>
              </a:rPr>
              <a:t>near-complete list of foods containing these substances includes</a:t>
            </a:r>
            <a:r>
              <a:rPr lang="en-IN" sz="2400" dirty="0" smtClean="0">
                <a:latin typeface="Times New Roman" pitchFamily="18" charset="0"/>
                <a:cs typeface="Times New Roman" pitchFamily="18" charset="0"/>
              </a:rPr>
              <a:t>:</a:t>
            </a:r>
            <a:r>
              <a:rPr lang="en-IN" sz="2400" dirty="0">
                <a:latin typeface="Times New Roman" pitchFamily="18" charset="0"/>
                <a:cs typeface="Times New Roman" pitchFamily="18" charset="0"/>
              </a:rPr>
              <a:t> </a:t>
            </a:r>
          </a:p>
          <a:p>
            <a:pPr lvl="1"/>
            <a:r>
              <a:rPr lang="en-IN" sz="2400" b="1" dirty="0" smtClean="0">
                <a:latin typeface="Times New Roman" pitchFamily="18" charset="0"/>
                <a:cs typeface="Times New Roman" pitchFamily="18" charset="0"/>
              </a:rPr>
              <a:t>Vegetables</a:t>
            </a:r>
            <a:r>
              <a:rPr lang="en-IN" sz="2400" dirty="0">
                <a:latin typeface="Times New Roman" pitchFamily="18" charset="0"/>
                <a:cs typeface="Times New Roman" pitchFamily="18" charset="0"/>
              </a:rPr>
              <a:t>: garlic, onion, mustard, turnip, broccoli, radish, cabbage, cauliflower, potato</a:t>
            </a:r>
            <a:r>
              <a:rPr lang="en-IN" sz="2400" dirty="0" smtClean="0">
                <a:latin typeface="Times New Roman" pitchFamily="18" charset="0"/>
                <a:cs typeface="Times New Roman" pitchFamily="18" charset="0"/>
              </a:rPr>
              <a:t>, </a:t>
            </a:r>
            <a:r>
              <a:rPr lang="en-IN" sz="2400" dirty="0">
                <a:latin typeface="Times New Roman" pitchFamily="18" charset="0"/>
                <a:cs typeface="Times New Roman" pitchFamily="18" charset="0"/>
              </a:rPr>
              <a:t>tomatoes, ginger</a:t>
            </a:r>
          </a:p>
          <a:p>
            <a:pPr lvl="1"/>
            <a:r>
              <a:rPr lang="en-IN" sz="2400" b="1" dirty="0">
                <a:latin typeface="Times New Roman" pitchFamily="18" charset="0"/>
                <a:cs typeface="Times New Roman" pitchFamily="18" charset="0"/>
              </a:rPr>
              <a:t>Fruits and nuts</a:t>
            </a:r>
            <a:r>
              <a:rPr lang="en-IN" sz="2400" dirty="0">
                <a:latin typeface="Times New Roman" pitchFamily="18" charset="0"/>
                <a:cs typeface="Times New Roman" pitchFamily="18" charset="0"/>
              </a:rPr>
              <a:t>: mango, </a:t>
            </a:r>
            <a:r>
              <a:rPr lang="en-IN" sz="2400" dirty="0" smtClean="0">
                <a:latin typeface="Times New Roman" pitchFamily="18" charset="0"/>
                <a:cs typeface="Times New Roman" pitchFamily="18" charset="0"/>
              </a:rPr>
              <a:t>raspberry, </a:t>
            </a:r>
            <a:r>
              <a:rPr lang="en-IN" sz="2400" dirty="0">
                <a:latin typeface="Times New Roman" pitchFamily="18" charset="0"/>
                <a:cs typeface="Times New Roman" pitchFamily="18" charset="0"/>
              </a:rPr>
              <a:t>cherry, cashew, banana, cranberry</a:t>
            </a:r>
            <a:r>
              <a:rPr lang="en-IN" sz="2400" dirty="0" smtClean="0">
                <a:latin typeface="Times New Roman" pitchFamily="18" charset="0"/>
                <a:cs typeface="Times New Roman" pitchFamily="18" charset="0"/>
              </a:rPr>
              <a:t>, </a:t>
            </a:r>
            <a:r>
              <a:rPr lang="en-IN" sz="2400" dirty="0">
                <a:latin typeface="Times New Roman" pitchFamily="18" charset="0"/>
                <a:cs typeface="Times New Roman" pitchFamily="18" charset="0"/>
              </a:rPr>
              <a:t>pear, blackberry, walnut, peach</a:t>
            </a:r>
          </a:p>
          <a:p>
            <a:pPr lvl="1"/>
            <a:r>
              <a:rPr lang="en-IN" sz="2400" b="1" dirty="0" smtClean="0">
                <a:latin typeface="Times New Roman" pitchFamily="18" charset="0"/>
                <a:cs typeface="Times New Roman" pitchFamily="18" charset="0"/>
              </a:rPr>
              <a:t>Stimulants</a:t>
            </a:r>
            <a:r>
              <a:rPr lang="en-IN" sz="2400" dirty="0">
                <a:latin typeface="Times New Roman" pitchFamily="18" charset="0"/>
                <a:cs typeface="Times New Roman" pitchFamily="18" charset="0"/>
              </a:rPr>
              <a:t>: coffee, tea, betel nut leaf, </a:t>
            </a:r>
            <a:r>
              <a:rPr lang="en-IN" sz="2400" dirty="0" err="1">
                <a:latin typeface="Times New Roman" pitchFamily="18" charset="0"/>
                <a:cs typeface="Times New Roman" pitchFamily="18" charset="0"/>
              </a:rPr>
              <a:t>katha</a:t>
            </a:r>
            <a:r>
              <a:rPr lang="en-IN" sz="2400" dirty="0">
                <a:latin typeface="Times New Roman" pitchFamily="18" charset="0"/>
                <a:cs typeface="Times New Roman" pitchFamily="18" charset="0"/>
              </a:rPr>
              <a:t>, cassava</a:t>
            </a:r>
          </a:p>
          <a:p>
            <a:pPr lvl="1"/>
            <a:r>
              <a:rPr lang="en-IN" sz="2400" b="1" dirty="0">
                <a:latin typeface="Times New Roman" pitchFamily="18" charset="0"/>
                <a:cs typeface="Times New Roman" pitchFamily="18" charset="0"/>
              </a:rPr>
              <a:t>Beverages</a:t>
            </a:r>
            <a:r>
              <a:rPr lang="en-IN" sz="2400" dirty="0">
                <a:latin typeface="Times New Roman" pitchFamily="18" charset="0"/>
                <a:cs typeface="Times New Roman" pitchFamily="18" charset="0"/>
              </a:rPr>
              <a:t>: beer, wine, soft </a:t>
            </a:r>
            <a:r>
              <a:rPr lang="en-IN" sz="2400" dirty="0" smtClean="0">
                <a:latin typeface="Times New Roman" pitchFamily="18" charset="0"/>
                <a:cs typeface="Times New Roman" pitchFamily="18" charset="0"/>
              </a:rPr>
              <a:t>drinks</a:t>
            </a:r>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val="8952865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09600"/>
            <a:ext cx="8229600" cy="5516563"/>
          </a:xfrm>
        </p:spPr>
        <p:txBody>
          <a:bodyPr>
            <a:normAutofit/>
          </a:bodyPr>
          <a:lstStyle/>
          <a:p>
            <a:pPr lvl="1"/>
            <a:endParaRPr lang="en-IN" sz="2400" dirty="0" smtClean="0">
              <a:latin typeface="Times New Roman" pitchFamily="18" charset="0"/>
              <a:cs typeface="Times New Roman" pitchFamily="18" charset="0"/>
            </a:endParaRPr>
          </a:p>
          <a:p>
            <a:pPr lvl="1"/>
            <a:r>
              <a:rPr lang="en-IN" sz="2400" b="1" dirty="0" smtClean="0">
                <a:latin typeface="Times New Roman" pitchFamily="18" charset="0"/>
                <a:cs typeface="Times New Roman" pitchFamily="18" charset="0"/>
              </a:rPr>
              <a:t>Miscellaneous</a:t>
            </a:r>
            <a:r>
              <a:rPr lang="en-IN" sz="2400" dirty="0" smtClean="0">
                <a:latin typeface="Times New Roman" pitchFamily="18" charset="0"/>
                <a:cs typeface="Times New Roman" pitchFamily="18" charset="0"/>
              </a:rPr>
              <a:t>: ice cream, candy, baked foods, spices (red chillies), sodium benzoate, </a:t>
            </a:r>
            <a:r>
              <a:rPr lang="en-IN" sz="2400" dirty="0" err="1" smtClean="0">
                <a:latin typeface="Times New Roman" pitchFamily="18" charset="0"/>
                <a:cs typeface="Times New Roman" pitchFamily="18" charset="0"/>
              </a:rPr>
              <a:t>tartrazine</a:t>
            </a:r>
            <a:r>
              <a:rPr lang="en-IN" sz="2400" dirty="0" smtClean="0">
                <a:latin typeface="Times New Roman" pitchFamily="18" charset="0"/>
                <a:cs typeface="Times New Roman" pitchFamily="18" charset="0"/>
              </a:rPr>
              <a:t>, </a:t>
            </a:r>
            <a:r>
              <a:rPr lang="en-IN" sz="2400" dirty="0" err="1" smtClean="0">
                <a:latin typeface="Times New Roman" pitchFamily="18" charset="0"/>
                <a:cs typeface="Times New Roman" pitchFamily="18" charset="0"/>
              </a:rPr>
              <a:t>coloring</a:t>
            </a:r>
            <a:r>
              <a:rPr lang="en-IN" sz="2400" dirty="0" smtClean="0">
                <a:latin typeface="Times New Roman" pitchFamily="18" charset="0"/>
                <a:cs typeface="Times New Roman" pitchFamily="18" charset="0"/>
              </a:rPr>
              <a:t> agents, nutritional supplements</a:t>
            </a:r>
          </a:p>
          <a:p>
            <a:pPr lvl="1"/>
            <a:endParaRPr lang="en-IN" sz="2400" dirty="0" smtClean="0">
              <a:latin typeface="Times New Roman" pitchFamily="18" charset="0"/>
              <a:cs typeface="Times New Roman" pitchFamily="18" charset="0"/>
            </a:endParaRPr>
          </a:p>
          <a:p>
            <a:pPr lvl="1"/>
            <a:r>
              <a:rPr lang="en-IN" sz="2400" b="1" dirty="0" smtClean="0">
                <a:latin typeface="Times New Roman" pitchFamily="18" charset="0"/>
                <a:cs typeface="Times New Roman" pitchFamily="18" charset="0"/>
              </a:rPr>
              <a:t>Water: </a:t>
            </a:r>
            <a:r>
              <a:rPr lang="en-IN" sz="2400" dirty="0" smtClean="0">
                <a:latin typeface="Times New Roman" pitchFamily="18" charset="0"/>
                <a:cs typeface="Times New Roman" pitchFamily="18" charset="0"/>
              </a:rPr>
              <a:t>high t</a:t>
            </a:r>
            <a:r>
              <a:rPr lang="en-IN" sz="2400" b="1" dirty="0" smtClean="0">
                <a:latin typeface="Times New Roman" pitchFamily="18" charset="0"/>
                <a:cs typeface="Times New Roman" pitchFamily="18" charset="0"/>
              </a:rPr>
              <a:t>annin</a:t>
            </a:r>
            <a:r>
              <a:rPr lang="en-IN" sz="2400" dirty="0" smtClean="0">
                <a:latin typeface="Times New Roman" pitchFamily="18" charset="0"/>
                <a:cs typeface="Times New Roman" pitchFamily="18" charset="0"/>
              </a:rPr>
              <a:t> content in Brazil river water may be the reason for </a:t>
            </a:r>
            <a:r>
              <a:rPr lang="en-IN" sz="2400" dirty="0" err="1" smtClean="0">
                <a:latin typeface="Times New Roman" pitchFamily="18" charset="0"/>
                <a:cs typeface="Times New Roman" pitchFamily="18" charset="0"/>
              </a:rPr>
              <a:t>endemicity</a:t>
            </a:r>
            <a:r>
              <a:rPr lang="en-IN" sz="2400" dirty="0" smtClean="0">
                <a:latin typeface="Times New Roman" pitchFamily="18" charset="0"/>
                <a:cs typeface="Times New Roman" pitchFamily="18" charset="0"/>
              </a:rPr>
              <a:t> of </a:t>
            </a:r>
            <a:r>
              <a:rPr lang="en-IN" sz="2400" b="1" dirty="0" err="1" smtClean="0">
                <a:latin typeface="Times New Roman" pitchFamily="18" charset="0"/>
                <a:cs typeface="Times New Roman" pitchFamily="18" charset="0"/>
              </a:rPr>
              <a:t>fogo</a:t>
            </a:r>
            <a:r>
              <a:rPr lang="en-IN" sz="2400" b="1" dirty="0" smtClean="0">
                <a:latin typeface="Times New Roman" pitchFamily="18" charset="0"/>
                <a:cs typeface="Times New Roman" pitchFamily="18" charset="0"/>
              </a:rPr>
              <a:t> </a:t>
            </a:r>
            <a:r>
              <a:rPr lang="en-IN" sz="2400" b="1" dirty="0" err="1" smtClean="0">
                <a:latin typeface="Times New Roman" pitchFamily="18" charset="0"/>
                <a:cs typeface="Times New Roman" pitchFamily="18" charset="0"/>
              </a:rPr>
              <a:t>selvagem</a:t>
            </a:r>
            <a:r>
              <a:rPr lang="en-IN" sz="2400" dirty="0" smtClean="0">
                <a:latin typeface="Times New Roman" pitchFamily="18" charset="0"/>
                <a:cs typeface="Times New Roman" pitchFamily="18" charset="0"/>
              </a:rPr>
              <a:t>. Tannins can be removed by chlorination, which would explain why the incidence of </a:t>
            </a:r>
            <a:r>
              <a:rPr lang="en-IN" sz="2400" dirty="0" err="1" smtClean="0">
                <a:latin typeface="Times New Roman" pitchFamily="18" charset="0"/>
                <a:cs typeface="Times New Roman" pitchFamily="18" charset="0"/>
              </a:rPr>
              <a:t>fogo</a:t>
            </a:r>
            <a:r>
              <a:rPr lang="en-IN" sz="2400" dirty="0" smtClean="0">
                <a:latin typeface="Times New Roman" pitchFamily="18" charset="0"/>
                <a:cs typeface="Times New Roman" pitchFamily="18" charset="0"/>
              </a:rPr>
              <a:t> </a:t>
            </a:r>
            <a:r>
              <a:rPr lang="en-IN" sz="2400" dirty="0" err="1" smtClean="0">
                <a:latin typeface="Times New Roman" pitchFamily="18" charset="0"/>
                <a:cs typeface="Times New Roman" pitchFamily="18" charset="0"/>
              </a:rPr>
              <a:t>selvagem</a:t>
            </a:r>
            <a:r>
              <a:rPr lang="en-IN" sz="2400" dirty="0" smtClean="0">
                <a:latin typeface="Times New Roman" pitchFamily="18" charset="0"/>
                <a:cs typeface="Times New Roman" pitchFamily="18" charset="0"/>
              </a:rPr>
              <a:t> has decreased with urbanization.</a:t>
            </a:r>
          </a:p>
          <a:p>
            <a:endParaRPr lang="en-IN" sz="2400" dirty="0"/>
          </a:p>
        </p:txBody>
      </p:sp>
    </p:spTree>
    <p:extLst>
      <p:ext uri="{BB962C8B-B14F-4D97-AF65-F5344CB8AC3E}">
        <p14:creationId xmlns:p14="http://schemas.microsoft.com/office/powerpoint/2010/main" val="1626235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000" dirty="0"/>
              <a:t>Allergic Contact Dermatitis</a:t>
            </a:r>
          </a:p>
        </p:txBody>
      </p:sp>
      <p:sp>
        <p:nvSpPr>
          <p:cNvPr id="3" name="Content Placeholder 2"/>
          <p:cNvSpPr>
            <a:spLocks noGrp="1"/>
          </p:cNvSpPr>
          <p:nvPr>
            <p:ph idx="1"/>
          </p:nvPr>
        </p:nvSpPr>
        <p:spPr>
          <a:xfrm>
            <a:off x="152400" y="1371600"/>
            <a:ext cx="8610600" cy="5181600"/>
          </a:xfrm>
        </p:spPr>
        <p:txBody>
          <a:bodyPr>
            <a:normAutofit/>
          </a:bodyPr>
          <a:lstStyle/>
          <a:p>
            <a:r>
              <a:rPr lang="en-IN" sz="2800" dirty="0">
                <a:latin typeface="Times New Roman" pitchFamily="18" charset="0"/>
                <a:cs typeface="Times New Roman" pitchFamily="18" charset="0"/>
              </a:rPr>
              <a:t>Partial cross reactivity exists between latex and fruits like </a:t>
            </a:r>
            <a:r>
              <a:rPr lang="en-IN" sz="2800" dirty="0" err="1">
                <a:latin typeface="Times New Roman" pitchFamily="18" charset="0"/>
                <a:cs typeface="Times New Roman" pitchFamily="18" charset="0"/>
              </a:rPr>
              <a:t>banans</a:t>
            </a:r>
            <a:r>
              <a:rPr lang="en-IN" sz="2800" dirty="0">
                <a:latin typeface="Times New Roman" pitchFamily="18" charset="0"/>
                <a:cs typeface="Times New Roman" pitchFamily="18" charset="0"/>
              </a:rPr>
              <a:t>, chestnut and </a:t>
            </a:r>
            <a:r>
              <a:rPr lang="en-IN" sz="2800" dirty="0" smtClean="0">
                <a:latin typeface="Times New Roman" pitchFamily="18" charset="0"/>
                <a:cs typeface="Times New Roman" pitchFamily="18" charset="0"/>
              </a:rPr>
              <a:t>avocado as </a:t>
            </a:r>
            <a:r>
              <a:rPr lang="en-IN" sz="2800" b="1" dirty="0" smtClean="0">
                <a:latin typeface="Times New Roman" pitchFamily="18" charset="0"/>
                <a:cs typeface="Times New Roman" pitchFamily="18" charset="0"/>
              </a:rPr>
              <a:t>latex-fruit syndrome  </a:t>
            </a:r>
            <a:r>
              <a:rPr lang="en-IN" sz="2800" b="1" dirty="0">
                <a:latin typeface="Times New Roman" pitchFamily="18" charset="0"/>
                <a:cs typeface="Times New Roman" pitchFamily="18" charset="0"/>
              </a:rPr>
              <a:t> </a:t>
            </a:r>
            <a:endParaRPr lang="en-IN" sz="2800" b="1" dirty="0" smtClean="0">
              <a:latin typeface="Times New Roman" pitchFamily="18" charset="0"/>
              <a:cs typeface="Times New Roman" pitchFamily="18" charset="0"/>
            </a:endParaRPr>
          </a:p>
          <a:p>
            <a:r>
              <a:rPr lang="en-IN" sz="2800" dirty="0">
                <a:latin typeface="Times New Roman" pitchFamily="18" charset="0"/>
                <a:cs typeface="Times New Roman" pitchFamily="18" charset="0"/>
              </a:rPr>
              <a:t>F</a:t>
            </a:r>
            <a:r>
              <a:rPr lang="en-IN" sz="2800" dirty="0" smtClean="0">
                <a:latin typeface="Times New Roman" pitchFamily="18" charset="0"/>
                <a:cs typeface="Times New Roman" pitchFamily="18" charset="0"/>
              </a:rPr>
              <a:t>ood </a:t>
            </a:r>
            <a:r>
              <a:rPr lang="en-IN" sz="2800" dirty="0">
                <a:latin typeface="Times New Roman" pitchFamily="18" charset="0"/>
                <a:cs typeface="Times New Roman" pitchFamily="18" charset="0"/>
              </a:rPr>
              <a:t>allergy should be ruled out in latex sensitive persons and vice versa</a:t>
            </a:r>
            <a:r>
              <a:rPr lang="en-IN" sz="2800" dirty="0" smtClean="0">
                <a:latin typeface="Times New Roman" pitchFamily="18" charset="0"/>
                <a:cs typeface="Times New Roman" pitchFamily="18" charset="0"/>
              </a:rPr>
              <a:t>.</a:t>
            </a:r>
          </a:p>
          <a:p>
            <a:r>
              <a:rPr lang="en-IN" sz="2800" dirty="0" smtClean="0">
                <a:latin typeface="Times New Roman" pitchFamily="18" charset="0"/>
                <a:cs typeface="Times New Roman" pitchFamily="18" charset="0"/>
              </a:rPr>
              <a:t>oral </a:t>
            </a:r>
            <a:r>
              <a:rPr lang="en-IN" sz="2800" dirty="0">
                <a:latin typeface="Times New Roman" pitchFamily="18" charset="0"/>
                <a:cs typeface="Times New Roman" pitchFamily="18" charset="0"/>
              </a:rPr>
              <a:t>intake of nickel can induce systemic contact dermatitis in nickel-sensitive </a:t>
            </a:r>
            <a:r>
              <a:rPr lang="en-IN" sz="2800" dirty="0" smtClean="0">
                <a:latin typeface="Times New Roman" pitchFamily="18" charset="0"/>
                <a:cs typeface="Times New Roman" pitchFamily="18" charset="0"/>
              </a:rPr>
              <a:t>individuals.</a:t>
            </a:r>
            <a:endParaRPr lang="en-IN" sz="2800" baseline="30000" dirty="0" smtClean="0">
              <a:latin typeface="Times New Roman" pitchFamily="18" charset="0"/>
              <a:cs typeface="Times New Roman" pitchFamily="18" charset="0"/>
            </a:endParaRPr>
          </a:p>
          <a:p>
            <a:r>
              <a:rPr lang="en-IN" sz="2800" dirty="0" smtClean="0">
                <a:latin typeface="Times New Roman" pitchFamily="18" charset="0"/>
                <a:cs typeface="Times New Roman" pitchFamily="18" charset="0"/>
              </a:rPr>
              <a:t>A </a:t>
            </a:r>
            <a:r>
              <a:rPr lang="en-IN" sz="2800" dirty="0">
                <a:latin typeface="Times New Roman" pitchFamily="18" charset="0"/>
                <a:cs typeface="Times New Roman" pitchFamily="18" charset="0"/>
              </a:rPr>
              <a:t>flare-up of a recurrent vesicular hand eczema </a:t>
            </a:r>
            <a:r>
              <a:rPr lang="en-IN" sz="2800" dirty="0" smtClean="0">
                <a:latin typeface="Times New Roman" pitchFamily="18" charset="0"/>
                <a:cs typeface="Times New Roman" pitchFamily="18" charset="0"/>
              </a:rPr>
              <a:t>is </a:t>
            </a:r>
            <a:r>
              <a:rPr lang="en-IN" sz="2800" dirty="0">
                <a:latin typeface="Times New Roman" pitchFamily="18" charset="0"/>
                <a:cs typeface="Times New Roman" pitchFamily="18" charset="0"/>
              </a:rPr>
              <a:t>most common clinical manifestation of systemic nickel contact </a:t>
            </a:r>
            <a:r>
              <a:rPr lang="en-IN" sz="2800" dirty="0" smtClean="0">
                <a:latin typeface="Times New Roman" pitchFamily="18" charset="0"/>
                <a:cs typeface="Times New Roman" pitchFamily="18" charset="0"/>
              </a:rPr>
              <a:t>dermatitis.</a:t>
            </a:r>
            <a:endParaRPr lang="en-IN" sz="2800" baseline="30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6041100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buNone/>
            </a:pPr>
            <a:endParaRPr lang="en-IN" sz="2800" baseline="30000" dirty="0" smtClean="0">
              <a:latin typeface="Times New Roman" pitchFamily="18" charset="0"/>
              <a:cs typeface="Times New Roman" pitchFamily="18" charset="0"/>
            </a:endParaRPr>
          </a:p>
          <a:p>
            <a:r>
              <a:rPr lang="en-IN" sz="2800" dirty="0" smtClean="0">
                <a:latin typeface="Times New Roman" pitchFamily="18" charset="0"/>
                <a:cs typeface="Times New Roman" pitchFamily="18" charset="0"/>
              </a:rPr>
              <a:t>Food, water and cooking utensils are all sources of nickel in diet.</a:t>
            </a:r>
          </a:p>
          <a:p>
            <a:r>
              <a:rPr lang="en-IN" sz="2800" dirty="0" smtClean="0">
                <a:latin typeface="Times New Roman" pitchFamily="18" charset="0"/>
                <a:cs typeface="Times New Roman" pitchFamily="18" charset="0"/>
              </a:rPr>
              <a:t>Certain foods are </a:t>
            </a:r>
            <a:r>
              <a:rPr lang="en-IN" sz="2800" b="1" dirty="0" smtClean="0">
                <a:latin typeface="Times New Roman" pitchFamily="18" charset="0"/>
                <a:cs typeface="Times New Roman" pitchFamily="18" charset="0"/>
              </a:rPr>
              <a:t>routinely high in nickel </a:t>
            </a:r>
            <a:r>
              <a:rPr lang="en-IN" sz="2800" dirty="0" smtClean="0">
                <a:latin typeface="Times New Roman" pitchFamily="18" charset="0"/>
                <a:cs typeface="Times New Roman" pitchFamily="18" charset="0"/>
              </a:rPr>
              <a:t>content, such as cocoa and chocolate, soya beans, oatmeal, nuts and almonds, and fresh and dried legumes.</a:t>
            </a:r>
          </a:p>
          <a:p>
            <a:r>
              <a:rPr lang="en-IN" sz="2800" dirty="0" smtClean="0">
                <a:latin typeface="Times New Roman" pitchFamily="18" charset="0"/>
                <a:cs typeface="Times New Roman" pitchFamily="18" charset="0"/>
              </a:rPr>
              <a:t>Diet low in balsam of </a:t>
            </a:r>
            <a:r>
              <a:rPr lang="en-IN" sz="2800" dirty="0" err="1" smtClean="0">
                <a:latin typeface="Times New Roman" pitchFamily="18" charset="0"/>
                <a:cs typeface="Times New Roman" pitchFamily="18" charset="0"/>
              </a:rPr>
              <a:t>peru</a:t>
            </a:r>
            <a:r>
              <a:rPr lang="en-IN" sz="2800" dirty="0" smtClean="0">
                <a:latin typeface="Times New Roman" pitchFamily="18" charset="0"/>
                <a:cs typeface="Times New Roman" pitchFamily="18" charset="0"/>
              </a:rPr>
              <a:t>. </a:t>
            </a:r>
            <a:r>
              <a:rPr lang="en-IN" sz="2800" dirty="0">
                <a:latin typeface="Times New Roman" pitchFamily="18" charset="0"/>
                <a:cs typeface="Times New Roman" pitchFamily="18" charset="0"/>
              </a:rPr>
              <a:t>(</a:t>
            </a:r>
            <a:r>
              <a:rPr lang="en-IN" sz="2800" dirty="0" smtClean="0">
                <a:latin typeface="Times New Roman" pitchFamily="18" charset="0"/>
                <a:cs typeface="Times New Roman" pitchFamily="18" charset="0"/>
              </a:rPr>
              <a:t>specifically found in </a:t>
            </a:r>
            <a:r>
              <a:rPr lang="en-IN" sz="2800" b="1" dirty="0" smtClean="0">
                <a:latin typeface="Times New Roman" pitchFamily="18" charset="0"/>
                <a:cs typeface="Times New Roman" pitchFamily="18" charset="0"/>
              </a:rPr>
              <a:t>tomato product ketchup. </a:t>
            </a:r>
          </a:p>
        </p:txBody>
      </p:sp>
    </p:spTree>
    <p:extLst>
      <p:ext uri="{BB962C8B-B14F-4D97-AF65-F5344CB8AC3E}">
        <p14:creationId xmlns:p14="http://schemas.microsoft.com/office/powerpoint/2010/main" val="42412516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URTICARIA </a:t>
            </a:r>
            <a:endParaRPr lang="en-US" dirty="0"/>
          </a:p>
        </p:txBody>
      </p:sp>
      <p:sp>
        <p:nvSpPr>
          <p:cNvPr id="3" name="Content Placeholder 2"/>
          <p:cNvSpPr>
            <a:spLocks noGrp="1"/>
          </p:cNvSpPr>
          <p:nvPr>
            <p:ph idx="1"/>
          </p:nvPr>
        </p:nvSpPr>
        <p:spPr/>
        <p:txBody>
          <a:bodyPr/>
          <a:lstStyle/>
          <a:p>
            <a:r>
              <a:rPr lang="en-US" dirty="0" smtClean="0"/>
              <a:t>Food most commonly implicated are cow milk, dairy products, fish, eggs, nuts, preservatives, coloring agents.</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8229600" cy="4525963"/>
          </a:xfrm>
        </p:spPr>
        <p:txBody>
          <a:bodyPr>
            <a:normAutofit/>
          </a:bodyPr>
          <a:lstStyle/>
          <a:p>
            <a:pPr>
              <a:buNone/>
            </a:pPr>
            <a:r>
              <a:rPr lang="en-IN" b="1" dirty="0" smtClean="0">
                <a:latin typeface="Times New Roman" pitchFamily="18" charset="0"/>
                <a:cs typeface="Times New Roman" pitchFamily="18" charset="0"/>
              </a:rPr>
              <a:t>1. Dermatologic disorders in which diet has a definite role</a:t>
            </a:r>
          </a:p>
          <a:p>
            <a:pPr>
              <a:buFont typeface="Wingdings" pitchFamily="2" charset="2"/>
              <a:buChar char="§"/>
            </a:pPr>
            <a:endParaRPr lang="en-IN" b="1" dirty="0">
              <a:latin typeface="Times New Roman" pitchFamily="18" charset="0"/>
              <a:cs typeface="Times New Roman" pitchFamily="18" charset="0"/>
            </a:endParaRPr>
          </a:p>
          <a:p>
            <a:pPr>
              <a:buFont typeface="Wingdings" pitchFamily="2" charset="2"/>
              <a:buChar char="§"/>
            </a:pPr>
            <a:r>
              <a:rPr lang="en-IN" dirty="0" smtClean="0">
                <a:latin typeface="Times New Roman" pitchFamily="18" charset="0"/>
                <a:cs typeface="Times New Roman" pitchFamily="18" charset="0"/>
              </a:rPr>
              <a:t>Dermatitis </a:t>
            </a:r>
            <a:r>
              <a:rPr lang="en-IN" dirty="0" err="1" smtClean="0">
                <a:latin typeface="Times New Roman" pitchFamily="18" charset="0"/>
                <a:cs typeface="Times New Roman" pitchFamily="18" charset="0"/>
              </a:rPr>
              <a:t>herpetiformis</a:t>
            </a:r>
            <a:endParaRPr lang="en-IN"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838200"/>
          </a:xfrm>
        </p:spPr>
        <p:txBody>
          <a:bodyPr>
            <a:noAutofit/>
          </a:bodyPr>
          <a:lstStyle/>
          <a:p>
            <a:r>
              <a:rPr lang="en-IN" sz="3200" b="1" dirty="0">
                <a:latin typeface="Times New Roman" pitchFamily="18" charset="0"/>
                <a:cs typeface="Times New Roman" pitchFamily="18" charset="0"/>
              </a:rPr>
              <a:t>D</a:t>
            </a:r>
            <a:r>
              <a:rPr lang="en-IN" sz="3200" b="1" dirty="0" smtClean="0">
                <a:latin typeface="Times New Roman" pitchFamily="18" charset="0"/>
                <a:cs typeface="Times New Roman" pitchFamily="18" charset="0"/>
              </a:rPr>
              <a:t>iet are directly implicated in the </a:t>
            </a:r>
            <a:r>
              <a:rPr lang="en-IN" sz="3200" b="1" dirty="0" err="1" smtClean="0">
                <a:latin typeface="Times New Roman" pitchFamily="18" charset="0"/>
                <a:cs typeface="Times New Roman" pitchFamily="18" charset="0"/>
              </a:rPr>
              <a:t>etiopathogenesis</a:t>
            </a:r>
            <a:r>
              <a:rPr lang="en-IN" sz="3200" b="1" dirty="0" smtClean="0">
                <a:latin typeface="Times New Roman" pitchFamily="18" charset="0"/>
                <a:cs typeface="Times New Roman" pitchFamily="18" charset="0"/>
              </a:rPr>
              <a:t> of the disorder</a:t>
            </a:r>
            <a:br>
              <a:rPr lang="en-IN" sz="3200" b="1" dirty="0" smtClean="0">
                <a:latin typeface="Times New Roman" pitchFamily="18" charset="0"/>
                <a:cs typeface="Times New Roman" pitchFamily="18" charset="0"/>
              </a:rPr>
            </a:br>
            <a:endParaRPr lang="en-US" sz="3200" dirty="0"/>
          </a:p>
        </p:txBody>
      </p:sp>
      <p:graphicFrame>
        <p:nvGraphicFramePr>
          <p:cNvPr id="6" name="Content Placeholder 5"/>
          <p:cNvGraphicFramePr>
            <a:graphicFrameLocks noGrp="1"/>
          </p:cNvGraphicFramePr>
          <p:nvPr>
            <p:ph idx="1"/>
          </p:nvPr>
        </p:nvGraphicFramePr>
        <p:xfrm>
          <a:off x="152400" y="1143000"/>
          <a:ext cx="8763000" cy="5486400"/>
        </p:xfrm>
        <a:graphic>
          <a:graphicData uri="http://schemas.openxmlformats.org/drawingml/2006/table">
            <a:tbl>
              <a:tblPr firstRow="1" bandRow="1">
                <a:tableStyleId>{073A0DAA-6AF3-43AB-8588-CEC1D06C72B9}</a:tableStyleId>
              </a:tblPr>
              <a:tblGrid>
                <a:gridCol w="4381500"/>
                <a:gridCol w="4381500"/>
              </a:tblGrid>
              <a:tr h="370840">
                <a:tc>
                  <a:txBody>
                    <a:bodyPr/>
                    <a:lstStyle/>
                    <a:p>
                      <a:r>
                        <a:rPr lang="en-US" sz="2400" dirty="0" smtClean="0"/>
                        <a:t>DISEASE</a:t>
                      </a:r>
                      <a:endParaRPr lang="en-US" sz="2400" dirty="0"/>
                    </a:p>
                  </a:txBody>
                  <a:tcPr/>
                </a:tc>
                <a:tc>
                  <a:txBody>
                    <a:bodyPr/>
                    <a:lstStyle/>
                    <a:p>
                      <a:r>
                        <a:rPr lang="en-US" sz="2400" dirty="0" smtClean="0"/>
                        <a:t>DIET</a:t>
                      </a:r>
                      <a:endParaRPr lang="en-US" sz="2400" dirty="0"/>
                    </a:p>
                  </a:txBody>
                  <a:tcPr/>
                </a:tc>
              </a:tr>
              <a:tr h="370840">
                <a:tc>
                  <a:txBody>
                    <a:bodyPr/>
                    <a:lstStyle/>
                    <a:p>
                      <a:r>
                        <a:rPr lang="en-US" sz="2400" b="1" dirty="0" smtClean="0"/>
                        <a:t>Fish odor syndrome  </a:t>
                      </a:r>
                      <a:endParaRPr lang="en-US" sz="2400" dirty="0"/>
                    </a:p>
                  </a:txBody>
                  <a:tcPr/>
                </a:tc>
                <a:tc>
                  <a:txBody>
                    <a:bodyPr/>
                    <a:lstStyle/>
                    <a:p>
                      <a:r>
                        <a:rPr lang="en-US" sz="2400" b="0" dirty="0" smtClean="0"/>
                        <a:t>Avoid:- </a:t>
                      </a:r>
                      <a:r>
                        <a:rPr lang="en-US" sz="2400" b="0" dirty="0" err="1" smtClean="0"/>
                        <a:t>choline</a:t>
                      </a:r>
                      <a:r>
                        <a:rPr lang="en-US" sz="2400" b="0" dirty="0" smtClean="0"/>
                        <a:t> rich products such as eggs, peas, </a:t>
                      </a:r>
                      <a:r>
                        <a:rPr lang="en-US" sz="2400" b="0" dirty="0" err="1" smtClean="0"/>
                        <a:t>soyabean</a:t>
                      </a:r>
                      <a:r>
                        <a:rPr lang="en-US" sz="2400" b="0" dirty="0" smtClean="0"/>
                        <a:t>, sea food , reduce excretion of TMA and reduce odor</a:t>
                      </a:r>
                      <a:endParaRPr lang="en-US" sz="2400" b="0" dirty="0"/>
                    </a:p>
                  </a:txBody>
                  <a:tcPr/>
                </a:tc>
              </a:tr>
              <a:tr h="370840">
                <a:tc>
                  <a:txBody>
                    <a:bodyPr/>
                    <a:lstStyle/>
                    <a:p>
                      <a:r>
                        <a:rPr lang="en-US" sz="2400" b="1" dirty="0" smtClean="0"/>
                        <a:t>Toxic oil syndrome</a:t>
                      </a:r>
                      <a:endParaRPr lang="en-US" sz="2400" dirty="0"/>
                    </a:p>
                  </a:txBody>
                  <a:tcPr/>
                </a:tc>
                <a:tc>
                  <a:txBody>
                    <a:bodyPr/>
                    <a:lstStyle/>
                    <a:p>
                      <a:r>
                        <a:rPr lang="en-US" sz="2400" dirty="0" smtClean="0"/>
                        <a:t>Rapeseed oil denatured with castor oil, </a:t>
                      </a:r>
                      <a:r>
                        <a:rPr lang="en-US" sz="2400" dirty="0" err="1" smtClean="0"/>
                        <a:t>methylene</a:t>
                      </a:r>
                      <a:r>
                        <a:rPr lang="en-US" sz="2400" dirty="0" smtClean="0"/>
                        <a:t> blue or aniline lead to toxicity resembling scleroderma &amp; graft versus host disease</a:t>
                      </a:r>
                      <a:endParaRPr lang="en-US" sz="2400" dirty="0"/>
                    </a:p>
                  </a:txBody>
                  <a:tcPr/>
                </a:tc>
              </a:tr>
              <a:tr h="370840">
                <a:tc>
                  <a:txBody>
                    <a:bodyPr/>
                    <a:lstStyle/>
                    <a:p>
                      <a:r>
                        <a:rPr lang="en-IN" sz="2400" b="1" i="1" dirty="0" smtClean="0">
                          <a:latin typeface="Times New Roman" pitchFamily="18" charset="0"/>
                          <a:cs typeface="Times New Roman" pitchFamily="18" charset="0"/>
                        </a:rPr>
                        <a:t>Fixed eruption</a:t>
                      </a:r>
                      <a:endParaRPr lang="en-US" sz="2400" dirty="0"/>
                    </a:p>
                  </a:txBody>
                  <a:tcPr/>
                </a:tc>
                <a:tc>
                  <a:txBody>
                    <a:bodyPr/>
                    <a:lstStyle/>
                    <a:p>
                      <a:r>
                        <a:rPr lang="en-IN" sz="2400" dirty="0" smtClean="0">
                          <a:latin typeface="Times New Roman" pitchFamily="18" charset="0"/>
                          <a:cs typeface="Times New Roman" pitchFamily="18" charset="0"/>
                        </a:rPr>
                        <a:t>Legumes, lentils, strawberries , cheese crisps ,artificial </a:t>
                      </a:r>
                      <a:r>
                        <a:rPr lang="en-IN" sz="2400" dirty="0" err="1" smtClean="0">
                          <a:latin typeface="Times New Roman" pitchFamily="18" charset="0"/>
                          <a:cs typeface="Times New Roman" pitchFamily="18" charset="0"/>
                        </a:rPr>
                        <a:t>flavors</a:t>
                      </a:r>
                      <a:r>
                        <a:rPr lang="en-IN" sz="2400" dirty="0" smtClean="0">
                          <a:latin typeface="Times New Roman" pitchFamily="18" charset="0"/>
                          <a:cs typeface="Times New Roman" pitchFamily="18" charset="0"/>
                        </a:rPr>
                        <a:t>, </a:t>
                      </a:r>
                      <a:r>
                        <a:rPr lang="en-IN" sz="2400" dirty="0" err="1" smtClean="0">
                          <a:latin typeface="Times New Roman" pitchFamily="18" charset="0"/>
                          <a:cs typeface="Times New Roman" pitchFamily="18" charset="0"/>
                        </a:rPr>
                        <a:t>colors</a:t>
                      </a:r>
                      <a:r>
                        <a:rPr lang="en-IN" sz="2400" dirty="0" smtClean="0">
                          <a:latin typeface="Times New Roman" pitchFamily="18" charset="0"/>
                          <a:cs typeface="Times New Roman" pitchFamily="18" charset="0"/>
                        </a:rPr>
                        <a:t> and preservatives in foods as well as dyes </a:t>
                      </a:r>
                    </a:p>
                  </a:txBody>
                  <a:tcPr/>
                </a:tc>
              </a:tr>
            </a:tbl>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914405"/>
          <a:ext cx="8915400" cy="5638794"/>
        </p:xfrm>
        <a:graphic>
          <a:graphicData uri="http://schemas.openxmlformats.org/drawingml/2006/table">
            <a:tbl>
              <a:tblPr firstRow="1" bandRow="1">
                <a:tableStyleId>{073A0DAA-6AF3-43AB-8588-CEC1D06C72B9}</a:tableStyleId>
              </a:tblPr>
              <a:tblGrid>
                <a:gridCol w="4457700"/>
                <a:gridCol w="4457700"/>
              </a:tblGrid>
              <a:tr h="506065">
                <a:tc>
                  <a:txBody>
                    <a:bodyPr/>
                    <a:lstStyle/>
                    <a:p>
                      <a:r>
                        <a:rPr lang="en-US" dirty="0" smtClean="0"/>
                        <a:t>Disease </a:t>
                      </a:r>
                      <a:endParaRPr lang="en-US" dirty="0"/>
                    </a:p>
                  </a:txBody>
                  <a:tcPr/>
                </a:tc>
                <a:tc>
                  <a:txBody>
                    <a:bodyPr/>
                    <a:lstStyle/>
                    <a:p>
                      <a:r>
                        <a:rPr lang="en-US" dirty="0" smtClean="0"/>
                        <a:t>Diet </a:t>
                      </a:r>
                      <a:endParaRPr lang="en-US" dirty="0"/>
                    </a:p>
                  </a:txBody>
                  <a:tcPr/>
                </a:tc>
              </a:tr>
              <a:tr h="987065">
                <a:tc>
                  <a:txBody>
                    <a:bodyPr/>
                    <a:lstStyle/>
                    <a:p>
                      <a:r>
                        <a:rPr lang="en-US" dirty="0" err="1" smtClean="0"/>
                        <a:t>Phenyketonuria</a:t>
                      </a:r>
                      <a:r>
                        <a:rPr lang="en-US" dirty="0" smtClean="0"/>
                        <a:t> &amp; </a:t>
                      </a:r>
                      <a:r>
                        <a:rPr lang="en-US" dirty="0" err="1" smtClean="0"/>
                        <a:t>tyrosenemia</a:t>
                      </a:r>
                      <a:r>
                        <a:rPr lang="en-US" dirty="0" smtClean="0"/>
                        <a:t> </a:t>
                      </a:r>
                      <a:endParaRPr lang="en-US" dirty="0"/>
                    </a:p>
                  </a:txBody>
                  <a:tcPr/>
                </a:tc>
                <a:tc>
                  <a:txBody>
                    <a:bodyPr/>
                    <a:lstStyle/>
                    <a:p>
                      <a:r>
                        <a:rPr lang="en-US" dirty="0" smtClean="0"/>
                        <a:t>Restrict :-</a:t>
                      </a:r>
                      <a:r>
                        <a:rPr lang="en-US" baseline="0" dirty="0" smtClean="0"/>
                        <a:t> natural proteins </a:t>
                      </a:r>
                    </a:p>
                    <a:p>
                      <a:r>
                        <a:rPr lang="en-US" baseline="0" dirty="0" smtClean="0"/>
                        <a:t>Supplement :- essential </a:t>
                      </a:r>
                      <a:r>
                        <a:rPr lang="en-US" baseline="0" dirty="0" err="1" smtClean="0"/>
                        <a:t>fattyacids</a:t>
                      </a:r>
                      <a:r>
                        <a:rPr lang="en-US" baseline="0" dirty="0" smtClean="0"/>
                        <a:t> , minerals, vitamins </a:t>
                      </a:r>
                    </a:p>
                  </a:txBody>
                  <a:tcPr/>
                </a:tc>
              </a:tr>
              <a:tr h="690944">
                <a:tc>
                  <a:txBody>
                    <a:bodyPr/>
                    <a:lstStyle/>
                    <a:p>
                      <a:r>
                        <a:rPr lang="en-US" dirty="0" err="1" smtClean="0"/>
                        <a:t>Homocystinuria</a:t>
                      </a:r>
                      <a:r>
                        <a:rPr lang="en-US" dirty="0" smtClean="0"/>
                        <a:t> </a:t>
                      </a:r>
                      <a:endParaRPr lang="en-US" dirty="0"/>
                    </a:p>
                  </a:txBody>
                  <a:tcPr/>
                </a:tc>
                <a:tc>
                  <a:txBody>
                    <a:bodyPr/>
                    <a:lstStyle/>
                    <a:p>
                      <a:r>
                        <a:rPr lang="en-US" dirty="0" smtClean="0"/>
                        <a:t>Restrict :- milk, milk products,</a:t>
                      </a:r>
                      <a:r>
                        <a:rPr lang="en-US" baseline="0" dirty="0" smtClean="0"/>
                        <a:t> meat, fish , pulses, wheat maize , dried fruits, nuts </a:t>
                      </a:r>
                      <a:endParaRPr lang="en-US" dirty="0"/>
                    </a:p>
                  </a:txBody>
                  <a:tcPr/>
                </a:tc>
              </a:tr>
              <a:tr h="690944">
                <a:tc>
                  <a:txBody>
                    <a:bodyPr/>
                    <a:lstStyle/>
                    <a:p>
                      <a:r>
                        <a:rPr lang="en-US" dirty="0" err="1" smtClean="0"/>
                        <a:t>Galactosemia</a:t>
                      </a:r>
                      <a:r>
                        <a:rPr lang="en-US" baseline="0" dirty="0" smtClean="0"/>
                        <a:t> </a:t>
                      </a:r>
                      <a:endParaRPr lang="en-US" dirty="0"/>
                    </a:p>
                  </a:txBody>
                  <a:tcPr/>
                </a:tc>
                <a:tc>
                  <a:txBody>
                    <a:bodyPr/>
                    <a:lstStyle/>
                    <a:p>
                      <a:r>
                        <a:rPr lang="en-US" dirty="0" err="1" smtClean="0"/>
                        <a:t>Exclusisn</a:t>
                      </a:r>
                      <a:r>
                        <a:rPr lang="en-US" dirty="0" smtClean="0"/>
                        <a:t> of </a:t>
                      </a:r>
                      <a:r>
                        <a:rPr lang="en-US" dirty="0" err="1" smtClean="0"/>
                        <a:t>galactose</a:t>
                      </a:r>
                      <a:r>
                        <a:rPr lang="en-US" dirty="0" smtClean="0"/>
                        <a:t> &amp; lactose from diet in infancy &amp; childhood</a:t>
                      </a:r>
                      <a:r>
                        <a:rPr lang="en-US" baseline="0" dirty="0" smtClean="0"/>
                        <a:t> </a:t>
                      </a:r>
                      <a:endParaRPr lang="en-US" dirty="0"/>
                    </a:p>
                  </a:txBody>
                  <a:tcPr/>
                </a:tc>
              </a:tr>
              <a:tr h="690944">
                <a:tc>
                  <a:txBody>
                    <a:bodyPr/>
                    <a:lstStyle/>
                    <a:p>
                      <a:r>
                        <a:rPr lang="en-US" dirty="0" err="1" smtClean="0"/>
                        <a:t>Refsum</a:t>
                      </a:r>
                      <a:r>
                        <a:rPr lang="en-US" dirty="0" smtClean="0"/>
                        <a:t> disease </a:t>
                      </a:r>
                      <a:endParaRPr lang="en-US" dirty="0"/>
                    </a:p>
                  </a:txBody>
                  <a:tcPr/>
                </a:tc>
                <a:tc>
                  <a:txBody>
                    <a:bodyPr/>
                    <a:lstStyle/>
                    <a:p>
                      <a:r>
                        <a:rPr lang="en-US" dirty="0" smtClean="0"/>
                        <a:t>Reduce</a:t>
                      </a:r>
                      <a:r>
                        <a:rPr lang="en-US" baseline="0" dirty="0" smtClean="0"/>
                        <a:t> :- fish , beef, lamb, dairy products – </a:t>
                      </a:r>
                      <a:r>
                        <a:rPr lang="en-US" baseline="0" dirty="0" err="1" smtClean="0"/>
                        <a:t>dec</a:t>
                      </a:r>
                      <a:r>
                        <a:rPr lang="en-US" baseline="0" dirty="0" smtClean="0"/>
                        <a:t> </a:t>
                      </a:r>
                      <a:r>
                        <a:rPr lang="en-US" baseline="0" dirty="0" err="1" smtClean="0"/>
                        <a:t>phytanic</a:t>
                      </a:r>
                      <a:r>
                        <a:rPr lang="en-US" baseline="0" dirty="0" smtClean="0"/>
                        <a:t> acid</a:t>
                      </a:r>
                      <a:endParaRPr lang="en-US" dirty="0"/>
                    </a:p>
                  </a:txBody>
                  <a:tcPr/>
                </a:tc>
              </a:tr>
              <a:tr h="690944">
                <a:tc>
                  <a:txBody>
                    <a:bodyPr/>
                    <a:lstStyle/>
                    <a:p>
                      <a:r>
                        <a:rPr lang="en-US" dirty="0" smtClean="0"/>
                        <a:t>G6PD def</a:t>
                      </a:r>
                      <a:endParaRPr lang="en-US" dirty="0"/>
                    </a:p>
                  </a:txBody>
                  <a:tcPr/>
                </a:tc>
                <a:tc>
                  <a:txBody>
                    <a:bodyPr/>
                    <a:lstStyle/>
                    <a:p>
                      <a:r>
                        <a:rPr lang="en-US" dirty="0" smtClean="0"/>
                        <a:t>Restrict :-</a:t>
                      </a:r>
                      <a:r>
                        <a:rPr lang="en-US" baseline="0" dirty="0" smtClean="0"/>
                        <a:t> </a:t>
                      </a:r>
                      <a:r>
                        <a:rPr lang="en-US" baseline="0" dirty="0" err="1" smtClean="0"/>
                        <a:t>fava</a:t>
                      </a:r>
                      <a:r>
                        <a:rPr lang="en-US" baseline="0" dirty="0" smtClean="0"/>
                        <a:t> beans , green beans , chick peas</a:t>
                      </a:r>
                      <a:endParaRPr lang="en-US" dirty="0"/>
                    </a:p>
                  </a:txBody>
                  <a:tcPr/>
                </a:tc>
              </a:tr>
              <a:tr h="690944">
                <a:tc>
                  <a:txBody>
                    <a:bodyPr/>
                    <a:lstStyle/>
                    <a:p>
                      <a:r>
                        <a:rPr lang="en-US" dirty="0" err="1" smtClean="0"/>
                        <a:t>Xanthomas</a:t>
                      </a:r>
                      <a:r>
                        <a:rPr lang="en-US" dirty="0" smtClean="0"/>
                        <a:t> </a:t>
                      </a:r>
                      <a:endParaRPr lang="en-US" dirty="0"/>
                    </a:p>
                  </a:txBody>
                  <a:tcPr/>
                </a:tc>
                <a:tc>
                  <a:txBody>
                    <a:bodyPr/>
                    <a:lstStyle/>
                    <a:p>
                      <a:r>
                        <a:rPr lang="en-US" dirty="0" smtClean="0"/>
                        <a:t>Restrict</a:t>
                      </a:r>
                      <a:r>
                        <a:rPr lang="en-US" baseline="0" dirty="0" smtClean="0"/>
                        <a:t> :- </a:t>
                      </a:r>
                      <a:r>
                        <a:rPr lang="en-US" baseline="0" dirty="0" err="1" smtClean="0"/>
                        <a:t>cholestrol</a:t>
                      </a:r>
                      <a:r>
                        <a:rPr lang="en-US" baseline="0" dirty="0" smtClean="0"/>
                        <a:t> rich food such as egg, meat, dairy products </a:t>
                      </a:r>
                      <a:endParaRPr lang="en-US" dirty="0"/>
                    </a:p>
                  </a:txBody>
                  <a:tcPr/>
                </a:tc>
              </a:tr>
              <a:tr h="690944">
                <a:tc>
                  <a:txBody>
                    <a:bodyPr/>
                    <a:lstStyle/>
                    <a:p>
                      <a:r>
                        <a:rPr lang="en-US" dirty="0" err="1" smtClean="0"/>
                        <a:t>Porphyrias</a:t>
                      </a:r>
                      <a:r>
                        <a:rPr lang="en-US" dirty="0" smtClean="0"/>
                        <a:t> </a:t>
                      </a:r>
                      <a:endParaRPr lang="en-US" dirty="0"/>
                    </a:p>
                  </a:txBody>
                  <a:tcPr/>
                </a:tc>
                <a:tc>
                  <a:txBody>
                    <a:bodyPr/>
                    <a:lstStyle/>
                    <a:p>
                      <a:r>
                        <a:rPr lang="en-US" dirty="0" smtClean="0"/>
                        <a:t>Supplement</a:t>
                      </a:r>
                      <a:r>
                        <a:rPr lang="en-US" baseline="0" dirty="0" smtClean="0"/>
                        <a:t> :- carotene containing foods such as carrot &amp; green leafy vegetables </a:t>
                      </a:r>
                      <a:endParaRPr lang="en-US" dirty="0"/>
                    </a:p>
                  </a:txBody>
                  <a:tcPr/>
                </a:tc>
              </a:tr>
            </a:tbl>
          </a:graphicData>
        </a:graphic>
      </p:graphicFrame>
      <p:sp>
        <p:nvSpPr>
          <p:cNvPr id="5" name="Rounded Rectangle 4"/>
          <p:cNvSpPr/>
          <p:nvPr/>
        </p:nvSpPr>
        <p:spPr>
          <a:xfrm>
            <a:off x="0" y="0"/>
            <a:ext cx="87630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b="1" dirty="0" smtClean="0"/>
              <a:t>Elimination diet is mandatory or dietary supplementation of specific factors is beneficial</a:t>
            </a:r>
            <a:endParaRPr lang="en-US" sz="2000" b="1"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D</a:t>
            </a:r>
            <a:r>
              <a:rPr lang="en-IN" b="1" dirty="0" smtClean="0"/>
              <a:t>eficiency or excess of specific nutrients</a:t>
            </a:r>
            <a:endParaRPr lang="en-US" dirty="0"/>
          </a:p>
        </p:txBody>
      </p:sp>
      <p:graphicFrame>
        <p:nvGraphicFramePr>
          <p:cNvPr id="5" name="Content Placeholder 4"/>
          <p:cNvGraphicFramePr>
            <a:graphicFrameLocks noGrp="1"/>
          </p:cNvGraphicFramePr>
          <p:nvPr>
            <p:ph idx="1"/>
          </p:nvPr>
        </p:nvGraphicFramePr>
        <p:xfrm>
          <a:off x="457200" y="1600200"/>
          <a:ext cx="8229600" cy="2407920"/>
        </p:xfrm>
        <a:graphic>
          <a:graphicData uri="http://schemas.openxmlformats.org/drawingml/2006/table">
            <a:tbl>
              <a:tblPr firstRow="1" bandRow="1">
                <a:tableStyleId>{073A0DAA-6AF3-43AB-8588-CEC1D06C72B9}</a:tableStyleId>
              </a:tblPr>
              <a:tblGrid>
                <a:gridCol w="4114800"/>
                <a:gridCol w="4114800"/>
              </a:tblGrid>
              <a:tr h="370840">
                <a:tc>
                  <a:txBody>
                    <a:bodyPr/>
                    <a:lstStyle/>
                    <a:p>
                      <a:r>
                        <a:rPr lang="en-US" sz="2800" dirty="0" smtClean="0"/>
                        <a:t>DISEASE</a:t>
                      </a:r>
                      <a:r>
                        <a:rPr lang="en-US" sz="2800" baseline="0" dirty="0" smtClean="0"/>
                        <a:t> </a:t>
                      </a:r>
                      <a:endParaRPr lang="en-US" sz="2800" dirty="0"/>
                    </a:p>
                  </a:txBody>
                  <a:tcPr/>
                </a:tc>
                <a:tc>
                  <a:txBody>
                    <a:bodyPr/>
                    <a:lstStyle/>
                    <a:p>
                      <a:r>
                        <a:rPr lang="en-US" sz="2800" dirty="0" smtClean="0"/>
                        <a:t>DIET</a:t>
                      </a:r>
                      <a:endParaRPr lang="en-US" sz="2800" dirty="0"/>
                    </a:p>
                  </a:txBody>
                  <a:tcPr/>
                </a:tc>
              </a:tr>
              <a:tr h="370840">
                <a:tc>
                  <a:txBody>
                    <a:bodyPr/>
                    <a:lstStyle/>
                    <a:p>
                      <a:r>
                        <a:rPr lang="en-US" sz="2800" dirty="0" smtClean="0"/>
                        <a:t>PELLAGRA</a:t>
                      </a:r>
                      <a:endParaRPr lang="en-US" sz="2800" dirty="0"/>
                    </a:p>
                  </a:txBody>
                  <a:tcPr/>
                </a:tc>
                <a:tc>
                  <a:txBody>
                    <a:bodyPr/>
                    <a:lstStyle/>
                    <a:p>
                      <a:r>
                        <a:rPr lang="en-US" sz="2800" dirty="0" smtClean="0"/>
                        <a:t>Restrict</a:t>
                      </a:r>
                      <a:r>
                        <a:rPr lang="en-US" sz="2800" baseline="0" dirty="0" smtClean="0"/>
                        <a:t> :- </a:t>
                      </a:r>
                      <a:r>
                        <a:rPr lang="en-US" sz="2800" baseline="0" dirty="0" err="1" smtClean="0"/>
                        <a:t>leucine</a:t>
                      </a:r>
                      <a:r>
                        <a:rPr lang="en-US" sz="2800" baseline="0" dirty="0" smtClean="0"/>
                        <a:t> containing food such as maize , </a:t>
                      </a:r>
                      <a:r>
                        <a:rPr lang="en-US" sz="2800" baseline="0" dirty="0" err="1" smtClean="0"/>
                        <a:t>jowar</a:t>
                      </a:r>
                      <a:r>
                        <a:rPr lang="en-US" sz="2800" baseline="0" dirty="0" smtClean="0"/>
                        <a:t> </a:t>
                      </a:r>
                      <a:endParaRPr lang="en-US" sz="2800" dirty="0"/>
                    </a:p>
                  </a:txBody>
                  <a:tcPr/>
                </a:tc>
              </a:tr>
              <a:tr h="370840">
                <a:tc>
                  <a:txBody>
                    <a:bodyPr/>
                    <a:lstStyle/>
                    <a:p>
                      <a:r>
                        <a:rPr lang="en-US" sz="2800" smtClean="0"/>
                        <a:t>lyco</a:t>
                      </a:r>
                      <a:endParaRPr lang="en-US" sz="2800" dirty="0"/>
                    </a:p>
                  </a:txBody>
                  <a:tcPr/>
                </a:tc>
                <a:tc>
                  <a:txBody>
                    <a:bodyPr/>
                    <a:lstStyle/>
                    <a:p>
                      <a:endParaRPr lang="en-US" sz="2800" dirty="0"/>
                    </a:p>
                  </a:txBody>
                  <a:tcPr/>
                </a:tc>
              </a:tr>
            </a:tbl>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a:bodyPr>
          <a:lstStyle/>
          <a:p>
            <a:pPr>
              <a:buNone/>
            </a:pPr>
            <a:r>
              <a:rPr lang="en-IN" sz="2000" b="1" dirty="0" smtClean="0">
                <a:latin typeface="Times New Roman" pitchFamily="18" charset="0"/>
                <a:cs typeface="Times New Roman" pitchFamily="18" charset="0"/>
              </a:rPr>
              <a:t> </a:t>
            </a:r>
            <a:r>
              <a:rPr lang="en-IN" sz="2000" b="1" dirty="0" err="1" smtClean="0">
                <a:latin typeface="Times New Roman" pitchFamily="18" charset="0"/>
                <a:cs typeface="Times New Roman" pitchFamily="18" charset="0"/>
              </a:rPr>
              <a:t>Rosacea</a:t>
            </a:r>
            <a:endParaRPr lang="en-IN" sz="2000" b="1" dirty="0" smtClean="0">
              <a:latin typeface="Times New Roman" pitchFamily="18" charset="0"/>
              <a:cs typeface="Times New Roman" pitchFamily="18" charset="0"/>
            </a:endParaRPr>
          </a:p>
          <a:p>
            <a:r>
              <a:rPr lang="en-IN" sz="2000" dirty="0" smtClean="0">
                <a:latin typeface="Times New Roman" pitchFamily="18" charset="0"/>
                <a:cs typeface="Times New Roman" pitchFamily="18" charset="0"/>
              </a:rPr>
              <a:t>Tea</a:t>
            </a:r>
            <a:r>
              <a:rPr lang="en-IN" sz="2000" dirty="0">
                <a:latin typeface="Times New Roman" pitchFamily="18" charset="0"/>
                <a:cs typeface="Times New Roman" pitchFamily="18" charset="0"/>
              </a:rPr>
              <a:t>, coffee, hot beverages, tobacco, alcohol and spicy food are known to precipitate episodes of flushing in </a:t>
            </a:r>
            <a:r>
              <a:rPr lang="en-IN" sz="2000" dirty="0" err="1" smtClean="0">
                <a:latin typeface="Times New Roman" pitchFamily="18" charset="0"/>
                <a:cs typeface="Times New Roman" pitchFamily="18" charset="0"/>
              </a:rPr>
              <a:t>rosacea</a:t>
            </a:r>
            <a:endParaRPr lang="en-IN" sz="2000" dirty="0" smtClean="0">
              <a:latin typeface="Times New Roman" pitchFamily="18" charset="0"/>
              <a:cs typeface="Times New Roman" pitchFamily="18" charset="0"/>
            </a:endParaRPr>
          </a:p>
          <a:p>
            <a:pPr>
              <a:buNone/>
            </a:pPr>
            <a:r>
              <a:rPr lang="en-IN" sz="2000" b="1" dirty="0" smtClean="0">
                <a:latin typeface="Times New Roman" pitchFamily="18" charset="0"/>
                <a:cs typeface="Times New Roman" pitchFamily="18" charset="0"/>
              </a:rPr>
              <a:t> </a:t>
            </a:r>
            <a:endParaRPr lang="en-IN" sz="2300" dirty="0"/>
          </a:p>
        </p:txBody>
      </p:sp>
    </p:spTree>
    <p:extLst>
      <p:ext uri="{BB962C8B-B14F-4D97-AF65-F5344CB8AC3E}">
        <p14:creationId xmlns:p14="http://schemas.microsoft.com/office/powerpoint/2010/main" val="297725694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IN" sz="2000" b="1" dirty="0" err="1" smtClean="0">
                <a:latin typeface="Times New Roman" pitchFamily="18" charset="0"/>
                <a:cs typeface="Times New Roman" pitchFamily="18" charset="0"/>
              </a:rPr>
              <a:t>Pruritus</a:t>
            </a:r>
            <a:endParaRPr lang="en-IN" sz="2000" b="1" dirty="0" smtClean="0">
              <a:latin typeface="Times New Roman" pitchFamily="18" charset="0"/>
              <a:cs typeface="Times New Roman" pitchFamily="18" charset="0"/>
            </a:endParaRPr>
          </a:p>
          <a:p>
            <a:r>
              <a:rPr lang="en-IN" sz="2000" dirty="0" smtClean="0">
                <a:latin typeface="Times New Roman" pitchFamily="18" charset="0"/>
                <a:cs typeface="Times New Roman" pitchFamily="18" charset="0"/>
              </a:rPr>
              <a:t>Some foods like banana and </a:t>
            </a:r>
            <a:r>
              <a:rPr lang="en-IN" sz="2000" dirty="0" err="1" smtClean="0">
                <a:latin typeface="Times New Roman" pitchFamily="18" charset="0"/>
                <a:cs typeface="Times New Roman" pitchFamily="18" charset="0"/>
              </a:rPr>
              <a:t>brinjal</a:t>
            </a:r>
            <a:r>
              <a:rPr lang="en-IN" sz="2000" dirty="0" smtClean="0">
                <a:latin typeface="Times New Roman" pitchFamily="18" charset="0"/>
                <a:cs typeface="Times New Roman" pitchFamily="18" charset="0"/>
              </a:rPr>
              <a:t> may cause </a:t>
            </a:r>
            <a:r>
              <a:rPr lang="en-IN" sz="2000" dirty="0" err="1" smtClean="0">
                <a:latin typeface="Times New Roman" pitchFamily="18" charset="0"/>
                <a:cs typeface="Times New Roman" pitchFamily="18" charset="0"/>
              </a:rPr>
              <a:t>pruritus</a:t>
            </a:r>
            <a:r>
              <a:rPr lang="en-IN" sz="2000" dirty="0" smtClean="0">
                <a:latin typeface="Times New Roman" pitchFamily="18" charset="0"/>
                <a:cs typeface="Times New Roman" pitchFamily="18" charset="0"/>
              </a:rPr>
              <a:t> with or without obvious </a:t>
            </a:r>
            <a:r>
              <a:rPr lang="en-IN" sz="2000" dirty="0" err="1" smtClean="0">
                <a:latin typeface="Times New Roman" pitchFamily="18" charset="0"/>
                <a:cs typeface="Times New Roman" pitchFamily="18" charset="0"/>
              </a:rPr>
              <a:t>urticarial</a:t>
            </a:r>
            <a:r>
              <a:rPr lang="en-IN" sz="2000" dirty="0" smtClean="0">
                <a:latin typeface="Times New Roman" pitchFamily="18" charset="0"/>
                <a:cs typeface="Times New Roman" pitchFamily="18" charset="0"/>
              </a:rPr>
              <a:t> lesion.</a:t>
            </a:r>
          </a:p>
          <a:p>
            <a:r>
              <a:rPr lang="en-IN" sz="2000" dirty="0" smtClean="0">
                <a:latin typeface="Times New Roman" pitchFamily="18" charset="0"/>
                <a:cs typeface="Times New Roman" pitchFamily="18" charset="0"/>
              </a:rPr>
              <a:t>Low protein diet helps in reducing </a:t>
            </a:r>
            <a:r>
              <a:rPr lang="en-IN" sz="2000" dirty="0" err="1" smtClean="0">
                <a:latin typeface="Times New Roman" pitchFamily="18" charset="0"/>
                <a:cs typeface="Times New Roman" pitchFamily="18" charset="0"/>
              </a:rPr>
              <a:t>uraemic</a:t>
            </a:r>
            <a:r>
              <a:rPr lang="en-IN" sz="2000" dirty="0" smtClean="0">
                <a:latin typeface="Times New Roman" pitchFamily="18" charset="0"/>
                <a:cs typeface="Times New Roman" pitchFamily="18" charset="0"/>
              </a:rPr>
              <a:t> </a:t>
            </a:r>
            <a:r>
              <a:rPr lang="en-IN" sz="2000" dirty="0" err="1" smtClean="0">
                <a:latin typeface="Times New Roman" pitchFamily="18" charset="0"/>
                <a:cs typeface="Times New Roman" pitchFamily="18" charset="0"/>
              </a:rPr>
              <a:t>pruritus</a:t>
            </a:r>
            <a:r>
              <a:rPr lang="en-IN" sz="2000" dirty="0" smtClean="0">
                <a:latin typeface="Times New Roman" pitchFamily="18" charset="0"/>
                <a:cs typeface="Times New Roman" pitchFamily="18" charset="0"/>
              </a:rPr>
              <a:t>.</a:t>
            </a:r>
          </a:p>
          <a:p>
            <a:r>
              <a:rPr lang="en-IN" sz="2000" dirty="0" smtClean="0">
                <a:latin typeface="Times New Roman" pitchFamily="18" charset="0"/>
                <a:cs typeface="Times New Roman" pitchFamily="18" charset="0"/>
              </a:rPr>
              <a:t>Patient of </a:t>
            </a:r>
            <a:r>
              <a:rPr lang="en-IN" sz="2000" dirty="0" err="1" smtClean="0">
                <a:latin typeface="Times New Roman" pitchFamily="18" charset="0"/>
                <a:cs typeface="Times New Roman" pitchFamily="18" charset="0"/>
              </a:rPr>
              <a:t>cholestatic</a:t>
            </a:r>
            <a:r>
              <a:rPr lang="en-IN" sz="2000" dirty="0" smtClean="0">
                <a:latin typeface="Times New Roman" pitchFamily="18" charset="0"/>
                <a:cs typeface="Times New Roman" pitchFamily="18" charset="0"/>
              </a:rPr>
              <a:t> jaundice may be benefited by diet rich in polyunsaturated fatty acid.</a:t>
            </a:r>
            <a:endParaRPr lang="en-IN" sz="2000" dirty="0">
              <a:latin typeface="Times New Roman" pitchFamily="18" charset="0"/>
              <a:cs typeface="Times New Roman"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000" dirty="0" err="1"/>
              <a:t>Vitiligo</a:t>
            </a:r>
            <a:endParaRPr lang="en-IN" sz="4000" dirty="0"/>
          </a:p>
        </p:txBody>
      </p:sp>
      <p:sp>
        <p:nvSpPr>
          <p:cNvPr id="3" name="Content Placeholder 2"/>
          <p:cNvSpPr>
            <a:spLocks noGrp="1"/>
          </p:cNvSpPr>
          <p:nvPr>
            <p:ph idx="1"/>
          </p:nvPr>
        </p:nvSpPr>
        <p:spPr/>
        <p:txBody>
          <a:bodyPr>
            <a:noAutofit/>
          </a:bodyPr>
          <a:lstStyle/>
          <a:p>
            <a:r>
              <a:rPr lang="en-IN" sz="2000" dirty="0" smtClean="0">
                <a:latin typeface="Times New Roman" pitchFamily="18" charset="0"/>
                <a:cs typeface="Times New Roman" pitchFamily="18" charset="0"/>
              </a:rPr>
              <a:t>Widely </a:t>
            </a:r>
            <a:r>
              <a:rPr lang="en-IN" sz="2000" dirty="0">
                <a:latin typeface="Times New Roman" pitchFamily="18" charset="0"/>
                <a:cs typeface="Times New Roman" pitchFamily="18" charset="0"/>
              </a:rPr>
              <a:t>held belief in India is that foods that are excessively sour should be avoided by </a:t>
            </a:r>
            <a:r>
              <a:rPr lang="en-IN" sz="2000" dirty="0" err="1">
                <a:latin typeface="Times New Roman" pitchFamily="18" charset="0"/>
                <a:cs typeface="Times New Roman" pitchFamily="18" charset="0"/>
              </a:rPr>
              <a:t>vitiligo</a:t>
            </a:r>
            <a:r>
              <a:rPr lang="en-IN" sz="2000" dirty="0">
                <a:latin typeface="Times New Roman" pitchFamily="18" charset="0"/>
                <a:cs typeface="Times New Roman" pitchFamily="18" charset="0"/>
              </a:rPr>
              <a:t> </a:t>
            </a:r>
            <a:r>
              <a:rPr lang="en-IN" sz="2000" dirty="0" smtClean="0">
                <a:latin typeface="Times New Roman" pitchFamily="18" charset="0"/>
                <a:cs typeface="Times New Roman" pitchFamily="18" charset="0"/>
              </a:rPr>
              <a:t>patients.</a:t>
            </a:r>
          </a:p>
          <a:p>
            <a:r>
              <a:rPr lang="en-IN" sz="2000" dirty="0" smtClean="0">
                <a:latin typeface="Times New Roman" pitchFamily="18" charset="0"/>
                <a:cs typeface="Times New Roman" pitchFamily="18" charset="0"/>
              </a:rPr>
              <a:t>These </a:t>
            </a:r>
            <a:r>
              <a:rPr lang="en-IN" sz="2000" dirty="0">
                <a:latin typeface="Times New Roman" pitchFamily="18" charset="0"/>
                <a:cs typeface="Times New Roman" pitchFamily="18" charset="0"/>
              </a:rPr>
              <a:t>foods include citrus fruits, sour yoghurt, sour pickles </a:t>
            </a:r>
            <a:r>
              <a:rPr lang="en-IN" sz="2000" dirty="0" smtClean="0">
                <a:latin typeface="Times New Roman" pitchFamily="18" charset="0"/>
                <a:cs typeface="Times New Roman" pitchFamily="18" charset="0"/>
              </a:rPr>
              <a:t>etc.</a:t>
            </a:r>
          </a:p>
          <a:p>
            <a:r>
              <a:rPr lang="en-IN" sz="2000" dirty="0" smtClean="0">
                <a:latin typeface="Times New Roman" pitchFamily="18" charset="0"/>
                <a:cs typeface="Times New Roman" pitchFamily="18" charset="0"/>
              </a:rPr>
              <a:t>Simultaneous </a:t>
            </a:r>
            <a:r>
              <a:rPr lang="en-IN" sz="2000" dirty="0">
                <a:latin typeface="Times New Roman" pitchFamily="18" charset="0"/>
                <a:cs typeface="Times New Roman" pitchFamily="18" charset="0"/>
              </a:rPr>
              <a:t>consumption of milk and fish is also </a:t>
            </a:r>
            <a:r>
              <a:rPr lang="en-IN" sz="2000" dirty="0" smtClean="0">
                <a:latin typeface="Times New Roman" pitchFamily="18" charset="0"/>
                <a:cs typeface="Times New Roman" pitchFamily="18" charset="0"/>
              </a:rPr>
              <a:t>discouraged.</a:t>
            </a:r>
          </a:p>
          <a:p>
            <a:r>
              <a:rPr lang="en-IN" sz="2000" dirty="0" smtClean="0">
                <a:latin typeface="Times New Roman" pitchFamily="18" charset="0"/>
                <a:cs typeface="Times New Roman" pitchFamily="18" charset="0"/>
              </a:rPr>
              <a:t>Although </a:t>
            </a:r>
            <a:r>
              <a:rPr lang="en-IN" sz="2000" dirty="0">
                <a:latin typeface="Times New Roman" pitchFamily="18" charset="0"/>
                <a:cs typeface="Times New Roman" pitchFamily="18" charset="0"/>
              </a:rPr>
              <a:t>there are numerous websites that host dietary advice for </a:t>
            </a:r>
            <a:r>
              <a:rPr lang="en-IN" sz="2000" dirty="0" err="1">
                <a:latin typeface="Times New Roman" pitchFamily="18" charset="0"/>
                <a:cs typeface="Times New Roman" pitchFamily="18" charset="0"/>
              </a:rPr>
              <a:t>vitiligo</a:t>
            </a:r>
            <a:r>
              <a:rPr lang="en-IN" sz="2000" dirty="0">
                <a:latin typeface="Times New Roman" pitchFamily="18" charset="0"/>
                <a:cs typeface="Times New Roman" pitchFamily="18" charset="0"/>
              </a:rPr>
              <a:t> patients, there is no scientific data to support or refute these </a:t>
            </a:r>
            <a:r>
              <a:rPr lang="en-IN" sz="2000" dirty="0" smtClean="0">
                <a:latin typeface="Times New Roman" pitchFamily="18" charset="0"/>
                <a:cs typeface="Times New Roman" pitchFamily="18" charset="0"/>
              </a:rPr>
              <a:t>beliefs.</a:t>
            </a:r>
            <a:endParaRPr lang="en-IN" sz="2000" dirty="0">
              <a:latin typeface="Times New Roman" pitchFamily="18" charset="0"/>
              <a:cs typeface="Times New Roman" pitchFamily="18" charset="0"/>
            </a:endParaRPr>
          </a:p>
          <a:p>
            <a:r>
              <a:rPr lang="en-IN" sz="2000" dirty="0" smtClean="0">
                <a:latin typeface="Times New Roman" pitchFamily="18" charset="0"/>
                <a:cs typeface="Times New Roman" pitchFamily="18" charset="0"/>
              </a:rPr>
              <a:t>It </a:t>
            </a:r>
            <a:r>
              <a:rPr lang="en-IN" sz="2000" dirty="0">
                <a:latin typeface="Times New Roman" pitchFamily="18" charset="0"/>
                <a:cs typeface="Times New Roman" pitchFamily="18" charset="0"/>
              </a:rPr>
              <a:t>has been </a:t>
            </a:r>
            <a:r>
              <a:rPr lang="en-IN" sz="2000" dirty="0" smtClean="0">
                <a:latin typeface="Times New Roman" pitchFamily="18" charset="0"/>
                <a:cs typeface="Times New Roman" pitchFamily="18" charset="0"/>
              </a:rPr>
              <a:t>found that </a:t>
            </a:r>
            <a:r>
              <a:rPr lang="en-IN" sz="2000" dirty="0">
                <a:latin typeface="Times New Roman" pitchFamily="18" charset="0"/>
                <a:cs typeface="Times New Roman" pitchFamily="18" charset="0"/>
              </a:rPr>
              <a:t>oral supplementation with antioxidants containing </a:t>
            </a:r>
            <a:r>
              <a:rPr lang="en-IN" sz="2000" dirty="0" err="1">
                <a:latin typeface="Times New Roman" pitchFamily="18" charset="0"/>
                <a:cs typeface="Times New Roman" pitchFamily="18" charset="0"/>
              </a:rPr>
              <a:t>alfa-lipoic</a:t>
            </a:r>
            <a:r>
              <a:rPr lang="en-IN" sz="2000" dirty="0">
                <a:latin typeface="Times New Roman" pitchFamily="18" charset="0"/>
                <a:cs typeface="Times New Roman" pitchFamily="18" charset="0"/>
              </a:rPr>
              <a:t> acid and vitamin B</a:t>
            </a:r>
            <a:r>
              <a:rPr lang="en-IN" sz="2000" baseline="-25000" dirty="0">
                <a:latin typeface="Times New Roman" pitchFamily="18" charset="0"/>
                <a:cs typeface="Times New Roman" pitchFamily="18" charset="0"/>
              </a:rPr>
              <a:t> 12</a:t>
            </a:r>
            <a:r>
              <a:rPr lang="en-IN" sz="2000" dirty="0">
                <a:latin typeface="Times New Roman" pitchFamily="18" charset="0"/>
                <a:cs typeface="Times New Roman" pitchFamily="18" charset="0"/>
              </a:rPr>
              <a:t> before and during NB-UVB broadband UVB significantly improves the clinical effectiveness of phototherapy.</a:t>
            </a:r>
          </a:p>
        </p:txBody>
      </p:sp>
    </p:spTree>
    <p:extLst>
      <p:ext uri="{BB962C8B-B14F-4D97-AF65-F5344CB8AC3E}">
        <p14:creationId xmlns:p14="http://schemas.microsoft.com/office/powerpoint/2010/main" val="322331569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000" dirty="0" err="1"/>
              <a:t>Telogen</a:t>
            </a:r>
            <a:r>
              <a:rPr lang="en-IN" sz="4000" dirty="0"/>
              <a:t> Effluvium</a:t>
            </a:r>
          </a:p>
        </p:txBody>
      </p:sp>
      <p:sp>
        <p:nvSpPr>
          <p:cNvPr id="3" name="Content Placeholder 2"/>
          <p:cNvSpPr>
            <a:spLocks noGrp="1"/>
          </p:cNvSpPr>
          <p:nvPr>
            <p:ph idx="1"/>
          </p:nvPr>
        </p:nvSpPr>
        <p:spPr/>
        <p:txBody>
          <a:bodyPr>
            <a:normAutofit/>
          </a:bodyPr>
          <a:lstStyle/>
          <a:p>
            <a:r>
              <a:rPr lang="en-IN" sz="2000" dirty="0">
                <a:latin typeface="Times New Roman" pitchFamily="18" charset="0"/>
                <a:cs typeface="Times New Roman" pitchFamily="18" charset="0"/>
              </a:rPr>
              <a:t>Although hair loss has been linked to iron deficiency, there is insufficient evidence to recommend giving iron supplementation therapy to patients with hair loss and iron deficiency in the absence of iron deficiency </a:t>
            </a:r>
            <a:r>
              <a:rPr lang="en-IN" sz="2000" dirty="0" err="1" smtClean="0">
                <a:latin typeface="Times New Roman" pitchFamily="18" charset="0"/>
                <a:cs typeface="Times New Roman" pitchFamily="18" charset="0"/>
              </a:rPr>
              <a:t>anemia</a:t>
            </a:r>
            <a:r>
              <a:rPr lang="en-IN" sz="2000" dirty="0" smtClean="0">
                <a:latin typeface="Times New Roman" pitchFamily="18" charset="0"/>
                <a:cs typeface="Times New Roman" pitchFamily="18" charset="0"/>
              </a:rPr>
              <a:t>.</a:t>
            </a:r>
          </a:p>
          <a:p>
            <a:endParaRPr lang="en-IN" sz="2000" dirty="0" smtClean="0">
              <a:latin typeface="Times New Roman" pitchFamily="18" charset="0"/>
              <a:cs typeface="Times New Roman" pitchFamily="18" charset="0"/>
            </a:endParaRPr>
          </a:p>
          <a:p>
            <a:r>
              <a:rPr lang="en-IN" sz="2000" dirty="0" smtClean="0">
                <a:latin typeface="Times New Roman" pitchFamily="18" charset="0"/>
                <a:cs typeface="Times New Roman" pitchFamily="18" charset="0"/>
              </a:rPr>
              <a:t>Both </a:t>
            </a:r>
            <a:r>
              <a:rPr lang="en-IN" sz="2000" dirty="0" err="1">
                <a:latin typeface="Times New Roman" pitchFamily="18" charset="0"/>
                <a:cs typeface="Times New Roman" pitchFamily="18" charset="0"/>
              </a:rPr>
              <a:t>cicatricial</a:t>
            </a:r>
            <a:r>
              <a:rPr lang="en-IN" sz="2000" dirty="0">
                <a:latin typeface="Times New Roman" pitchFamily="18" charset="0"/>
                <a:cs typeface="Times New Roman" pitchFamily="18" charset="0"/>
              </a:rPr>
              <a:t> and non-</a:t>
            </a:r>
            <a:r>
              <a:rPr lang="en-IN" sz="2000" dirty="0" err="1">
                <a:latin typeface="Times New Roman" pitchFamily="18" charset="0"/>
                <a:cs typeface="Times New Roman" pitchFamily="18" charset="0"/>
              </a:rPr>
              <a:t>cicatricial</a:t>
            </a:r>
            <a:r>
              <a:rPr lang="en-IN" sz="2000" dirty="0">
                <a:latin typeface="Times New Roman" pitchFamily="18" charset="0"/>
                <a:cs typeface="Times New Roman" pitchFamily="18" charset="0"/>
              </a:rPr>
              <a:t> hair loss for iron </a:t>
            </a:r>
            <a:r>
              <a:rPr lang="en-IN" sz="2000" dirty="0" smtClean="0">
                <a:latin typeface="Times New Roman" pitchFamily="18" charset="0"/>
                <a:cs typeface="Times New Roman" pitchFamily="18" charset="0"/>
              </a:rPr>
              <a:t>deficiency.</a:t>
            </a:r>
            <a:endParaRPr lang="en-IN" sz="2000" baseline="30000" dirty="0" smtClean="0">
              <a:latin typeface="Times New Roman" pitchFamily="18" charset="0"/>
              <a:cs typeface="Times New Roman" pitchFamily="18" charset="0"/>
            </a:endParaRPr>
          </a:p>
          <a:p>
            <a:pPr>
              <a:buNone/>
            </a:pPr>
            <a:endParaRPr lang="en-IN" sz="2000" dirty="0" smtClean="0">
              <a:latin typeface="Times New Roman" pitchFamily="18" charset="0"/>
              <a:cs typeface="Times New Roman" pitchFamily="18" charset="0"/>
            </a:endParaRPr>
          </a:p>
          <a:p>
            <a:r>
              <a:rPr lang="en-IN" sz="2000" dirty="0" smtClean="0">
                <a:latin typeface="Times New Roman" pitchFamily="18" charset="0"/>
                <a:cs typeface="Times New Roman" pitchFamily="18" charset="0"/>
              </a:rPr>
              <a:t>Lean </a:t>
            </a:r>
            <a:r>
              <a:rPr lang="en-IN" sz="2000" dirty="0">
                <a:latin typeface="Times New Roman" pitchFamily="18" charset="0"/>
                <a:cs typeface="Times New Roman" pitchFamily="18" charset="0"/>
              </a:rPr>
              <a:t>meats, especially beef, have high iron contents that are highly </a:t>
            </a:r>
            <a:r>
              <a:rPr lang="en-IN" sz="2000" dirty="0" err="1" smtClean="0">
                <a:latin typeface="Times New Roman" pitchFamily="18" charset="0"/>
                <a:cs typeface="Times New Roman" pitchFamily="18" charset="0"/>
              </a:rPr>
              <a:t>bioavailable</a:t>
            </a:r>
            <a:r>
              <a:rPr lang="en-IN" sz="2000" dirty="0" smtClean="0">
                <a:latin typeface="Times New Roman" pitchFamily="18" charset="0"/>
                <a:cs typeface="Times New Roman" pitchFamily="18" charset="0"/>
              </a:rPr>
              <a:t>.</a:t>
            </a:r>
          </a:p>
        </p:txBody>
      </p:sp>
    </p:spTree>
    <p:extLst>
      <p:ext uri="{BB962C8B-B14F-4D97-AF65-F5344CB8AC3E}">
        <p14:creationId xmlns:p14="http://schemas.microsoft.com/office/powerpoint/2010/main" val="169421206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r>
              <a:rPr lang="en-IN" sz="2000" dirty="0" smtClean="0">
                <a:latin typeface="Times New Roman" pitchFamily="18" charset="0"/>
                <a:cs typeface="Times New Roman" pitchFamily="18" charset="0"/>
              </a:rPr>
              <a:t>Non-animal foods that are high in iron include nuts, seeds, legumes, bean products, dark green leafy vegetables, whole grains and iron-fortified cereals.</a:t>
            </a:r>
          </a:p>
          <a:p>
            <a:r>
              <a:rPr lang="en-IN" sz="2000" dirty="0" smtClean="0">
                <a:latin typeface="Times New Roman" pitchFamily="18" charset="0"/>
                <a:cs typeface="Times New Roman" pitchFamily="18" charset="0"/>
              </a:rPr>
              <a:t>Studies </a:t>
            </a:r>
            <a:r>
              <a:rPr lang="en-IN" sz="2000" dirty="0">
                <a:latin typeface="Times New Roman" pitchFamily="18" charset="0"/>
                <a:cs typeface="Times New Roman" pitchFamily="18" charset="0"/>
              </a:rPr>
              <a:t>in </a:t>
            </a:r>
            <a:r>
              <a:rPr lang="en-IN" sz="2000" dirty="0" smtClean="0">
                <a:latin typeface="Times New Roman" pitchFamily="18" charset="0"/>
                <a:cs typeface="Times New Roman" pitchFamily="18" charset="0"/>
              </a:rPr>
              <a:t>PEM, </a:t>
            </a:r>
            <a:r>
              <a:rPr lang="en-IN" sz="2000" dirty="0">
                <a:latin typeface="Times New Roman" pitchFamily="18" charset="0"/>
                <a:cs typeface="Times New Roman" pitchFamily="18" charset="0"/>
              </a:rPr>
              <a:t>starvation and eating disorders show a positive correlation with hair </a:t>
            </a:r>
            <a:r>
              <a:rPr lang="en-IN" sz="2000" dirty="0" smtClean="0">
                <a:latin typeface="Times New Roman" pitchFamily="18" charset="0"/>
                <a:cs typeface="Times New Roman" pitchFamily="18" charset="0"/>
              </a:rPr>
              <a:t>loss.</a:t>
            </a:r>
          </a:p>
          <a:p>
            <a:r>
              <a:rPr lang="en-IN" sz="2000" dirty="0" smtClean="0">
                <a:latin typeface="Times New Roman" pitchFamily="18" charset="0"/>
                <a:cs typeface="Times New Roman" pitchFamily="18" charset="0"/>
              </a:rPr>
              <a:t>Profuse </a:t>
            </a:r>
            <a:r>
              <a:rPr lang="en-IN" sz="2000" dirty="0">
                <a:latin typeface="Times New Roman" pitchFamily="18" charset="0"/>
                <a:cs typeface="Times New Roman" pitchFamily="18" charset="0"/>
              </a:rPr>
              <a:t>hair loss has been seen to occur 2-5 months after starting a vigorous weight reduction </a:t>
            </a:r>
            <a:r>
              <a:rPr lang="en-IN" sz="2000" dirty="0" smtClean="0">
                <a:latin typeface="Times New Roman" pitchFamily="18" charset="0"/>
                <a:cs typeface="Times New Roman" pitchFamily="18" charset="0"/>
              </a:rPr>
              <a:t>program.</a:t>
            </a:r>
          </a:p>
          <a:p>
            <a:r>
              <a:rPr lang="en-IN" sz="2000" dirty="0" smtClean="0">
                <a:latin typeface="Times New Roman" pitchFamily="18" charset="0"/>
                <a:cs typeface="Times New Roman" pitchFamily="18" charset="0"/>
              </a:rPr>
              <a:t>Rigorous </a:t>
            </a:r>
            <a:r>
              <a:rPr lang="en-IN" sz="2000" dirty="0">
                <a:latin typeface="Times New Roman" pitchFamily="18" charset="0"/>
                <a:cs typeface="Times New Roman" pitchFamily="18" charset="0"/>
              </a:rPr>
              <a:t>caloric restriction with subsequent inadequate energy supply of the hair matrix is thought to be the cause </a:t>
            </a:r>
            <a:r>
              <a:rPr lang="en-IN" sz="2000" dirty="0" smtClean="0">
                <a:latin typeface="Times New Roman" pitchFamily="18" charset="0"/>
                <a:cs typeface="Times New Roman" pitchFamily="18" charset="0"/>
              </a:rPr>
              <a:t>for </a:t>
            </a:r>
            <a:r>
              <a:rPr lang="en-IN" sz="2000" dirty="0">
                <a:latin typeface="Times New Roman" pitchFamily="18" charset="0"/>
                <a:cs typeface="Times New Roman" pitchFamily="18" charset="0"/>
              </a:rPr>
              <a:t>precipitation of the </a:t>
            </a:r>
            <a:r>
              <a:rPr lang="en-IN" sz="2000" dirty="0" smtClean="0">
                <a:latin typeface="Times New Roman" pitchFamily="18" charset="0"/>
                <a:cs typeface="Times New Roman" pitchFamily="18" charset="0"/>
              </a:rPr>
              <a:t>TE of </a:t>
            </a:r>
            <a:r>
              <a:rPr lang="en-IN" sz="2000" dirty="0">
                <a:latin typeface="Times New Roman" pitchFamily="18" charset="0"/>
                <a:cs typeface="Times New Roman" pitchFamily="18" charset="0"/>
              </a:rPr>
              <a:t>crash </a:t>
            </a:r>
            <a:r>
              <a:rPr lang="en-IN" sz="2000" dirty="0" smtClean="0">
                <a:latin typeface="Times New Roman" pitchFamily="18" charset="0"/>
                <a:cs typeface="Times New Roman" pitchFamily="18" charset="0"/>
              </a:rPr>
              <a:t>dieter.</a:t>
            </a:r>
            <a:endParaRPr lang="en-IN" sz="2000" baseline="30000" dirty="0" smtClean="0">
              <a:latin typeface="Times New Roman" pitchFamily="18" charset="0"/>
              <a:cs typeface="Times New Roman" pitchFamily="18" charset="0"/>
            </a:endParaRPr>
          </a:p>
          <a:p>
            <a:r>
              <a:rPr lang="en-IN" sz="2000" dirty="0" smtClean="0">
                <a:latin typeface="Times New Roman" pitchFamily="18" charset="0"/>
                <a:cs typeface="Times New Roman" pitchFamily="18" charset="0"/>
              </a:rPr>
              <a:t>Deficiencies </a:t>
            </a:r>
            <a:r>
              <a:rPr lang="en-IN" sz="2000" dirty="0">
                <a:latin typeface="Times New Roman" pitchFamily="18" charset="0"/>
                <a:cs typeface="Times New Roman" pitchFamily="18" charset="0"/>
              </a:rPr>
              <a:t>of zinc and biotin have also been associated with hair loss; however, there is no concrete evidence to prove their </a:t>
            </a:r>
            <a:r>
              <a:rPr lang="en-IN" sz="2000" dirty="0" smtClean="0">
                <a:latin typeface="Times New Roman" pitchFamily="18" charset="0"/>
                <a:cs typeface="Times New Roman" pitchFamily="18" charset="0"/>
              </a:rPr>
              <a:t>role.</a:t>
            </a:r>
            <a:endParaRPr lang="en-IN" sz="2000" dirty="0">
              <a:latin typeface="Times New Roman" pitchFamily="18" charset="0"/>
              <a:cs typeface="Times New Roman" pitchFamily="18" charset="0"/>
            </a:endParaRPr>
          </a:p>
        </p:txBody>
      </p:sp>
    </p:spTree>
    <p:extLst>
      <p:ext uri="{BB962C8B-B14F-4D97-AF65-F5344CB8AC3E}">
        <p14:creationId xmlns:p14="http://schemas.microsoft.com/office/powerpoint/2010/main" val="284129792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19200" y="609600"/>
            <a:ext cx="7467600" cy="1066800"/>
          </a:xfrm>
        </p:spPr>
        <p:txBody>
          <a:bodyPr>
            <a:normAutofit/>
          </a:bodyPr>
          <a:lstStyle/>
          <a:p>
            <a:r>
              <a:rPr lang="en-US" sz="4800" dirty="0" smtClean="0">
                <a:solidFill>
                  <a:srgbClr val="7030A0"/>
                </a:solidFill>
              </a:rPr>
              <a:t>THANKS</a:t>
            </a:r>
            <a:endParaRPr lang="en-IN" sz="4800" dirty="0">
              <a:solidFill>
                <a:srgbClr val="7030A0"/>
              </a:solidFill>
            </a:endParaRPr>
          </a:p>
        </p:txBody>
      </p:sp>
      <p:sp>
        <p:nvSpPr>
          <p:cNvPr id="5" name="Text Placeholder 4"/>
          <p:cNvSpPr>
            <a:spLocks noGrp="1"/>
          </p:cNvSpPr>
          <p:nvPr>
            <p:ph type="body" idx="1"/>
          </p:nvPr>
        </p:nvSpPr>
        <p:spPr/>
        <p:txBody>
          <a:bodyPr/>
          <a:lstStyle/>
          <a:p>
            <a:endParaRPr lang="en-IN"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2357437"/>
            <a:ext cx="8000999" cy="4195763"/>
          </a:xfrm>
          <a:prstGeom prst="rect">
            <a:avLst/>
          </a:prstGeom>
        </p:spPr>
      </p:pic>
    </p:spTree>
    <p:extLst>
      <p:ext uri="{BB962C8B-B14F-4D97-AF65-F5344CB8AC3E}">
        <p14:creationId xmlns:p14="http://schemas.microsoft.com/office/powerpoint/2010/main" val="799237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8839200" cy="6080760"/>
          </a:xfrm>
        </p:spPr>
        <p:txBody>
          <a:bodyPr>
            <a:noAutofit/>
          </a:bodyPr>
          <a:lstStyle/>
          <a:p>
            <a:pPr>
              <a:buNone/>
            </a:pPr>
            <a:r>
              <a:rPr lang="en-IN" sz="2800" b="1" dirty="0">
                <a:latin typeface="Times New Roman" pitchFamily="18" charset="0"/>
                <a:cs typeface="Times New Roman" pitchFamily="18" charset="0"/>
              </a:rPr>
              <a:t>2. Dermatologic disorders in which diet has a probable role </a:t>
            </a:r>
            <a:r>
              <a:rPr lang="en-IN" sz="2800" b="1" dirty="0" smtClean="0">
                <a:latin typeface="Times New Roman" pitchFamily="18" charset="0"/>
                <a:cs typeface="Times New Roman" pitchFamily="18" charset="0"/>
              </a:rPr>
              <a:t>in </a:t>
            </a:r>
            <a:r>
              <a:rPr lang="en-IN" sz="2800" b="1" dirty="0" err="1" smtClean="0">
                <a:latin typeface="Times New Roman" pitchFamily="18" charset="0"/>
                <a:cs typeface="Times New Roman" pitchFamily="18" charset="0"/>
              </a:rPr>
              <a:t>etiopathogenesis</a:t>
            </a:r>
            <a:endParaRPr lang="en-IN" sz="2800" b="1" dirty="0" smtClean="0">
              <a:latin typeface="Times New Roman" pitchFamily="18" charset="0"/>
              <a:cs typeface="Times New Roman" pitchFamily="18" charset="0"/>
            </a:endParaRPr>
          </a:p>
          <a:p>
            <a:pPr>
              <a:buFont typeface="Wingdings" pitchFamily="2" charset="2"/>
              <a:buChar char="§"/>
            </a:pPr>
            <a:endParaRPr lang="en-IN" sz="2800" b="1" dirty="0">
              <a:latin typeface="Times New Roman" pitchFamily="18" charset="0"/>
              <a:cs typeface="Times New Roman" pitchFamily="18" charset="0"/>
            </a:endParaRPr>
          </a:p>
          <a:p>
            <a:pPr>
              <a:buFont typeface="Wingdings" pitchFamily="2" charset="2"/>
              <a:buChar char="§"/>
            </a:pPr>
            <a:r>
              <a:rPr lang="en-IN" sz="2800" dirty="0" smtClean="0">
                <a:latin typeface="Times New Roman" pitchFamily="18" charset="0"/>
                <a:cs typeface="Times New Roman" pitchFamily="18" charset="0"/>
              </a:rPr>
              <a:t>Atopic dermatitis</a:t>
            </a:r>
          </a:p>
          <a:p>
            <a:pPr>
              <a:buFont typeface="Wingdings" pitchFamily="2" charset="2"/>
              <a:buChar char="§"/>
            </a:pPr>
            <a:r>
              <a:rPr lang="en-IN" sz="2800" dirty="0" smtClean="0">
                <a:latin typeface="Times New Roman" pitchFamily="18" charset="0"/>
                <a:cs typeface="Times New Roman" pitchFamily="18" charset="0"/>
              </a:rPr>
              <a:t>Acne </a:t>
            </a:r>
            <a:r>
              <a:rPr lang="en-IN" sz="2800" dirty="0" err="1" smtClean="0">
                <a:latin typeface="Times New Roman" pitchFamily="18" charset="0"/>
                <a:cs typeface="Times New Roman" pitchFamily="18" charset="0"/>
              </a:rPr>
              <a:t>vulgaris</a:t>
            </a:r>
            <a:endParaRPr lang="en-IN" sz="2800" dirty="0">
              <a:latin typeface="Times New Roman" pitchFamily="18" charset="0"/>
              <a:cs typeface="Times New Roman" pitchFamily="18" charset="0"/>
            </a:endParaRPr>
          </a:p>
          <a:p>
            <a:pPr>
              <a:buFont typeface="Wingdings" pitchFamily="2" charset="2"/>
              <a:buChar char="§"/>
            </a:pPr>
            <a:r>
              <a:rPr lang="en-IN" sz="2800" dirty="0" smtClean="0">
                <a:latin typeface="Times New Roman" pitchFamily="18" charset="0"/>
                <a:cs typeface="Times New Roman" pitchFamily="18" charset="0"/>
              </a:rPr>
              <a:t>Psoriasis </a:t>
            </a:r>
            <a:r>
              <a:rPr lang="en-IN" sz="2800" dirty="0" err="1" smtClean="0">
                <a:latin typeface="Times New Roman" pitchFamily="18" charset="0"/>
                <a:cs typeface="Times New Roman" pitchFamily="18" charset="0"/>
              </a:rPr>
              <a:t>vulgaris</a:t>
            </a:r>
            <a:endParaRPr lang="en-IN" sz="2800" dirty="0">
              <a:latin typeface="Times New Roman" pitchFamily="18" charset="0"/>
              <a:cs typeface="Times New Roman" pitchFamily="18" charset="0"/>
            </a:endParaRPr>
          </a:p>
          <a:p>
            <a:pPr>
              <a:buFont typeface="Wingdings" pitchFamily="2" charset="2"/>
              <a:buChar char="§"/>
            </a:pPr>
            <a:r>
              <a:rPr lang="en-IN" sz="2800" dirty="0" err="1" smtClean="0">
                <a:latin typeface="Times New Roman" pitchFamily="18" charset="0"/>
                <a:cs typeface="Times New Roman" pitchFamily="18" charset="0"/>
              </a:rPr>
              <a:t>Pemphigus</a:t>
            </a:r>
            <a:endParaRPr lang="en-IN" sz="2800" dirty="0">
              <a:latin typeface="Times New Roman" pitchFamily="18" charset="0"/>
              <a:cs typeface="Times New Roman" pitchFamily="18" charset="0"/>
            </a:endParaRPr>
          </a:p>
          <a:p>
            <a:pPr>
              <a:buFont typeface="Wingdings" pitchFamily="2" charset="2"/>
              <a:buChar char="§"/>
            </a:pPr>
            <a:r>
              <a:rPr lang="en-IN" sz="2800" dirty="0" err="1" smtClean="0">
                <a:latin typeface="Times New Roman" pitchFamily="18" charset="0"/>
                <a:cs typeface="Times New Roman" pitchFamily="18" charset="0"/>
              </a:rPr>
              <a:t>Urticaria</a:t>
            </a:r>
            <a:endParaRPr lang="en-IN" sz="2800" dirty="0">
              <a:latin typeface="Times New Roman" pitchFamily="18" charset="0"/>
              <a:cs typeface="Times New Roman" pitchFamily="18" charset="0"/>
            </a:endParaRPr>
          </a:p>
          <a:p>
            <a:pPr>
              <a:buFont typeface="Wingdings" pitchFamily="2" charset="2"/>
              <a:buChar char="§"/>
            </a:pPr>
            <a:r>
              <a:rPr lang="en-IN" sz="2800" dirty="0" err="1" smtClean="0">
                <a:latin typeface="Times New Roman" pitchFamily="18" charset="0"/>
                <a:cs typeface="Times New Roman" pitchFamily="18" charset="0"/>
              </a:rPr>
              <a:t>Pruritus</a:t>
            </a:r>
            <a:endParaRPr lang="en-IN" sz="2800" dirty="0">
              <a:latin typeface="Times New Roman" pitchFamily="18" charset="0"/>
              <a:cs typeface="Times New Roman" pitchFamily="18" charset="0"/>
            </a:endParaRPr>
          </a:p>
          <a:p>
            <a:pPr>
              <a:buFont typeface="Wingdings" pitchFamily="2" charset="2"/>
              <a:buChar char="§"/>
            </a:pPr>
            <a:r>
              <a:rPr lang="en-IN" sz="2800" dirty="0" smtClean="0">
                <a:latin typeface="Times New Roman" pitchFamily="18" charset="0"/>
                <a:cs typeface="Times New Roman" pitchFamily="18" charset="0"/>
              </a:rPr>
              <a:t>Allergic </a:t>
            </a:r>
            <a:r>
              <a:rPr lang="en-IN" sz="2800" dirty="0">
                <a:latin typeface="Times New Roman" pitchFamily="18" charset="0"/>
                <a:cs typeface="Times New Roman" pitchFamily="18" charset="0"/>
              </a:rPr>
              <a:t>contact dermatitis</a:t>
            </a:r>
          </a:p>
        </p:txBody>
      </p:sp>
    </p:spTree>
    <p:extLst>
      <p:ext uri="{BB962C8B-B14F-4D97-AF65-F5344CB8AC3E}">
        <p14:creationId xmlns:p14="http://schemas.microsoft.com/office/powerpoint/2010/main" val="30845862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8686800" cy="5821363"/>
          </a:xfrm>
        </p:spPr>
        <p:txBody>
          <a:bodyPr>
            <a:normAutofit/>
          </a:bodyPr>
          <a:lstStyle/>
          <a:p>
            <a:pPr>
              <a:buNone/>
            </a:pPr>
            <a:r>
              <a:rPr lang="en-IN" sz="2800" b="1" dirty="0">
                <a:latin typeface="Times New Roman" pitchFamily="18" charset="0"/>
                <a:cs typeface="Times New Roman" pitchFamily="18" charset="0"/>
              </a:rPr>
              <a:t>3. Dermatologic disorders in which specific factors in the diet are directly implicated in the </a:t>
            </a:r>
            <a:r>
              <a:rPr lang="en-IN" sz="2800" b="1" dirty="0" err="1">
                <a:latin typeface="Times New Roman" pitchFamily="18" charset="0"/>
                <a:cs typeface="Times New Roman" pitchFamily="18" charset="0"/>
              </a:rPr>
              <a:t>etiopathogenesis</a:t>
            </a:r>
            <a:r>
              <a:rPr lang="en-IN" sz="2800" b="1" dirty="0">
                <a:latin typeface="Times New Roman" pitchFamily="18" charset="0"/>
                <a:cs typeface="Times New Roman" pitchFamily="18" charset="0"/>
              </a:rPr>
              <a:t> of the disorder</a:t>
            </a:r>
            <a:br>
              <a:rPr lang="en-IN" sz="2800" b="1" dirty="0">
                <a:latin typeface="Times New Roman" pitchFamily="18" charset="0"/>
                <a:cs typeface="Times New Roman" pitchFamily="18" charset="0"/>
              </a:rPr>
            </a:br>
            <a:r>
              <a:rPr lang="en-IN" sz="2800" b="1" dirty="0">
                <a:latin typeface="Times New Roman" pitchFamily="18" charset="0"/>
                <a:cs typeface="Times New Roman" pitchFamily="18" charset="0"/>
              </a:rPr>
              <a:t/>
            </a:r>
            <a:br>
              <a:rPr lang="en-IN" sz="2800" b="1" dirty="0">
                <a:latin typeface="Times New Roman" pitchFamily="18" charset="0"/>
                <a:cs typeface="Times New Roman" pitchFamily="18" charset="0"/>
              </a:rPr>
            </a:br>
            <a:endParaRPr lang="en-IN" sz="2800" b="1" dirty="0" smtClean="0">
              <a:latin typeface="Times New Roman" pitchFamily="18" charset="0"/>
              <a:cs typeface="Times New Roman" pitchFamily="18" charset="0"/>
            </a:endParaRPr>
          </a:p>
          <a:p>
            <a:pPr>
              <a:buFont typeface="Wingdings" pitchFamily="2" charset="2"/>
              <a:buChar char="§"/>
            </a:pPr>
            <a:r>
              <a:rPr lang="en-IN" sz="2800" dirty="0" smtClean="0">
                <a:latin typeface="Times New Roman" pitchFamily="18" charset="0"/>
                <a:cs typeface="Times New Roman" pitchFamily="18" charset="0"/>
              </a:rPr>
              <a:t>Fish </a:t>
            </a:r>
            <a:r>
              <a:rPr lang="en-IN" sz="2800" dirty="0" err="1">
                <a:latin typeface="Times New Roman" pitchFamily="18" charset="0"/>
                <a:cs typeface="Times New Roman" pitchFamily="18" charset="0"/>
              </a:rPr>
              <a:t>odor</a:t>
            </a:r>
            <a:r>
              <a:rPr lang="en-IN" sz="2800" dirty="0">
                <a:latin typeface="Times New Roman" pitchFamily="18" charset="0"/>
                <a:cs typeface="Times New Roman" pitchFamily="18" charset="0"/>
              </a:rPr>
              <a:t> </a:t>
            </a:r>
            <a:r>
              <a:rPr lang="en-IN" sz="2800" dirty="0" smtClean="0">
                <a:latin typeface="Times New Roman" pitchFamily="18" charset="0"/>
                <a:cs typeface="Times New Roman" pitchFamily="18" charset="0"/>
              </a:rPr>
              <a:t>syndrome</a:t>
            </a:r>
          </a:p>
          <a:p>
            <a:pPr>
              <a:buFont typeface="Wingdings" pitchFamily="2" charset="2"/>
              <a:buChar char="§"/>
            </a:pPr>
            <a:r>
              <a:rPr lang="en-IN" sz="2800" dirty="0" smtClean="0">
                <a:latin typeface="Times New Roman" pitchFamily="18" charset="0"/>
                <a:cs typeface="Times New Roman" pitchFamily="18" charset="0"/>
              </a:rPr>
              <a:t>Toxic </a:t>
            </a:r>
            <a:r>
              <a:rPr lang="en-IN" sz="2800" dirty="0">
                <a:latin typeface="Times New Roman" pitchFamily="18" charset="0"/>
                <a:cs typeface="Times New Roman" pitchFamily="18" charset="0"/>
              </a:rPr>
              <a:t>oil </a:t>
            </a:r>
            <a:r>
              <a:rPr lang="en-IN" sz="2800" dirty="0" smtClean="0">
                <a:latin typeface="Times New Roman" pitchFamily="18" charset="0"/>
                <a:cs typeface="Times New Roman" pitchFamily="18" charset="0"/>
              </a:rPr>
              <a:t>syndrome</a:t>
            </a:r>
          </a:p>
          <a:p>
            <a:pPr>
              <a:buFont typeface="Wingdings" pitchFamily="2" charset="2"/>
              <a:buChar char="§"/>
            </a:pPr>
            <a:r>
              <a:rPr lang="en-IN" sz="2800" dirty="0" smtClean="0">
                <a:latin typeface="Times New Roman" pitchFamily="18" charset="0"/>
                <a:cs typeface="Times New Roman" pitchFamily="18" charset="0"/>
              </a:rPr>
              <a:t>Fixed </a:t>
            </a:r>
            <a:r>
              <a:rPr lang="en-IN" sz="2800" dirty="0">
                <a:latin typeface="Times New Roman" pitchFamily="18" charset="0"/>
                <a:cs typeface="Times New Roman" pitchFamily="18" charset="0"/>
              </a:rPr>
              <a:t>drug eruption</a:t>
            </a:r>
          </a:p>
        </p:txBody>
      </p:sp>
    </p:spTree>
    <p:extLst>
      <p:ext uri="{BB962C8B-B14F-4D97-AF65-F5344CB8AC3E}">
        <p14:creationId xmlns:p14="http://schemas.microsoft.com/office/powerpoint/2010/main" val="1694390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616752" cy="6368752"/>
          </a:xfrm>
        </p:spPr>
        <p:txBody>
          <a:bodyPr>
            <a:noAutofit/>
          </a:bodyPr>
          <a:lstStyle/>
          <a:p>
            <a:pPr>
              <a:buNone/>
            </a:pPr>
            <a:r>
              <a:rPr lang="en-IN" sz="2400" b="1" dirty="0"/>
              <a:t>4. Genetic and metabolic disorders wherein either an elimination diet is mandatory or dietary supplementation of specific factors is </a:t>
            </a:r>
            <a:r>
              <a:rPr lang="en-IN" sz="2400" b="1" dirty="0" smtClean="0"/>
              <a:t>beneficial</a:t>
            </a:r>
            <a:endParaRPr lang="en-IN" sz="2400" b="1" dirty="0"/>
          </a:p>
          <a:p>
            <a:pPr>
              <a:buFont typeface="Wingdings" pitchFamily="2" charset="2"/>
              <a:buChar char="§"/>
            </a:pPr>
            <a:r>
              <a:rPr lang="en-IN" sz="2400" dirty="0" err="1" smtClean="0">
                <a:latin typeface="Times New Roman" pitchFamily="18" charset="0"/>
                <a:cs typeface="Times New Roman" pitchFamily="18" charset="0"/>
              </a:rPr>
              <a:t>Phenylketonuria</a:t>
            </a:r>
            <a:r>
              <a:rPr lang="en-IN" sz="2400" dirty="0" smtClean="0">
                <a:latin typeface="Times New Roman" pitchFamily="18" charset="0"/>
                <a:cs typeface="Times New Roman" pitchFamily="18" charset="0"/>
              </a:rPr>
              <a:t>                                      </a:t>
            </a:r>
          </a:p>
          <a:p>
            <a:pPr>
              <a:buFont typeface="Wingdings" pitchFamily="2" charset="2"/>
              <a:buChar char="§"/>
            </a:pPr>
            <a:r>
              <a:rPr lang="en-IN" sz="2400" dirty="0" err="1" smtClean="0">
                <a:latin typeface="Times New Roman" pitchFamily="18" charset="0"/>
                <a:cs typeface="Times New Roman" pitchFamily="18" charset="0"/>
              </a:rPr>
              <a:t>Tyrosinemia</a:t>
            </a:r>
            <a:r>
              <a:rPr lang="en-IN" sz="2400" dirty="0" smtClean="0">
                <a:latin typeface="Times New Roman" pitchFamily="18" charset="0"/>
                <a:cs typeface="Times New Roman" pitchFamily="18" charset="0"/>
              </a:rPr>
              <a:t>                                              </a:t>
            </a:r>
          </a:p>
          <a:p>
            <a:pPr>
              <a:buFont typeface="Wingdings" pitchFamily="2" charset="2"/>
              <a:buChar char="§"/>
            </a:pPr>
            <a:r>
              <a:rPr lang="en-IN" sz="2400" dirty="0" err="1" smtClean="0">
                <a:latin typeface="Times New Roman" pitchFamily="18" charset="0"/>
                <a:cs typeface="Times New Roman" pitchFamily="18" charset="0"/>
              </a:rPr>
              <a:t>Homocystinuria</a:t>
            </a:r>
            <a:r>
              <a:rPr lang="en-IN" sz="2400" dirty="0" smtClean="0">
                <a:latin typeface="Times New Roman" pitchFamily="18" charset="0"/>
                <a:cs typeface="Times New Roman" pitchFamily="18" charset="0"/>
              </a:rPr>
              <a:t>                                        </a:t>
            </a:r>
          </a:p>
          <a:p>
            <a:pPr>
              <a:buFont typeface="Wingdings" pitchFamily="2" charset="2"/>
              <a:buChar char="§"/>
            </a:pPr>
            <a:r>
              <a:rPr lang="en-IN" sz="2400" dirty="0" err="1" smtClean="0">
                <a:latin typeface="Times New Roman" pitchFamily="18" charset="0"/>
                <a:cs typeface="Times New Roman" pitchFamily="18" charset="0"/>
              </a:rPr>
              <a:t>Galactosemia</a:t>
            </a:r>
            <a:r>
              <a:rPr lang="en-IN" sz="2400" dirty="0" smtClean="0">
                <a:latin typeface="Times New Roman" pitchFamily="18" charset="0"/>
                <a:cs typeface="Times New Roman" pitchFamily="18" charset="0"/>
              </a:rPr>
              <a:t>                                             </a:t>
            </a:r>
          </a:p>
          <a:p>
            <a:pPr>
              <a:buFont typeface="Wingdings" pitchFamily="2" charset="2"/>
              <a:buChar char="§"/>
            </a:pPr>
            <a:r>
              <a:rPr lang="en-IN" sz="2400" dirty="0" smtClean="0">
                <a:latin typeface="Times New Roman" pitchFamily="18" charset="0"/>
                <a:cs typeface="Times New Roman" pitchFamily="18" charset="0"/>
              </a:rPr>
              <a:t>G</a:t>
            </a:r>
            <a:r>
              <a:rPr lang="en-IN" sz="2400" baseline="-25000" dirty="0">
                <a:latin typeface="Times New Roman" pitchFamily="18" charset="0"/>
                <a:cs typeface="Times New Roman" pitchFamily="18" charset="0"/>
              </a:rPr>
              <a:t> 6</a:t>
            </a:r>
            <a:r>
              <a:rPr lang="en-IN" sz="2400" dirty="0">
                <a:latin typeface="Times New Roman" pitchFamily="18" charset="0"/>
                <a:cs typeface="Times New Roman" pitchFamily="18" charset="0"/>
              </a:rPr>
              <a:t> PD </a:t>
            </a:r>
            <a:r>
              <a:rPr lang="en-IN" sz="2400" dirty="0" smtClean="0">
                <a:latin typeface="Times New Roman" pitchFamily="18" charset="0"/>
                <a:cs typeface="Times New Roman" pitchFamily="18" charset="0"/>
              </a:rPr>
              <a:t>deficiency</a:t>
            </a:r>
          </a:p>
          <a:p>
            <a:pPr>
              <a:buFont typeface="Wingdings" pitchFamily="2" charset="2"/>
              <a:buChar char="§"/>
            </a:pPr>
            <a:r>
              <a:rPr lang="en-IN" sz="2400" dirty="0" err="1" smtClean="0">
                <a:latin typeface="Times New Roman" pitchFamily="18" charset="0"/>
                <a:cs typeface="Times New Roman" pitchFamily="18" charset="0"/>
              </a:rPr>
              <a:t>Xathomas</a:t>
            </a:r>
            <a:endParaRPr lang="en-IN" sz="2400" dirty="0" smtClean="0">
              <a:latin typeface="Times New Roman" pitchFamily="18" charset="0"/>
              <a:cs typeface="Times New Roman" pitchFamily="18" charset="0"/>
            </a:endParaRPr>
          </a:p>
          <a:p>
            <a:pPr>
              <a:buFont typeface="Wingdings" pitchFamily="2" charset="2"/>
              <a:buChar char="§"/>
            </a:pPr>
            <a:r>
              <a:rPr lang="en-IN" sz="2400" dirty="0" smtClean="0">
                <a:latin typeface="Times New Roman" pitchFamily="18" charset="0"/>
                <a:cs typeface="Times New Roman" pitchFamily="18" charset="0"/>
              </a:rPr>
              <a:t>Gout</a:t>
            </a:r>
          </a:p>
          <a:p>
            <a:pPr>
              <a:buFont typeface="Wingdings" pitchFamily="2" charset="2"/>
              <a:buChar char="§"/>
            </a:pPr>
            <a:r>
              <a:rPr lang="en-IN" sz="2400" dirty="0" err="1" smtClean="0">
                <a:latin typeface="Times New Roman" pitchFamily="18" charset="0"/>
                <a:cs typeface="Times New Roman" pitchFamily="18" charset="0"/>
              </a:rPr>
              <a:t>Porphyria</a:t>
            </a:r>
            <a:endParaRPr lang="en-IN" sz="2400" dirty="0" smtClean="0">
              <a:latin typeface="Times New Roman" pitchFamily="18" charset="0"/>
              <a:cs typeface="Times New Roman" pitchFamily="18" charset="0"/>
            </a:endParaRPr>
          </a:p>
          <a:p>
            <a:pPr>
              <a:buFont typeface="Wingdings" pitchFamily="2" charset="2"/>
              <a:buChar char="§"/>
            </a:pPr>
            <a:r>
              <a:rPr lang="en-IN" sz="2400" dirty="0" err="1" smtClean="0">
                <a:latin typeface="Times New Roman" pitchFamily="18" charset="0"/>
                <a:cs typeface="Times New Roman" pitchFamily="18" charset="0"/>
              </a:rPr>
              <a:t>Refsum’s</a:t>
            </a:r>
            <a:r>
              <a:rPr lang="en-IN" sz="2400" dirty="0" smtClean="0">
                <a:latin typeface="Times New Roman" pitchFamily="18" charset="0"/>
                <a:cs typeface="Times New Roman" pitchFamily="18" charset="0"/>
              </a:rPr>
              <a:t> disease</a:t>
            </a:r>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val="19768015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458200" cy="6248400"/>
          </a:xfrm>
        </p:spPr>
        <p:txBody>
          <a:bodyPr>
            <a:noAutofit/>
          </a:bodyPr>
          <a:lstStyle/>
          <a:p>
            <a:pPr>
              <a:buFont typeface="Wingdings" pitchFamily="2" charset="2"/>
              <a:buChar char="§"/>
            </a:pPr>
            <a:r>
              <a:rPr lang="en-IN" sz="2800" b="1" dirty="0"/>
              <a:t>5. Disorders related to deficiency or excess of specific </a:t>
            </a:r>
            <a:r>
              <a:rPr lang="en-IN" sz="2800" b="1" dirty="0" smtClean="0"/>
              <a:t>nutrients</a:t>
            </a:r>
            <a:endParaRPr lang="en-IN" sz="2800" b="1" dirty="0"/>
          </a:p>
          <a:p>
            <a:pPr>
              <a:buFont typeface="Wingdings" pitchFamily="2" charset="2"/>
              <a:buChar char="§"/>
            </a:pPr>
            <a:r>
              <a:rPr lang="en-IN" sz="2800" dirty="0" err="1" smtClean="0"/>
              <a:t>Kwashiorkar</a:t>
            </a:r>
            <a:r>
              <a:rPr lang="en-IN" sz="2800" dirty="0" smtClean="0"/>
              <a:t>                               </a:t>
            </a:r>
          </a:p>
          <a:p>
            <a:pPr>
              <a:buFont typeface="Wingdings" pitchFamily="2" charset="2"/>
              <a:buChar char="§"/>
            </a:pPr>
            <a:r>
              <a:rPr lang="en-IN" sz="2800" dirty="0" err="1" smtClean="0"/>
              <a:t>Acrodermatitis</a:t>
            </a:r>
            <a:r>
              <a:rPr lang="en-IN" sz="2800" dirty="0" smtClean="0"/>
              <a:t> </a:t>
            </a:r>
            <a:r>
              <a:rPr lang="en-IN" sz="2800" dirty="0" err="1" smtClean="0"/>
              <a:t>enteropathica</a:t>
            </a:r>
            <a:r>
              <a:rPr lang="en-IN" sz="2800" dirty="0" smtClean="0"/>
              <a:t> </a:t>
            </a:r>
          </a:p>
          <a:p>
            <a:pPr>
              <a:buFont typeface="Wingdings" pitchFamily="2" charset="2"/>
              <a:buChar char="§"/>
            </a:pPr>
            <a:r>
              <a:rPr lang="en-IN" sz="2800" dirty="0" err="1" smtClean="0"/>
              <a:t>Marasmus</a:t>
            </a:r>
            <a:r>
              <a:rPr lang="en-IN" sz="2800" dirty="0" smtClean="0"/>
              <a:t>                                    </a:t>
            </a:r>
          </a:p>
          <a:p>
            <a:pPr>
              <a:buFont typeface="Wingdings" pitchFamily="2" charset="2"/>
              <a:buChar char="§"/>
            </a:pPr>
            <a:r>
              <a:rPr lang="en-IN" sz="2800" dirty="0" err="1" smtClean="0"/>
              <a:t>Carotenemia</a:t>
            </a:r>
            <a:r>
              <a:rPr lang="en-IN" sz="2800" dirty="0" smtClean="0"/>
              <a:t> </a:t>
            </a:r>
            <a:endParaRPr lang="en-IN" sz="2800" dirty="0"/>
          </a:p>
          <a:p>
            <a:pPr>
              <a:buFont typeface="Wingdings" pitchFamily="2" charset="2"/>
              <a:buChar char="§"/>
            </a:pPr>
            <a:r>
              <a:rPr lang="en-IN" sz="2800" dirty="0" err="1" smtClean="0"/>
              <a:t>Phrynoderma</a:t>
            </a:r>
            <a:r>
              <a:rPr lang="en-IN" sz="2800" dirty="0" smtClean="0"/>
              <a:t>                              </a:t>
            </a:r>
          </a:p>
          <a:p>
            <a:pPr>
              <a:buFont typeface="Wingdings" pitchFamily="2" charset="2"/>
              <a:buChar char="§"/>
            </a:pPr>
            <a:r>
              <a:rPr lang="en-IN" sz="2800" dirty="0" err="1" smtClean="0"/>
              <a:t>Lycopenemia</a:t>
            </a:r>
            <a:r>
              <a:rPr lang="en-IN" sz="2800" dirty="0" smtClean="0"/>
              <a:t> </a:t>
            </a:r>
            <a:endParaRPr lang="en-IN" sz="2800" dirty="0"/>
          </a:p>
          <a:p>
            <a:pPr>
              <a:buFont typeface="Wingdings" pitchFamily="2" charset="2"/>
              <a:buChar char="§"/>
            </a:pPr>
            <a:r>
              <a:rPr lang="en-IN" sz="2800" dirty="0" smtClean="0"/>
              <a:t>Pellagra</a:t>
            </a:r>
          </a:p>
          <a:p>
            <a:pPr>
              <a:buFont typeface="Wingdings" pitchFamily="2" charset="2"/>
              <a:buChar char="§"/>
            </a:pPr>
            <a:r>
              <a:rPr lang="en-IN" sz="2800" dirty="0" smtClean="0"/>
              <a:t>Scurvy</a:t>
            </a:r>
            <a:endParaRPr lang="en-IN" sz="2800" dirty="0"/>
          </a:p>
        </p:txBody>
      </p:sp>
    </p:spTree>
    <p:extLst>
      <p:ext uri="{BB962C8B-B14F-4D97-AF65-F5344CB8AC3E}">
        <p14:creationId xmlns:p14="http://schemas.microsoft.com/office/powerpoint/2010/main" val="11240965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544744" cy="5849963"/>
          </a:xfrm>
        </p:spPr>
        <p:txBody>
          <a:bodyPr>
            <a:noAutofit/>
          </a:bodyPr>
          <a:lstStyle/>
          <a:p>
            <a:pPr>
              <a:buFont typeface="Wingdings" pitchFamily="2" charset="2"/>
              <a:buChar char="§"/>
            </a:pPr>
            <a:r>
              <a:rPr lang="en-IN" sz="2400" b="1" dirty="0"/>
              <a:t>6. Miscellaneous disorders with an uncertain relationship to diet</a:t>
            </a:r>
            <a:br>
              <a:rPr lang="en-IN" sz="2400" b="1" dirty="0"/>
            </a:br>
            <a:endParaRPr lang="en-IN" sz="2400" b="1" dirty="0" smtClean="0"/>
          </a:p>
          <a:p>
            <a:pPr>
              <a:buFont typeface="Wingdings" pitchFamily="2" charset="2"/>
              <a:buChar char="§"/>
            </a:pPr>
            <a:r>
              <a:rPr lang="en-IN" sz="2400" dirty="0" err="1" smtClean="0">
                <a:latin typeface="Times New Roman" pitchFamily="18" charset="0"/>
                <a:cs typeface="Times New Roman" pitchFamily="18" charset="0"/>
              </a:rPr>
              <a:t>Rosacea</a:t>
            </a:r>
            <a:endParaRPr lang="en-IN" sz="2400" dirty="0" smtClean="0">
              <a:latin typeface="Times New Roman" pitchFamily="18" charset="0"/>
              <a:cs typeface="Times New Roman" pitchFamily="18" charset="0"/>
            </a:endParaRPr>
          </a:p>
          <a:p>
            <a:pPr>
              <a:buFont typeface="Wingdings" pitchFamily="2" charset="2"/>
              <a:buChar char="§"/>
            </a:pPr>
            <a:r>
              <a:rPr lang="en-IN" sz="2400" dirty="0" err="1" smtClean="0">
                <a:latin typeface="Times New Roman" pitchFamily="18" charset="0"/>
                <a:cs typeface="Times New Roman" pitchFamily="18" charset="0"/>
              </a:rPr>
              <a:t>Vitiligo</a:t>
            </a:r>
            <a:endParaRPr lang="en-IN" sz="2400" dirty="0">
              <a:latin typeface="Times New Roman" pitchFamily="18" charset="0"/>
              <a:cs typeface="Times New Roman" pitchFamily="18" charset="0"/>
            </a:endParaRPr>
          </a:p>
          <a:p>
            <a:pPr>
              <a:buFont typeface="Wingdings" pitchFamily="2" charset="2"/>
              <a:buChar char="§"/>
            </a:pPr>
            <a:r>
              <a:rPr lang="en-IN" sz="2400" dirty="0" err="1" smtClean="0">
                <a:latin typeface="Times New Roman" pitchFamily="18" charset="0"/>
                <a:cs typeface="Times New Roman" pitchFamily="18" charset="0"/>
              </a:rPr>
              <a:t>Aphthous</a:t>
            </a:r>
            <a:r>
              <a:rPr lang="en-IN" sz="2400" dirty="0" smtClean="0">
                <a:latin typeface="Times New Roman" pitchFamily="18" charset="0"/>
                <a:cs typeface="Times New Roman" pitchFamily="18" charset="0"/>
              </a:rPr>
              <a:t> ulcers</a:t>
            </a:r>
            <a:endParaRPr lang="en-IN" sz="2400" dirty="0">
              <a:latin typeface="Times New Roman" pitchFamily="18" charset="0"/>
              <a:cs typeface="Times New Roman" pitchFamily="18" charset="0"/>
            </a:endParaRPr>
          </a:p>
          <a:p>
            <a:pPr>
              <a:buFont typeface="Wingdings" pitchFamily="2" charset="2"/>
              <a:buChar char="§"/>
            </a:pPr>
            <a:r>
              <a:rPr lang="en-IN" sz="2400" dirty="0" err="1" smtClean="0">
                <a:latin typeface="Times New Roman" pitchFamily="18" charset="0"/>
                <a:cs typeface="Times New Roman" pitchFamily="18" charset="0"/>
              </a:rPr>
              <a:t>Cutaneous</a:t>
            </a:r>
            <a:r>
              <a:rPr lang="en-IN" sz="2400" dirty="0" smtClean="0">
                <a:latin typeface="Times New Roman" pitchFamily="18" charset="0"/>
                <a:cs typeface="Times New Roman" pitchFamily="18" charset="0"/>
              </a:rPr>
              <a:t> </a:t>
            </a:r>
            <a:r>
              <a:rPr lang="en-IN" sz="2400" dirty="0" err="1" smtClean="0">
                <a:latin typeface="Times New Roman" pitchFamily="18" charset="0"/>
                <a:cs typeface="Times New Roman" pitchFamily="18" charset="0"/>
              </a:rPr>
              <a:t>vasculitis</a:t>
            </a:r>
            <a:endParaRPr lang="en-IN" sz="2400" dirty="0">
              <a:latin typeface="Times New Roman" pitchFamily="18" charset="0"/>
              <a:cs typeface="Times New Roman" pitchFamily="18" charset="0"/>
            </a:endParaRPr>
          </a:p>
          <a:p>
            <a:pPr>
              <a:buFont typeface="Wingdings" pitchFamily="2" charset="2"/>
              <a:buChar char="§"/>
            </a:pPr>
            <a:r>
              <a:rPr lang="en-IN" sz="2400" dirty="0" err="1" smtClean="0">
                <a:latin typeface="Times New Roman" pitchFamily="18" charset="0"/>
                <a:cs typeface="Times New Roman" pitchFamily="18" charset="0"/>
              </a:rPr>
              <a:t>Telogen</a:t>
            </a:r>
            <a:r>
              <a:rPr lang="en-IN" sz="2400" dirty="0" smtClean="0">
                <a:latin typeface="Times New Roman" pitchFamily="18" charset="0"/>
                <a:cs typeface="Times New Roman" pitchFamily="18" charset="0"/>
              </a:rPr>
              <a:t> </a:t>
            </a:r>
            <a:r>
              <a:rPr lang="en-IN" sz="2400" dirty="0">
                <a:latin typeface="Times New Roman" pitchFamily="18" charset="0"/>
                <a:cs typeface="Times New Roman" pitchFamily="18" charset="0"/>
              </a:rPr>
              <a:t>effluvium</a:t>
            </a:r>
            <a:r>
              <a:rPr lang="en-IN" sz="2400" dirty="0" smtClean="0">
                <a:latin typeface="Times New Roman" pitchFamily="18" charset="0"/>
                <a:cs typeface="Times New Roman" pitchFamily="18" charset="0"/>
              </a:rPr>
              <a:t/>
            </a:r>
            <a:br>
              <a:rPr lang="en-IN" sz="2400" dirty="0" smtClean="0">
                <a:latin typeface="Times New Roman" pitchFamily="18" charset="0"/>
                <a:cs typeface="Times New Roman" pitchFamily="18" charset="0"/>
              </a:rPr>
            </a:br>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val="4238090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1927</TotalTime>
  <Words>2783</Words>
  <Application>Microsoft Office PowerPoint</Application>
  <PresentationFormat>On-screen Show (4:3)</PresentationFormat>
  <Paragraphs>279</Paragraphs>
  <Slides>48</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48</vt:i4>
      </vt:variant>
    </vt:vector>
  </HeadingPairs>
  <TitlesOfParts>
    <vt:vector size="53" baseType="lpstr">
      <vt:lpstr>Arial</vt:lpstr>
      <vt:lpstr>Calibri</vt:lpstr>
      <vt:lpstr>Times New Roman</vt:lpstr>
      <vt:lpstr>Wingdings</vt:lpstr>
      <vt:lpstr>Office Theme</vt:lpstr>
      <vt:lpstr>DIET AND DERMATOLOGY</vt:lpstr>
      <vt:lpstr> 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Dermatitis Herpetiformis (DH)</vt:lpstr>
      <vt:lpstr>PowerPoint Presentation</vt:lpstr>
      <vt:lpstr>Atopic Dermatitis (AD)</vt:lpstr>
      <vt:lpstr>PowerPoint Presentation</vt:lpstr>
      <vt:lpstr>PowerPoint Presentation</vt:lpstr>
      <vt:lpstr>PowerPoint Presentation</vt:lpstr>
      <vt:lpstr>PowerPoint Presentation</vt:lpstr>
      <vt:lpstr>Dietary interventions in AD</vt:lpstr>
      <vt:lpstr>Dietary therapy</vt:lpstr>
      <vt:lpstr>Acne</vt:lpstr>
      <vt:lpstr>PowerPoint Presentation</vt:lpstr>
      <vt:lpstr>Keratinocyte proliferation and corneocyte desquamation</vt:lpstr>
      <vt:lpstr>PowerPoint Presentation</vt:lpstr>
      <vt:lpstr>PowerPoint Presentation</vt:lpstr>
      <vt:lpstr>Androgen-mediated sebum production</vt:lpstr>
      <vt:lpstr>PowerPoint Presentation</vt:lpstr>
      <vt:lpstr>Inflammation</vt:lpstr>
      <vt:lpstr>Relationship of dietary PUFA to cytokine and eicosanoid profiles in acne</vt:lpstr>
      <vt:lpstr>PowerPoint Presentation</vt:lpstr>
      <vt:lpstr>Psoriasis</vt:lpstr>
      <vt:lpstr>PowerPoint Presentation</vt:lpstr>
      <vt:lpstr>PowerPoint Presentation</vt:lpstr>
      <vt:lpstr>PowerPoint Presentation</vt:lpstr>
      <vt:lpstr>PowerPoint Presentation</vt:lpstr>
      <vt:lpstr>PowerPoint Presentation</vt:lpstr>
      <vt:lpstr>Pemphigus</vt:lpstr>
      <vt:lpstr>PowerPoint Presentation</vt:lpstr>
      <vt:lpstr>Allergic Contact Dermatitis</vt:lpstr>
      <vt:lpstr>PowerPoint Presentation</vt:lpstr>
      <vt:lpstr>URTICARIA </vt:lpstr>
      <vt:lpstr>Diet are directly implicated in the etiopathogenesis of the disorder </vt:lpstr>
      <vt:lpstr>PowerPoint Presentation</vt:lpstr>
      <vt:lpstr>Deficiency or excess of specific nutrients</vt:lpstr>
      <vt:lpstr>PowerPoint Presentation</vt:lpstr>
      <vt:lpstr>PowerPoint Presentation</vt:lpstr>
      <vt:lpstr>Vitiligo</vt:lpstr>
      <vt:lpstr>Telogen Effluvium</vt:lpstr>
      <vt:lpstr>PowerPoint Presentation</vt:lpstr>
      <vt:lpstr>THANKS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DURGESH</dc:creator>
  <cp:lastModifiedBy>vinaykumar biyani</cp:lastModifiedBy>
  <cp:revision>89</cp:revision>
  <dcterms:created xsi:type="dcterms:W3CDTF">2015-01-10T12:42:39Z</dcterms:created>
  <dcterms:modified xsi:type="dcterms:W3CDTF">2020-08-17T05:46:37Z</dcterms:modified>
</cp:coreProperties>
</file>