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91" r:id="rId5"/>
    <p:sldId id="292" r:id="rId6"/>
    <p:sldId id="276" r:id="rId7"/>
    <p:sldId id="257" r:id="rId8"/>
    <p:sldId id="259" r:id="rId9"/>
    <p:sldId id="260" r:id="rId10"/>
    <p:sldId id="261" r:id="rId11"/>
    <p:sldId id="262" r:id="rId12"/>
    <p:sldId id="263" r:id="rId13"/>
    <p:sldId id="274" r:id="rId14"/>
    <p:sldId id="264" r:id="rId15"/>
    <p:sldId id="265" r:id="rId16"/>
    <p:sldId id="277" r:id="rId17"/>
    <p:sldId id="266" r:id="rId18"/>
    <p:sldId id="267" r:id="rId19"/>
    <p:sldId id="278" r:id="rId20"/>
    <p:sldId id="279" r:id="rId21"/>
    <p:sldId id="268" r:id="rId22"/>
    <p:sldId id="269" r:id="rId23"/>
    <p:sldId id="293" r:id="rId24"/>
    <p:sldId id="270" r:id="rId25"/>
    <p:sldId id="271" r:id="rId26"/>
    <p:sldId id="273" r:id="rId27"/>
    <p:sldId id="280" r:id="rId28"/>
    <p:sldId id="281" r:id="rId29"/>
    <p:sldId id="282" r:id="rId30"/>
    <p:sldId id="286" r:id="rId31"/>
    <p:sldId id="283" r:id="rId32"/>
    <p:sldId id="284" r:id="rId33"/>
    <p:sldId id="287" r:id="rId34"/>
    <p:sldId id="288" r:id="rId35"/>
    <p:sldId id="27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6793D-3A99-4954-90D1-21D933D90A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98ADA6E2-7C05-4F0F-898D-048955F221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63D7217F-EA8C-4AA2-91D5-6E27154268E9}"/>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5" name="Footer Placeholder 4">
            <a:extLst>
              <a:ext uri="{FF2B5EF4-FFF2-40B4-BE49-F238E27FC236}">
                <a16:creationId xmlns:a16="http://schemas.microsoft.com/office/drawing/2014/main" xmlns="" id="{6305EE69-DDEE-4C95-A36F-32814FA439C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B2177EC-18FE-4957-B049-A3B0ECBF0D57}"/>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382041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D9F46-6187-46BA-B0BB-FDEB1248F12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E178ECA-4687-4DB4-A794-9E8BA88CE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5D540B9-5FB5-4DF9-B8DE-9FF3D5F07F45}"/>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5" name="Footer Placeholder 4">
            <a:extLst>
              <a:ext uri="{FF2B5EF4-FFF2-40B4-BE49-F238E27FC236}">
                <a16:creationId xmlns:a16="http://schemas.microsoft.com/office/drawing/2014/main" xmlns="" id="{832044B3-0923-4E9C-9219-239840FFFC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28BD867-DDEE-4BB6-ACC9-B287B8A4FC31}"/>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336137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74D028-1ABC-434D-ABC5-1FFB272162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9CADA28-7A29-4668-B1D9-79D8DA874A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93A1D1A-ED83-46F9-9431-7B0B5A0779D4}"/>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5" name="Footer Placeholder 4">
            <a:extLst>
              <a:ext uri="{FF2B5EF4-FFF2-40B4-BE49-F238E27FC236}">
                <a16:creationId xmlns:a16="http://schemas.microsoft.com/office/drawing/2014/main" xmlns="" id="{E5A7A69F-0EFA-4665-A808-9F5DFB9E7B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DDB7BEA-E13C-4256-8BE0-F8229BDEECFF}"/>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377300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ECC93-2F53-420C-8794-9207E22CFAF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A801C38-4455-411F-99A8-AC34D767E9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09CB0B5-C385-427A-8947-A69CC63548EE}"/>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5" name="Footer Placeholder 4">
            <a:extLst>
              <a:ext uri="{FF2B5EF4-FFF2-40B4-BE49-F238E27FC236}">
                <a16:creationId xmlns:a16="http://schemas.microsoft.com/office/drawing/2014/main" xmlns="" id="{6C755F62-4254-4D64-ABBC-F3D5C54F17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17DA9A4-B61E-4F33-A19A-FB3499CEB18F}"/>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362858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29EF6-BC3A-4674-AA43-3739FA689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415E677-EBF7-4CCA-8411-744C4EAA8D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55584C-284D-4104-B4C3-09ED13CD74AF}"/>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5" name="Footer Placeholder 4">
            <a:extLst>
              <a:ext uri="{FF2B5EF4-FFF2-40B4-BE49-F238E27FC236}">
                <a16:creationId xmlns:a16="http://schemas.microsoft.com/office/drawing/2014/main" xmlns="" id="{712DA7D3-2D8F-4B93-979D-04AF742898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FB8A25C-AE07-4BCA-B317-053172BBECAB}"/>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300168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BEB13-5095-4695-9E3E-DC0A28318D6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7B758A0-CF29-4D8E-BDAB-E7F2D467B2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E013CC90-54F2-43BB-A566-9D4880C31D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2FAE945F-6FA3-4C36-998C-69DE8CC03456}"/>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6" name="Footer Placeholder 5">
            <a:extLst>
              <a:ext uri="{FF2B5EF4-FFF2-40B4-BE49-F238E27FC236}">
                <a16:creationId xmlns:a16="http://schemas.microsoft.com/office/drawing/2014/main" xmlns="" id="{629D0A7D-0420-40C0-AE59-D49A50AC0B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E2FE8DE-7190-46C3-9705-3030317F7A7C}"/>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417327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AFB6A7-8BD6-4A71-A28A-5E5CE007064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3647EE-61AF-4671-9CC8-7B2FEDBC8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B3D58CB-0B8D-4161-A4E0-A40985E93C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E68C8135-5749-4738-B3CF-211B655C5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C535E4B-BF9F-4B72-9D53-9306C6128B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C4EC3F11-8740-4B90-BA13-AD92FA18AA0D}"/>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8" name="Footer Placeholder 7">
            <a:extLst>
              <a:ext uri="{FF2B5EF4-FFF2-40B4-BE49-F238E27FC236}">
                <a16:creationId xmlns:a16="http://schemas.microsoft.com/office/drawing/2014/main" xmlns="" id="{D265285F-E378-47F2-B617-5FD595A65E5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9A89B06A-A53A-42BF-9B88-F65A51D97214}"/>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7161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ABBE6B-B8D0-4B47-925C-DA4F61C85F8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5068B946-9ADC-436F-8698-6BB4D12DA0A2}"/>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4" name="Footer Placeholder 3">
            <a:extLst>
              <a:ext uri="{FF2B5EF4-FFF2-40B4-BE49-F238E27FC236}">
                <a16:creationId xmlns:a16="http://schemas.microsoft.com/office/drawing/2014/main" xmlns="" id="{FCD2E9DB-BB14-4C1D-84CE-6610A891AB8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729F5682-2289-4EEB-86E9-1D34FD785FCB}"/>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86726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310C1B-CF53-443F-B9B1-04C8C9A38BB5}"/>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3" name="Footer Placeholder 2">
            <a:extLst>
              <a:ext uri="{FF2B5EF4-FFF2-40B4-BE49-F238E27FC236}">
                <a16:creationId xmlns:a16="http://schemas.microsoft.com/office/drawing/2014/main" xmlns="" id="{134ACF7F-1585-4FAE-8D1A-C6AF4028798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DEB983A0-1AB1-4458-B76E-805A6A608D3A}"/>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83750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49C91-D429-43BB-A118-E4E871554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42FC221-D99E-4C02-89E8-E936BB2BA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E6741709-8268-4AB6-86B3-7F4F84A72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B8CC75-C592-4A2F-9825-E6CB99FD1D93}"/>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6" name="Footer Placeholder 5">
            <a:extLst>
              <a:ext uri="{FF2B5EF4-FFF2-40B4-BE49-F238E27FC236}">
                <a16:creationId xmlns:a16="http://schemas.microsoft.com/office/drawing/2014/main" xmlns="" id="{E61BA017-63C1-4E01-85DD-18D72A52F8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0058609-0E12-4367-8069-53E92EEE205C}"/>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243411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51A22-02BD-4C1D-A8E1-5E9CE276C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ADFBA22F-0D1D-4E4C-BEAF-6DA955BBD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B37BB6D0-AA1D-430A-8D2E-8F302422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3787D2-4AE5-458C-85F1-6D9C9B08CAA4}"/>
              </a:ext>
            </a:extLst>
          </p:cNvPr>
          <p:cNvSpPr>
            <a:spLocks noGrp="1"/>
          </p:cNvSpPr>
          <p:nvPr>
            <p:ph type="dt" sz="half" idx="10"/>
          </p:nvPr>
        </p:nvSpPr>
        <p:spPr/>
        <p:txBody>
          <a:bodyPr/>
          <a:lstStyle/>
          <a:p>
            <a:fld id="{17A80732-6738-4FAA-A460-3AC9F46FAF29}" type="datetimeFigureOut">
              <a:rPr lang="en-IN" smtClean="0"/>
              <a:t>17-08-2020</a:t>
            </a:fld>
            <a:endParaRPr lang="en-IN"/>
          </a:p>
        </p:txBody>
      </p:sp>
      <p:sp>
        <p:nvSpPr>
          <p:cNvPr id="6" name="Footer Placeholder 5">
            <a:extLst>
              <a:ext uri="{FF2B5EF4-FFF2-40B4-BE49-F238E27FC236}">
                <a16:creationId xmlns:a16="http://schemas.microsoft.com/office/drawing/2014/main" xmlns="" id="{165F9046-4ECF-491F-9271-04A581F1EEA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40D4242-2F7D-49A3-BCCD-B2707534DF53}"/>
              </a:ext>
            </a:extLst>
          </p:cNvPr>
          <p:cNvSpPr>
            <a:spLocks noGrp="1"/>
          </p:cNvSpPr>
          <p:nvPr>
            <p:ph type="sldNum" sz="quarter" idx="12"/>
          </p:nvPr>
        </p:nvSpPr>
        <p:spPr/>
        <p:txBody>
          <a:bodyPr/>
          <a:lstStyle/>
          <a:p>
            <a:fld id="{84CA67F0-10C7-4F07-B452-CE822427DC14}" type="slidenum">
              <a:rPr lang="en-IN" smtClean="0"/>
              <a:t>‹#›</a:t>
            </a:fld>
            <a:endParaRPr lang="en-IN"/>
          </a:p>
        </p:txBody>
      </p:sp>
    </p:spTree>
    <p:extLst>
      <p:ext uri="{BB962C8B-B14F-4D97-AF65-F5344CB8AC3E}">
        <p14:creationId xmlns:p14="http://schemas.microsoft.com/office/powerpoint/2010/main" val="175698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E3C2505-B0C5-4290-889F-A96BF7567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1ABC316-3060-4E43-99C4-D65C93582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9AAAB6C-A7DD-47DB-B458-CE0FDB47A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80732-6738-4FAA-A460-3AC9F46FAF29}" type="datetimeFigureOut">
              <a:rPr lang="en-IN" smtClean="0"/>
              <a:t>17-08-2020</a:t>
            </a:fld>
            <a:endParaRPr lang="en-IN"/>
          </a:p>
        </p:txBody>
      </p:sp>
      <p:sp>
        <p:nvSpPr>
          <p:cNvPr id="5" name="Footer Placeholder 4">
            <a:extLst>
              <a:ext uri="{FF2B5EF4-FFF2-40B4-BE49-F238E27FC236}">
                <a16:creationId xmlns:a16="http://schemas.microsoft.com/office/drawing/2014/main" xmlns="" id="{1E1E205D-0FFB-4948-8CEA-1472D5E82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3C9CA6C9-BDF2-46A4-BA93-B8515C086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A67F0-10C7-4F07-B452-CE822427DC14}" type="slidenum">
              <a:rPr lang="en-IN" smtClean="0"/>
              <a:t>‹#›</a:t>
            </a:fld>
            <a:endParaRPr lang="en-IN"/>
          </a:p>
        </p:txBody>
      </p:sp>
    </p:spTree>
    <p:extLst>
      <p:ext uri="{BB962C8B-B14F-4D97-AF65-F5344CB8AC3E}">
        <p14:creationId xmlns:p14="http://schemas.microsoft.com/office/powerpoint/2010/main" val="3173796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0C213-0F1C-4947-975B-B3CA2A1D6275}"/>
              </a:ext>
            </a:extLst>
          </p:cNvPr>
          <p:cNvSpPr>
            <a:spLocks noGrp="1"/>
          </p:cNvSpPr>
          <p:nvPr>
            <p:ph type="ctrTitle"/>
          </p:nvPr>
        </p:nvSpPr>
        <p:spPr>
          <a:xfrm>
            <a:off x="334851" y="1800282"/>
            <a:ext cx="6544046" cy="2407733"/>
          </a:xfrm>
        </p:spPr>
        <p:txBody>
          <a:bodyPr>
            <a:normAutofit fontScale="90000"/>
          </a:bodyPr>
          <a:lstStyle/>
          <a:p>
            <a:r>
              <a:rPr lang="en-US" b="1" dirty="0"/>
              <a:t>HAIR FOLLICLE </a:t>
            </a:r>
            <a:br>
              <a:rPr lang="en-US" b="1" dirty="0"/>
            </a:br>
            <a:r>
              <a:rPr lang="en-US" b="1" dirty="0"/>
              <a:t>AND </a:t>
            </a:r>
            <a:br>
              <a:rPr lang="en-US" b="1" dirty="0"/>
            </a:br>
            <a:r>
              <a:rPr lang="en-US" b="1" dirty="0"/>
              <a:t>HAIR GROWTH </a:t>
            </a:r>
            <a:r>
              <a:rPr lang="en-US" b="1" dirty="0" smtClean="0"/>
              <a:t>CYCLE</a:t>
            </a:r>
            <a:endParaRPr lang="en-IN" b="1" dirty="0"/>
          </a:p>
        </p:txBody>
      </p:sp>
      <p:sp>
        <p:nvSpPr>
          <p:cNvPr id="4" name="AutoShape 2" descr="Sadly Stock Photos, Stock Images and Vectors | Stockfresh">
            <a:extLst>
              <a:ext uri="{FF2B5EF4-FFF2-40B4-BE49-F238E27FC236}">
                <a16:creationId xmlns:a16="http://schemas.microsoft.com/office/drawing/2014/main" xmlns="" id="{9CE42599-BF42-49C9-8D0F-EFE3C5594EA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xmlns="" id="{6B21CB40-184B-4147-97E2-BE3B096B9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896" y="924274"/>
            <a:ext cx="5313104" cy="4751683"/>
          </a:xfrm>
          <a:prstGeom prst="rect">
            <a:avLst/>
          </a:prstGeom>
        </p:spPr>
      </p:pic>
    </p:spTree>
    <p:extLst>
      <p:ext uri="{BB962C8B-B14F-4D97-AF65-F5344CB8AC3E}">
        <p14:creationId xmlns:p14="http://schemas.microsoft.com/office/powerpoint/2010/main" val="217197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EDB53-26CA-430A-98FF-182840092D3C}"/>
              </a:ext>
            </a:extLst>
          </p:cNvPr>
          <p:cNvSpPr>
            <a:spLocks noGrp="1"/>
          </p:cNvSpPr>
          <p:nvPr>
            <p:ph type="title"/>
          </p:nvPr>
        </p:nvSpPr>
        <p:spPr/>
        <p:txBody>
          <a:bodyPr/>
          <a:lstStyle/>
          <a:p>
            <a:r>
              <a:rPr lang="en-US" b="1" dirty="0"/>
              <a:t>DERMAL</a:t>
            </a:r>
            <a:r>
              <a:rPr lang="en-US" dirty="0"/>
              <a:t> </a:t>
            </a:r>
            <a:r>
              <a:rPr lang="en-US" b="1" dirty="0"/>
              <a:t>PAPILLA</a:t>
            </a:r>
            <a:endParaRPr lang="en-IN" b="1" dirty="0"/>
          </a:p>
        </p:txBody>
      </p:sp>
      <p:sp>
        <p:nvSpPr>
          <p:cNvPr id="3" name="Content Placeholder 2">
            <a:extLst>
              <a:ext uri="{FF2B5EF4-FFF2-40B4-BE49-F238E27FC236}">
                <a16:creationId xmlns:a16="http://schemas.microsoft.com/office/drawing/2014/main" xmlns="" id="{8761FED7-3BFE-41E8-B463-85274369B68E}"/>
              </a:ext>
            </a:extLst>
          </p:cNvPr>
          <p:cNvSpPr>
            <a:spLocks noGrp="1"/>
          </p:cNvSpPr>
          <p:nvPr>
            <p:ph idx="1"/>
          </p:nvPr>
        </p:nvSpPr>
        <p:spPr/>
        <p:txBody>
          <a:bodyPr>
            <a:normAutofit lnSpcReduction="10000"/>
          </a:bodyPr>
          <a:lstStyle/>
          <a:p>
            <a:r>
              <a:rPr lang="en-US" dirty="0"/>
              <a:t>Flask shaped structure</a:t>
            </a:r>
            <a:endParaRPr lang="en-IN" dirty="0"/>
          </a:p>
          <a:p>
            <a:r>
              <a:rPr lang="en-IN" dirty="0"/>
              <a:t>Made up of - fibroblast like cells</a:t>
            </a:r>
          </a:p>
          <a:p>
            <a:pPr marL="0" indent="0">
              <a:buNone/>
            </a:pPr>
            <a:r>
              <a:rPr lang="en-IN" dirty="0"/>
              <a:t>                        - ECM : basement membrane proteins</a:t>
            </a:r>
          </a:p>
          <a:p>
            <a:pPr marL="0" indent="0">
              <a:buNone/>
            </a:pPr>
            <a:r>
              <a:rPr lang="en-IN" dirty="0"/>
              <a:t>                                   : proteoglycans</a:t>
            </a:r>
          </a:p>
          <a:p>
            <a:pPr marL="0" indent="0">
              <a:buNone/>
            </a:pPr>
            <a:r>
              <a:rPr lang="en-IN" dirty="0"/>
              <a:t>                        - capillary vessels</a:t>
            </a:r>
          </a:p>
          <a:p>
            <a:r>
              <a:rPr lang="en-IN" dirty="0"/>
              <a:t>Role in induction and maintenance of follicular epithelial differentiation</a:t>
            </a:r>
          </a:p>
          <a:p>
            <a:r>
              <a:rPr lang="en-IN" dirty="0"/>
              <a:t>Size of hair shaft is determined by volume of dermal papilla </a:t>
            </a:r>
          </a:p>
          <a:p>
            <a:r>
              <a:rPr lang="en-IN" dirty="0"/>
              <a:t>Primary target for androgen action in hair follicle in AA</a:t>
            </a:r>
          </a:p>
        </p:txBody>
      </p:sp>
    </p:spTree>
    <p:extLst>
      <p:ext uri="{BB962C8B-B14F-4D97-AF65-F5344CB8AC3E}">
        <p14:creationId xmlns:p14="http://schemas.microsoft.com/office/powerpoint/2010/main" val="307107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6DB0A-D69C-4CF5-876A-2A092AB3DBAD}"/>
              </a:ext>
            </a:extLst>
          </p:cNvPr>
          <p:cNvSpPr>
            <a:spLocks noGrp="1"/>
          </p:cNvSpPr>
          <p:nvPr>
            <p:ph type="title"/>
          </p:nvPr>
        </p:nvSpPr>
        <p:spPr/>
        <p:txBody>
          <a:bodyPr/>
          <a:lstStyle/>
          <a:p>
            <a:r>
              <a:rPr lang="en-IN" b="1" dirty="0"/>
              <a:t>SUPRABULBAR</a:t>
            </a:r>
            <a:r>
              <a:rPr lang="en-IN" dirty="0"/>
              <a:t> </a:t>
            </a:r>
            <a:r>
              <a:rPr lang="en-IN" b="1" dirty="0"/>
              <a:t>ZONE</a:t>
            </a:r>
          </a:p>
        </p:txBody>
      </p:sp>
      <p:sp>
        <p:nvSpPr>
          <p:cNvPr id="3" name="Content Placeholder 2">
            <a:extLst>
              <a:ext uri="{FF2B5EF4-FFF2-40B4-BE49-F238E27FC236}">
                <a16:creationId xmlns:a16="http://schemas.microsoft.com/office/drawing/2014/main" xmlns="" id="{18857BB7-5D7B-4DBA-8792-8EB2B05C031B}"/>
              </a:ext>
            </a:extLst>
          </p:cNvPr>
          <p:cNvSpPr>
            <a:spLocks noGrp="1"/>
          </p:cNvSpPr>
          <p:nvPr>
            <p:ph idx="1"/>
          </p:nvPr>
        </p:nvSpPr>
        <p:spPr>
          <a:xfrm>
            <a:off x="838200" y="1825625"/>
            <a:ext cx="7329256" cy="4351338"/>
          </a:xfrm>
        </p:spPr>
        <p:txBody>
          <a:bodyPr/>
          <a:lstStyle/>
          <a:p>
            <a:r>
              <a:rPr lang="en-IN" dirty="0"/>
              <a:t>Transverse section shows / from innermost to outermost layers are :</a:t>
            </a:r>
          </a:p>
          <a:p>
            <a:pPr marL="0" indent="0">
              <a:buNone/>
            </a:pPr>
            <a:r>
              <a:rPr lang="en-IN" dirty="0"/>
              <a:t>  1. Hair shaft - medulla / cortex / cuticle</a:t>
            </a:r>
          </a:p>
          <a:p>
            <a:pPr marL="0" indent="0">
              <a:buNone/>
            </a:pPr>
            <a:r>
              <a:rPr lang="en-IN" dirty="0"/>
              <a:t>  2. Inner root sheath - cuticle / Huxley’s layer /         Henle’s layer </a:t>
            </a:r>
          </a:p>
          <a:p>
            <a:pPr marL="0" indent="0">
              <a:buNone/>
            </a:pPr>
            <a:r>
              <a:rPr lang="en-IN" dirty="0"/>
              <a:t>  3. Glassy (vitreous)layer</a:t>
            </a:r>
          </a:p>
          <a:p>
            <a:pPr marL="0" indent="0">
              <a:buNone/>
            </a:pPr>
            <a:r>
              <a:rPr lang="en-IN" dirty="0"/>
              <a:t>  4. Fibrous root sheath</a:t>
            </a:r>
          </a:p>
        </p:txBody>
      </p:sp>
      <p:pic>
        <p:nvPicPr>
          <p:cNvPr id="5" name="Picture 4">
            <a:extLst>
              <a:ext uri="{FF2B5EF4-FFF2-40B4-BE49-F238E27FC236}">
                <a16:creationId xmlns:a16="http://schemas.microsoft.com/office/drawing/2014/main" xmlns="" id="{C527BDD1-6FA9-4DF4-8DA2-BB1EBB160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7872" y="2752077"/>
            <a:ext cx="3154532" cy="3951822"/>
          </a:xfrm>
          <a:prstGeom prst="rect">
            <a:avLst/>
          </a:prstGeom>
        </p:spPr>
      </p:pic>
    </p:spTree>
    <p:extLst>
      <p:ext uri="{BB962C8B-B14F-4D97-AF65-F5344CB8AC3E}">
        <p14:creationId xmlns:p14="http://schemas.microsoft.com/office/powerpoint/2010/main" val="339412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59C521-9F2D-4ABD-BD2B-A3FF65BB2F9B}"/>
              </a:ext>
            </a:extLst>
          </p:cNvPr>
          <p:cNvSpPr>
            <a:spLocks noGrp="1"/>
          </p:cNvSpPr>
          <p:nvPr>
            <p:ph idx="1"/>
          </p:nvPr>
        </p:nvSpPr>
        <p:spPr>
          <a:xfrm>
            <a:off x="838200" y="435006"/>
            <a:ext cx="10515600" cy="5741957"/>
          </a:xfrm>
        </p:spPr>
        <p:txBody>
          <a:bodyPr/>
          <a:lstStyle/>
          <a:p>
            <a:r>
              <a:rPr lang="en-IN" dirty="0"/>
              <a:t>HAIR SHAFT MEDULLA </a:t>
            </a:r>
          </a:p>
          <a:p>
            <a:pPr marL="0" indent="0">
              <a:buNone/>
            </a:pPr>
            <a:r>
              <a:rPr lang="en-IN" dirty="0"/>
              <a:t> - continuous , discontinuous or absent </a:t>
            </a:r>
          </a:p>
          <a:p>
            <a:pPr marL="0" indent="0">
              <a:buNone/>
            </a:pPr>
            <a:r>
              <a:rPr lang="en-IN" dirty="0"/>
              <a:t> - Mature medulla cells have a spongy structure with amorphous material with air spaces  </a:t>
            </a:r>
          </a:p>
          <a:p>
            <a:r>
              <a:rPr lang="en-IN" dirty="0"/>
              <a:t>HAIR SHAFT CORTEX </a:t>
            </a:r>
          </a:p>
          <a:p>
            <a:pPr marL="0" indent="0">
              <a:buNone/>
            </a:pPr>
            <a:r>
              <a:rPr lang="en-IN" dirty="0"/>
              <a:t>  - made up of hard alpha keratin intermediate filaments</a:t>
            </a:r>
          </a:p>
          <a:p>
            <a:r>
              <a:rPr lang="en-IN" dirty="0"/>
              <a:t>CUTICLE</a:t>
            </a:r>
          </a:p>
          <a:p>
            <a:pPr marL="0" indent="0">
              <a:buNone/>
            </a:pPr>
            <a:r>
              <a:rPr lang="en-IN" dirty="0"/>
              <a:t>  - hair shaft cuticle                    appear as single anatomical layer of </a:t>
            </a:r>
          </a:p>
          <a:p>
            <a:pPr marL="0" indent="0">
              <a:buNone/>
            </a:pPr>
            <a:r>
              <a:rPr lang="en-IN" dirty="0"/>
              <a:t>    inner root sheath cuticle      interlocking flattened cells</a:t>
            </a:r>
          </a:p>
          <a:p>
            <a:pPr marL="0" indent="0">
              <a:buNone/>
            </a:pPr>
            <a:r>
              <a:rPr lang="en-IN" dirty="0"/>
              <a:t>  - Function : barrier and maintains integrity of the hair shaft. </a:t>
            </a:r>
          </a:p>
        </p:txBody>
      </p:sp>
      <p:sp>
        <p:nvSpPr>
          <p:cNvPr id="4" name="Right Bracket 3">
            <a:extLst>
              <a:ext uri="{FF2B5EF4-FFF2-40B4-BE49-F238E27FC236}">
                <a16:creationId xmlns:a16="http://schemas.microsoft.com/office/drawing/2014/main" xmlns="" id="{85B2F79F-0B2C-4121-82EE-CF1E4353F306}"/>
              </a:ext>
            </a:extLst>
          </p:cNvPr>
          <p:cNvSpPr/>
          <p:nvPr/>
        </p:nvSpPr>
        <p:spPr>
          <a:xfrm>
            <a:off x="4864963" y="3870664"/>
            <a:ext cx="248575" cy="89664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77342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C60A0-7E5C-4B7E-8675-13F7CFA93A7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7C870A71-059B-45E8-94C9-3E183A837E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319407" cy="6270473"/>
          </a:xfrm>
        </p:spPr>
      </p:pic>
    </p:spTree>
    <p:extLst>
      <p:ext uri="{BB962C8B-B14F-4D97-AF65-F5344CB8AC3E}">
        <p14:creationId xmlns:p14="http://schemas.microsoft.com/office/powerpoint/2010/main" val="179459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29F62-B936-4E90-BA0E-BE2B8BF1CF43}"/>
              </a:ext>
            </a:extLst>
          </p:cNvPr>
          <p:cNvSpPr>
            <a:spLocks noGrp="1"/>
          </p:cNvSpPr>
          <p:nvPr>
            <p:ph type="title"/>
          </p:nvPr>
        </p:nvSpPr>
        <p:spPr/>
        <p:txBody>
          <a:bodyPr/>
          <a:lstStyle/>
          <a:p>
            <a:r>
              <a:rPr lang="en-US" b="1" dirty="0"/>
              <a:t>INFUNDIBULUM</a:t>
            </a:r>
            <a:endParaRPr lang="en-IN" dirty="0"/>
          </a:p>
        </p:txBody>
      </p:sp>
      <p:sp>
        <p:nvSpPr>
          <p:cNvPr id="3" name="Content Placeholder 2">
            <a:extLst>
              <a:ext uri="{FF2B5EF4-FFF2-40B4-BE49-F238E27FC236}">
                <a16:creationId xmlns:a16="http://schemas.microsoft.com/office/drawing/2014/main" xmlns="" id="{60670F1D-5FD8-4D89-B697-4B23805B9FE4}"/>
              </a:ext>
            </a:extLst>
          </p:cNvPr>
          <p:cNvSpPr>
            <a:spLocks noGrp="1"/>
          </p:cNvSpPr>
          <p:nvPr>
            <p:ph idx="1"/>
          </p:nvPr>
        </p:nvSpPr>
        <p:spPr>
          <a:xfrm>
            <a:off x="838200" y="1825625"/>
            <a:ext cx="5041778" cy="4351338"/>
          </a:xfrm>
        </p:spPr>
        <p:txBody>
          <a:bodyPr/>
          <a:lstStyle/>
          <a:p>
            <a:r>
              <a:rPr lang="en-IN" dirty="0"/>
              <a:t>In </a:t>
            </a:r>
            <a:r>
              <a:rPr lang="en-IN" dirty="0" err="1"/>
              <a:t>latin</a:t>
            </a:r>
            <a:r>
              <a:rPr lang="en-IN" dirty="0"/>
              <a:t> means “ funnel”</a:t>
            </a:r>
          </a:p>
          <a:p>
            <a:r>
              <a:rPr lang="en-IN" dirty="0"/>
              <a:t>At skin surface it merges with epidermis</a:t>
            </a:r>
          </a:p>
          <a:p>
            <a:r>
              <a:rPr lang="en-IN" dirty="0"/>
              <a:t>Infundibular epithelium differentiates in similar manner as epidermis which desquamates into follicular epithelium</a:t>
            </a:r>
          </a:p>
          <a:p>
            <a:pPr marL="0" indent="0">
              <a:buNone/>
            </a:pPr>
            <a:endParaRPr lang="en-IN" dirty="0"/>
          </a:p>
        </p:txBody>
      </p:sp>
      <p:pic>
        <p:nvPicPr>
          <p:cNvPr id="4" name="Picture 3">
            <a:extLst>
              <a:ext uri="{FF2B5EF4-FFF2-40B4-BE49-F238E27FC236}">
                <a16:creationId xmlns:a16="http://schemas.microsoft.com/office/drawing/2014/main" xmlns="" id="{BAD6077D-1384-45A6-B47C-6144567A7F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023" y="204186"/>
            <a:ext cx="5573443" cy="6366174"/>
          </a:xfrm>
          <a:prstGeom prst="rect">
            <a:avLst/>
          </a:prstGeom>
        </p:spPr>
      </p:pic>
    </p:spTree>
    <p:extLst>
      <p:ext uri="{BB962C8B-B14F-4D97-AF65-F5344CB8AC3E}">
        <p14:creationId xmlns:p14="http://schemas.microsoft.com/office/powerpoint/2010/main" val="386964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3AA99-A0CD-4F99-B964-1B2A1FE92A8B}"/>
              </a:ext>
            </a:extLst>
          </p:cNvPr>
          <p:cNvSpPr>
            <a:spLocks noGrp="1"/>
          </p:cNvSpPr>
          <p:nvPr>
            <p:ph type="title"/>
          </p:nvPr>
        </p:nvSpPr>
        <p:spPr/>
        <p:txBody>
          <a:bodyPr/>
          <a:lstStyle/>
          <a:p>
            <a:r>
              <a:rPr lang="en-US" b="1" dirty="0"/>
              <a:t>ISTHMUS</a:t>
            </a:r>
            <a:endParaRPr lang="en-IN" dirty="0"/>
          </a:p>
        </p:txBody>
      </p:sp>
      <p:sp>
        <p:nvSpPr>
          <p:cNvPr id="3" name="Content Placeholder 2">
            <a:extLst>
              <a:ext uri="{FF2B5EF4-FFF2-40B4-BE49-F238E27FC236}">
                <a16:creationId xmlns:a16="http://schemas.microsoft.com/office/drawing/2014/main" xmlns="" id="{B83E1F8B-AB8A-4CD9-8478-408864C5756F}"/>
              </a:ext>
            </a:extLst>
          </p:cNvPr>
          <p:cNvSpPr>
            <a:spLocks noGrp="1"/>
          </p:cNvSpPr>
          <p:nvPr>
            <p:ph idx="1"/>
          </p:nvPr>
        </p:nvSpPr>
        <p:spPr>
          <a:xfrm>
            <a:off x="838200" y="1473693"/>
            <a:ext cx="10515600" cy="5019182"/>
          </a:xfrm>
        </p:spPr>
        <p:txBody>
          <a:bodyPr>
            <a:normAutofit fontScale="92500" lnSpcReduction="10000"/>
          </a:bodyPr>
          <a:lstStyle/>
          <a:p>
            <a:r>
              <a:rPr lang="en-IN" dirty="0"/>
              <a:t>Transition zone of follicular keratinization</a:t>
            </a:r>
          </a:p>
          <a:p>
            <a:r>
              <a:rPr lang="en-IN" dirty="0"/>
              <a:t>Mid portion of isthmus : </a:t>
            </a:r>
          </a:p>
          <a:p>
            <a:pPr marL="0" indent="0">
              <a:buNone/>
            </a:pPr>
            <a:r>
              <a:rPr lang="en-IN" dirty="0"/>
              <a:t>   inner root sheath desquamates</a:t>
            </a:r>
          </a:p>
          <a:p>
            <a:pPr marL="0" indent="0">
              <a:buNone/>
            </a:pPr>
            <a:r>
              <a:rPr lang="en-IN" dirty="0"/>
              <a:t>   separation between hair shaft and the follicular wall</a:t>
            </a:r>
          </a:p>
          <a:p>
            <a:pPr marL="0" indent="0">
              <a:buNone/>
            </a:pPr>
            <a:r>
              <a:rPr lang="en-IN" dirty="0"/>
              <a:t>   cells of the outer root sheath cornify without formation of a granular layer</a:t>
            </a:r>
          </a:p>
          <a:p>
            <a:pPr marL="0" indent="0">
              <a:buNone/>
            </a:pPr>
            <a:r>
              <a:rPr lang="en-IN" dirty="0"/>
              <a:t>   ..known as trichilemmal keratinization</a:t>
            </a:r>
          </a:p>
          <a:p>
            <a:r>
              <a:rPr lang="en-IN" dirty="0"/>
              <a:t>HAIR FOLLICLE SKIN CELLS </a:t>
            </a:r>
          </a:p>
          <a:p>
            <a:pPr marL="0" indent="0">
              <a:buNone/>
            </a:pPr>
            <a:r>
              <a:rPr lang="en-IN" dirty="0"/>
              <a:t>  - Reside in the lower part of isthmus close to insertion of arrector muscle</a:t>
            </a:r>
          </a:p>
          <a:p>
            <a:pPr marL="0" indent="0">
              <a:buNone/>
            </a:pPr>
            <a:r>
              <a:rPr lang="en-IN" dirty="0"/>
              <a:t>  - show distinct biochemical properties </a:t>
            </a:r>
          </a:p>
          <a:p>
            <a:pPr marL="0" indent="0">
              <a:buNone/>
            </a:pPr>
            <a:r>
              <a:rPr lang="en-IN" dirty="0"/>
              <a:t>  - proliferate only during onset of anagen phase </a:t>
            </a:r>
          </a:p>
          <a:p>
            <a:pPr marL="0" indent="0">
              <a:buNone/>
            </a:pPr>
            <a:r>
              <a:rPr lang="en-IN" dirty="0"/>
              <a:t> </a:t>
            </a:r>
          </a:p>
        </p:txBody>
      </p:sp>
    </p:spTree>
    <p:extLst>
      <p:ext uri="{BB962C8B-B14F-4D97-AF65-F5344CB8AC3E}">
        <p14:creationId xmlns:p14="http://schemas.microsoft.com/office/powerpoint/2010/main" val="133193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F9F217-CF4F-4F55-8060-849C03F723FE}"/>
              </a:ext>
            </a:extLst>
          </p:cNvPr>
          <p:cNvSpPr>
            <a:spLocks noGrp="1"/>
          </p:cNvSpPr>
          <p:nvPr>
            <p:ph idx="1"/>
          </p:nvPr>
        </p:nvSpPr>
        <p:spPr>
          <a:xfrm>
            <a:off x="838200" y="381740"/>
            <a:ext cx="10515600" cy="6178858"/>
          </a:xfrm>
        </p:spPr>
        <p:txBody>
          <a:bodyPr>
            <a:normAutofit lnSpcReduction="10000"/>
          </a:bodyPr>
          <a:lstStyle/>
          <a:p>
            <a:pPr marL="0" indent="0">
              <a:buNone/>
            </a:pPr>
            <a:r>
              <a:rPr lang="en-US" dirty="0"/>
              <a:t>Moving from inwards to outwards</a:t>
            </a:r>
          </a:p>
          <a:p>
            <a:pPr marL="0" indent="0">
              <a:buNone/>
            </a:pPr>
            <a:r>
              <a:rPr lang="en-US" dirty="0"/>
              <a:t>1.Dermal hair papilla</a:t>
            </a:r>
          </a:p>
          <a:p>
            <a:pPr marL="0" indent="0">
              <a:buNone/>
            </a:pPr>
            <a:r>
              <a:rPr lang="en-US" dirty="0"/>
              <a:t>2.Hair matrix</a:t>
            </a:r>
          </a:p>
          <a:p>
            <a:pPr marL="0" indent="0">
              <a:buNone/>
            </a:pPr>
            <a:r>
              <a:rPr lang="en-US" dirty="0"/>
              <a:t>3. Hair ( </a:t>
            </a:r>
            <a:r>
              <a:rPr lang="en-US" dirty="0" err="1"/>
              <a:t>medulla,cortex,hair</a:t>
            </a:r>
            <a:r>
              <a:rPr lang="en-US" dirty="0"/>
              <a:t> cuticle)</a:t>
            </a:r>
          </a:p>
          <a:p>
            <a:pPr marL="0" indent="0">
              <a:buNone/>
            </a:pPr>
            <a:r>
              <a:rPr lang="en-US" dirty="0"/>
              <a:t>4.Inner root sheath</a:t>
            </a:r>
          </a:p>
          <a:p>
            <a:pPr marL="0" indent="0">
              <a:buNone/>
            </a:pPr>
            <a:r>
              <a:rPr lang="en-US" dirty="0"/>
              <a:t>   ( </a:t>
            </a:r>
            <a:r>
              <a:rPr lang="en-US" dirty="0" err="1"/>
              <a:t>cuticle,Huxley’s</a:t>
            </a:r>
            <a:r>
              <a:rPr lang="en-US" dirty="0"/>
              <a:t> </a:t>
            </a:r>
            <a:r>
              <a:rPr lang="en-US" dirty="0" err="1"/>
              <a:t>layer,Henle’s</a:t>
            </a:r>
            <a:r>
              <a:rPr lang="en-US" dirty="0"/>
              <a:t> layer)</a:t>
            </a:r>
          </a:p>
          <a:p>
            <a:pPr marL="0" indent="0">
              <a:buNone/>
            </a:pPr>
            <a:r>
              <a:rPr lang="en-US" dirty="0"/>
              <a:t>5.Outer root sheath</a:t>
            </a:r>
          </a:p>
          <a:p>
            <a:pPr marL="0" indent="0">
              <a:buNone/>
            </a:pPr>
            <a:r>
              <a:rPr lang="en-US" dirty="0"/>
              <a:t>HAIR BULB has all the 5 layers</a:t>
            </a:r>
          </a:p>
          <a:p>
            <a:pPr marL="0" indent="0">
              <a:buNone/>
            </a:pPr>
            <a:r>
              <a:rPr lang="en-US" dirty="0"/>
              <a:t>STEM has 3,4,5 layers</a:t>
            </a:r>
          </a:p>
          <a:p>
            <a:pPr marL="0" indent="0">
              <a:buNone/>
            </a:pPr>
            <a:r>
              <a:rPr lang="en-US" dirty="0"/>
              <a:t>ISTHMUS has 3 and 5 layer…lacks inner root sheath</a:t>
            </a:r>
          </a:p>
          <a:p>
            <a:pPr marL="0" indent="0">
              <a:buNone/>
            </a:pPr>
            <a:r>
              <a:rPr lang="en-US" dirty="0"/>
              <a:t>INFUNDIBULUM is nearly identical to epidermis ..not a component of root sheath.</a:t>
            </a:r>
          </a:p>
          <a:p>
            <a:pPr marL="0" indent="0">
              <a:buNone/>
            </a:pPr>
            <a:r>
              <a:rPr lang="en-US" dirty="0"/>
              <a:t> </a:t>
            </a:r>
            <a:endParaRPr lang="en-IN" dirty="0"/>
          </a:p>
        </p:txBody>
      </p:sp>
    </p:spTree>
    <p:extLst>
      <p:ext uri="{BB962C8B-B14F-4D97-AF65-F5344CB8AC3E}">
        <p14:creationId xmlns:p14="http://schemas.microsoft.com/office/powerpoint/2010/main" val="70006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4D7E9-E14E-45BD-8A23-274AE2904EEB}"/>
              </a:ext>
            </a:extLst>
          </p:cNvPr>
          <p:cNvSpPr>
            <a:spLocks noGrp="1"/>
          </p:cNvSpPr>
          <p:nvPr>
            <p:ph type="title"/>
          </p:nvPr>
        </p:nvSpPr>
        <p:spPr/>
        <p:txBody>
          <a:bodyPr/>
          <a:lstStyle/>
          <a:p>
            <a:r>
              <a:rPr lang="en-IN" b="1" dirty="0"/>
              <a:t>ANATOMY OF CATAGEN HAIR</a:t>
            </a:r>
          </a:p>
        </p:txBody>
      </p:sp>
      <p:sp>
        <p:nvSpPr>
          <p:cNvPr id="3" name="Content Placeholder 2">
            <a:extLst>
              <a:ext uri="{FF2B5EF4-FFF2-40B4-BE49-F238E27FC236}">
                <a16:creationId xmlns:a16="http://schemas.microsoft.com/office/drawing/2014/main" xmlns="" id="{E9BBAC2B-53BC-4A17-A8B7-8F0692788641}"/>
              </a:ext>
            </a:extLst>
          </p:cNvPr>
          <p:cNvSpPr>
            <a:spLocks noGrp="1"/>
          </p:cNvSpPr>
          <p:nvPr>
            <p:ph idx="1"/>
          </p:nvPr>
        </p:nvSpPr>
        <p:spPr>
          <a:xfrm>
            <a:off x="838200" y="1825625"/>
            <a:ext cx="5615866" cy="4351338"/>
          </a:xfrm>
        </p:spPr>
        <p:txBody>
          <a:bodyPr/>
          <a:lstStyle/>
          <a:p>
            <a:r>
              <a:rPr lang="en-IN" dirty="0"/>
              <a:t>Hair matrix disappears</a:t>
            </a:r>
          </a:p>
          <a:p>
            <a:r>
              <a:rPr lang="en-IN" dirty="0"/>
              <a:t>Epithelium of the hair follicle undergoes disintegration by apoptosis</a:t>
            </a:r>
          </a:p>
          <a:p>
            <a:r>
              <a:rPr lang="en-IN" dirty="0"/>
              <a:t>Vitreous and the fibrous root sheath are thickened</a:t>
            </a:r>
          </a:p>
          <a:p>
            <a:r>
              <a:rPr lang="en-IN" dirty="0"/>
              <a:t>Hair papilla moves upwards into the dermis – collapsed fibrous root sheath is left behind …known as stela ( in Greek means </a:t>
            </a:r>
            <a:r>
              <a:rPr lang="en-IN" dirty="0" err="1"/>
              <a:t>pilar</a:t>
            </a:r>
            <a:r>
              <a:rPr lang="en-IN" dirty="0"/>
              <a:t> )</a:t>
            </a:r>
          </a:p>
        </p:txBody>
      </p:sp>
      <p:pic>
        <p:nvPicPr>
          <p:cNvPr id="3074" name="Picture 2" descr="Hair growth cycle Royalty Free Vector Image - VectorStock">
            <a:extLst>
              <a:ext uri="{FF2B5EF4-FFF2-40B4-BE49-F238E27FC236}">
                <a16:creationId xmlns:a16="http://schemas.microsoft.com/office/drawing/2014/main" xmlns="" id="{6705B391-76E7-4294-8644-8A28833DB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350" y="1511423"/>
            <a:ext cx="5578175"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3F637-37EA-4009-9632-2A6176217251}"/>
              </a:ext>
            </a:extLst>
          </p:cNvPr>
          <p:cNvSpPr>
            <a:spLocks noGrp="1"/>
          </p:cNvSpPr>
          <p:nvPr>
            <p:ph type="title"/>
          </p:nvPr>
        </p:nvSpPr>
        <p:spPr/>
        <p:txBody>
          <a:bodyPr/>
          <a:lstStyle/>
          <a:p>
            <a:r>
              <a:rPr lang="en-IN" b="1" dirty="0"/>
              <a:t>ANATOMY OF TELOGEN HAIR</a:t>
            </a:r>
          </a:p>
        </p:txBody>
      </p:sp>
      <p:sp>
        <p:nvSpPr>
          <p:cNvPr id="3" name="Content Placeholder 2">
            <a:extLst>
              <a:ext uri="{FF2B5EF4-FFF2-40B4-BE49-F238E27FC236}">
                <a16:creationId xmlns:a16="http://schemas.microsoft.com/office/drawing/2014/main" xmlns="" id="{139A7F4E-A386-4619-9241-548EEF9E4CFC}"/>
              </a:ext>
            </a:extLst>
          </p:cNvPr>
          <p:cNvSpPr>
            <a:spLocks noGrp="1"/>
          </p:cNvSpPr>
          <p:nvPr>
            <p:ph idx="1"/>
          </p:nvPr>
        </p:nvSpPr>
        <p:spPr/>
        <p:txBody>
          <a:bodyPr/>
          <a:lstStyle/>
          <a:p>
            <a:r>
              <a:rPr lang="en-IN" dirty="0"/>
              <a:t>Dermal papilla becomes a condensed ball of spindle shaped nuclei</a:t>
            </a:r>
          </a:p>
          <a:p>
            <a:r>
              <a:rPr lang="en-IN" dirty="0"/>
              <a:t>It lies just below the epithelium …known as secondary hair germ</a:t>
            </a:r>
          </a:p>
          <a:p>
            <a:r>
              <a:rPr lang="en-IN" dirty="0"/>
              <a:t>On transverse section it appears like as asterisk</a:t>
            </a:r>
          </a:p>
        </p:txBody>
      </p:sp>
    </p:spTree>
    <p:extLst>
      <p:ext uri="{BB962C8B-B14F-4D97-AF65-F5344CB8AC3E}">
        <p14:creationId xmlns:p14="http://schemas.microsoft.com/office/powerpoint/2010/main" val="372905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058CFD-48AA-4D21-922B-80E7DCB6F7DD}"/>
              </a:ext>
            </a:extLst>
          </p:cNvPr>
          <p:cNvSpPr>
            <a:spLocks noGrp="1"/>
          </p:cNvSpPr>
          <p:nvPr>
            <p:ph type="title"/>
          </p:nvPr>
        </p:nvSpPr>
        <p:spPr/>
        <p:txBody>
          <a:bodyPr/>
          <a:lstStyle/>
          <a:p>
            <a:r>
              <a:rPr lang="en-US" b="1" dirty="0"/>
              <a:t>HAIR MELANIN</a:t>
            </a:r>
            <a:endParaRPr lang="en-IN" b="1" dirty="0"/>
          </a:p>
        </p:txBody>
      </p:sp>
      <p:sp>
        <p:nvSpPr>
          <p:cNvPr id="3" name="Content Placeholder 2">
            <a:extLst>
              <a:ext uri="{FF2B5EF4-FFF2-40B4-BE49-F238E27FC236}">
                <a16:creationId xmlns:a16="http://schemas.microsoft.com/office/drawing/2014/main" xmlns="" id="{EBE31E81-AB5C-4FC7-825E-F5834EE390C6}"/>
              </a:ext>
            </a:extLst>
          </p:cNvPr>
          <p:cNvSpPr>
            <a:spLocks noGrp="1"/>
          </p:cNvSpPr>
          <p:nvPr>
            <p:ph idx="1"/>
          </p:nvPr>
        </p:nvSpPr>
        <p:spPr/>
        <p:txBody>
          <a:bodyPr/>
          <a:lstStyle/>
          <a:p>
            <a:r>
              <a:rPr lang="en-US" dirty="0"/>
              <a:t>Formed by melanocytes situated in hair bulb ; basal layer of epidermis ; in outer root sheath in the lower portion of follicle.</a:t>
            </a:r>
          </a:p>
          <a:p>
            <a:endParaRPr lang="en-US" dirty="0"/>
          </a:p>
          <a:p>
            <a:pPr marL="0" indent="0">
              <a:buNone/>
            </a:pPr>
            <a:r>
              <a:rPr lang="en-US" dirty="0"/>
              <a:t>                        These cells are DOPA negative and non melanized act as melanocyte reservoir in the skin.</a:t>
            </a:r>
          </a:p>
          <a:p>
            <a:r>
              <a:rPr lang="en-US" dirty="0"/>
              <a:t>Hair </a:t>
            </a:r>
            <a:r>
              <a:rPr lang="en-US" dirty="0" err="1"/>
              <a:t>colour</a:t>
            </a:r>
            <a:r>
              <a:rPr lang="en-US" dirty="0"/>
              <a:t> depends on the amount and ratio of </a:t>
            </a:r>
          </a:p>
          <a:p>
            <a:pPr marL="0" indent="0">
              <a:buNone/>
            </a:pPr>
            <a:r>
              <a:rPr lang="en-US" dirty="0"/>
              <a:t>  EUMELANIN(</a:t>
            </a:r>
            <a:r>
              <a:rPr lang="en-US" dirty="0" err="1"/>
              <a:t>black,high</a:t>
            </a:r>
            <a:r>
              <a:rPr lang="en-US" dirty="0"/>
              <a:t> molecular weight, insoluble) and</a:t>
            </a:r>
          </a:p>
          <a:p>
            <a:pPr marL="0" indent="0">
              <a:buNone/>
            </a:pPr>
            <a:r>
              <a:rPr lang="en-US" dirty="0"/>
              <a:t>  PHEOMELANIN (</a:t>
            </a:r>
            <a:r>
              <a:rPr lang="en-US" dirty="0" err="1"/>
              <a:t>red,low</a:t>
            </a:r>
            <a:r>
              <a:rPr lang="en-US" dirty="0"/>
              <a:t> molecular </a:t>
            </a:r>
            <a:r>
              <a:rPr lang="en-US" dirty="0" err="1"/>
              <a:t>weight,soluble</a:t>
            </a:r>
            <a:r>
              <a:rPr lang="en-US" dirty="0"/>
              <a:t>) and number and size of melanosomes </a:t>
            </a:r>
            <a:endParaRPr lang="en-IN" dirty="0"/>
          </a:p>
        </p:txBody>
      </p:sp>
      <p:sp>
        <p:nvSpPr>
          <p:cNvPr id="6" name="Arrow: Down 5">
            <a:extLst>
              <a:ext uri="{FF2B5EF4-FFF2-40B4-BE49-F238E27FC236}">
                <a16:creationId xmlns:a16="http://schemas.microsoft.com/office/drawing/2014/main" xmlns="" id="{CC4C202F-5B65-4783-983F-16C661593D0D}"/>
              </a:ext>
            </a:extLst>
          </p:cNvPr>
          <p:cNvSpPr/>
          <p:nvPr/>
        </p:nvSpPr>
        <p:spPr>
          <a:xfrm>
            <a:off x="5237825" y="2681056"/>
            <a:ext cx="195309" cy="372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2603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A2428-AE21-4C18-9F8A-FF6A31774E9D}"/>
              </a:ext>
            </a:extLst>
          </p:cNvPr>
          <p:cNvSpPr>
            <a:spLocks noGrp="1"/>
          </p:cNvSpPr>
          <p:nvPr>
            <p:ph type="title"/>
          </p:nvPr>
        </p:nvSpPr>
        <p:spPr/>
        <p:txBody>
          <a:bodyPr/>
          <a:lstStyle/>
          <a:p>
            <a:r>
              <a:rPr lang="en-IN" b="1" dirty="0"/>
              <a:t>MORPHOLOGICAL VARIANTS OF HAIR</a:t>
            </a:r>
          </a:p>
        </p:txBody>
      </p:sp>
      <p:sp>
        <p:nvSpPr>
          <p:cNvPr id="3" name="Content Placeholder 2">
            <a:extLst>
              <a:ext uri="{FF2B5EF4-FFF2-40B4-BE49-F238E27FC236}">
                <a16:creationId xmlns:a16="http://schemas.microsoft.com/office/drawing/2014/main" xmlns="" id="{9CF70A70-C893-4C5A-A8EA-357ADB4A11D0}"/>
              </a:ext>
            </a:extLst>
          </p:cNvPr>
          <p:cNvSpPr>
            <a:spLocks noGrp="1"/>
          </p:cNvSpPr>
          <p:nvPr>
            <p:ph idx="1"/>
          </p:nvPr>
        </p:nvSpPr>
        <p:spPr/>
        <p:txBody>
          <a:bodyPr/>
          <a:lstStyle/>
          <a:p>
            <a:pPr marL="0" indent="0">
              <a:buNone/>
            </a:pPr>
            <a:r>
              <a:rPr lang="en-IN" dirty="0"/>
              <a:t>1.TERMINAL HAIR</a:t>
            </a:r>
          </a:p>
          <a:p>
            <a:pPr marL="0" indent="0">
              <a:buNone/>
            </a:pPr>
            <a:r>
              <a:rPr lang="en-IN" dirty="0"/>
              <a:t>   -large in diameter &gt; 0.03 mm and 1 cm in length.</a:t>
            </a:r>
          </a:p>
          <a:p>
            <a:pPr marL="0" indent="0">
              <a:buNone/>
            </a:pPr>
            <a:r>
              <a:rPr lang="en-IN" dirty="0"/>
              <a:t>   - pigmented</a:t>
            </a:r>
          </a:p>
          <a:p>
            <a:pPr marL="0" indent="0">
              <a:buNone/>
            </a:pPr>
            <a:r>
              <a:rPr lang="en-IN" dirty="0"/>
              <a:t>   - medullated</a:t>
            </a:r>
          </a:p>
          <a:p>
            <a:pPr marL="0" indent="0">
              <a:buNone/>
            </a:pPr>
            <a:r>
              <a:rPr lang="en-IN" dirty="0"/>
              <a:t>   - they are rooted in subcutaneous tissue or deep dermis</a:t>
            </a:r>
          </a:p>
          <a:p>
            <a:pPr marL="0" indent="0">
              <a:buNone/>
            </a:pPr>
            <a:r>
              <a:rPr lang="en-IN" dirty="0"/>
              <a:t>   - vellus like hair : terminal hair miniaturised to vellus hair</a:t>
            </a:r>
          </a:p>
          <a:p>
            <a:pPr marL="0" indent="0">
              <a:buNone/>
            </a:pPr>
            <a:r>
              <a:rPr lang="en-IN" dirty="0"/>
              <a:t>                               : seen in alopecia areata or androgenetic alopecia</a:t>
            </a:r>
          </a:p>
        </p:txBody>
      </p:sp>
    </p:spTree>
    <p:extLst>
      <p:ext uri="{BB962C8B-B14F-4D97-AF65-F5344CB8AC3E}">
        <p14:creationId xmlns:p14="http://schemas.microsoft.com/office/powerpoint/2010/main" val="1491472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696B6C-5D87-4BF1-8F00-C0F722D37F2B}"/>
              </a:ext>
            </a:extLst>
          </p:cNvPr>
          <p:cNvSpPr>
            <a:spLocks noGrp="1"/>
          </p:cNvSpPr>
          <p:nvPr>
            <p:ph idx="1"/>
          </p:nvPr>
        </p:nvSpPr>
        <p:spPr/>
        <p:txBody>
          <a:bodyPr/>
          <a:lstStyle/>
          <a:p>
            <a:r>
              <a:rPr lang="en-US" dirty="0"/>
              <a:t>Red and blonde hair  = spherical melanosomes.</a:t>
            </a:r>
          </a:p>
          <a:p>
            <a:r>
              <a:rPr lang="en-US" dirty="0"/>
              <a:t>Brown and black hair = ellipsoidal melanosomes.</a:t>
            </a:r>
            <a:endParaRPr lang="en-IN" dirty="0"/>
          </a:p>
        </p:txBody>
      </p:sp>
    </p:spTree>
    <p:extLst>
      <p:ext uri="{BB962C8B-B14F-4D97-AF65-F5344CB8AC3E}">
        <p14:creationId xmlns:p14="http://schemas.microsoft.com/office/powerpoint/2010/main" val="91250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77F17-F2EA-4226-BF81-63C0E1C67127}"/>
              </a:ext>
            </a:extLst>
          </p:cNvPr>
          <p:cNvSpPr>
            <a:spLocks noGrp="1"/>
          </p:cNvSpPr>
          <p:nvPr>
            <p:ph type="title"/>
          </p:nvPr>
        </p:nvSpPr>
        <p:spPr/>
        <p:txBody>
          <a:bodyPr/>
          <a:lstStyle/>
          <a:p>
            <a:r>
              <a:rPr lang="en-IN" b="1" dirty="0"/>
              <a:t>INNERVATION OF HAIR FOLLICLE</a:t>
            </a:r>
          </a:p>
        </p:txBody>
      </p:sp>
      <p:sp>
        <p:nvSpPr>
          <p:cNvPr id="3" name="Content Placeholder 2">
            <a:extLst>
              <a:ext uri="{FF2B5EF4-FFF2-40B4-BE49-F238E27FC236}">
                <a16:creationId xmlns:a16="http://schemas.microsoft.com/office/drawing/2014/main" xmlns="" id="{1AEF5B86-4DAC-49BF-B7BB-0E248900B937}"/>
              </a:ext>
            </a:extLst>
          </p:cNvPr>
          <p:cNvSpPr>
            <a:spLocks noGrp="1"/>
          </p:cNvSpPr>
          <p:nvPr>
            <p:ph idx="1"/>
          </p:nvPr>
        </p:nvSpPr>
        <p:spPr/>
        <p:txBody>
          <a:bodyPr/>
          <a:lstStyle/>
          <a:p>
            <a:r>
              <a:rPr lang="en-IN" dirty="0"/>
              <a:t>Free nerve endings</a:t>
            </a:r>
          </a:p>
          <a:p>
            <a:r>
              <a:rPr lang="en-IN" dirty="0" err="1"/>
              <a:t>Pilo-ruffini</a:t>
            </a:r>
            <a:r>
              <a:rPr lang="en-IN" dirty="0"/>
              <a:t> nerve endings</a:t>
            </a:r>
          </a:p>
          <a:p>
            <a:r>
              <a:rPr lang="en-IN" dirty="0"/>
              <a:t>Merkel nerve endings</a:t>
            </a:r>
          </a:p>
          <a:p>
            <a:r>
              <a:rPr lang="en-IN" dirty="0"/>
              <a:t>Other species :</a:t>
            </a:r>
          </a:p>
          <a:p>
            <a:pPr marL="0" indent="0">
              <a:buNone/>
            </a:pPr>
            <a:r>
              <a:rPr lang="en-IN" dirty="0"/>
              <a:t>   richly innervated sinus hair </a:t>
            </a:r>
            <a:r>
              <a:rPr lang="en-IN" dirty="0" err="1"/>
              <a:t>follicles..known</a:t>
            </a:r>
            <a:r>
              <a:rPr lang="en-IN" dirty="0"/>
              <a:t> as vibrissae follicles  having lamellated nerve endings</a:t>
            </a:r>
          </a:p>
          <a:p>
            <a:pPr marL="0" indent="0">
              <a:buNone/>
            </a:pPr>
            <a:r>
              <a:rPr lang="en-IN" dirty="0"/>
              <a:t>  specialized sensory function</a:t>
            </a:r>
          </a:p>
          <a:p>
            <a:endParaRPr lang="en-IN" dirty="0"/>
          </a:p>
        </p:txBody>
      </p:sp>
    </p:spTree>
    <p:extLst>
      <p:ext uri="{BB962C8B-B14F-4D97-AF65-F5344CB8AC3E}">
        <p14:creationId xmlns:p14="http://schemas.microsoft.com/office/powerpoint/2010/main" val="137071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B0859-01F0-4FA7-A236-FF44D4EE028F}"/>
              </a:ext>
            </a:extLst>
          </p:cNvPr>
          <p:cNvSpPr>
            <a:spLocks noGrp="1"/>
          </p:cNvSpPr>
          <p:nvPr>
            <p:ph type="title"/>
          </p:nvPr>
        </p:nvSpPr>
        <p:spPr/>
        <p:txBody>
          <a:bodyPr/>
          <a:lstStyle/>
          <a:p>
            <a:r>
              <a:rPr lang="en-IN" b="1" dirty="0"/>
              <a:t>ULTRASTRUCTURE</a:t>
            </a:r>
          </a:p>
        </p:txBody>
      </p:sp>
      <p:sp>
        <p:nvSpPr>
          <p:cNvPr id="3" name="Content Placeholder 2">
            <a:extLst>
              <a:ext uri="{FF2B5EF4-FFF2-40B4-BE49-F238E27FC236}">
                <a16:creationId xmlns:a16="http://schemas.microsoft.com/office/drawing/2014/main" xmlns="" id="{8C6451FB-A6CB-469B-ABA1-71306DCC134C}"/>
              </a:ext>
            </a:extLst>
          </p:cNvPr>
          <p:cNvSpPr>
            <a:spLocks noGrp="1"/>
          </p:cNvSpPr>
          <p:nvPr>
            <p:ph idx="1"/>
          </p:nvPr>
        </p:nvSpPr>
        <p:spPr>
          <a:xfrm>
            <a:off x="838200" y="1690688"/>
            <a:ext cx="5367291" cy="4486275"/>
          </a:xfrm>
        </p:spPr>
        <p:txBody>
          <a:bodyPr>
            <a:normAutofit/>
          </a:bodyPr>
          <a:lstStyle/>
          <a:p>
            <a:r>
              <a:rPr lang="en-IN" dirty="0"/>
              <a:t>Hard keratin with high </a:t>
            </a:r>
            <a:r>
              <a:rPr lang="en-IN" dirty="0" err="1"/>
              <a:t>sulfur</a:t>
            </a:r>
            <a:r>
              <a:rPr lang="en-IN" dirty="0"/>
              <a:t> content – extraordinary tensile strength</a:t>
            </a:r>
          </a:p>
          <a:p>
            <a:r>
              <a:rPr lang="en-IN" dirty="0"/>
              <a:t>Consists of </a:t>
            </a:r>
            <a:r>
              <a:rPr lang="en-IN" dirty="0" err="1"/>
              <a:t>macrofibrils</a:t>
            </a:r>
            <a:r>
              <a:rPr lang="en-IN" dirty="0"/>
              <a:t> arranged in longitudinal lamellated fashion</a:t>
            </a:r>
          </a:p>
          <a:p>
            <a:r>
              <a:rPr lang="en-IN" dirty="0" err="1"/>
              <a:t>Macrofibrils</a:t>
            </a:r>
            <a:r>
              <a:rPr lang="en-IN" dirty="0"/>
              <a:t> consist of smaller microfibrils and protofibrils</a:t>
            </a:r>
          </a:p>
        </p:txBody>
      </p:sp>
      <p:pic>
        <p:nvPicPr>
          <p:cNvPr id="2050" name="Picture 2" descr="Hair: The Inner structure">
            <a:extLst>
              <a:ext uri="{FF2B5EF4-FFF2-40B4-BE49-F238E27FC236}">
                <a16:creationId xmlns:a16="http://schemas.microsoft.com/office/drawing/2014/main" xmlns="" id="{4271C04E-055E-42AD-8548-5FEA4AE6C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491" y="1027906"/>
            <a:ext cx="5983595" cy="431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37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DC4F5B-1EF3-44A4-8D0E-8AA206FAFDC4}"/>
              </a:ext>
            </a:extLst>
          </p:cNvPr>
          <p:cNvSpPr>
            <a:spLocks noGrp="1"/>
          </p:cNvSpPr>
          <p:nvPr>
            <p:ph idx="1"/>
          </p:nvPr>
        </p:nvSpPr>
        <p:spPr>
          <a:xfrm>
            <a:off x="838200" y="719091"/>
            <a:ext cx="10515600" cy="5457872"/>
          </a:xfrm>
        </p:spPr>
        <p:txBody>
          <a:bodyPr/>
          <a:lstStyle/>
          <a:p>
            <a:r>
              <a:rPr lang="en-IN" sz="3200" dirty="0"/>
              <a:t>Matrix consists of S-S linkages of cystine</a:t>
            </a:r>
          </a:p>
          <a:p>
            <a:r>
              <a:rPr lang="en-IN" sz="3200" dirty="0"/>
              <a:t>Xray diffraction study of hair reveals the </a:t>
            </a:r>
            <a:r>
              <a:rPr lang="en-IN" sz="3200" dirty="0" err="1"/>
              <a:t>the</a:t>
            </a:r>
            <a:r>
              <a:rPr lang="en-IN" sz="3200" dirty="0"/>
              <a:t> fibrils consists of alpha keratin chains arranged in the form of three to seven intertwined helices. Thus , with hair stretching there occurs straitening of the helices</a:t>
            </a:r>
          </a:p>
          <a:p>
            <a:r>
              <a:rPr lang="en-IN" sz="3200" dirty="0"/>
              <a:t>INNER ROOT SHEATH contains </a:t>
            </a:r>
            <a:r>
              <a:rPr lang="en-IN" sz="3200" dirty="0" err="1"/>
              <a:t>trichohyaline</a:t>
            </a:r>
            <a:r>
              <a:rPr lang="en-IN" sz="3200" dirty="0"/>
              <a:t> granules which are rich in arginine and with cornification ..rich in citrulline</a:t>
            </a:r>
          </a:p>
          <a:p>
            <a:endParaRPr lang="en-IN" dirty="0"/>
          </a:p>
        </p:txBody>
      </p:sp>
    </p:spTree>
    <p:extLst>
      <p:ext uri="{BB962C8B-B14F-4D97-AF65-F5344CB8AC3E}">
        <p14:creationId xmlns:p14="http://schemas.microsoft.com/office/powerpoint/2010/main" val="3845492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5AF2E-11CF-410E-8D19-287669CE39E6}"/>
              </a:ext>
            </a:extLst>
          </p:cNvPr>
          <p:cNvSpPr>
            <a:spLocks noGrp="1"/>
          </p:cNvSpPr>
          <p:nvPr>
            <p:ph type="title"/>
          </p:nvPr>
        </p:nvSpPr>
        <p:spPr/>
        <p:txBody>
          <a:bodyPr/>
          <a:lstStyle/>
          <a:p>
            <a:r>
              <a:rPr lang="en-US" b="1" dirty="0"/>
              <a:t>HAIR CYCLE</a:t>
            </a:r>
            <a:endParaRPr lang="en-IN" b="1" dirty="0"/>
          </a:p>
        </p:txBody>
      </p:sp>
      <p:sp>
        <p:nvSpPr>
          <p:cNvPr id="3" name="Content Placeholder 2">
            <a:extLst>
              <a:ext uri="{FF2B5EF4-FFF2-40B4-BE49-F238E27FC236}">
                <a16:creationId xmlns:a16="http://schemas.microsoft.com/office/drawing/2014/main" xmlns="" id="{400E6009-674E-48A1-8ACA-8C03031CFCCA}"/>
              </a:ext>
            </a:extLst>
          </p:cNvPr>
          <p:cNvSpPr>
            <a:spLocks noGrp="1"/>
          </p:cNvSpPr>
          <p:nvPr>
            <p:ph idx="1"/>
          </p:nvPr>
        </p:nvSpPr>
        <p:spPr/>
        <p:txBody>
          <a:bodyPr/>
          <a:lstStyle/>
          <a:p>
            <a:r>
              <a:rPr lang="en-US" dirty="0"/>
              <a:t>Hair follicles undergo repetitive sequence of growth and rest known as hair cycle.</a:t>
            </a:r>
          </a:p>
          <a:p>
            <a:r>
              <a:rPr lang="en-US" dirty="0"/>
              <a:t>Five phases of hair growth cycle are recognized</a:t>
            </a:r>
          </a:p>
          <a:p>
            <a:pPr marL="0" indent="0">
              <a:buNone/>
            </a:pPr>
            <a:r>
              <a:rPr lang="en-US" dirty="0"/>
              <a:t>                      </a:t>
            </a:r>
          </a:p>
          <a:p>
            <a:pPr marL="0" indent="0">
              <a:buNone/>
            </a:pPr>
            <a:r>
              <a:rPr lang="en-US" dirty="0"/>
              <a:t>                                               ANAGEN</a:t>
            </a:r>
          </a:p>
          <a:p>
            <a:pPr marL="0" indent="0">
              <a:buNone/>
            </a:pPr>
            <a:r>
              <a:rPr lang="en-US" dirty="0"/>
              <a:t>KENOGEN                                                               CATAGEN</a:t>
            </a:r>
          </a:p>
          <a:p>
            <a:pPr marL="0" indent="0">
              <a:buNone/>
            </a:pPr>
            <a:r>
              <a:rPr lang="en-US" dirty="0"/>
              <a:t>                              EXOGEN                                  </a:t>
            </a:r>
          </a:p>
          <a:p>
            <a:pPr marL="0" indent="0">
              <a:buNone/>
            </a:pPr>
            <a:r>
              <a:rPr lang="en-US" dirty="0"/>
              <a:t>                                                          TELOGEN</a:t>
            </a:r>
            <a:endParaRPr lang="en-IN" dirty="0"/>
          </a:p>
        </p:txBody>
      </p:sp>
      <p:sp>
        <p:nvSpPr>
          <p:cNvPr id="5" name="Arrow: Curved Down 4">
            <a:extLst>
              <a:ext uri="{FF2B5EF4-FFF2-40B4-BE49-F238E27FC236}">
                <a16:creationId xmlns:a16="http://schemas.microsoft.com/office/drawing/2014/main" xmlns="" id="{7386457C-CDD0-4E66-B25B-AC8ECD178020}"/>
              </a:ext>
            </a:extLst>
          </p:cNvPr>
          <p:cNvSpPr/>
          <p:nvPr/>
        </p:nvSpPr>
        <p:spPr>
          <a:xfrm rot="21043502">
            <a:off x="2144342" y="3305787"/>
            <a:ext cx="3052587" cy="6455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Arrow: Curved Down 5">
            <a:extLst>
              <a:ext uri="{FF2B5EF4-FFF2-40B4-BE49-F238E27FC236}">
                <a16:creationId xmlns:a16="http://schemas.microsoft.com/office/drawing/2014/main" xmlns="" id="{4AF98716-D9CB-49F9-ACBC-F7D9DA9FBDD3}"/>
              </a:ext>
            </a:extLst>
          </p:cNvPr>
          <p:cNvSpPr/>
          <p:nvPr/>
        </p:nvSpPr>
        <p:spPr>
          <a:xfrm rot="919772">
            <a:off x="5800235" y="3395731"/>
            <a:ext cx="2581062" cy="5316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Arrow: Curved Down 6">
            <a:extLst>
              <a:ext uri="{FF2B5EF4-FFF2-40B4-BE49-F238E27FC236}">
                <a16:creationId xmlns:a16="http://schemas.microsoft.com/office/drawing/2014/main" xmlns="" id="{F8C8E616-4210-4814-A247-5A42849912CE}"/>
              </a:ext>
            </a:extLst>
          </p:cNvPr>
          <p:cNvSpPr/>
          <p:nvPr/>
        </p:nvSpPr>
        <p:spPr>
          <a:xfrm rot="18598802">
            <a:off x="3440860" y="3865398"/>
            <a:ext cx="1387028" cy="5316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Arrow: Curved Down 7">
            <a:extLst>
              <a:ext uri="{FF2B5EF4-FFF2-40B4-BE49-F238E27FC236}">
                <a16:creationId xmlns:a16="http://schemas.microsoft.com/office/drawing/2014/main" xmlns="" id="{66E244ED-C4C5-4522-824B-4ECD647FFAC8}"/>
              </a:ext>
            </a:extLst>
          </p:cNvPr>
          <p:cNvSpPr/>
          <p:nvPr/>
        </p:nvSpPr>
        <p:spPr>
          <a:xfrm rot="9394637">
            <a:off x="6323399" y="5215897"/>
            <a:ext cx="2467453" cy="8133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9" name="Arrow: Curved Down 8">
            <a:extLst>
              <a:ext uri="{FF2B5EF4-FFF2-40B4-BE49-F238E27FC236}">
                <a16:creationId xmlns:a16="http://schemas.microsoft.com/office/drawing/2014/main" xmlns="" id="{A71FC1C8-FA4D-4CE1-800E-7FB6C3599213}"/>
              </a:ext>
            </a:extLst>
          </p:cNvPr>
          <p:cNvSpPr/>
          <p:nvPr/>
        </p:nvSpPr>
        <p:spPr>
          <a:xfrm rot="11736099">
            <a:off x="1263748" y="5206741"/>
            <a:ext cx="4913778" cy="9712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Arrow: Curved Down 9">
            <a:extLst>
              <a:ext uri="{FF2B5EF4-FFF2-40B4-BE49-F238E27FC236}">
                <a16:creationId xmlns:a16="http://schemas.microsoft.com/office/drawing/2014/main" xmlns="" id="{5E7170D7-A086-468F-9D3A-616F481D6FFB}"/>
              </a:ext>
            </a:extLst>
          </p:cNvPr>
          <p:cNvSpPr/>
          <p:nvPr/>
        </p:nvSpPr>
        <p:spPr>
          <a:xfrm rot="11537744">
            <a:off x="3568335" y="5453331"/>
            <a:ext cx="2175893" cy="5316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25675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659B0-B2ED-48E3-B006-89DB47832DFE}"/>
              </a:ext>
            </a:extLst>
          </p:cNvPr>
          <p:cNvSpPr>
            <a:spLocks noGrp="1"/>
          </p:cNvSpPr>
          <p:nvPr>
            <p:ph type="title"/>
          </p:nvPr>
        </p:nvSpPr>
        <p:spPr/>
        <p:txBody>
          <a:bodyPr/>
          <a:lstStyle/>
          <a:p>
            <a:r>
              <a:rPr lang="en-US" b="1" dirty="0"/>
              <a:t>ANAGEN PHASE</a:t>
            </a:r>
            <a:endParaRPr lang="en-IN" b="1" dirty="0"/>
          </a:p>
        </p:txBody>
      </p:sp>
      <p:sp>
        <p:nvSpPr>
          <p:cNvPr id="3" name="Content Placeholder 2">
            <a:extLst>
              <a:ext uri="{FF2B5EF4-FFF2-40B4-BE49-F238E27FC236}">
                <a16:creationId xmlns:a16="http://schemas.microsoft.com/office/drawing/2014/main" xmlns="" id="{677F7D44-07F7-418E-826F-6B194F07DBA8}"/>
              </a:ext>
            </a:extLst>
          </p:cNvPr>
          <p:cNvSpPr>
            <a:spLocks noGrp="1"/>
          </p:cNvSpPr>
          <p:nvPr>
            <p:ph idx="1"/>
          </p:nvPr>
        </p:nvSpPr>
        <p:spPr/>
        <p:txBody>
          <a:bodyPr/>
          <a:lstStyle/>
          <a:p>
            <a:r>
              <a:rPr lang="en-US" dirty="0"/>
              <a:t>Active growing period</a:t>
            </a:r>
          </a:p>
          <a:p>
            <a:r>
              <a:rPr lang="en-US" dirty="0"/>
              <a:t>Subdivided into six substages</a:t>
            </a:r>
          </a:p>
          <a:p>
            <a:pPr marL="0" indent="0">
              <a:buNone/>
            </a:pPr>
            <a:r>
              <a:rPr lang="en-US" dirty="0"/>
              <a:t> I-V are </a:t>
            </a:r>
            <a:r>
              <a:rPr lang="en-US" dirty="0" err="1"/>
              <a:t>proanagen</a:t>
            </a:r>
            <a:endParaRPr lang="en-US" dirty="0"/>
          </a:p>
          <a:p>
            <a:pPr marL="0" indent="0">
              <a:buNone/>
            </a:pPr>
            <a:r>
              <a:rPr lang="en-US" dirty="0"/>
              <a:t> VI is meta anagen defined by emergence of hair shaft above the skin surface. The final length of hair follicle depends on this stage.</a:t>
            </a:r>
          </a:p>
          <a:p>
            <a:r>
              <a:rPr lang="en-US" dirty="0"/>
              <a:t>On scalp it lasts between 2 and 7 years.</a:t>
            </a:r>
          </a:p>
          <a:p>
            <a:r>
              <a:rPr lang="en-US" dirty="0"/>
              <a:t>80% - 90% of hair follicles on human scalp are in anagen at any one time.</a:t>
            </a:r>
          </a:p>
          <a:p>
            <a:r>
              <a:rPr lang="en-US" dirty="0"/>
              <a:t>Keratin 6 and stat 3 are required for this phase.</a:t>
            </a:r>
          </a:p>
          <a:p>
            <a:endParaRPr lang="en-US" dirty="0"/>
          </a:p>
          <a:p>
            <a:endParaRPr lang="en-IN" dirty="0"/>
          </a:p>
        </p:txBody>
      </p:sp>
    </p:spTree>
    <p:extLst>
      <p:ext uri="{BB962C8B-B14F-4D97-AF65-F5344CB8AC3E}">
        <p14:creationId xmlns:p14="http://schemas.microsoft.com/office/powerpoint/2010/main" val="3619215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17B225-59AC-4E0C-AA7E-55FD67F69957}"/>
              </a:ext>
            </a:extLst>
          </p:cNvPr>
          <p:cNvSpPr>
            <a:spLocks noGrp="1"/>
          </p:cNvSpPr>
          <p:nvPr>
            <p:ph type="title"/>
          </p:nvPr>
        </p:nvSpPr>
        <p:spPr/>
        <p:txBody>
          <a:bodyPr/>
          <a:lstStyle/>
          <a:p>
            <a:r>
              <a:rPr lang="en-US" b="1" dirty="0"/>
              <a:t>CATAGEN PHASE</a:t>
            </a:r>
            <a:endParaRPr lang="en-IN" b="1" dirty="0"/>
          </a:p>
        </p:txBody>
      </p:sp>
      <p:sp>
        <p:nvSpPr>
          <p:cNvPr id="3" name="Content Placeholder 2">
            <a:extLst>
              <a:ext uri="{FF2B5EF4-FFF2-40B4-BE49-F238E27FC236}">
                <a16:creationId xmlns:a16="http://schemas.microsoft.com/office/drawing/2014/main" xmlns="" id="{3037189B-4309-4234-8E61-F850047116D5}"/>
              </a:ext>
            </a:extLst>
          </p:cNvPr>
          <p:cNvSpPr>
            <a:spLocks noGrp="1"/>
          </p:cNvSpPr>
          <p:nvPr>
            <p:ph idx="1"/>
          </p:nvPr>
        </p:nvSpPr>
        <p:spPr/>
        <p:txBody>
          <a:bodyPr/>
          <a:lstStyle/>
          <a:p>
            <a:r>
              <a:rPr lang="en-US" dirty="0"/>
              <a:t>At the end of anagen, epithelial cell division declines and stops and follicle enters this phase of </a:t>
            </a:r>
            <a:r>
              <a:rPr lang="en-US" dirty="0" err="1"/>
              <a:t>involution..known</a:t>
            </a:r>
            <a:r>
              <a:rPr lang="en-US" dirty="0"/>
              <a:t> as catagen</a:t>
            </a:r>
          </a:p>
          <a:p>
            <a:r>
              <a:rPr lang="en-US" dirty="0"/>
              <a:t>Proximal end of hair shaft – keratinizes – forms a club shaped structure.</a:t>
            </a:r>
          </a:p>
          <a:p>
            <a:pPr marL="0" indent="0">
              <a:buNone/>
            </a:pPr>
            <a:r>
              <a:rPr lang="en-US" dirty="0"/>
              <a:t>   Lower end –involutes by apoptosis.</a:t>
            </a:r>
          </a:p>
          <a:p>
            <a:r>
              <a:rPr lang="en-US" dirty="0"/>
              <a:t>FGF-5, EGF , </a:t>
            </a:r>
            <a:r>
              <a:rPr lang="en-US" dirty="0" err="1"/>
              <a:t>Neurotropins</a:t>
            </a:r>
            <a:r>
              <a:rPr lang="en-US" dirty="0"/>
              <a:t> , TGF – B are needed for this phase.</a:t>
            </a:r>
          </a:p>
          <a:p>
            <a:r>
              <a:rPr lang="en-US" dirty="0"/>
              <a:t>Lasts for about 2-3 weeks</a:t>
            </a:r>
          </a:p>
          <a:p>
            <a:r>
              <a:rPr lang="en-US" dirty="0"/>
              <a:t>About 1 %of scalp hair are in catagen phase.</a:t>
            </a:r>
            <a:endParaRPr lang="en-IN" dirty="0"/>
          </a:p>
        </p:txBody>
      </p:sp>
    </p:spTree>
    <p:extLst>
      <p:ext uri="{BB962C8B-B14F-4D97-AF65-F5344CB8AC3E}">
        <p14:creationId xmlns:p14="http://schemas.microsoft.com/office/powerpoint/2010/main" val="3033500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7F0BF4-B75A-4EC9-803E-80906ED30B12}"/>
              </a:ext>
            </a:extLst>
          </p:cNvPr>
          <p:cNvSpPr>
            <a:spLocks noGrp="1"/>
          </p:cNvSpPr>
          <p:nvPr>
            <p:ph type="title"/>
          </p:nvPr>
        </p:nvSpPr>
        <p:spPr/>
        <p:txBody>
          <a:bodyPr/>
          <a:lstStyle/>
          <a:p>
            <a:r>
              <a:rPr lang="en-US" b="1" dirty="0"/>
              <a:t>TELOGEN PHASE</a:t>
            </a:r>
            <a:endParaRPr lang="en-IN" b="1" dirty="0"/>
          </a:p>
        </p:txBody>
      </p:sp>
      <p:sp>
        <p:nvSpPr>
          <p:cNvPr id="3" name="Content Placeholder 2">
            <a:extLst>
              <a:ext uri="{FF2B5EF4-FFF2-40B4-BE49-F238E27FC236}">
                <a16:creationId xmlns:a16="http://schemas.microsoft.com/office/drawing/2014/main" xmlns="" id="{048CBB2A-905E-46A5-8E25-9683F440AD8E}"/>
              </a:ext>
            </a:extLst>
          </p:cNvPr>
          <p:cNvSpPr>
            <a:spLocks noGrp="1"/>
          </p:cNvSpPr>
          <p:nvPr>
            <p:ph idx="1"/>
          </p:nvPr>
        </p:nvSpPr>
        <p:spPr/>
        <p:txBody>
          <a:bodyPr/>
          <a:lstStyle/>
          <a:p>
            <a:r>
              <a:rPr lang="en-US" dirty="0"/>
              <a:t>The column of epithelial cells connecting the bulb of follicle and papilla shrinks further – to move the papilla upwards close to the bulb of follicle.</a:t>
            </a:r>
          </a:p>
          <a:p>
            <a:r>
              <a:rPr lang="en-US" dirty="0"/>
              <a:t>The period between completion of follicular regression and onset of next anagen phase is termed telogen.</a:t>
            </a:r>
          </a:p>
          <a:p>
            <a:r>
              <a:rPr lang="en-US" dirty="0"/>
              <a:t>This phase lasts for 3 months</a:t>
            </a:r>
          </a:p>
          <a:p>
            <a:r>
              <a:rPr lang="en-US" dirty="0"/>
              <a:t>8%-9% of scalp hair are in telogen phase at any one point.</a:t>
            </a:r>
            <a:endParaRPr lang="en-IN" dirty="0"/>
          </a:p>
        </p:txBody>
      </p:sp>
    </p:spTree>
    <p:extLst>
      <p:ext uri="{BB962C8B-B14F-4D97-AF65-F5344CB8AC3E}">
        <p14:creationId xmlns:p14="http://schemas.microsoft.com/office/powerpoint/2010/main" val="2485649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A700E-4EB0-4CC2-89CD-95DB93C8B5B5}"/>
              </a:ext>
            </a:extLst>
          </p:cNvPr>
          <p:cNvSpPr>
            <a:spLocks noGrp="1"/>
          </p:cNvSpPr>
          <p:nvPr>
            <p:ph type="title"/>
          </p:nvPr>
        </p:nvSpPr>
        <p:spPr/>
        <p:txBody>
          <a:bodyPr/>
          <a:lstStyle/>
          <a:p>
            <a:r>
              <a:rPr lang="en-US" b="1" dirty="0"/>
              <a:t>EXOGEN PHASE</a:t>
            </a:r>
            <a:endParaRPr lang="en-IN" b="1" dirty="0"/>
          </a:p>
        </p:txBody>
      </p:sp>
      <p:sp>
        <p:nvSpPr>
          <p:cNvPr id="3" name="Content Placeholder 2">
            <a:extLst>
              <a:ext uri="{FF2B5EF4-FFF2-40B4-BE49-F238E27FC236}">
                <a16:creationId xmlns:a16="http://schemas.microsoft.com/office/drawing/2014/main" xmlns="" id="{327E2D02-A7D1-4C11-AAC2-F8F0DB8CDAAE}"/>
              </a:ext>
            </a:extLst>
          </p:cNvPr>
          <p:cNvSpPr>
            <a:spLocks noGrp="1"/>
          </p:cNvSpPr>
          <p:nvPr>
            <p:ph idx="1"/>
          </p:nvPr>
        </p:nvSpPr>
        <p:spPr/>
        <p:txBody>
          <a:bodyPr/>
          <a:lstStyle/>
          <a:p>
            <a:r>
              <a:rPr lang="en-IN" dirty="0"/>
              <a:t>The club hair is shed thru an active process - exogen or </a:t>
            </a:r>
            <a:r>
              <a:rPr lang="en-IN" dirty="0" err="1"/>
              <a:t>teloptosis</a:t>
            </a:r>
            <a:r>
              <a:rPr lang="en-IN" dirty="0"/>
              <a:t>.</a:t>
            </a:r>
          </a:p>
          <a:p>
            <a:r>
              <a:rPr lang="en-IN" dirty="0"/>
              <a:t>The exogen shaft base is shrunken</a:t>
            </a:r>
          </a:p>
          <a:p>
            <a:pPr marL="0" indent="0">
              <a:buNone/>
            </a:pPr>
            <a:r>
              <a:rPr lang="en-IN" dirty="0"/>
              <a:t>                                           has elongated shape and</a:t>
            </a:r>
          </a:p>
          <a:p>
            <a:pPr marL="0" indent="0">
              <a:buNone/>
            </a:pPr>
            <a:r>
              <a:rPr lang="en-IN" dirty="0"/>
              <a:t>                                           scalped and pitted margin  </a:t>
            </a:r>
          </a:p>
        </p:txBody>
      </p:sp>
    </p:spTree>
    <p:extLst>
      <p:ext uri="{BB962C8B-B14F-4D97-AF65-F5344CB8AC3E}">
        <p14:creationId xmlns:p14="http://schemas.microsoft.com/office/powerpoint/2010/main" val="324580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C3489-32F0-4647-90CE-9D5DA5D8E22E}"/>
              </a:ext>
            </a:extLst>
          </p:cNvPr>
          <p:cNvSpPr>
            <a:spLocks noGrp="1"/>
          </p:cNvSpPr>
          <p:nvPr>
            <p:ph type="title"/>
          </p:nvPr>
        </p:nvSpPr>
        <p:spPr/>
        <p:txBody>
          <a:bodyPr/>
          <a:lstStyle/>
          <a:p>
            <a:r>
              <a:rPr lang="en-US" b="1" dirty="0"/>
              <a:t>KENOGEN PHASE</a:t>
            </a:r>
            <a:endParaRPr lang="en-IN" b="1" dirty="0"/>
          </a:p>
        </p:txBody>
      </p:sp>
      <p:sp>
        <p:nvSpPr>
          <p:cNvPr id="3" name="Content Placeholder 2">
            <a:extLst>
              <a:ext uri="{FF2B5EF4-FFF2-40B4-BE49-F238E27FC236}">
                <a16:creationId xmlns:a16="http://schemas.microsoft.com/office/drawing/2014/main" xmlns="" id="{034BC596-F038-46B0-AFE3-75CD11A8AC81}"/>
              </a:ext>
            </a:extLst>
          </p:cNvPr>
          <p:cNvSpPr>
            <a:spLocks noGrp="1"/>
          </p:cNvSpPr>
          <p:nvPr>
            <p:ph idx="1"/>
          </p:nvPr>
        </p:nvSpPr>
        <p:spPr/>
        <p:txBody>
          <a:bodyPr/>
          <a:lstStyle/>
          <a:p>
            <a:r>
              <a:rPr lang="en-IN" dirty="0"/>
              <a:t>This is the phase when some follicles remain empty after hair shedding.</a:t>
            </a:r>
          </a:p>
          <a:p>
            <a:r>
              <a:rPr lang="en-IN" dirty="0"/>
              <a:t>It has been observed in prepubertal children and in patients with androgenetic alopecia.</a:t>
            </a:r>
          </a:p>
        </p:txBody>
      </p:sp>
    </p:spTree>
    <p:extLst>
      <p:ext uri="{BB962C8B-B14F-4D97-AF65-F5344CB8AC3E}">
        <p14:creationId xmlns:p14="http://schemas.microsoft.com/office/powerpoint/2010/main" val="316140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014A351-C709-46D5-A7A6-9225B406ECA8}"/>
              </a:ext>
            </a:extLst>
          </p:cNvPr>
          <p:cNvSpPr>
            <a:spLocks noGrp="1"/>
          </p:cNvSpPr>
          <p:nvPr>
            <p:ph idx="1"/>
          </p:nvPr>
        </p:nvSpPr>
        <p:spPr>
          <a:xfrm>
            <a:off x="838200" y="461639"/>
            <a:ext cx="10515600" cy="5715324"/>
          </a:xfrm>
        </p:spPr>
        <p:txBody>
          <a:bodyPr/>
          <a:lstStyle/>
          <a:p>
            <a:pPr marL="0" indent="0">
              <a:buNone/>
            </a:pPr>
            <a:r>
              <a:rPr lang="en-IN" dirty="0"/>
              <a:t>2. VELLUS HAIR</a:t>
            </a:r>
          </a:p>
          <a:p>
            <a:pPr marL="0" indent="0">
              <a:buNone/>
            </a:pPr>
            <a:r>
              <a:rPr lang="en-IN" dirty="0"/>
              <a:t>  - Small in diameter &lt;0.03 mm and less than 1 cm in length</a:t>
            </a:r>
          </a:p>
          <a:p>
            <a:pPr marL="0" indent="0">
              <a:buNone/>
            </a:pPr>
            <a:r>
              <a:rPr lang="en-IN" dirty="0"/>
              <a:t>  - lack melanin and lack medulla</a:t>
            </a:r>
          </a:p>
          <a:p>
            <a:pPr marL="0" indent="0">
              <a:buNone/>
            </a:pPr>
            <a:r>
              <a:rPr lang="en-IN" dirty="0"/>
              <a:t>  - have thin external root sheaths </a:t>
            </a:r>
          </a:p>
          <a:p>
            <a:pPr marL="0" indent="0">
              <a:buNone/>
            </a:pPr>
            <a:r>
              <a:rPr lang="en-IN" dirty="0"/>
              <a:t>  - short stela in upper dermis</a:t>
            </a:r>
          </a:p>
          <a:p>
            <a:pPr marL="0" indent="0">
              <a:buNone/>
            </a:pPr>
            <a:r>
              <a:rPr lang="en-IN" dirty="0"/>
              <a:t>  </a:t>
            </a:r>
          </a:p>
          <a:p>
            <a:pPr marL="0" indent="0">
              <a:buNone/>
            </a:pPr>
            <a:r>
              <a:rPr lang="en-IN" dirty="0"/>
              <a:t>3. LANUGO (WOOL – LIKE ) HAIR</a:t>
            </a:r>
          </a:p>
          <a:p>
            <a:pPr marL="0" indent="0">
              <a:buNone/>
            </a:pPr>
            <a:r>
              <a:rPr lang="en-IN" dirty="0"/>
              <a:t>  - cover the </a:t>
            </a:r>
            <a:r>
              <a:rPr lang="en-IN" dirty="0" err="1"/>
              <a:t>fetal</a:t>
            </a:r>
            <a:r>
              <a:rPr lang="en-IN" dirty="0"/>
              <a:t> skin</a:t>
            </a:r>
          </a:p>
          <a:p>
            <a:pPr marL="0" indent="0">
              <a:buNone/>
            </a:pPr>
            <a:r>
              <a:rPr lang="en-IN" dirty="0"/>
              <a:t>  - shed at </a:t>
            </a:r>
            <a:r>
              <a:rPr lang="en-IN" dirty="0" err="1"/>
              <a:t>fetal</a:t>
            </a:r>
            <a:r>
              <a:rPr lang="en-IN" dirty="0"/>
              <a:t> age of 8-9 months or after birth</a:t>
            </a:r>
          </a:p>
          <a:p>
            <a:pPr marL="0" indent="0">
              <a:buNone/>
            </a:pPr>
            <a:r>
              <a:rPr lang="en-IN" dirty="0"/>
              <a:t>  - thin, unmedullated , light coloured </a:t>
            </a:r>
          </a:p>
          <a:p>
            <a:pPr marL="0" indent="0">
              <a:buNone/>
            </a:pPr>
            <a:r>
              <a:rPr lang="en-IN" dirty="0"/>
              <a:t>  - longer than vellus hair</a:t>
            </a:r>
          </a:p>
        </p:txBody>
      </p:sp>
    </p:spTree>
    <p:extLst>
      <p:ext uri="{BB962C8B-B14F-4D97-AF65-F5344CB8AC3E}">
        <p14:creationId xmlns:p14="http://schemas.microsoft.com/office/powerpoint/2010/main" val="208369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E7E58B3-687C-4303-9345-EC7564BD27BB}"/>
              </a:ext>
            </a:extLst>
          </p:cNvPr>
          <p:cNvPicPr>
            <a:picLocks noChangeAspect="1"/>
          </p:cNvPicPr>
          <p:nvPr/>
        </p:nvPicPr>
        <p:blipFill>
          <a:blip r:embed="rId2"/>
          <a:stretch>
            <a:fillRect/>
          </a:stretch>
        </p:blipFill>
        <p:spPr>
          <a:xfrm>
            <a:off x="1047565" y="0"/>
            <a:ext cx="8895425" cy="6858000"/>
          </a:xfrm>
          <a:prstGeom prst="rect">
            <a:avLst/>
          </a:prstGeom>
        </p:spPr>
      </p:pic>
    </p:spTree>
    <p:extLst>
      <p:ext uri="{BB962C8B-B14F-4D97-AF65-F5344CB8AC3E}">
        <p14:creationId xmlns:p14="http://schemas.microsoft.com/office/powerpoint/2010/main" val="1439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B9218-4D23-4A12-8C8C-C0E7C3F61E85}"/>
              </a:ext>
            </a:extLst>
          </p:cNvPr>
          <p:cNvSpPr>
            <a:spLocks noGrp="1"/>
          </p:cNvSpPr>
          <p:nvPr>
            <p:ph type="title"/>
          </p:nvPr>
        </p:nvSpPr>
        <p:spPr/>
        <p:txBody>
          <a:bodyPr/>
          <a:lstStyle/>
          <a:p>
            <a:r>
              <a:rPr lang="en-US" b="1" dirty="0"/>
              <a:t>HAIR SHEDDING</a:t>
            </a:r>
            <a:endParaRPr lang="en-IN" b="1" dirty="0"/>
          </a:p>
        </p:txBody>
      </p:sp>
      <p:sp>
        <p:nvSpPr>
          <p:cNvPr id="3" name="Content Placeholder 2">
            <a:extLst>
              <a:ext uri="{FF2B5EF4-FFF2-40B4-BE49-F238E27FC236}">
                <a16:creationId xmlns:a16="http://schemas.microsoft.com/office/drawing/2014/main" xmlns="" id="{F755FE39-CBB5-4A94-AED8-3E3933C9A0A8}"/>
              </a:ext>
            </a:extLst>
          </p:cNvPr>
          <p:cNvSpPr>
            <a:spLocks noGrp="1"/>
          </p:cNvSpPr>
          <p:nvPr>
            <p:ph idx="1"/>
          </p:nvPr>
        </p:nvSpPr>
        <p:spPr/>
        <p:txBody>
          <a:bodyPr>
            <a:normAutofit/>
          </a:bodyPr>
          <a:lstStyle/>
          <a:p>
            <a:r>
              <a:rPr lang="en-IN" dirty="0"/>
              <a:t>Asynchronous in humans and is established by the end of first year of life.</a:t>
            </a:r>
          </a:p>
          <a:p>
            <a:r>
              <a:rPr lang="en-IN" dirty="0"/>
              <a:t>Rarely synchronous in humans in utero and in </a:t>
            </a:r>
            <a:r>
              <a:rPr lang="en-IN" dirty="0" err="1"/>
              <a:t>Meijeres</a:t>
            </a:r>
            <a:r>
              <a:rPr lang="en-IN" dirty="0"/>
              <a:t> trio group.</a:t>
            </a:r>
          </a:p>
          <a:p>
            <a:r>
              <a:rPr lang="en-IN" dirty="0"/>
              <a:t>First hair shedding  - in utero</a:t>
            </a:r>
          </a:p>
          <a:p>
            <a:pPr marL="0" indent="0">
              <a:buNone/>
            </a:pPr>
            <a:r>
              <a:rPr lang="en-IN" dirty="0"/>
              <a:t>                                     - as a wave beginning from frontal line to occipital       </a:t>
            </a:r>
          </a:p>
          <a:p>
            <a:pPr marL="0" indent="0">
              <a:buNone/>
            </a:pPr>
            <a:r>
              <a:rPr lang="en-IN" dirty="0"/>
              <a:t>                                        area</a:t>
            </a:r>
          </a:p>
          <a:p>
            <a:pPr marL="0" indent="0">
              <a:buNone/>
            </a:pPr>
            <a:r>
              <a:rPr lang="en-IN" dirty="0"/>
              <a:t>                                    - shedding occurs till 8-12 weeks postnatally …</a:t>
            </a:r>
          </a:p>
          <a:p>
            <a:pPr marL="0" indent="0">
              <a:buNone/>
            </a:pPr>
            <a:r>
              <a:rPr lang="en-IN" dirty="0"/>
              <a:t>                                       known as neonatal alopecia</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3107615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AAEAE-A5B5-4D0D-ABE9-1E85648851ED}"/>
              </a:ext>
            </a:extLst>
          </p:cNvPr>
          <p:cNvSpPr>
            <a:spLocks noGrp="1"/>
          </p:cNvSpPr>
          <p:nvPr>
            <p:ph type="title"/>
          </p:nvPr>
        </p:nvSpPr>
        <p:spPr/>
        <p:txBody>
          <a:bodyPr/>
          <a:lstStyle/>
          <a:p>
            <a:r>
              <a:rPr lang="en-US" b="1" dirty="0"/>
              <a:t>BULGE ACTIVATION HYPOTHESIS</a:t>
            </a:r>
            <a:endParaRPr lang="en-IN" b="1" dirty="0"/>
          </a:p>
        </p:txBody>
      </p:sp>
      <p:sp>
        <p:nvSpPr>
          <p:cNvPr id="4" name="Content Placeholder 3">
            <a:extLst>
              <a:ext uri="{FF2B5EF4-FFF2-40B4-BE49-F238E27FC236}">
                <a16:creationId xmlns:a16="http://schemas.microsoft.com/office/drawing/2014/main" xmlns="" id="{DD634C87-B4DA-462C-96C5-C8CB01D4AAF0}"/>
              </a:ext>
            </a:extLst>
          </p:cNvPr>
          <p:cNvSpPr>
            <a:spLocks noGrp="1"/>
          </p:cNvSpPr>
          <p:nvPr>
            <p:ph idx="1"/>
          </p:nvPr>
        </p:nvSpPr>
        <p:spPr>
          <a:xfrm>
            <a:off x="838200" y="1825625"/>
            <a:ext cx="5065450" cy="4351338"/>
          </a:xfrm>
        </p:spPr>
        <p:txBody>
          <a:bodyPr/>
          <a:lstStyle/>
          <a:p>
            <a:r>
              <a:rPr lang="en-IN" dirty="0"/>
              <a:t>This is the most widely accepted theory to explain cyclic activity of hair follicle.</a:t>
            </a:r>
          </a:p>
          <a:p>
            <a:r>
              <a:rPr lang="en-IN" dirty="0"/>
              <a:t>This theory proposes that the stem cells of the follicle reside not in the bulb matrix but in the bulge region at the insertion of the arrector pili muscle (the lowermost permanent part of the hair follicle)</a:t>
            </a:r>
          </a:p>
        </p:txBody>
      </p:sp>
      <p:pic>
        <p:nvPicPr>
          <p:cNvPr id="1032" name="Picture 8" descr="human skin and hair anatomy illustration. Medical, beauty, and ...">
            <a:extLst>
              <a:ext uri="{FF2B5EF4-FFF2-40B4-BE49-F238E27FC236}">
                <a16:creationId xmlns:a16="http://schemas.microsoft.com/office/drawing/2014/main" xmlns="" id="{3DDD091E-DA36-4266-B974-1C20CBB665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3517" y="1273622"/>
            <a:ext cx="5498374" cy="545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20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86839-CBEF-4CB4-8CB5-5A0821099E68}"/>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A0D49023-4FC7-494A-A827-C692D097F128}"/>
              </a:ext>
            </a:extLst>
          </p:cNvPr>
          <p:cNvPicPr>
            <a:picLocks noGrp="1" noChangeAspect="1"/>
          </p:cNvPicPr>
          <p:nvPr>
            <p:ph idx="1"/>
          </p:nvPr>
        </p:nvPicPr>
        <p:blipFill>
          <a:blip r:embed="rId2"/>
          <a:stretch>
            <a:fillRect/>
          </a:stretch>
        </p:blipFill>
        <p:spPr>
          <a:xfrm>
            <a:off x="239697" y="212961"/>
            <a:ext cx="11354540" cy="5948141"/>
          </a:xfrm>
          <a:prstGeom prst="rect">
            <a:avLst/>
          </a:prstGeom>
        </p:spPr>
      </p:pic>
    </p:spTree>
    <p:extLst>
      <p:ext uri="{BB962C8B-B14F-4D97-AF65-F5344CB8AC3E}">
        <p14:creationId xmlns:p14="http://schemas.microsoft.com/office/powerpoint/2010/main" val="595509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F8E0E4-FBF2-4C0A-A066-9F2F93AFB40D}"/>
              </a:ext>
            </a:extLst>
          </p:cNvPr>
          <p:cNvSpPr>
            <a:spLocks noGrp="1"/>
          </p:cNvSpPr>
          <p:nvPr>
            <p:ph idx="1"/>
          </p:nvPr>
        </p:nvSpPr>
        <p:spPr>
          <a:xfrm>
            <a:off x="838200" y="319597"/>
            <a:ext cx="10515600" cy="5857366"/>
          </a:xfrm>
        </p:spPr>
        <p:txBody>
          <a:bodyPr/>
          <a:lstStyle/>
          <a:p>
            <a:r>
              <a:rPr lang="en-IN" dirty="0"/>
              <a:t>The stem cells divide at the end of telogen phase to give rise to “transient amplifying cells” that multiply to form matrix cells.</a:t>
            </a:r>
          </a:p>
          <a:p>
            <a:r>
              <a:rPr lang="en-IN" dirty="0"/>
              <a:t>The dermal papilla moves </a:t>
            </a:r>
            <a:r>
              <a:rPr lang="en-IN" dirty="0" err="1"/>
              <a:t>upwrds</a:t>
            </a:r>
            <a:r>
              <a:rPr lang="en-IN" dirty="0"/>
              <a:t> during telogen to interact with the bulge cells and their activation occurs .</a:t>
            </a:r>
          </a:p>
          <a:p>
            <a:r>
              <a:rPr lang="en-IN" dirty="0"/>
              <a:t>The variation in length of anagen depends on the variation in the  proliferative capacity of transient amplifying cells.</a:t>
            </a:r>
          </a:p>
          <a:p>
            <a:r>
              <a:rPr lang="en-IN" dirty="0"/>
              <a:t>The keratinocytes in the bulge area express</a:t>
            </a:r>
          </a:p>
          <a:p>
            <a:pPr marL="0" indent="0">
              <a:buNone/>
            </a:pPr>
            <a:r>
              <a:rPr lang="en-IN" dirty="0"/>
              <a:t> - keratin 19</a:t>
            </a:r>
          </a:p>
          <a:p>
            <a:pPr marL="0" indent="0">
              <a:buNone/>
            </a:pPr>
            <a:r>
              <a:rPr lang="en-IN" dirty="0"/>
              <a:t> - a3b1 integrin</a:t>
            </a:r>
          </a:p>
          <a:p>
            <a:pPr marL="0" indent="0">
              <a:buNone/>
            </a:pPr>
            <a:r>
              <a:rPr lang="en-IN" dirty="0"/>
              <a:t> - have slow </a:t>
            </a:r>
            <a:r>
              <a:rPr lang="en-IN" dirty="0" err="1"/>
              <a:t>cycing</a:t>
            </a:r>
            <a:r>
              <a:rPr lang="en-IN" dirty="0"/>
              <a:t> nature </a:t>
            </a:r>
          </a:p>
        </p:txBody>
      </p:sp>
    </p:spTree>
    <p:extLst>
      <p:ext uri="{BB962C8B-B14F-4D97-AF65-F5344CB8AC3E}">
        <p14:creationId xmlns:p14="http://schemas.microsoft.com/office/powerpoint/2010/main" val="909732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FFADC-6A40-4526-967C-C50E6F7D8502}"/>
              </a:ext>
            </a:extLst>
          </p:cNvPr>
          <p:cNvSpPr>
            <a:spLocks noGrp="1"/>
          </p:cNvSpPr>
          <p:nvPr>
            <p:ph type="title"/>
          </p:nvPr>
        </p:nvSpPr>
        <p:spPr/>
        <p:txBody>
          <a:bodyPr/>
          <a:lstStyle/>
          <a:p>
            <a:pPr algn="ctr"/>
            <a:r>
              <a:rPr lang="en-IN" b="1" dirty="0"/>
              <a:t>THANK YOU</a:t>
            </a:r>
          </a:p>
        </p:txBody>
      </p:sp>
      <p:pic>
        <p:nvPicPr>
          <p:cNvPr id="5" name="Content Placeholder 4">
            <a:extLst>
              <a:ext uri="{FF2B5EF4-FFF2-40B4-BE49-F238E27FC236}">
                <a16:creationId xmlns:a16="http://schemas.microsoft.com/office/drawing/2014/main" xmlns="" id="{9F2CB8F3-8CB0-4810-B132-D57D5BEBFA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6673" y="1690688"/>
            <a:ext cx="4918653" cy="4918653"/>
          </a:xfrm>
        </p:spPr>
      </p:pic>
    </p:spTree>
    <p:extLst>
      <p:ext uri="{BB962C8B-B14F-4D97-AF65-F5344CB8AC3E}">
        <p14:creationId xmlns:p14="http://schemas.microsoft.com/office/powerpoint/2010/main" val="158366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C6E261-41C5-4AF5-8C3B-DBBCD8CC3B35}"/>
              </a:ext>
            </a:extLst>
          </p:cNvPr>
          <p:cNvSpPr>
            <a:spLocks noGrp="1"/>
          </p:cNvSpPr>
          <p:nvPr>
            <p:ph idx="1"/>
          </p:nvPr>
        </p:nvSpPr>
        <p:spPr>
          <a:xfrm>
            <a:off x="838200" y="363984"/>
            <a:ext cx="10515600" cy="5812979"/>
          </a:xfrm>
        </p:spPr>
        <p:txBody>
          <a:bodyPr>
            <a:normAutofit/>
          </a:bodyPr>
          <a:lstStyle/>
          <a:p>
            <a:pPr marL="0" indent="0">
              <a:buNone/>
            </a:pPr>
            <a:r>
              <a:rPr lang="en-IN" dirty="0"/>
              <a:t>4. INTERMEDIATE HAIR</a:t>
            </a:r>
          </a:p>
          <a:p>
            <a:pPr marL="0" indent="0">
              <a:buNone/>
            </a:pPr>
            <a:r>
              <a:rPr lang="en-IN" dirty="0"/>
              <a:t>  - terminal hairs</a:t>
            </a:r>
          </a:p>
          <a:p>
            <a:pPr marL="0" indent="0">
              <a:buNone/>
            </a:pPr>
            <a:r>
              <a:rPr lang="en-IN" dirty="0"/>
              <a:t>  - thinner</a:t>
            </a:r>
          </a:p>
          <a:p>
            <a:pPr marL="0" indent="0">
              <a:buNone/>
            </a:pPr>
            <a:r>
              <a:rPr lang="en-IN" dirty="0"/>
              <a:t>  - hair bulb is situated in reticular dermis and not in subcutis</a:t>
            </a:r>
          </a:p>
          <a:p>
            <a:pPr marL="0" indent="0">
              <a:buNone/>
            </a:pPr>
            <a:endParaRPr lang="en-IN" dirty="0"/>
          </a:p>
          <a:p>
            <a:pPr marL="0" indent="0">
              <a:buNone/>
            </a:pPr>
            <a:r>
              <a:rPr lang="en-IN" dirty="0"/>
              <a:t>5. SEBACEOUS HAIR FOLLICLES </a:t>
            </a:r>
          </a:p>
          <a:p>
            <a:pPr marL="0" indent="0">
              <a:buNone/>
            </a:pPr>
            <a:r>
              <a:rPr lang="en-IN" dirty="0"/>
              <a:t>  - have multilobed sebaceous glands</a:t>
            </a:r>
          </a:p>
          <a:p>
            <a:pPr marL="0" indent="0">
              <a:buNone/>
            </a:pPr>
            <a:r>
              <a:rPr lang="en-IN" dirty="0"/>
              <a:t>  - they produce different type of hair shafts</a:t>
            </a:r>
          </a:p>
          <a:p>
            <a:pPr marL="0" indent="0">
              <a:buNone/>
            </a:pPr>
            <a:r>
              <a:rPr lang="en-IN" dirty="0"/>
              <a:t>  - changing from lanugo to vellus to terminal ( axilla and pubis )</a:t>
            </a:r>
          </a:p>
          <a:p>
            <a:pPr marL="0" indent="0">
              <a:buNone/>
            </a:pPr>
            <a:r>
              <a:rPr lang="en-IN" dirty="0"/>
              <a:t>  -                            lanugo to terminal to vellus ( scalp )  </a:t>
            </a:r>
          </a:p>
        </p:txBody>
      </p:sp>
    </p:spTree>
    <p:extLst>
      <p:ext uri="{BB962C8B-B14F-4D97-AF65-F5344CB8AC3E}">
        <p14:creationId xmlns:p14="http://schemas.microsoft.com/office/powerpoint/2010/main" val="366359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0116060-3F39-4FE9-AC03-AF23330F40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2784" y="115410"/>
            <a:ext cx="7954393" cy="6146646"/>
          </a:xfrm>
        </p:spPr>
      </p:pic>
    </p:spTree>
    <p:extLst>
      <p:ext uri="{BB962C8B-B14F-4D97-AF65-F5344CB8AC3E}">
        <p14:creationId xmlns:p14="http://schemas.microsoft.com/office/powerpoint/2010/main" val="367141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C9F6C3-1C6F-49DF-9E29-05F3CAB68482}"/>
              </a:ext>
            </a:extLst>
          </p:cNvPr>
          <p:cNvSpPr>
            <a:spLocks noGrp="1"/>
          </p:cNvSpPr>
          <p:nvPr>
            <p:ph idx="1"/>
          </p:nvPr>
        </p:nvSpPr>
        <p:spPr>
          <a:xfrm>
            <a:off x="838200" y="506027"/>
            <a:ext cx="6281691" cy="5670936"/>
          </a:xfrm>
        </p:spPr>
        <p:txBody>
          <a:bodyPr/>
          <a:lstStyle/>
          <a:p>
            <a:r>
              <a:rPr lang="en-US" b="1" dirty="0"/>
              <a:t>Histologically</a:t>
            </a:r>
            <a:r>
              <a:rPr lang="en-US" dirty="0"/>
              <a:t> hair is divided into two regions in relation to insertion of arrector pili muscle  :</a:t>
            </a:r>
          </a:p>
          <a:p>
            <a:pPr marL="0" indent="0">
              <a:buNone/>
            </a:pPr>
            <a:endParaRPr lang="en-US" dirty="0"/>
          </a:p>
          <a:p>
            <a:pPr marL="514350" indent="-514350">
              <a:buAutoNum type="arabicPeriod"/>
            </a:pPr>
            <a:r>
              <a:rPr lang="en-US" dirty="0"/>
              <a:t>Upper part = infundibulum + isthmus</a:t>
            </a:r>
          </a:p>
          <a:p>
            <a:pPr marL="514350" indent="-514350">
              <a:buAutoNum type="arabicPeriod"/>
            </a:pPr>
            <a:r>
              <a:rPr lang="en-US" dirty="0"/>
              <a:t>Lower part = stem + hair bulb</a:t>
            </a:r>
            <a:endParaRPr lang="en-IN" dirty="0"/>
          </a:p>
        </p:txBody>
      </p:sp>
      <p:pic>
        <p:nvPicPr>
          <p:cNvPr id="4" name="Picture 3">
            <a:extLst>
              <a:ext uri="{FF2B5EF4-FFF2-40B4-BE49-F238E27FC236}">
                <a16:creationId xmlns:a16="http://schemas.microsoft.com/office/drawing/2014/main" xmlns="" id="{15A3D7CE-FA63-4CC0-B7A7-DDEAF7960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896" y="924274"/>
            <a:ext cx="5313104" cy="4751683"/>
          </a:xfrm>
          <a:prstGeom prst="rect">
            <a:avLst/>
          </a:prstGeom>
        </p:spPr>
      </p:pic>
    </p:spTree>
    <p:extLst>
      <p:ext uri="{BB962C8B-B14F-4D97-AF65-F5344CB8AC3E}">
        <p14:creationId xmlns:p14="http://schemas.microsoft.com/office/powerpoint/2010/main" val="54652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336AE-D7E2-4A1F-B896-6519843A1F8F}"/>
              </a:ext>
            </a:extLst>
          </p:cNvPr>
          <p:cNvSpPr>
            <a:spLocks noGrp="1"/>
          </p:cNvSpPr>
          <p:nvPr>
            <p:ph type="title"/>
          </p:nvPr>
        </p:nvSpPr>
        <p:spPr/>
        <p:txBody>
          <a:bodyPr/>
          <a:lstStyle/>
          <a:p>
            <a:r>
              <a:rPr lang="en-US" b="1" dirty="0"/>
              <a:t>ANATOMY OF ANAGEN HAIR</a:t>
            </a:r>
            <a:endParaRPr lang="en-IN" b="1" dirty="0"/>
          </a:p>
        </p:txBody>
      </p:sp>
      <p:sp>
        <p:nvSpPr>
          <p:cNvPr id="3" name="Content Placeholder 2">
            <a:extLst>
              <a:ext uri="{FF2B5EF4-FFF2-40B4-BE49-F238E27FC236}">
                <a16:creationId xmlns:a16="http://schemas.microsoft.com/office/drawing/2014/main" xmlns="" id="{20F56BD7-C294-461E-BAC8-20644A363C23}"/>
              </a:ext>
            </a:extLst>
          </p:cNvPr>
          <p:cNvSpPr>
            <a:spLocks noGrp="1"/>
          </p:cNvSpPr>
          <p:nvPr>
            <p:ph idx="1"/>
          </p:nvPr>
        </p:nvSpPr>
        <p:spPr/>
        <p:txBody>
          <a:bodyPr>
            <a:normAutofit lnSpcReduction="10000"/>
          </a:bodyPr>
          <a:lstStyle/>
          <a:p>
            <a:r>
              <a:rPr lang="en-US" dirty="0"/>
              <a:t>4 parts</a:t>
            </a:r>
          </a:p>
          <a:p>
            <a:pPr marL="0" indent="0">
              <a:buNone/>
            </a:pPr>
            <a:endParaRPr lang="en-US" dirty="0"/>
          </a:p>
          <a:p>
            <a:pPr marL="0" indent="0">
              <a:buNone/>
            </a:pPr>
            <a:r>
              <a:rPr lang="en-US" dirty="0"/>
              <a:t>Superficial            </a:t>
            </a:r>
          </a:p>
          <a:p>
            <a:pPr marL="0" indent="0">
              <a:buNone/>
            </a:pPr>
            <a:r>
              <a:rPr lang="en-US" dirty="0"/>
              <a:t>                             infundibulum      constant structures</a:t>
            </a:r>
          </a:p>
          <a:p>
            <a:pPr marL="0" indent="0">
              <a:buNone/>
            </a:pPr>
            <a:r>
              <a:rPr lang="en-US" dirty="0"/>
              <a:t>                             isthmus</a:t>
            </a:r>
          </a:p>
          <a:p>
            <a:pPr marL="0" indent="0">
              <a:buNone/>
            </a:pPr>
            <a:r>
              <a:rPr lang="en-US" dirty="0"/>
              <a:t>                             </a:t>
            </a:r>
            <a:r>
              <a:rPr lang="en-US" dirty="0" err="1"/>
              <a:t>suprabulbar</a:t>
            </a:r>
            <a:r>
              <a:rPr lang="en-US" dirty="0"/>
              <a:t> area     undergo repeated episodes of </a:t>
            </a:r>
          </a:p>
          <a:p>
            <a:pPr marL="0" indent="0">
              <a:buNone/>
            </a:pPr>
            <a:r>
              <a:rPr lang="en-US" dirty="0"/>
              <a:t>                             hair bulb                   regression and regeneration during</a:t>
            </a:r>
          </a:p>
          <a:p>
            <a:pPr marL="0" indent="0">
              <a:buNone/>
            </a:pPr>
            <a:r>
              <a:rPr lang="en-US" dirty="0"/>
              <a:t>  deep                                                     hair cycle</a:t>
            </a:r>
          </a:p>
          <a:p>
            <a:pPr marL="0" indent="0">
              <a:buNone/>
            </a:pPr>
            <a:r>
              <a:rPr lang="en-US" dirty="0"/>
              <a:t>    </a:t>
            </a:r>
            <a:endParaRPr lang="en-IN" dirty="0"/>
          </a:p>
        </p:txBody>
      </p:sp>
      <p:cxnSp>
        <p:nvCxnSpPr>
          <p:cNvPr id="5" name="Straight Arrow Connector 4">
            <a:extLst>
              <a:ext uri="{FF2B5EF4-FFF2-40B4-BE49-F238E27FC236}">
                <a16:creationId xmlns:a16="http://schemas.microsoft.com/office/drawing/2014/main" xmlns="" id="{F3707968-ED0E-4D62-A1AE-5C89795DFB7A}"/>
              </a:ext>
            </a:extLst>
          </p:cNvPr>
          <p:cNvCxnSpPr>
            <a:cxnSpLocks/>
          </p:cNvCxnSpPr>
          <p:nvPr/>
        </p:nvCxnSpPr>
        <p:spPr>
          <a:xfrm flipV="1">
            <a:off x="1518081" y="3286958"/>
            <a:ext cx="0" cy="1684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ight Bracket 9">
            <a:extLst>
              <a:ext uri="{FF2B5EF4-FFF2-40B4-BE49-F238E27FC236}">
                <a16:creationId xmlns:a16="http://schemas.microsoft.com/office/drawing/2014/main" xmlns="" id="{8A3CC896-95A6-4856-8CC2-FA3D57E067D1}"/>
              </a:ext>
            </a:extLst>
          </p:cNvPr>
          <p:cNvSpPr/>
          <p:nvPr/>
        </p:nvSpPr>
        <p:spPr>
          <a:xfrm>
            <a:off x="5237826" y="3179316"/>
            <a:ext cx="168630" cy="94991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Right Bracket 10">
            <a:extLst>
              <a:ext uri="{FF2B5EF4-FFF2-40B4-BE49-F238E27FC236}">
                <a16:creationId xmlns:a16="http://schemas.microsoft.com/office/drawing/2014/main" xmlns="" id="{92007502-5CBE-49DA-81BF-C054E0C52C0D}"/>
              </a:ext>
            </a:extLst>
          </p:cNvPr>
          <p:cNvSpPr/>
          <p:nvPr/>
        </p:nvSpPr>
        <p:spPr>
          <a:xfrm>
            <a:off x="5720133" y="4191739"/>
            <a:ext cx="112463" cy="126802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34876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B2CFCD11-3087-4667-AAB3-B34E8ADC33C4}"/>
              </a:ext>
            </a:extLst>
          </p:cNvPr>
          <p:cNvSpPr>
            <a:spLocks noGrp="1"/>
          </p:cNvSpPr>
          <p:nvPr>
            <p:ph idx="1"/>
          </p:nvPr>
        </p:nvSpPr>
        <p:spPr>
          <a:xfrm>
            <a:off x="239698" y="204186"/>
            <a:ext cx="5734974" cy="6298707"/>
          </a:xfrm>
        </p:spPr>
        <p:txBody>
          <a:bodyPr>
            <a:normAutofit lnSpcReduction="10000"/>
          </a:bodyPr>
          <a:lstStyle/>
          <a:p>
            <a:pPr marL="0" indent="0">
              <a:buNone/>
            </a:pPr>
            <a:r>
              <a:rPr lang="en-US" sz="3200" b="1" dirty="0"/>
              <a:t>INFUNDIBULUM</a:t>
            </a:r>
            <a:r>
              <a:rPr lang="en-US" sz="3200" dirty="0"/>
              <a:t> : follicular orifice to sebaceous gland</a:t>
            </a:r>
          </a:p>
          <a:p>
            <a:pPr marL="0" indent="0">
              <a:buNone/>
            </a:pPr>
            <a:endParaRPr lang="en-US" sz="3200" dirty="0"/>
          </a:p>
          <a:p>
            <a:pPr marL="0" indent="0">
              <a:buNone/>
            </a:pPr>
            <a:r>
              <a:rPr lang="en-US" sz="3200" b="1" dirty="0"/>
              <a:t>ISTHMUS</a:t>
            </a:r>
            <a:r>
              <a:rPr lang="en-US" sz="3200" dirty="0"/>
              <a:t> : sebaceous gland duct opening to insertion of arrector pili muscle</a:t>
            </a:r>
          </a:p>
          <a:p>
            <a:pPr marL="0" indent="0">
              <a:buNone/>
            </a:pPr>
            <a:endParaRPr lang="en-US" sz="3200" dirty="0"/>
          </a:p>
          <a:p>
            <a:pPr marL="0" indent="0">
              <a:buNone/>
            </a:pPr>
            <a:r>
              <a:rPr lang="en-US" sz="3200" b="1" dirty="0"/>
              <a:t>SUPRABULBAR</a:t>
            </a:r>
            <a:r>
              <a:rPr lang="en-US" sz="3200" dirty="0"/>
              <a:t> </a:t>
            </a:r>
            <a:r>
              <a:rPr lang="en-US" sz="3200" b="1" dirty="0"/>
              <a:t>AREA</a:t>
            </a:r>
            <a:r>
              <a:rPr lang="en-US" sz="3200" dirty="0"/>
              <a:t> : insertion of arrector pili muscle to hair matrix</a:t>
            </a:r>
          </a:p>
          <a:p>
            <a:pPr marL="0" indent="0">
              <a:buNone/>
            </a:pPr>
            <a:endParaRPr lang="en-US" sz="3200" dirty="0"/>
          </a:p>
          <a:p>
            <a:pPr marL="0" indent="0">
              <a:buNone/>
            </a:pPr>
            <a:r>
              <a:rPr lang="en-US" sz="3200" b="1" dirty="0"/>
              <a:t>HAIR</a:t>
            </a:r>
            <a:r>
              <a:rPr lang="en-US" sz="3200" dirty="0"/>
              <a:t> </a:t>
            </a:r>
            <a:r>
              <a:rPr lang="en-US" sz="3200" b="1" dirty="0"/>
              <a:t>BULB</a:t>
            </a:r>
            <a:r>
              <a:rPr lang="en-US" sz="3200" dirty="0"/>
              <a:t> : dermal papilla surrounded by hair matrix</a:t>
            </a:r>
          </a:p>
          <a:p>
            <a:pPr marL="0" indent="0">
              <a:buNone/>
            </a:pPr>
            <a:endParaRPr lang="en-US" dirty="0"/>
          </a:p>
          <a:p>
            <a:pPr marL="0" indent="0">
              <a:buNone/>
            </a:pPr>
            <a:endParaRPr lang="en-US" dirty="0"/>
          </a:p>
          <a:p>
            <a:pPr marL="0" indent="0">
              <a:buNone/>
            </a:pPr>
            <a:endParaRPr lang="en-US" dirty="0"/>
          </a:p>
          <a:p>
            <a:pPr marL="0" indent="0">
              <a:buNone/>
            </a:pPr>
            <a:endParaRPr lang="en-IN" dirty="0"/>
          </a:p>
        </p:txBody>
      </p:sp>
      <p:pic>
        <p:nvPicPr>
          <p:cNvPr id="7" name="Picture 6">
            <a:extLst>
              <a:ext uri="{FF2B5EF4-FFF2-40B4-BE49-F238E27FC236}">
                <a16:creationId xmlns:a16="http://schemas.microsoft.com/office/drawing/2014/main" xmlns="" id="{7380AC5F-9337-4410-88DE-F420D673C4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023" y="213064"/>
            <a:ext cx="5573443" cy="6366174"/>
          </a:xfrm>
          <a:prstGeom prst="rect">
            <a:avLst/>
          </a:prstGeom>
        </p:spPr>
      </p:pic>
    </p:spTree>
    <p:extLst>
      <p:ext uri="{BB962C8B-B14F-4D97-AF65-F5344CB8AC3E}">
        <p14:creationId xmlns:p14="http://schemas.microsoft.com/office/powerpoint/2010/main" val="426569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7B7AC38-81A0-4A5C-BA94-39C2342CD351}"/>
              </a:ext>
            </a:extLst>
          </p:cNvPr>
          <p:cNvSpPr>
            <a:spLocks noGrp="1"/>
          </p:cNvSpPr>
          <p:nvPr>
            <p:ph idx="1"/>
          </p:nvPr>
        </p:nvSpPr>
        <p:spPr>
          <a:xfrm>
            <a:off x="838200" y="941033"/>
            <a:ext cx="10515600" cy="5235930"/>
          </a:xfrm>
        </p:spPr>
        <p:txBody>
          <a:bodyPr>
            <a:normAutofit/>
          </a:bodyPr>
          <a:lstStyle/>
          <a:p>
            <a:r>
              <a:rPr lang="en-US" sz="3600" b="1" dirty="0"/>
              <a:t>PILOSEBACEOUS</a:t>
            </a:r>
            <a:r>
              <a:rPr lang="en-US" sz="3600" dirty="0"/>
              <a:t> </a:t>
            </a:r>
            <a:r>
              <a:rPr lang="en-US" sz="3600" b="1" dirty="0"/>
              <a:t>UNIT</a:t>
            </a:r>
            <a:r>
              <a:rPr lang="en-US" sz="3600" dirty="0"/>
              <a:t> :</a:t>
            </a:r>
          </a:p>
          <a:p>
            <a:pPr marL="0" indent="0">
              <a:buNone/>
            </a:pPr>
            <a:r>
              <a:rPr lang="en-US" sz="3600" dirty="0"/>
              <a:t>    &gt;_3 follicles in group (follicular unit) + sebaceous gland + arrector pili   muscle</a:t>
            </a:r>
          </a:p>
        </p:txBody>
      </p:sp>
    </p:spTree>
    <p:extLst>
      <p:ext uri="{BB962C8B-B14F-4D97-AF65-F5344CB8AC3E}">
        <p14:creationId xmlns:p14="http://schemas.microsoft.com/office/powerpoint/2010/main" val="1700834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1497</Words>
  <Application>Microsoft Office PowerPoint</Application>
  <PresentationFormat>Widescreen</PresentationFormat>
  <Paragraphs>194</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HAIR FOLLICLE  AND  HAIR GROWTH CYCLE</vt:lpstr>
      <vt:lpstr>MORPHOLOGICAL VARIANTS OF HAIR</vt:lpstr>
      <vt:lpstr>PowerPoint Presentation</vt:lpstr>
      <vt:lpstr>PowerPoint Presentation</vt:lpstr>
      <vt:lpstr>PowerPoint Presentation</vt:lpstr>
      <vt:lpstr>PowerPoint Presentation</vt:lpstr>
      <vt:lpstr>ANATOMY OF ANAGEN HAIR</vt:lpstr>
      <vt:lpstr>PowerPoint Presentation</vt:lpstr>
      <vt:lpstr>PowerPoint Presentation</vt:lpstr>
      <vt:lpstr>DERMAL PAPILLA</vt:lpstr>
      <vt:lpstr>SUPRABULBAR ZONE</vt:lpstr>
      <vt:lpstr>PowerPoint Presentation</vt:lpstr>
      <vt:lpstr>PowerPoint Presentation</vt:lpstr>
      <vt:lpstr>INFUNDIBULUM</vt:lpstr>
      <vt:lpstr>ISTHMUS</vt:lpstr>
      <vt:lpstr>PowerPoint Presentation</vt:lpstr>
      <vt:lpstr>ANATOMY OF CATAGEN HAIR</vt:lpstr>
      <vt:lpstr>ANATOMY OF TELOGEN HAIR</vt:lpstr>
      <vt:lpstr>HAIR MELANIN</vt:lpstr>
      <vt:lpstr>PowerPoint Presentation</vt:lpstr>
      <vt:lpstr>INNERVATION OF HAIR FOLLICLE</vt:lpstr>
      <vt:lpstr>ULTRASTRUCTURE</vt:lpstr>
      <vt:lpstr>PowerPoint Presentation</vt:lpstr>
      <vt:lpstr>HAIR CYCLE</vt:lpstr>
      <vt:lpstr>ANAGEN PHASE</vt:lpstr>
      <vt:lpstr>CATAGEN PHASE</vt:lpstr>
      <vt:lpstr>TELOGEN PHASE</vt:lpstr>
      <vt:lpstr>EXOGEN PHASE</vt:lpstr>
      <vt:lpstr>KENOGEN PHASE</vt:lpstr>
      <vt:lpstr>PowerPoint Presentation</vt:lpstr>
      <vt:lpstr>HAIR SHEDDING</vt:lpstr>
      <vt:lpstr>BULGE ACTIVATION HYPOTHESIS</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HAIR FOLLICLE AND  HAIR GROWTH CYCLE</dc:title>
  <dc:creator>DRV APEXA JAIN</dc:creator>
  <cp:lastModifiedBy>vinaykumar biyani</cp:lastModifiedBy>
  <cp:revision>45</cp:revision>
  <dcterms:created xsi:type="dcterms:W3CDTF">2020-05-03T11:39:19Z</dcterms:created>
  <dcterms:modified xsi:type="dcterms:W3CDTF">2020-08-17T05:55:47Z</dcterms:modified>
</cp:coreProperties>
</file>