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2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048726-8C31-4909-BD7A-BB47823D42F3}" type="datetimeFigureOut">
              <a:rPr lang="en-US" smtClean="0"/>
              <a:pPr/>
              <a:t>19-Aug-20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AA53594-AA65-4F8D-9CE6-F94EEFBA4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495800"/>
            <a:ext cx="5486400" cy="1143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/>
              <a:t>Dr. Neha Anand Khaire</a:t>
            </a:r>
          </a:p>
          <a:p>
            <a:pPr algn="just"/>
            <a:r>
              <a:rPr lang="en-US" dirty="0" smtClean="0"/>
              <a:t>Senior Lecturer</a:t>
            </a:r>
          </a:p>
          <a:p>
            <a:pPr algn="just"/>
            <a:r>
              <a:rPr lang="en-US" dirty="0" smtClean="0"/>
              <a:t>Department of Prosthodontics and Crown &amp; Bridge</a:t>
            </a:r>
          </a:p>
          <a:p>
            <a:pPr algn="just"/>
            <a:r>
              <a:rPr lang="en-US" dirty="0" smtClean="0"/>
              <a:t>K..M. SHAH Dental College &amp; Hospital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/>
          <a:lstStyle/>
          <a:p>
            <a:r>
              <a:rPr lang="en-US" u="sng" dirty="0" smtClean="0"/>
              <a:t>COLOR</a:t>
            </a:r>
            <a:br>
              <a:rPr lang="en-US" u="sng" dirty="0" smtClean="0"/>
            </a:br>
            <a:endParaRPr lang="en-US" u="sng" dirty="0"/>
          </a:p>
        </p:txBody>
      </p:sp>
      <p:pic>
        <p:nvPicPr>
          <p:cNvPr id="6" name="~PP1679.WAV">
            <a:hlinkClick r:id="" action="ppaction://media"/>
          </p:cNvPr>
          <p:cNvPicPr>
            <a:picLocks noRot="1" noChangeAspect="1"/>
          </p:cNvPicPr>
          <p:nvPr>
            <a:wavAudioFile r:embed="rId1" name="~PP167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57400"/>
            <a:ext cx="472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Color matching</a:t>
            </a:r>
          </a:p>
          <a:p>
            <a:r>
              <a:rPr lang="en-US" b="1" dirty="0"/>
              <a:t>Shade guide</a:t>
            </a:r>
          </a:p>
          <a:p>
            <a:r>
              <a:rPr lang="en-US" b="1" dirty="0"/>
              <a:t>Hue</a:t>
            </a:r>
          </a:p>
          <a:p>
            <a:r>
              <a:rPr lang="en-US" dirty="0"/>
              <a:t>A B C D</a:t>
            </a:r>
          </a:p>
          <a:p>
            <a:r>
              <a:rPr lang="en-US" dirty="0"/>
              <a:t>A red-brown</a:t>
            </a:r>
          </a:p>
          <a:p>
            <a:r>
              <a:rPr lang="en-US" dirty="0"/>
              <a:t>B red-yellow</a:t>
            </a:r>
          </a:p>
          <a:p>
            <a:r>
              <a:rPr lang="en-US" dirty="0"/>
              <a:t>C gray</a:t>
            </a:r>
          </a:p>
          <a:p>
            <a:r>
              <a:rPr lang="en-US" dirty="0"/>
              <a:t>D red-gray</a:t>
            </a:r>
          </a:p>
          <a:p>
            <a:r>
              <a:rPr lang="en-US" b="1" dirty="0"/>
              <a:t>Value</a:t>
            </a:r>
          </a:p>
          <a:p>
            <a:r>
              <a:rPr lang="en-US" dirty="0"/>
              <a:t>1 2 3 4</a:t>
            </a:r>
          </a:p>
          <a:p>
            <a:r>
              <a:rPr lang="en-US" dirty="0"/>
              <a:t>1 lightest</a:t>
            </a:r>
          </a:p>
          <a:p>
            <a:r>
              <a:rPr lang="en-US" dirty="0"/>
              <a:t>4 darkest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743200"/>
            <a:ext cx="60150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3048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Color matching</a:t>
            </a:r>
          </a:p>
          <a:p>
            <a:pPr algn="ctr"/>
            <a:r>
              <a:rPr lang="en-US" sz="3200" b="1" dirty="0"/>
              <a:t>Shade guide</a:t>
            </a:r>
            <a:endParaRPr lang="en-US" sz="3200" dirty="0"/>
          </a:p>
        </p:txBody>
      </p:sp>
      <p:pic>
        <p:nvPicPr>
          <p:cNvPr id="5" name="~PP2459.WAV">
            <a:hlinkClick r:id="" action="ppaction://media"/>
          </p:cNvPr>
          <p:cNvPicPr>
            <a:picLocks noRot="1" noChangeAspect="1"/>
          </p:cNvPicPr>
          <p:nvPr>
            <a:wavAudioFile r:embed="rId1" name="~PP2459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Vita 3D Master shade guide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2390775" y="2190750"/>
            <a:ext cx="4819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378.WAV">
            <a:hlinkClick r:id="" action="ppaction://media"/>
          </p:cNvPr>
          <p:cNvPicPr>
            <a:picLocks noRot="1" noChangeAspect="1"/>
          </p:cNvPicPr>
          <p:nvPr>
            <a:wavAudioFile r:embed="rId1" name="~PP137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1271588"/>
            <a:ext cx="6477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550.WAV">
            <a:hlinkClick r:id="" action="ppaction://media"/>
          </p:cNvPr>
          <p:cNvPicPr>
            <a:picLocks noRot="1" noChangeAspect="1"/>
          </p:cNvPicPr>
          <p:nvPr>
            <a:wavAudioFile r:embed="rId1" name="~PP2550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514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>
                <a:solidFill>
                  <a:srgbClr val="C00000"/>
                </a:solidFill>
                <a:latin typeface="Algerian" pitchFamily="82" charset="0"/>
              </a:rPr>
              <a:t> THANK YOU</a:t>
            </a:r>
            <a:endParaRPr lang="en-US" sz="7200" b="1" u="sng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3" name="~PP2267.WAV">
            <a:hlinkClick r:id="" action="ppaction://media"/>
          </p:cNvPr>
          <p:cNvPicPr>
            <a:picLocks noRot="1" noChangeAspect="1"/>
          </p:cNvPicPr>
          <p:nvPr>
            <a:wavAudioFile r:embed="rId1" name="~PP226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To understand the mechanism of perception </a:t>
            </a:r>
            <a:r>
              <a:rPr lang="en-US" smtClean="0"/>
              <a:t>of </a:t>
            </a:r>
            <a:r>
              <a:rPr lang="en-US" smtClean="0"/>
              <a:t>color.</a:t>
            </a:r>
            <a:endParaRPr lang="en-US" dirty="0" smtClean="0"/>
          </a:p>
          <a:p>
            <a:pPr algn="just"/>
            <a:r>
              <a:rPr lang="en-US" dirty="0" smtClean="0"/>
              <a:t>To understand composition of color</a:t>
            </a:r>
          </a:p>
          <a:p>
            <a:pPr algn="just"/>
            <a:r>
              <a:rPr lang="en-US" dirty="0" smtClean="0"/>
              <a:t>To grasp the concepts of reflection, refraction, absorption, translucence</a:t>
            </a:r>
          </a:p>
          <a:p>
            <a:pPr algn="just"/>
            <a:r>
              <a:rPr lang="en-US" dirty="0" smtClean="0"/>
              <a:t>To understand the relevance of color perception in relation to dental materials</a:t>
            </a:r>
            <a:endParaRPr lang="en-US" dirty="0"/>
          </a:p>
        </p:txBody>
      </p:sp>
      <p:pic>
        <p:nvPicPr>
          <p:cNvPr id="6" name="~PP2496.WAV">
            <a:hlinkClick r:id="" action="ppaction://media"/>
          </p:cNvPr>
          <p:cNvPicPr>
            <a:picLocks noRot="1" noChangeAspect="1"/>
          </p:cNvPicPr>
          <p:nvPr>
            <a:wavAudioFile r:embed="rId1" name="~PP2496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DEFINITION: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Color:- The property possessed by an object of producing different sensations on the eye as a result of the at it reflects or emits light.</a:t>
            </a:r>
          </a:p>
          <a:p>
            <a:pPr algn="just">
              <a:buNone/>
            </a:pPr>
            <a:endParaRPr lang="en-US" dirty="0"/>
          </a:p>
        </p:txBody>
      </p:sp>
      <p:pic>
        <p:nvPicPr>
          <p:cNvPr id="4" name="~PP1924.WAV">
            <a:hlinkClick r:id="" action="ppaction://media"/>
          </p:cNvPr>
          <p:cNvPicPr>
            <a:picLocks noRot="1" noChangeAspect="1"/>
          </p:cNvPicPr>
          <p:nvPr>
            <a:wavAudioFile r:embed="rId1" name="~PP192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HUE- is the color tone (red, blue, green). Refers to the dominant wavelengths in the spectral distribution.</a:t>
            </a:r>
          </a:p>
          <a:p>
            <a:pPr algn="just"/>
            <a:r>
              <a:rPr lang="en-US" dirty="0" smtClean="0"/>
              <a:t>VALUE- is the relative lightness(brightness) or darkness of the hue. Increases towards top and decreased towards bottom. (varies vertically)</a:t>
            </a:r>
          </a:p>
          <a:p>
            <a:pPr algn="just"/>
            <a:r>
              <a:rPr lang="en-US" dirty="0" smtClean="0"/>
              <a:t>CHROMA- Intensity or saturation of the color tone(hue). (varies </a:t>
            </a:r>
            <a:r>
              <a:rPr lang="en-US" dirty="0" err="1" smtClean="0"/>
              <a:t>radially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~PP3147.WAV">
            <a:hlinkClick r:id="" action="ppaction://media"/>
          </p:cNvPr>
          <p:cNvPicPr>
            <a:picLocks noRot="1" noChangeAspect="1"/>
          </p:cNvPicPr>
          <p:nvPr>
            <a:wavAudioFile r:embed="rId1" name="~PP314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8382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163.WAV">
            <a:hlinkClick r:id="" action="ppaction://media"/>
          </p:cNvPr>
          <p:cNvPicPr>
            <a:picLocks noRot="1" noChangeAspect="1"/>
          </p:cNvPicPr>
          <p:nvPr>
            <a:wavAudioFile r:embed="rId1" name="~PP116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FACTORS AFECTING COLOR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SOURCE OF EMITTED LIGHT- (northern exposure daylight) </a:t>
            </a:r>
            <a:r>
              <a:rPr lang="en-US" dirty="0" err="1" smtClean="0"/>
              <a:t>metamerism</a:t>
            </a:r>
            <a:endParaRPr lang="en-US" dirty="0" smtClean="0"/>
          </a:p>
          <a:p>
            <a:pPr algn="just"/>
            <a:r>
              <a:rPr lang="en-US" dirty="0" smtClean="0"/>
              <a:t>ENVIRONMENT- (</a:t>
            </a:r>
            <a:r>
              <a:rPr lang="en-US" dirty="0" err="1" smtClean="0"/>
              <a:t>Bezold-Brucke</a:t>
            </a:r>
            <a:r>
              <a:rPr lang="en-US" dirty="0" smtClean="0"/>
              <a:t> effect)</a:t>
            </a:r>
          </a:p>
          <a:p>
            <a:pPr algn="just"/>
            <a:r>
              <a:rPr lang="en-US" dirty="0" smtClean="0"/>
              <a:t>THE TOOTH (textures and layers)</a:t>
            </a:r>
          </a:p>
          <a:p>
            <a:pPr algn="just"/>
            <a:r>
              <a:rPr lang="en-US" dirty="0" smtClean="0"/>
              <a:t>RECEIVER’S EYE – color blindness, sex, age, clinical experience, color memory, binocular difference</a:t>
            </a:r>
          </a:p>
          <a:p>
            <a:pPr algn="just"/>
            <a:r>
              <a:rPr lang="en-US" dirty="0" smtClean="0"/>
              <a:t>Presence of retinal fatigue – (neural component)</a:t>
            </a:r>
          </a:p>
          <a:p>
            <a:pPr algn="just"/>
            <a:r>
              <a:rPr lang="en-US" dirty="0" smtClean="0"/>
              <a:t>Color of the background</a:t>
            </a:r>
            <a:endParaRPr lang="en-US" dirty="0"/>
          </a:p>
        </p:txBody>
      </p:sp>
      <p:pic>
        <p:nvPicPr>
          <p:cNvPr id="4" name="~PP3618.WAV">
            <a:hlinkClick r:id="" action="ppaction://media"/>
          </p:cNvPr>
          <p:cNvPicPr>
            <a:picLocks noRot="1" noChangeAspect="1"/>
          </p:cNvPicPr>
          <p:nvPr>
            <a:wavAudioFile r:embed="rId1" name="~PP361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“CONES” of the human eye perceive on the wavelengths in the visible spectrum of light i.e. </a:t>
            </a:r>
            <a:r>
              <a:rPr lang="en-US" smtClean="0"/>
              <a:t>400-700 m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Nerve impulse is generated when light is incident upon the retina from an object</a:t>
            </a:r>
          </a:p>
          <a:p>
            <a:pPr algn="just"/>
            <a:r>
              <a:rPr lang="en-US" dirty="0" smtClean="0"/>
              <a:t>For an object to be visible it must reflect/transmit (dental materials) light.</a:t>
            </a:r>
          </a:p>
        </p:txBody>
      </p:sp>
      <p:pic>
        <p:nvPicPr>
          <p:cNvPr id="4" name="~PP1287.WAV">
            <a:hlinkClick r:id="" action="ppaction://media"/>
          </p:cNvPr>
          <p:cNvPicPr>
            <a:picLocks noRot="1" noChangeAspect="1"/>
          </p:cNvPicPr>
          <p:nvPr>
            <a:wavAudioFile r:embed="rId1" name="~PP128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1314450"/>
            <a:ext cx="82200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823.WAV">
            <a:hlinkClick r:id="" action="ppaction://media"/>
          </p:cNvPr>
          <p:cNvPicPr>
            <a:picLocks noRot="1" noChangeAspect="1"/>
          </p:cNvPicPr>
          <p:nvPr>
            <a:wavAudioFile r:embed="rId1" name="~PP182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718612" cy="368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066.WAV">
            <a:hlinkClick r:id="" action="ppaction://media"/>
          </p:cNvPr>
          <p:cNvPicPr>
            <a:picLocks noRot="1" noChangeAspect="1"/>
          </p:cNvPicPr>
          <p:nvPr>
            <a:wavAudioFile r:embed="rId1" name="~PP206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227</TotalTime>
  <Words>304</Words>
  <Application>Microsoft Office PowerPoint</Application>
  <PresentationFormat>On-screen Show (4:3)</PresentationFormat>
  <Paragraphs>45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COLOR </vt:lpstr>
      <vt:lpstr>LEARNING OBJECTIVES</vt:lpstr>
      <vt:lpstr>INTRODUCTION</vt:lpstr>
      <vt:lpstr>DIMENSIONS OF COLOR</vt:lpstr>
      <vt:lpstr>Slide 5</vt:lpstr>
      <vt:lpstr> FACTORS AFECTING COLOR </vt:lpstr>
      <vt:lpstr>VISIBLE SPECTRUM</vt:lpstr>
      <vt:lpstr>Slide 8</vt:lpstr>
      <vt:lpstr>Slide 9</vt:lpstr>
      <vt:lpstr>Slide 10</vt:lpstr>
      <vt:lpstr>Vita 3D Master shade guide</vt:lpstr>
      <vt:lpstr>Slide 12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</dc:title>
  <dc:creator>Khaire's Laptop</dc:creator>
  <cp:lastModifiedBy>Khaire's Laptop</cp:lastModifiedBy>
  <cp:revision>21</cp:revision>
  <dcterms:created xsi:type="dcterms:W3CDTF">2020-08-19T04:15:53Z</dcterms:created>
  <dcterms:modified xsi:type="dcterms:W3CDTF">2020-08-19T08:32:12Z</dcterms:modified>
</cp:coreProperties>
</file>