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948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97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97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18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059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44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66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5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51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366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0893-67D7-4E9E-9733-00511BC8A3A4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1464-F8C9-4FF8-A1C0-4F0E20C41F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62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doi/10.1111/ijd.2009.48.issue-11/issuet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9600" dirty="0" err="1">
                <a:solidFill>
                  <a:srgbClr val="FF0000"/>
                </a:solidFill>
              </a:rPr>
              <a:t>Pediculosis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4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E:\lectures\Scabies\Photos\Pthiria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1" y="533400"/>
            <a:ext cx="6041835" cy="5724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5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228601"/>
            <a:ext cx="7497763" cy="639763"/>
          </a:xfrm>
        </p:spPr>
        <p:txBody>
          <a:bodyPr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</a:rPr>
              <a:t>Pediculocides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7696200" cy="457200"/>
          </a:xfrm>
        </p:spPr>
        <p:txBody>
          <a:bodyPr>
            <a:normAutofit/>
          </a:bodyPr>
          <a:lstStyle/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>
                <a:solidFill>
                  <a:srgbClr val="0070C0"/>
                </a:solidFill>
              </a:rPr>
              <a:t>Topical treatment:</a:t>
            </a:r>
          </a:p>
        </p:txBody>
      </p:sp>
      <p:graphicFrame>
        <p:nvGraphicFramePr>
          <p:cNvPr id="6" name="Group 126"/>
          <p:cNvGraphicFramePr>
            <a:graphicFrameLocks/>
          </p:cNvGraphicFramePr>
          <p:nvPr/>
        </p:nvGraphicFramePr>
        <p:xfrm>
          <a:off x="2895600" y="1600200"/>
          <a:ext cx="7620000" cy="34284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15340"/>
                <a:gridCol w="1405631"/>
                <a:gridCol w="3699029"/>
              </a:tblGrid>
              <a:tr h="55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Dose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Remark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742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Malathion</a:t>
                      </a: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0.5%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hrs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Repeat after 10 days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38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Carbaryl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hrs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Repeat after 10 days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04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GBH 1%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8-12 hrs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applications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689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Permethrin 1%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8-12 hrs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application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5181600"/>
            <a:ext cx="76962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6538" indent="-236538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en-US" sz="2600" dirty="0">
                <a:solidFill>
                  <a:srgbClr val="0070C0"/>
                </a:solidFill>
              </a:rPr>
              <a:t>Oral treatment:</a:t>
            </a:r>
          </a:p>
          <a:p>
            <a:pPr marL="236538" indent="-236538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defRPr/>
            </a:pPr>
            <a:r>
              <a:rPr lang="en-US" sz="2600" dirty="0" err="1"/>
              <a:t>Ivermectin</a:t>
            </a:r>
            <a:r>
              <a:rPr lang="en-US" sz="2600" dirty="0"/>
              <a:t> 200 mcg/kg, </a:t>
            </a:r>
            <a:r>
              <a:rPr lang="en-US" sz="2600" dirty="0" err="1"/>
              <a:t>Cotrimoxazole</a:t>
            </a:r>
            <a:endParaRPr lang="en-US" sz="2600" dirty="0"/>
          </a:p>
          <a:p>
            <a:pPr marL="236538" indent="-236538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defRPr/>
            </a:pP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228601"/>
            <a:ext cx="7497763" cy="639763"/>
          </a:xfrm>
        </p:spPr>
        <p:txBody>
          <a:bodyPr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</a:rPr>
              <a:t>Pediculosis</a:t>
            </a:r>
            <a:r>
              <a:rPr lang="en-US" sz="3200" dirty="0">
                <a:solidFill>
                  <a:srgbClr val="FF0000"/>
                </a:solidFill>
              </a:rPr>
              <a:t> :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7696200" cy="5638800"/>
          </a:xfrm>
        </p:spPr>
        <p:txBody>
          <a:bodyPr>
            <a:normAutofit lnSpcReduction="10000"/>
          </a:bodyPr>
          <a:lstStyle/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 err="1">
                <a:solidFill>
                  <a:srgbClr val="0070C0"/>
                </a:solidFill>
              </a:rPr>
              <a:t>Pediculosiscapitis</a:t>
            </a:r>
            <a:r>
              <a:rPr lang="en-US" sz="2600" dirty="0">
                <a:solidFill>
                  <a:srgbClr val="0070C0"/>
                </a:solidFill>
              </a:rPr>
              <a:t> / </a:t>
            </a:r>
            <a:r>
              <a:rPr lang="en-US" sz="2600" dirty="0" err="1">
                <a:solidFill>
                  <a:srgbClr val="0070C0"/>
                </a:solidFill>
              </a:rPr>
              <a:t>Phthiriasis</a:t>
            </a:r>
            <a:r>
              <a:rPr lang="en-US" sz="2600" dirty="0">
                <a:solidFill>
                  <a:srgbClr val="0070C0"/>
                </a:solidFill>
              </a:rPr>
              <a:t>: 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 Good hygiene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Treatment of patients &amp; contacts.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Removal of nits &amp; lice with comb, vinegar,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kerosene application.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Eyelash infection (</a:t>
            </a:r>
            <a:r>
              <a:rPr lang="en-US" sz="2600" dirty="0" err="1"/>
              <a:t>phthriasispalpebrum</a:t>
            </a:r>
            <a:r>
              <a:rPr lang="en-US" sz="2600" dirty="0"/>
              <a:t>):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Mechanical removal, </a:t>
            </a:r>
            <a:r>
              <a:rPr lang="en-US" sz="2600" dirty="0" err="1"/>
              <a:t>Epilation</a:t>
            </a:r>
            <a:r>
              <a:rPr lang="en-US" sz="2600" dirty="0"/>
              <a:t>, Topical agents, </a:t>
            </a:r>
            <a:r>
              <a:rPr lang="en-US" sz="2600" dirty="0" err="1"/>
              <a:t>Cryotherapy</a:t>
            </a:r>
            <a:r>
              <a:rPr lang="en-US" sz="2600" dirty="0"/>
              <a:t>, Laser.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endParaRPr lang="en-US" sz="2600" dirty="0"/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 err="1">
                <a:solidFill>
                  <a:srgbClr val="0070C0"/>
                </a:solidFill>
              </a:rPr>
              <a:t>Pediculosiscorporis</a:t>
            </a:r>
            <a:r>
              <a:rPr lang="en-US" sz="2600" dirty="0">
                <a:solidFill>
                  <a:srgbClr val="0070C0"/>
                </a:solidFill>
              </a:rPr>
              <a:t>: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Treatment of clothing; not patient.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Treatment of clothes with topical </a:t>
            </a:r>
            <a:r>
              <a:rPr lang="en-US" sz="2600" dirty="0" err="1"/>
              <a:t>pediculicides</a:t>
            </a:r>
            <a:r>
              <a:rPr lang="en-US" sz="2600" dirty="0"/>
              <a:t>&amp;  laundering</a:t>
            </a:r>
          </a:p>
        </p:txBody>
      </p:sp>
    </p:spTree>
    <p:extLst>
      <p:ext uri="{BB962C8B-B14F-4D97-AF65-F5344CB8AC3E}">
        <p14:creationId xmlns:p14="http://schemas.microsoft.com/office/powerpoint/2010/main" val="31674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1447800" cy="457200"/>
          </a:xfrm>
        </p:spPr>
        <p:txBody>
          <a:bodyPr>
            <a:normAutofit/>
          </a:bodyPr>
          <a:lstStyle/>
          <a:p>
            <a:r>
              <a:rPr lang="en-US" sz="1400" b="1" dirty="0"/>
              <a:t> Scabies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19400" y="609600"/>
          <a:ext cx="7499350" cy="683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Level </a:t>
                      </a:r>
                      <a:r>
                        <a:rPr kumimoji="0" lang="en-US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Indian Journal of Dermatology Venereology and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Leprology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Year : 2011 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Volume : 77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 Issue : 5 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Page : 581-586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Topical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permethrin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and oral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ivermectin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in the management of scabies: A prospective, randomized, double blind, controlled study.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Level 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120 clinically diagnosed cases of scabies (&gt;5 years of age and/or &gt;15 kg) were randomized into three treatment groups A, B, C of 40 patients each; receiving either topical 5%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permethrin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(group A) or oral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ivermectin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(200 </a:t>
                      </a:r>
                      <a:r>
                        <a:rPr lang="en-US" sz="1000" i="1" dirty="0" err="1">
                          <a:latin typeface="Cambria"/>
                          <a:ea typeface="Calibri"/>
                          <a:cs typeface="Times New Roman"/>
                        </a:rPr>
                        <a:t>μ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/kg/dose) in a single dose (group B) or double dose regimen (group C) repeated at 2 weeks interval. Patients were followed up at 1, 2, and 4 weeks interval. At each visit, cure rate (&gt;50% improvement in lesion count and pruritus and negative microscopy) was assessed and compared.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Cure rate in three treatment groups at the end of 4 weeks was 94.7% (A), 90% (B), 89.7%(C), and thus all three treatment modalities were equally efficacious.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Both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permethrin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ivermectin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in both single and two dose regimen are equally efficacious and well tolerated in scabies.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Journal of Infection (2005)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, 375–381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Crusted scabies: clinical and immunological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findings in seventy-eight patients and a review of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the literature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Level III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All patients requiring inpatient treatment for crusted scabies in the ‘top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end’ of the northern territory of Australia over a 10 year period were prospectively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identified.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More than half the patients with crusted scabies had identifiable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immunosuppressive risk factors. </a:t>
                      </a:r>
                      <a:r>
                        <a:rPr lang="en-US" sz="800" dirty="0" err="1">
                          <a:latin typeface="Cambria"/>
                          <a:ea typeface="Times New Roman"/>
                          <a:cs typeface="Times New Roman"/>
                        </a:rPr>
                        <a:t>Eosinophilia</a:t>
                      </a: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 and elevated </a:t>
                      </a:r>
                      <a:r>
                        <a:rPr lang="en-US" sz="800" dirty="0" err="1">
                          <a:latin typeface="Cambria"/>
                          <a:ea typeface="Times New Roman"/>
                          <a:cs typeface="Times New Roman"/>
                        </a:rPr>
                        <a:t>IgE</a:t>
                      </a: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 levels occurred in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58% and 96% of patients, respectively, with median </a:t>
                      </a:r>
                      <a:r>
                        <a:rPr lang="en-US" sz="800" dirty="0" err="1">
                          <a:latin typeface="Cambria"/>
                          <a:ea typeface="Times New Roman"/>
                          <a:cs typeface="Times New Roman"/>
                        </a:rPr>
                        <a:t>IgE</a:t>
                      </a: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 levels 17 times the upper limit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of normal. Seventeen percent had a history of leprosy but 42% had no identifiable risk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mbria"/>
                          <a:ea typeface="Times New Roman"/>
                          <a:cs typeface="Times New Roman"/>
                        </a:rPr>
                        <a:t>factors.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Crusted scabies often occurs in patients with identifiable </a:t>
                      </a:r>
                      <a:r>
                        <a:rPr lang="en-US" sz="900" dirty="0" err="1">
                          <a:latin typeface="Cambria"/>
                          <a:ea typeface="Times New Roman"/>
                          <a:cs typeface="Times New Roman"/>
                        </a:rPr>
                        <a:t>immuno</a:t>
                      </a: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suppressive risk factors. In patients without such risk factors, it is possible that the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crusted response to infection results from a tendency to preferentially mount a Th2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response.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96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Evidence </a:t>
            </a:r>
          </a:p>
          <a:p>
            <a:r>
              <a:rPr lang="en-US" b="1" dirty="0"/>
              <a:t>based </a:t>
            </a:r>
          </a:p>
          <a:p>
            <a:r>
              <a:rPr lang="en-US" b="1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219353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743200" y="228600"/>
          <a:ext cx="7499350" cy="632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International Journal of Dermatology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Volume 36,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Issue 11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Pages 819–825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November 1997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800" dirty="0">
                          <a:latin typeface="Cambria"/>
                          <a:ea typeface="Times New Roman"/>
                          <a:cs typeface="Times New Roman"/>
                        </a:rPr>
                        <a:t>Head louse infestations: epidemiologic survey and treatment evaluation in </a:t>
                      </a:r>
                      <a:r>
                        <a:rPr lang="en-US" sz="1000" kern="1800" dirty="0" err="1">
                          <a:latin typeface="Cambria"/>
                          <a:ea typeface="Times New Roman"/>
                          <a:cs typeface="Times New Roman"/>
                        </a:rPr>
                        <a:t>Argentinian</a:t>
                      </a:r>
                      <a:r>
                        <a:rPr lang="en-US" sz="1000" kern="1800" dirty="0">
                          <a:latin typeface="Cambria"/>
                          <a:ea typeface="Times New Roman"/>
                          <a:cs typeface="Times New Roman"/>
                        </a:rPr>
                        <a:t> schoolchildren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Level IV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An educational and motivational program was designed for pupils, parents, and teachers: 326 children and 15 adults were subjected to clinical and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parasitologic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 evaluation. The recorded parameters included the age, sex, hair style and length, presence of other dermatologic diseases, degree of infestation, clinical remission,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parasitologic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 remission, dwelling type and features, need to share a bed with co-dwellers, availability of home tap water supply, level of family income, and periodic medical controls. The entire population received treatment with neutral shampoo and rinsing cream containing 1%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permethrin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. Exclusion criteria were the presence of acute scalp inflammation and a history of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pyrethrin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 and/or </a:t>
                      </a:r>
                      <a:r>
                        <a:rPr lang="en-US" sz="1000" dirty="0" err="1">
                          <a:latin typeface="Cambria"/>
                          <a:ea typeface="Times New Roman"/>
                          <a:cs typeface="Times New Roman"/>
                        </a:rPr>
                        <a:t>pyrethroid</a:t>
                      </a: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 sensitivity.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Times New Roman"/>
                          <a:cs typeface="Times New Roman"/>
                        </a:rPr>
                        <a:t>The overall infestation prevalence rate was 81.5%, the highest values corresponding to children from 6 to 11 years of age, with a slight predominance in males (55.4% vs. 44.6%). A significantly greater rate of clinical remission was observed in subjects enjoying home tap water supplies (p&lt;0.01).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The model of research plus action adopted allows the following conclusions to be drawn; (i) individual and isolated treatments for pediculosis are useful, but will not by themselves allow for the epidemiologic control of this </a:t>
                      </a:r>
                      <a:r>
                        <a:rPr lang="en-US" sz="900" dirty="0" err="1">
                          <a:latin typeface="Cambria"/>
                          <a:ea typeface="Times New Roman"/>
                          <a:cs typeface="Times New Roman"/>
                        </a:rPr>
                        <a:t>parasitosis</a:t>
                      </a:r>
                      <a:r>
                        <a:rPr lang="en-US" sz="900" dirty="0">
                          <a:latin typeface="Cambria"/>
                          <a:ea typeface="Times New Roman"/>
                          <a:cs typeface="Times New Roman"/>
                        </a:rPr>
                        <a:t>; (ii) massive, complete, and simultaneous treatments lead to a significant decrease in infestation prevalence; (iii) educational measures tending to foster collective awareness enable greater epidemiologic surveillance to be achieved; (iv) careful inspection of the entire scalp is essential with the use of a powerful light source and lenses with high magnification, as the parasite has no predilection for any given area; (iv) socio-economic and cultural conditions are not relevant for infestation, although a good home tap water supply is essential for treatment.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1447800" cy="381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>
                <a:solidFill>
                  <a:srgbClr val="44445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Pediculosi</a:t>
            </a:r>
            <a:r>
              <a:rPr lang="en-US" sz="1400" b="1" dirty="0">
                <a:solidFill>
                  <a:srgbClr val="44445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096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Evidence </a:t>
            </a:r>
          </a:p>
          <a:p>
            <a:r>
              <a:rPr lang="en-US" b="1" dirty="0"/>
              <a:t>based </a:t>
            </a:r>
          </a:p>
          <a:p>
            <a:r>
              <a:rPr lang="en-US" b="1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367886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International Journal of Dermatology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  <a:hlinkClick r:id="rId2"/>
                        </a:rPr>
                        <a:t>Volume 48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  <a:hlinkClick r:id="rId2"/>
                        </a:rPr>
                        <a:t>Issue 11,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Pages 1201–1205,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November 2009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22" marR="72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kern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Impact of </a:t>
                      </a:r>
                      <a:r>
                        <a:rPr lang="en-US" sz="1000" b="0" kern="18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ivermectin</a:t>
                      </a:r>
                      <a:r>
                        <a:rPr lang="en-US" sz="1000" b="0" kern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drug combinations on </a:t>
                      </a:r>
                      <a:r>
                        <a:rPr lang="en-US" sz="1000" b="0" i="1" kern="180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Pediculushumanus</a:t>
                      </a:r>
                      <a:r>
                        <a:rPr lang="en-US" sz="1000" b="0" i="1" kern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capitis</a:t>
                      </a:r>
                      <a:r>
                        <a:rPr lang="en-US" sz="1000" b="0" kern="18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infestation in primary schoolchildren of south Indian rural villages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Level III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22" marR="72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Primary school children (</a:t>
                      </a:r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= 534) of age 6–10 years from four villages of South India were examined for the presence of head lice before and after single dose of DEC +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ivermectin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drug combination. The effectiveness and the duration of cure sustained by these drugs were quantified. The head louse was examined by “combing method” during post-treatment periods at 15, 45, 60 and 75 days interval.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22" marR="72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antifilarial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drug consumption rate was similar (96–98%) in all treatment arms. In pre-treatment survey the prevalence of head lice in children administered with DEC, DEC + ALB, IVR + DEC and IVR + ALB arm was 86%, 80%, 87% and 80%, respectively, with the latter two arms demonstrating significant reduction in louse infestation (</a:t>
                      </a:r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&lt; 0.05) for 60 days.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22" marR="72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Single dose with IVR combination demonstrates a greater impact in reducing head louse infestation in the endemic rural communities for nearly 60 days. Therefore, in regions such as Africa where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ivermectin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is part of the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antifilariasis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campaign, this drug will have an additional benefit in reducing head lice infestation.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22" marR="721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02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000" dirty="0" smtClean="0"/>
              <a:t>THANK YOU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119617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228601"/>
            <a:ext cx="7497763" cy="639763"/>
          </a:xfrm>
        </p:spPr>
        <p:txBody>
          <a:bodyPr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</a:rPr>
              <a:t>Pediculosis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43000"/>
            <a:ext cx="7696200" cy="4800600"/>
          </a:xfrm>
        </p:spPr>
        <p:txBody>
          <a:bodyPr>
            <a:normAutofit/>
          </a:bodyPr>
          <a:lstStyle/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>
                <a:solidFill>
                  <a:srgbClr val="0070C0"/>
                </a:solidFill>
              </a:rPr>
              <a:t>Types: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- </a:t>
            </a:r>
            <a:r>
              <a:rPr lang="en-US" sz="2600" dirty="0" err="1"/>
              <a:t>Pediculuscapitis</a:t>
            </a:r>
            <a:r>
              <a:rPr lang="en-US" sz="2600" dirty="0"/>
              <a:t> -head louse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- </a:t>
            </a:r>
            <a:r>
              <a:rPr lang="en-US" sz="2600" dirty="0" err="1"/>
              <a:t>Pediculushumanus</a:t>
            </a:r>
            <a:r>
              <a:rPr lang="en-US" sz="2600" dirty="0"/>
              <a:t> -body louse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- </a:t>
            </a:r>
            <a:r>
              <a:rPr lang="en-US" sz="2600" dirty="0" err="1"/>
              <a:t>Pthirus</a:t>
            </a:r>
            <a:r>
              <a:rPr lang="en-US" sz="2600" dirty="0"/>
              <a:t> pubis- pubic/crab louse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endParaRPr lang="en-US" sz="2600" dirty="0"/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>
                <a:solidFill>
                  <a:srgbClr val="0070C0"/>
                </a:solidFill>
              </a:rPr>
              <a:t>Morphology: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- Head louse &amp; body louse morphology identical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 (Thin &amp; long)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- Crab louse (broad &amp; short)</a:t>
            </a:r>
          </a:p>
        </p:txBody>
      </p:sp>
    </p:spTree>
    <p:extLst>
      <p:ext uri="{BB962C8B-B14F-4D97-AF65-F5344CB8AC3E}">
        <p14:creationId xmlns:p14="http://schemas.microsoft.com/office/powerpoint/2010/main" val="13860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228601"/>
            <a:ext cx="7497763" cy="63976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Normal 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43000"/>
            <a:ext cx="7696200" cy="5410200"/>
          </a:xfrm>
        </p:spPr>
        <p:txBody>
          <a:bodyPr>
            <a:normAutofit/>
          </a:bodyPr>
          <a:lstStyle/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>
                <a:solidFill>
                  <a:srgbClr val="0070C0"/>
                </a:solidFill>
              </a:rPr>
              <a:t>Pediculosiscapitis</a:t>
            </a:r>
            <a:r>
              <a:rPr lang="en-US" sz="2600" dirty="0">
                <a:solidFill>
                  <a:srgbClr val="0070C0"/>
                </a:solidFill>
              </a:rPr>
              <a:t>: 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scalp hair of host.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Children(3-11 yrs), Females&gt;males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>
                <a:solidFill>
                  <a:srgbClr val="0070C0"/>
                </a:solidFill>
              </a:rPr>
              <a:t>Pediculosiscorporis</a:t>
            </a:r>
            <a:r>
              <a:rPr lang="en-US" sz="2600" dirty="0">
                <a:solidFill>
                  <a:srgbClr val="0070C0"/>
                </a:solidFill>
              </a:rPr>
              <a:t>: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Clothing close to skin of host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 Vagabond’s disease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>
                <a:solidFill>
                  <a:srgbClr val="0070C0"/>
                </a:solidFill>
              </a:rPr>
              <a:t>Phthiriasis</a:t>
            </a:r>
            <a:r>
              <a:rPr lang="en-US" sz="2600" dirty="0">
                <a:solidFill>
                  <a:srgbClr val="0070C0"/>
                </a:solidFill>
              </a:rPr>
              <a:t> :</a:t>
            </a:r>
          </a:p>
          <a:p>
            <a:pPr marL="236538" indent="0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Pubic , </a:t>
            </a:r>
            <a:r>
              <a:rPr lang="en-US" sz="2600" dirty="0" err="1"/>
              <a:t>axillary</a:t>
            </a:r>
            <a:r>
              <a:rPr lang="en-US" sz="2600" dirty="0"/>
              <a:t>, beard hair, eyebrows; eyelashes; hair of trunk &amp; limbs; rarely scalp margins.</a:t>
            </a:r>
          </a:p>
          <a:p>
            <a:pPr marL="176213" indent="-176213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/>
              <a:t>  Sexually active young adults; in children due to sexual abuse or parental contact.</a:t>
            </a:r>
          </a:p>
        </p:txBody>
      </p:sp>
    </p:spTree>
    <p:extLst>
      <p:ext uri="{BB962C8B-B14F-4D97-AF65-F5344CB8AC3E}">
        <p14:creationId xmlns:p14="http://schemas.microsoft.com/office/powerpoint/2010/main" val="6047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228601"/>
            <a:ext cx="7497763" cy="63976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Clinical 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43000"/>
            <a:ext cx="7696200" cy="5410200"/>
          </a:xfrm>
        </p:spPr>
        <p:txBody>
          <a:bodyPr>
            <a:normAutofit/>
          </a:bodyPr>
          <a:lstStyle/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 err="1">
                <a:solidFill>
                  <a:srgbClr val="0070C0"/>
                </a:solidFill>
              </a:rPr>
              <a:t>Pediculosiscapitis</a:t>
            </a:r>
            <a:r>
              <a:rPr lang="en-US" sz="2600" dirty="0">
                <a:solidFill>
                  <a:srgbClr val="0070C0"/>
                </a:solidFill>
              </a:rPr>
              <a:t>: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Scalp </a:t>
            </a:r>
            <a:r>
              <a:rPr lang="en-US" sz="2600" dirty="0" err="1"/>
              <a:t>pruritus</a:t>
            </a:r>
            <a:endParaRPr lang="en-US" sz="2600" dirty="0"/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Detection of nits/adults lice on scalp hair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Secondary bacterial infection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Cervical </a:t>
            </a:r>
            <a:r>
              <a:rPr lang="en-US" sz="2600" dirty="0" err="1"/>
              <a:t>lymphadenopathy</a:t>
            </a:r>
            <a:endParaRPr lang="en-US" sz="2600" dirty="0"/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Matting of hair with pus and </a:t>
            </a:r>
            <a:r>
              <a:rPr lang="en-US" sz="2600" dirty="0" err="1"/>
              <a:t>exudate</a:t>
            </a:r>
            <a:r>
              <a:rPr lang="en-US" sz="2600" dirty="0"/>
              <a:t> -</a:t>
            </a:r>
            <a:r>
              <a:rPr lang="en-US" sz="2600" dirty="0" err="1"/>
              <a:t>plicapolonica</a:t>
            </a:r>
            <a:endParaRPr lang="en-US" sz="2600" dirty="0"/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 err="1"/>
              <a:t>Eczematization</a:t>
            </a:r>
            <a:r>
              <a:rPr lang="en-US" sz="2600" dirty="0"/>
              <a:t>- neck /generalized</a:t>
            </a:r>
          </a:p>
        </p:txBody>
      </p:sp>
    </p:spTree>
    <p:extLst>
      <p:ext uri="{BB962C8B-B14F-4D97-AF65-F5344CB8AC3E}">
        <p14:creationId xmlns:p14="http://schemas.microsoft.com/office/powerpoint/2010/main" val="8132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228601"/>
            <a:ext cx="7497763" cy="63976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Clinical 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066800"/>
            <a:ext cx="7696200" cy="5410200"/>
          </a:xfrm>
        </p:spPr>
        <p:txBody>
          <a:bodyPr>
            <a:normAutofit/>
          </a:bodyPr>
          <a:lstStyle/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 err="1">
                <a:solidFill>
                  <a:srgbClr val="0070C0"/>
                </a:solidFill>
              </a:rPr>
              <a:t>Pediculosiscorporis</a:t>
            </a:r>
            <a:r>
              <a:rPr lang="en-US" sz="2600" dirty="0">
                <a:solidFill>
                  <a:srgbClr val="0070C0"/>
                </a:solidFill>
              </a:rPr>
              <a:t>:</a:t>
            </a:r>
            <a:endParaRPr lang="en-US" sz="2600" dirty="0"/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Body </a:t>
            </a:r>
            <a:r>
              <a:rPr lang="en-US" sz="2600" dirty="0" err="1"/>
              <a:t>pruritus</a:t>
            </a:r>
            <a:endParaRPr lang="en-US" sz="2600" dirty="0"/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Detection of nits /lice on clothing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Secondary bacterial infection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Post inflammatory </a:t>
            </a:r>
            <a:r>
              <a:rPr lang="en-US" sz="2600" dirty="0" err="1"/>
              <a:t>hyperpigmentation</a:t>
            </a:r>
            <a:r>
              <a:rPr lang="en-US" sz="2600" dirty="0"/>
              <a:t> of skin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endParaRPr lang="en-US" sz="2600" dirty="0"/>
          </a:p>
          <a:p>
            <a:pPr marL="236538" indent="-236538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en-US" sz="2600" dirty="0" err="1">
                <a:solidFill>
                  <a:srgbClr val="0070C0"/>
                </a:solidFill>
              </a:rPr>
              <a:t>Phthiriasis</a:t>
            </a:r>
            <a:r>
              <a:rPr lang="en-US" sz="2600" dirty="0">
                <a:solidFill>
                  <a:srgbClr val="0070C0"/>
                </a:solidFill>
              </a:rPr>
              <a:t>: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Nocturnal </a:t>
            </a:r>
            <a:r>
              <a:rPr lang="en-US" sz="2600" dirty="0" err="1"/>
              <a:t>pruritus</a:t>
            </a:r>
            <a:endParaRPr lang="en-US" sz="2600" dirty="0"/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Detection of nits &amp; louse on affected hair</a:t>
            </a:r>
          </a:p>
          <a:p>
            <a:pPr marL="236538" indent="-236538">
              <a:buClr>
                <a:schemeClr val="accent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sz="2600" dirty="0"/>
              <a:t>Blue grey </a:t>
            </a:r>
            <a:r>
              <a:rPr lang="en-US" sz="2600" dirty="0" err="1"/>
              <a:t>macules</a:t>
            </a:r>
            <a:r>
              <a:rPr lang="en-US" sz="2600" dirty="0"/>
              <a:t> (maculae </a:t>
            </a:r>
            <a:r>
              <a:rPr lang="en-US" sz="2600" dirty="0" err="1"/>
              <a:t>caerulae</a:t>
            </a:r>
            <a:r>
              <a:rPr lang="en-US" sz="2600" dirty="0"/>
              <a:t>) / Rust </a:t>
            </a:r>
            <a:r>
              <a:rPr lang="en-US" sz="2600" dirty="0" err="1"/>
              <a:t>coloured</a:t>
            </a:r>
            <a:r>
              <a:rPr lang="en-US" sz="2600" dirty="0"/>
              <a:t> speckles on skin</a:t>
            </a:r>
          </a:p>
        </p:txBody>
      </p:sp>
    </p:spTree>
    <p:extLst>
      <p:ext uri="{BB962C8B-B14F-4D97-AF65-F5344CB8AC3E}">
        <p14:creationId xmlns:p14="http://schemas.microsoft.com/office/powerpoint/2010/main" val="6656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1" name="Picture 3" descr="E:\lectures\Scabies\Photos\n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09112"/>
            <a:ext cx="7264964" cy="561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17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749935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E:\lectures\Scabies\Photos\P.Capi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1895" y="533400"/>
            <a:ext cx="7683183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23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5" name="Picture 3" descr="E:\lectures\Scabies\Photos\Crab-l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"/>
            <a:ext cx="7620000" cy="630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3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lectures\Scabies\Photos\head-lou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85800"/>
            <a:ext cx="7252476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8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Widescreen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Office Theme</vt:lpstr>
      <vt:lpstr>Pediculosis</vt:lpstr>
      <vt:lpstr>Pediculosis</vt:lpstr>
      <vt:lpstr>Normal Habitat</vt:lpstr>
      <vt:lpstr>Clinical  features</vt:lpstr>
      <vt:lpstr>Clinical 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Pediculocides</vt:lpstr>
      <vt:lpstr>Pediculosis : Treatment</vt:lpstr>
      <vt:lpstr> Scabies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Pediculosis</dc:title>
  <dc:creator>vinaykumar biyani</dc:creator>
  <cp:lastModifiedBy>vinaykumar biyani</cp:lastModifiedBy>
  <cp:revision>2</cp:revision>
  <dcterms:created xsi:type="dcterms:W3CDTF">2020-08-17T04:58:25Z</dcterms:created>
  <dcterms:modified xsi:type="dcterms:W3CDTF">2020-08-17T04:59:56Z</dcterms:modified>
</cp:coreProperties>
</file>