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3" r:id="rId59"/>
    <p:sldId id="32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803" autoAdjust="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150BC-3F43-495F-BC36-B1D23ECF3BA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1048775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7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C244-6343-442D-B380-218F3AC75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1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4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C244-6343-442D-B380-218F3AC757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6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C244-6343-442D-B380-218F3AC757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6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C244-6343-442D-B380-218F3AC7572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C244-6343-442D-B380-218F3AC7572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B130-D5FC-4235-9B8B-CB01FA1C7F4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69E7-3B7D-494B-9DA8-A5E710CD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0" y="1544402"/>
            <a:ext cx="6733309" cy="3023463"/>
          </a:xfrm>
        </p:spPr>
        <p:txBody>
          <a:bodyPr/>
          <a:lstStyle/>
          <a:p>
            <a:r>
              <a:rPr lang="en-US" dirty="0" smtClean="0"/>
              <a:t>SYSTEMIC  LUPUS</a:t>
            </a:r>
            <a:br>
              <a:rPr lang="en-US" dirty="0" smtClean="0"/>
            </a:br>
            <a:r>
              <a:rPr lang="en-US" dirty="0" smtClean="0"/>
              <a:t> ERYTHEMATOSUS</a:t>
            </a:r>
            <a:br>
              <a:rPr lang="en-US" dirty="0" smtClean="0"/>
            </a:br>
            <a:r>
              <a:rPr lang="en-US" dirty="0" smtClean="0"/>
              <a:t>(SLE)</a:t>
            </a:r>
            <a:endParaRPr lang="en-US" dirty="0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5308" y="1506011"/>
            <a:ext cx="4170218" cy="3061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"/>
          <p:cNvSpPr/>
          <p:nvPr/>
        </p:nvSpPr>
        <p:spPr>
          <a:xfrm>
            <a:off x="318656" y="429491"/>
            <a:ext cx="11277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Immunological criteria  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reference laboratory range   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Anti‐dsDNA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above reference laboratory range (or more than twofold the reference range if tested by ELISA) 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Anti‐Sm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presence of antibody to Sm nuclear antigen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Antiphospholipid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positivity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 lupus anticoagulant, false –positive test for syphilis,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anticardiolipin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at least twice normal or medium high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anti-B 2 glycoprotein 1.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(low C3, C4 or CH50)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Coombs’ test in the absence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haemolytic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patient as having SLE if he or she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satisfies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of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criteria,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at least one clinical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criterion &amp; one  immunological criteria,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or she has biopsy‐proven nephritis compatible with SLE in the presence of ANAs or anti‐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dsDNA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092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2015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ACR/SLICC</a:t>
            </a:r>
            <a:r>
              <a:rPr lang="en-US" sz="3200" dirty="0">
                <a:solidFill>
                  <a:srgbClr val="FF0000"/>
                </a:solidFill>
              </a:rPr>
              <a:t> revised criteria for diagnosis of SLE </a:t>
            </a:r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207819" y="1136073"/>
            <a:ext cx="11762508" cy="543098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Acute/subacute cutaneous lupus rash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2 points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Malar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2.p  </a:t>
            </a:r>
          </a:p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Subacute cutaneous Lupus erythematosus (SCLE) rash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1.p                                                                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Palpable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purpura or urticarial vasculitis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1.p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Photosensitivity                                                                                  1.p 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Discoid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lupus erythematosus (DLE)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hypertrophic Lupus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1.p 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Non-scarring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 alopecia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1.p 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Oral/nasal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1.p 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1.p 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Pleurisy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and/or pericarditis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1.p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/>
          <p:nvPr/>
        </p:nvSpPr>
        <p:spPr>
          <a:xfrm>
            <a:off x="374073" y="665018"/>
            <a:ext cx="111113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Psychosis and/or seizure and/or acute confusion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1.p 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 involvement                                               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2 points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3+ or ≥ 500 mg/day or urinary casts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1.p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Biopsy-proven nephritis compatible with SLE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2.p 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                                                                     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3 points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WBC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&lt; 4000/mm3 or lymphocyte count &lt; 1500/mm3 on ≥ 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WBC count &lt;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4000/mm3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lymphocyte count &lt; 1500/mm3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                            1.p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Thrombocytopenia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100,000/mm3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1.p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Hemolytic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1.p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1"/>
          <p:cNvSpPr/>
          <p:nvPr/>
        </p:nvSpPr>
        <p:spPr>
          <a:xfrm>
            <a:off x="429492" y="180109"/>
            <a:ext cx="10709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                                                             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3 points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titer positive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ANA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1.p        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High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homogenous or rim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2.p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Positive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anti-ds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                                                                                   2.p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anti-Sm                                                                                            2.p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Anti-phospholipid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serum complement (C3 and/or C4 and/or CH50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1.p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7" name="Rectangle 3"/>
          <p:cNvSpPr/>
          <p:nvPr/>
        </p:nvSpPr>
        <p:spPr>
          <a:xfrm>
            <a:off x="886693" y="4241953"/>
            <a:ext cx="9822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patients with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points out of 16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have definite diagnosis of SLE.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With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points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suggestive SLE,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with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points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probable SLE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with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point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 are the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7386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FEATURES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360218" y="1246910"/>
            <a:ext cx="11277600" cy="52785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Gilliam Classification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Skin Lesions Associated with Lupus Erythematosus</a:t>
            </a:r>
          </a:p>
          <a:p>
            <a:pP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LE-Specific Skin Disease [Cutaneous LE (CLE)]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cutaneous LE (ACLE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Localized ACLE (malar rash; butterfly rash)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ACLE (lupus maculopapular lupus rash, SLE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rash, photosensitive</a:t>
            </a:r>
          </a:p>
          <a:p>
            <a:pP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lupus dermatitis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Subacute cutaneous LE (SCLE) 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1.  Annular SCLE (syn. lupus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marginatus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symmetric erythema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centrifugum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autoimmune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annular erythema, lupus erythematosus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gyratus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1"/>
          <p:cNvSpPr/>
          <p:nvPr/>
        </p:nvSpPr>
        <p:spPr>
          <a:xfrm>
            <a:off x="405740" y="511926"/>
            <a:ext cx="11055928" cy="572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Papulosquamous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SCLE 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(syn. disseminated DLE, subacute disseminated LE, superficial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disseminated LE, </a:t>
            </a:r>
            <a:r>
              <a:rPr lang="en-US" sz="2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psoriasiform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LE, </a:t>
            </a:r>
            <a:r>
              <a:rPr lang="en-US" sz="2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pityriasiform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LE, and maculopapular photosensitive </a:t>
            </a:r>
            <a:endParaRPr lang="en-US" sz="2200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LE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endParaRPr lang="en-US" sz="2200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cutaneous LE (CCLE) 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Classic discoid LE (DLE) a. Localized DLE b. Generalized DLE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Hypertrophic/verrucous DLE </a:t>
            </a:r>
            <a:endParaRPr lang="en-US" sz="2200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Lupus </a:t>
            </a:r>
            <a:r>
              <a:rPr lang="en-US" sz="2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profundus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/lupus panniculitis </a:t>
            </a:r>
            <a:endParaRPr lang="en-US" sz="2200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Mucosal DLE a. Oral DLE b. Conjunctival </a:t>
            </a: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Lupus </a:t>
            </a:r>
            <a:r>
              <a:rPr lang="en-US" sz="2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tumidus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(urticarial plaque of LE</a:t>
            </a: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6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Chilblain LE (chilblain lupus) </a:t>
            </a:r>
            <a:endParaRPr lang="en-US" sz="2200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7</a:t>
            </a: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Lichenoid DLE (LE/lichen planus overlap, lupus planus)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1"/>
          <p:cNvSpPr/>
          <p:nvPr/>
        </p:nvSpPr>
        <p:spPr>
          <a:xfrm>
            <a:off x="401782" y="1163782"/>
            <a:ext cx="11471563" cy="446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disease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Vasculitis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Leukocytoclastic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Palpable purpura (2) Urticarial vasculitis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Periarteritis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nodosa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cutaneous lesions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Vasculopathy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disease-like lesions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Secondary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atrophie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blanche (syn. livedoid vasculitis, livedo vasculitis)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Periungual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telangiectasia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Livedo reticularis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Thrombophlebitis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Raynaud phenomenon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7.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Erythromelalgia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erythermalgia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2" name="Rectangle 2"/>
          <p:cNvSpPr/>
          <p:nvPr/>
        </p:nvSpPr>
        <p:spPr>
          <a:xfrm>
            <a:off x="1042598" y="418009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LE-Nonspecific Skin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1"/>
          <p:cNvSpPr/>
          <p:nvPr/>
        </p:nvSpPr>
        <p:spPr>
          <a:xfrm>
            <a:off x="609601" y="667619"/>
            <a:ext cx="97951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Nonscarring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alopecia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“Lupus hair”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Telogen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effluvium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Alopecia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Sclerodactyly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Rheumatoid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nodules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Calcinosis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cutis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LE-nonspecific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bullous lesions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Urticaria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Papulonodular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mucinosis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   Cutis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laxa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anetoderma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Acanthosis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nigricans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(type B insulin resistance)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Erythema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multiforme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Leg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Lichen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planus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ACUTE CUTANEOUS LUPUS ERYTHEMATOSUS</a:t>
            </a:r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249382" y="1913812"/>
            <a:ext cx="10633167" cy="402336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ACLE almost always occurs in the setting of acutely flaring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SLE.</a:t>
            </a:r>
          </a:p>
          <a:p>
            <a:pPr>
              <a:lnSpc>
                <a:spcPct val="50000"/>
              </a:lnSpc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 rash develops or gets exaggerated after sun exposure ,</a:t>
            </a:r>
          </a:p>
          <a:p>
            <a:pPr>
              <a:lnSpc>
                <a:spcPct val="5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lasting only hours,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days, 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</a:p>
          <a:p>
            <a:pPr>
              <a:lnSpc>
                <a:spcPct val="5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378" y="2257060"/>
            <a:ext cx="3409951" cy="2996924"/>
          </a:xfrm>
          <a:prstGeom prst="rect">
            <a:avLst/>
          </a:prstGeom>
        </p:spPr>
      </p:pic>
      <p:sp>
        <p:nvSpPr>
          <p:cNvPr id="1048636" name="TextBox 9"/>
          <p:cNvSpPr txBox="1"/>
          <p:nvPr/>
        </p:nvSpPr>
        <p:spPr>
          <a:xfrm>
            <a:off x="8097773" y="5598570"/>
            <a:ext cx="83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Malar rash</a:t>
            </a:r>
            <a:endParaRPr lang="en-US" dirty="0"/>
          </a:p>
        </p:txBody>
      </p:sp>
      <p:sp>
        <p:nvSpPr>
          <p:cNvPr id="1048637" name="Rectangle 14"/>
          <p:cNvSpPr/>
          <p:nvPr/>
        </p:nvSpPr>
        <p:spPr>
          <a:xfrm>
            <a:off x="406384" y="309950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Postinflammatory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pigmentary change is most prominent in patients with heavily pigmented skin.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Scarring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unless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is complicated by secondary bacterial infection. </a:t>
            </a:r>
          </a:p>
        </p:txBody>
      </p:sp>
      <p:cxnSp>
        <p:nvCxnSpPr>
          <p:cNvPr id="3145730" name="Straight Arrow Connector 16"/>
          <p:cNvCxnSpPr>
            <a:cxnSpLocks/>
          </p:cNvCxnSpPr>
          <p:nvPr/>
        </p:nvCxnSpPr>
        <p:spPr>
          <a:xfrm>
            <a:off x="8452832" y="3379720"/>
            <a:ext cx="121152" cy="22214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8" name="Rectangle 17"/>
          <p:cNvSpPr/>
          <p:nvPr/>
        </p:nvSpPr>
        <p:spPr>
          <a:xfrm>
            <a:off x="340606" y="4389146"/>
            <a:ext cx="726237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rarely, acute eruptions similar to toxic epidermal necrolysis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erythema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multiforme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major ( Rowell’s syndrome) develops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45731" name="Straight Arrow Connector 6"/>
          <p:cNvCxnSpPr>
            <a:cxnSpLocks/>
          </p:cNvCxnSpPr>
          <p:nvPr/>
        </p:nvCxnSpPr>
        <p:spPr>
          <a:xfrm>
            <a:off x="9832769" y="3282169"/>
            <a:ext cx="142504" cy="232546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9" name="TextBox 7"/>
          <p:cNvSpPr txBox="1"/>
          <p:nvPr/>
        </p:nvSpPr>
        <p:spPr>
          <a:xfrm>
            <a:off x="9534353" y="5523821"/>
            <a:ext cx="237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Sparing of nasolabial folds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723" y="204787"/>
            <a:ext cx="3619500" cy="3095625"/>
          </a:xfrm>
          <a:prstGeom prst="rect">
            <a:avLst/>
          </a:prstGeom>
        </p:spPr>
      </p:pic>
      <p:cxnSp>
        <p:nvCxnSpPr>
          <p:cNvPr id="3145732" name="Straight Arrow Connector 6"/>
          <p:cNvCxnSpPr>
            <a:cxnSpLocks/>
          </p:cNvCxnSpPr>
          <p:nvPr/>
        </p:nvCxnSpPr>
        <p:spPr>
          <a:xfrm flipV="1">
            <a:off x="3338947" y="1967346"/>
            <a:ext cx="1551709" cy="13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3" name="TextBox 7"/>
          <p:cNvSpPr txBox="1"/>
          <p:nvPr/>
        </p:nvSpPr>
        <p:spPr>
          <a:xfrm>
            <a:off x="4890655" y="1752599"/>
            <a:ext cx="266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 sparing of knuckles in generalized </a:t>
            </a:r>
          </a:p>
          <a:p>
            <a:r>
              <a:rPr lang="en-US" dirty="0" smtClean="0"/>
              <a:t>ACLE</a:t>
            </a:r>
          </a:p>
          <a:p>
            <a:endParaRPr lang="en-US" dirty="0"/>
          </a:p>
        </p:txBody>
      </p:sp>
      <p:pic>
        <p:nvPicPr>
          <p:cNvPr id="209715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7178" y="2384210"/>
            <a:ext cx="4761389" cy="3627434"/>
          </a:xfrm>
          <a:prstGeom prst="rect">
            <a:avLst/>
          </a:prstGeom>
        </p:spPr>
      </p:pic>
      <p:cxnSp>
        <p:nvCxnSpPr>
          <p:cNvPr id="3145733" name="Straight Arrow Connector 10"/>
          <p:cNvCxnSpPr>
            <a:cxnSpLocks/>
          </p:cNvCxnSpPr>
          <p:nvPr/>
        </p:nvCxnSpPr>
        <p:spPr>
          <a:xfrm flipH="1">
            <a:off x="5957456" y="4197929"/>
            <a:ext cx="2382981" cy="27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4" name="TextBox 11"/>
          <p:cNvSpPr txBox="1"/>
          <p:nvPr/>
        </p:nvSpPr>
        <p:spPr>
          <a:xfrm>
            <a:off x="2964873" y="3763972"/>
            <a:ext cx="3629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Generalised</a:t>
            </a:r>
            <a:r>
              <a:rPr lang="en-US" dirty="0" smtClean="0"/>
              <a:t> ACLE with accentuation of </a:t>
            </a:r>
            <a:r>
              <a:rPr lang="en-US" dirty="0" err="1" smtClean="0"/>
              <a:t>leisons</a:t>
            </a:r>
            <a:r>
              <a:rPr lang="en-US" dirty="0" smtClean="0"/>
              <a:t> in UV exposed sites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ystemic lupus erythematosus (SLE) is an autoimmune systemic disorder characterized by multisystem organ involvement , most commonly skin, joint and vasculature, in which organs and cells undergo damage initially mediated by tissue-binding autoantibodies and immune complexes.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1141615" y="-72586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SUBACUTE CUTANEOUS LUPUS ERYTHEMATOSUS</a:t>
            </a:r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207818" y="1371601"/>
            <a:ext cx="11616841" cy="51400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 described by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Sontheimer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1979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Initially erythematous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macules and/or papules that evolve into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hyperkeratotic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papulosquamous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annular/polycyclic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plaques.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Leisons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characteristically photosensitive commonly involves the V area of neck, shoulders, upper extremities,  trunk and the lateral face, with sparing of the central,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regions.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 lesions tend to be less transient, less edematous and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hyperkeratotic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ACLE lesions.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 to the Ro/SS‐A antigen are an almost universal finding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resolve without scarring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leave grey‐white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hypopigmentation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telangiectases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9" name="Rectangle 3"/>
          <p:cNvSpPr/>
          <p:nvPr/>
        </p:nvSpPr>
        <p:spPr>
          <a:xfrm>
            <a:off x="1097280" y="2718185"/>
            <a:ext cx="804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3"/>
          <p:cNvSpPr/>
          <p:nvPr/>
        </p:nvSpPr>
        <p:spPr>
          <a:xfrm>
            <a:off x="1260763" y="4041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PalatinoLTStd-Roman"/>
              </a:rPr>
              <a:t>.</a:t>
            </a:r>
            <a:endParaRPr lang="en-US" dirty="0"/>
          </a:p>
        </p:txBody>
      </p:sp>
      <p:sp>
        <p:nvSpPr>
          <p:cNvPr id="1048656" name="Rectangle 4"/>
          <p:cNvSpPr/>
          <p:nvPr/>
        </p:nvSpPr>
        <p:spPr>
          <a:xfrm>
            <a:off x="401782" y="3694720"/>
            <a:ext cx="108758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for development of SLE in patients with SCLE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papulosquamous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leu-kopenia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titer of antinuclear antibody (ANA) (&gt;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1:640)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anti-dsDNA antibodies.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7" name="Rectangle 5"/>
          <p:cNvSpPr/>
          <p:nvPr/>
        </p:nvSpPr>
        <p:spPr>
          <a:xfrm>
            <a:off x="360217" y="357895"/>
            <a:ext cx="106957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autoimmune diseases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Sjögren’s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syndrome,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rheumatoid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arthritis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Hashimoto’s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thyroiditis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Sweet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porphyria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cutanea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gluten-sensitive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enteropathy,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Crohn’s disease.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8736" y="540238"/>
            <a:ext cx="6359857" cy="3717865"/>
          </a:xfrm>
          <a:prstGeom prst="rect">
            <a:avLst/>
          </a:prstGeom>
        </p:spPr>
      </p:pic>
      <p:sp>
        <p:nvSpPr>
          <p:cNvPr id="1048658" name="TextBox 3"/>
          <p:cNvSpPr txBox="1"/>
          <p:nvPr/>
        </p:nvSpPr>
        <p:spPr>
          <a:xfrm>
            <a:off x="3207226" y="4780004"/>
            <a:ext cx="5540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Papulosquamous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SCLE over extensor aspect of forearm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346" y="673157"/>
            <a:ext cx="6878471" cy="3867130"/>
          </a:xfrm>
          <a:prstGeom prst="rect">
            <a:avLst/>
          </a:prstGeom>
        </p:spPr>
      </p:pic>
      <p:sp>
        <p:nvSpPr>
          <p:cNvPr id="1048659" name="Rectangle 2"/>
          <p:cNvSpPr/>
          <p:nvPr/>
        </p:nvSpPr>
        <p:spPr>
          <a:xfrm>
            <a:off x="2085035" y="473762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Annular SCLE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leisons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back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45734" name="Straight Arrow Connector 4"/>
          <p:cNvCxnSpPr>
            <a:cxnSpLocks/>
          </p:cNvCxnSpPr>
          <p:nvPr/>
        </p:nvCxnSpPr>
        <p:spPr>
          <a:xfrm>
            <a:off x="6837529" y="2606722"/>
            <a:ext cx="1569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0" name="Rectangle 5"/>
          <p:cNvSpPr/>
          <p:nvPr/>
        </p:nvSpPr>
        <p:spPr>
          <a:xfrm>
            <a:off x="8447965" y="2331093"/>
            <a:ext cx="28387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area of hypopigmentation without scarring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1166552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CUTANEOUS LUPUS  ERYTHEMATOSUS </a:t>
            </a:r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CCLE is classic DLE which can be</a:t>
            </a:r>
          </a:p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localized ( head and neck)</a:t>
            </a:r>
          </a:p>
          <a:p>
            <a:pPr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disseminated ( above and below neck)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sharply demarcated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discoid,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erythematous plaques covered by a prominent, adherent scale that extends into the orifices of dilated hair follicles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keratotic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spikes similar in appearance to carpet tacks can be seen to project from the undersurface of the scale (i.e.,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“carpet tack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sign)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risk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developing SLE </a:t>
            </a:r>
          </a:p>
          <a:p>
            <a:pPr>
              <a:buNone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disseminated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22% </a:t>
            </a:r>
          </a:p>
          <a:p>
            <a:pPr>
              <a:buNone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localized DLE is 1-2%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512" y="473471"/>
            <a:ext cx="5389419" cy="3543300"/>
          </a:xfrm>
          <a:prstGeom prst="rect">
            <a:avLst/>
          </a:prstGeom>
        </p:spPr>
      </p:pic>
      <p:sp>
        <p:nvSpPr>
          <p:cNvPr id="1048665" name="TextBox 7"/>
          <p:cNvSpPr txBox="1"/>
          <p:nvPr/>
        </p:nvSpPr>
        <p:spPr>
          <a:xfrm>
            <a:off x="2033517" y="4260583"/>
            <a:ext cx="8775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Sharply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demarcated, round-to-ovoid slightly indurated, erythematous plaques on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face showing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hyperkeratosis,dermal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atrophy.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Noninflamed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areas of hypopigmentation and scarring mark the sites of prior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8927" y="491319"/>
            <a:ext cx="6116736" cy="4358172"/>
          </a:xfrm>
          <a:prstGeom prst="rect">
            <a:avLst/>
          </a:prstGeom>
        </p:spPr>
      </p:pic>
      <p:sp>
        <p:nvSpPr>
          <p:cNvPr id="1048666" name="Rectangle 2"/>
          <p:cNvSpPr/>
          <p:nvPr/>
        </p:nvSpPr>
        <p:spPr>
          <a:xfrm>
            <a:off x="8407022" y="3010302"/>
            <a:ext cx="330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Confluent lesions on the scalp have resulted in scarring alopecia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3985" y="563098"/>
            <a:ext cx="6115175" cy="3094502"/>
          </a:xfrm>
          <a:prstGeom prst="rect">
            <a:avLst/>
          </a:prstGeom>
        </p:spPr>
      </p:pic>
      <p:sp>
        <p:nvSpPr>
          <p:cNvPr id="1048667" name="TextBox 3"/>
          <p:cNvSpPr txBox="1"/>
          <p:nvPr/>
        </p:nvSpPr>
        <p:spPr>
          <a:xfrm>
            <a:off x="2673985" y="4195796"/>
            <a:ext cx="6292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Eythematous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plaques over dorsum of hand in disseminated DLE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164" y="1116142"/>
            <a:ext cx="7519917" cy="3414917"/>
          </a:xfrm>
          <a:prstGeom prst="rect">
            <a:avLst/>
          </a:prstGeom>
        </p:spPr>
      </p:pic>
      <p:sp>
        <p:nvSpPr>
          <p:cNvPr id="1048671" name="Rectangle 2"/>
          <p:cNvSpPr/>
          <p:nvPr/>
        </p:nvSpPr>
        <p:spPr>
          <a:xfrm>
            <a:off x="2183374" y="4991249"/>
            <a:ext cx="72474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 of DLE in ear showing follicular plugging and scarring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/>
          <p:cNvPicPr>
            <a:picLocks noChangeAspect="1"/>
          </p:cNvPicPr>
          <p:nvPr/>
        </p:nvPicPr>
        <p:blipFill rotWithShape="1">
          <a:blip r:embed="rId2" cstate="print"/>
          <a:srcRect b="11545"/>
          <a:stretch>
            <a:fillRect/>
          </a:stretch>
        </p:blipFill>
        <p:spPr>
          <a:xfrm>
            <a:off x="788735" y="257511"/>
            <a:ext cx="5568287" cy="3684895"/>
          </a:xfrm>
          <a:prstGeom prst="rect">
            <a:avLst/>
          </a:prstGeom>
        </p:spPr>
      </p:pic>
      <p:sp>
        <p:nvSpPr>
          <p:cNvPr id="1048676" name="Rectangle 2"/>
          <p:cNvSpPr/>
          <p:nvPr/>
        </p:nvSpPr>
        <p:spPr>
          <a:xfrm>
            <a:off x="1822239" y="4039663"/>
            <a:ext cx="3501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Hypertrophic/verrucous DLE</a:t>
            </a:r>
          </a:p>
        </p:txBody>
      </p:sp>
      <p:pic>
        <p:nvPicPr>
          <p:cNvPr id="209716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9599" y="983676"/>
            <a:ext cx="2761727" cy="2658086"/>
          </a:xfrm>
          <a:prstGeom prst="rect">
            <a:avLst/>
          </a:prstGeom>
        </p:spPr>
      </p:pic>
      <p:sp>
        <p:nvSpPr>
          <p:cNvPr id="1048677" name="Rectangle 4"/>
          <p:cNvSpPr/>
          <p:nvPr/>
        </p:nvSpPr>
        <p:spPr>
          <a:xfrm>
            <a:off x="6681849" y="36417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Lupus </a:t>
            </a:r>
            <a:r>
              <a:rPr lang="en-US" dirty="0" err="1"/>
              <a:t>profundus</a:t>
            </a:r>
            <a:r>
              <a:rPr lang="en-US" dirty="0"/>
              <a:t>  showing atrophy and deep </a:t>
            </a:r>
            <a:r>
              <a:rPr lang="en-US" dirty="0" err="1"/>
              <a:t>saucerized</a:t>
            </a:r>
            <a:r>
              <a:rPr lang="en-US" dirty="0"/>
              <a:t>  depressions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idx="4294967295"/>
          </p:nvPr>
        </p:nvSpPr>
        <p:spPr>
          <a:xfrm>
            <a:off x="1300163" y="815975"/>
            <a:ext cx="10891837" cy="505301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 :  females 15-44 years age group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people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age , gender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ethinicity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susceptible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: 3.8 per 1,00,000 per year in U.K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Male:female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1:7 to 1:15 (90 percent of patients are women of child bearing age)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times more common in black people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7979" y="900755"/>
            <a:ext cx="5718016" cy="3710835"/>
          </a:xfrm>
          <a:prstGeom prst="rect">
            <a:avLst/>
          </a:prstGeom>
        </p:spPr>
      </p:pic>
      <p:sp>
        <p:nvSpPr>
          <p:cNvPr id="1048678" name="Rectangle 2"/>
          <p:cNvSpPr/>
          <p:nvPr/>
        </p:nvSpPr>
        <p:spPr>
          <a:xfrm>
            <a:off x="2649492" y="4950306"/>
            <a:ext cx="67297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 of DLE involving the mucosal surface of lower 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Actinic Lichen planus, lichen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planopilaris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Jessner’s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lymphocytic infiltrate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Polymorphous light eruption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Sarcoidosis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Lymphocytoma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cutis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Granuloma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faciale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Lupus vulgaris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1"/>
          <p:cNvSpPr/>
          <p:nvPr/>
        </p:nvSpPr>
        <p:spPr>
          <a:xfrm>
            <a:off x="658368" y="121921"/>
            <a:ext cx="1074115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HISTOPATHOLOGY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Hyperkeratosis with Follicular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plugging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Apoptotic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keratinocytes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Epidermal atrophy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Basement membrane thickening (greatest in discoid lupus erythematosus)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Hydropic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degeneration of the basal layer is seen with upper dermal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Lymphocytic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dermatitis with basal layer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liquifective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degeneration 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Perivascular and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periadnexal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lymphohistiocytic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infiltrate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Dermal mucinosis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1"/>
          <p:cNvSpPr/>
          <p:nvPr/>
        </p:nvSpPr>
        <p:spPr>
          <a:xfrm>
            <a:off x="595191" y="691066"/>
            <a:ext cx="114715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out of 3 essential for diagnosis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Liquefactive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degeneration of basal cell layer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epidermis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Degenerative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the connective tissue consisting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halinization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fibrinoid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change, most marked immediately below the epidermis</a:t>
            </a:r>
          </a:p>
          <a:p>
            <a:pPr marL="342900" indent="-342900">
              <a:buAutoNum type="arabicPeriod" startAt="2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 startAt="3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Patchy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dermal lymphocytic infiltrate with few plasma cells and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histiocytes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around the appendages, which may be atrophic</a:t>
            </a:r>
          </a:p>
          <a:p>
            <a:pPr marL="342900" indent="-342900">
              <a:buAutoNum type="arabicPeriod" startAt="3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83" name="TextBox 2"/>
          <p:cNvSpPr txBox="1"/>
          <p:nvPr/>
        </p:nvSpPr>
        <p:spPr>
          <a:xfrm>
            <a:off x="1485207" y="367902"/>
            <a:ext cx="919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 idx="4294967295"/>
          </p:nvPr>
        </p:nvSpPr>
        <p:spPr>
          <a:xfrm>
            <a:off x="1288473" y="0"/>
            <a:ext cx="10058400" cy="12795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EXTRACUTANEOUS MANIFESTATIONS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85" name="Rectangle 3"/>
          <p:cNvSpPr/>
          <p:nvPr/>
        </p:nvSpPr>
        <p:spPr>
          <a:xfrm>
            <a:off x="898685" y="1207827"/>
            <a:ext cx="104047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Fever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fatigue, malaise, weight loss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anorexia</a:t>
            </a:r>
          </a:p>
          <a:p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Musculoskeletal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small joint arthralgia, arthritis, 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deforming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deforming), morning stiffness, Myalgia/myositis, Tendinitis, Avascular (aseptic) bone necrosis.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Anemia (Normocytic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normochromic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/Hemolytic)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Leukopenia ( &lt;4000/µl 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Lymphopenia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&lt;1000/µl 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thrombocytopenia (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&lt;1,00,000/µl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lymphadenopathy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splenomegaly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Rectangle 1"/>
          <p:cNvSpPr/>
          <p:nvPr/>
        </p:nvSpPr>
        <p:spPr>
          <a:xfrm>
            <a:off x="595745" y="335112"/>
            <a:ext cx="103770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Cardiopulmonary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Pleurisy, pleural effusions, aseptic pneumonitis, pulmonary,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hemorrhage 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Pericarditis, tachycardia, cardiomegaly, congestive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heart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failure, arrhythmias, conduction defects, coronary arteritis,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Libman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-Sacks endocardi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5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Renal: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 ≥500mg/24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cellular casts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nephrotic syndrome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end-stage renal disease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6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Neuropsychiatric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cognitive disorder, mood disorder, headache, seizures, mono-poly  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neuropathy, stroke , TIA, acute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state, acute meningitis,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myelopathy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7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nonspecific ( nausea,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 , diarrhea ),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mesenteric vasculitis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Pancreatitis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Peritonitis, ascites Hepatomegaly, chronic active hepatitis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1"/>
          <p:cNvSpPr/>
          <p:nvPr/>
        </p:nvSpPr>
        <p:spPr>
          <a:xfrm>
            <a:off x="581891" y="609600"/>
            <a:ext cx="109173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Ocular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Conjunctivitis,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episcleritis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Blindness secondary to central retinal artery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occlusion,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Keratoconjunctivitis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sicca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Thrombosis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venous, arterial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extBox 1"/>
          <p:cNvSpPr txBox="1"/>
          <p:nvPr/>
        </p:nvSpPr>
        <p:spPr>
          <a:xfrm>
            <a:off x="2535383" y="26323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induced systemic lupus erythematosus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89" name="Rectangle 2"/>
          <p:cNvSpPr/>
          <p:nvPr/>
        </p:nvSpPr>
        <p:spPr>
          <a:xfrm>
            <a:off x="1149927" y="1102578"/>
            <a:ext cx="1050174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inducing SLE</a:t>
            </a:r>
          </a:p>
          <a:p>
            <a:endParaRPr lang="en-US" dirty="0"/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Hydralazine (high risk)                                        valproate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Minocycline                                                        infliximab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Isoniazid                                                              procainamide(high risk)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                                                             chlorpromazine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Penicillamine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terbinafine                                                  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Inhibits binding of complement c4 with subsequent lack of complement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methylation inhibition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extBox 1"/>
          <p:cNvSpPr txBox="1"/>
          <p:nvPr/>
        </p:nvSpPr>
        <p:spPr>
          <a:xfrm>
            <a:off x="1468583" y="318655"/>
            <a:ext cx="92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drug-induced SLE and spontaneous SLE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91" name="Rectangle 2"/>
          <p:cNvSpPr/>
          <p:nvPr/>
        </p:nvSpPr>
        <p:spPr>
          <a:xfrm>
            <a:off x="595746" y="1595922"/>
            <a:ext cx="109866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uncommon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black people,</a:t>
            </a:r>
          </a:p>
          <a:p>
            <a:pPr marL="457200" indent="-457200">
              <a:buAutoNum type="arabicPeriod" startAt="2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pPr marL="457200" indent="-457200">
              <a:buAutoNum type="arabicPeriod" startAt="2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and central nervous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involvement  infrequent</a:t>
            </a:r>
          </a:p>
          <a:p>
            <a:pPr marL="457200" indent="-457200">
              <a:buAutoNum type="arabicPeriod" startAt="2"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antihistone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are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</a:p>
          <a:p>
            <a:pPr marL="457200" indent="-457200">
              <a:buAutoNum type="arabicPeriod" startAt="2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anti‐DNA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are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is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</a:p>
          <a:p>
            <a:pPr marL="457200" indent="-457200">
              <a:buAutoNum type="arabicPeriod" startAt="2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lesion is uncommon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404554" y="217330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 in pregnancy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complicated pregnancies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activity status.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Worsening of SLE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uncommon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remission 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lupus activity in the 6 months before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lowers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chances of 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flare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lupus nephritis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poses the greatest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pre‐eclampsia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one‐third will have preterm delivery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one third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have a caesarian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complex deposition 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trophoblast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basement membrane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passage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982980" y="286605"/>
            <a:ext cx="10058400" cy="807411"/>
          </a:xfrm>
        </p:spPr>
        <p:txBody>
          <a:bodyPr>
            <a:normAutofit/>
          </a:bodyPr>
          <a:lstStyle/>
          <a:p>
            <a:r>
              <a:rPr lang="en-US" dirty="0" smtClean="0"/>
              <a:t>Pathogenesis and Etiology </a:t>
            </a:r>
            <a:endParaRPr lang="en-US" dirty="0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982980" y="1715105"/>
            <a:ext cx="10058400" cy="4023360"/>
          </a:xfrm>
        </p:spPr>
        <p:txBody>
          <a:bodyPr>
            <a:normAutofit fontScale="84375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susceptibility genes and environmental factors result in abnormal immune responses which vary between different patients: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innate immunity ( dendritic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cells,monocytes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/macrophages) by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DNA, DNA in immune complexes, viral DNA/RNA and RNA in RNA/protein self antigens.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activation thresholds and abnormal activation pathways in adaptive immunity cells.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Ineffective regulatory CD4+ and CD8+ T cells, B cells and myeloid derived suppressor cells.</a:t>
            </a:r>
          </a:p>
          <a:p>
            <a:pPr marL="457200" indent="-457200" algn="just">
              <a:lnSpc>
                <a:spcPct val="16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clearance of immune complexes and apoptotic cells.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lupus </a:t>
            </a:r>
            <a:r>
              <a:rPr lang="en-US" dirty="0" err="1" smtClean="0"/>
              <a:t>eyrthematosus</a:t>
            </a:r>
            <a:endParaRPr lang="en-US" dirty="0"/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>
          <a:xfrm>
            <a:off x="605642" y="1737360"/>
            <a:ext cx="10550039" cy="413173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passage of maternal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offsprings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mothers positive for anti-Ro/SS-A with or without clinical evidence of lupus or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sjogren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 clinical manifestations are cutaneous lesions and congenital heart block (CHB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Incidence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prevalence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heart block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-1–2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lupus -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8–10% in 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children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mothers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for the Ro antibody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1"/>
          <p:cNvSpPr/>
          <p:nvPr/>
        </p:nvSpPr>
        <p:spPr>
          <a:xfrm>
            <a:off x="273133" y="380011"/>
            <a:ext cx="116615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Neonates may present up to the age of 12–16 weeks postpartum.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 The condition affects the sexes equally.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Ro/SSA antibody is strongly associated with NLE, being present in 82–100% of infants and 92–100%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mothers</a:t>
            </a:r>
          </a:p>
          <a:p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Cutaneous features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a.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leisons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present at birth or occur in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weeks of life.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b.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erythematous, slightly scaly eruption 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and periorbital skin 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raccoon sign/owl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scalp,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trunk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extremities, neck and intertriginous areas involved in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frequency.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features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a.  Complete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block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b.   Associated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:-pericardial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effusions, pleural effusions, ascites,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intrauterine growth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retardation and hydrops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fetalis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Thrombocytopenia, hepatomegaly and splenomegaly may also be present.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Rectangle 1"/>
          <p:cNvSpPr/>
          <p:nvPr/>
        </p:nvSpPr>
        <p:spPr>
          <a:xfrm>
            <a:off x="394979" y="287379"/>
            <a:ext cx="115753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rash may be confused with congenital infections or inherited disorders such as Bloom,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Cockayne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Rothmund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–Thompson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syndromes</a:t>
            </a:r>
          </a:p>
          <a:p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pneumonitis,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haemochromatosis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aseptic meningitis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myelopathy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myasthenia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gravis,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spastic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paraparesis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chondrodysplasia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punctata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457200" indent="-457200">
              <a:buAutoNum type="alphaL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biopsy is usually required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diagnosis; exclusion of infection, or the rare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inherited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syndromes mentioned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 Antibody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child and mother.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 Cardiac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to assess cardiac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Rectangle 1"/>
          <p:cNvSpPr/>
          <p:nvPr/>
        </p:nvSpPr>
        <p:spPr>
          <a:xfrm>
            <a:off x="428571" y="228002"/>
            <a:ext cx="10722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of at‐risk pregnancies.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steroids or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antimalarials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(first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weeks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pregnancy) /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Plasmaphoresis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times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weekly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systemic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gestation  given to the mother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both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cutaneous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cardiac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 lesions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Sun avoidance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low‐potency topical steroids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Antimalarials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skin disease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telangiectasia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(tunable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laser) 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problems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pacing for congenital heart block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extBox 7"/>
          <p:cNvSpPr txBox="1"/>
          <p:nvPr/>
        </p:nvSpPr>
        <p:spPr>
          <a:xfrm>
            <a:off x="1787237" y="267932"/>
            <a:ext cx="896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IN SYSTEMIC LUPUS ERYTHEMATOSUS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4304" name="Table 11"/>
          <p:cNvGraphicFramePr>
            <a:graphicFrameLocks noGrp="1"/>
          </p:cNvGraphicFramePr>
          <p:nvPr/>
        </p:nvGraphicFramePr>
        <p:xfrm>
          <a:off x="346365" y="858982"/>
          <a:ext cx="11291455" cy="623454"/>
        </p:xfrm>
        <a:graphic>
          <a:graphicData uri="http://schemas.openxmlformats.org/drawingml/2006/table">
            <a:tbl>
              <a:tblPr/>
              <a:tblGrid>
                <a:gridCol w="11291455"/>
              </a:tblGrid>
              <a:tr h="623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5" name="Table 12"/>
          <p:cNvGraphicFramePr>
            <a:graphicFrameLocks noGrp="1"/>
          </p:cNvGraphicFramePr>
          <p:nvPr/>
        </p:nvGraphicFramePr>
        <p:xfrm>
          <a:off x="318655" y="872836"/>
          <a:ext cx="2660072" cy="5757950"/>
        </p:xfrm>
        <a:graphic>
          <a:graphicData uri="http://schemas.openxmlformats.org/drawingml/2006/table">
            <a:tbl>
              <a:tblPr/>
              <a:tblGrid>
                <a:gridCol w="2660072"/>
              </a:tblGrid>
              <a:tr h="57579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ANTIBODY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6" name="Table 13"/>
          <p:cNvGraphicFramePr>
            <a:graphicFrameLocks noGrp="1"/>
          </p:cNvGraphicFramePr>
          <p:nvPr/>
        </p:nvGraphicFramePr>
        <p:xfrm>
          <a:off x="2978729" y="844282"/>
          <a:ext cx="1510145" cy="5786505"/>
        </p:xfrm>
        <a:graphic>
          <a:graphicData uri="http://schemas.openxmlformats.org/drawingml/2006/table">
            <a:tbl>
              <a:tblPr/>
              <a:tblGrid>
                <a:gridCol w="1510145"/>
              </a:tblGrid>
              <a:tr h="5786505">
                <a:tc>
                  <a:txBody>
                    <a:bodyPr/>
                    <a:lstStyle/>
                    <a:p>
                      <a:r>
                        <a:rPr lang="en-US" dirty="0" smtClean="0"/>
                        <a:t>PREVALANCE</a:t>
                      </a:r>
                    </a:p>
                    <a:p>
                      <a:r>
                        <a:rPr lang="en-US" dirty="0" smtClean="0"/>
                        <a:t>       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7" name="Table 14"/>
          <p:cNvGraphicFramePr>
            <a:graphicFrameLocks noGrp="1"/>
          </p:cNvGraphicFramePr>
          <p:nvPr/>
        </p:nvGraphicFramePr>
        <p:xfrm>
          <a:off x="4516582" y="858984"/>
          <a:ext cx="2507673" cy="5771803"/>
        </p:xfrm>
        <a:graphic>
          <a:graphicData uri="http://schemas.openxmlformats.org/drawingml/2006/table">
            <a:tbl>
              <a:tblPr/>
              <a:tblGrid>
                <a:gridCol w="2507673"/>
              </a:tblGrid>
              <a:tr h="5771803">
                <a:tc>
                  <a:txBody>
                    <a:bodyPr/>
                    <a:lstStyle/>
                    <a:p>
                      <a:r>
                        <a:rPr lang="en-US" dirty="0" smtClean="0"/>
                        <a:t>ANTIGEN RECOGNISED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8" name="Table 15"/>
          <p:cNvGraphicFramePr>
            <a:graphicFrameLocks noGrp="1"/>
          </p:cNvGraphicFramePr>
          <p:nvPr/>
        </p:nvGraphicFramePr>
        <p:xfrm>
          <a:off x="7024255" y="872838"/>
          <a:ext cx="4613564" cy="5757949"/>
        </p:xfrm>
        <a:graphic>
          <a:graphicData uri="http://schemas.openxmlformats.org/drawingml/2006/table">
            <a:tbl>
              <a:tblPr/>
              <a:tblGrid>
                <a:gridCol w="4613564"/>
              </a:tblGrid>
              <a:tr h="5757949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UTILITY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9" name="Table 16"/>
          <p:cNvGraphicFramePr>
            <a:graphicFrameLocks noGrp="1"/>
          </p:cNvGraphicFramePr>
          <p:nvPr/>
        </p:nvGraphicFramePr>
        <p:xfrm>
          <a:off x="346363" y="1496291"/>
          <a:ext cx="11291455" cy="886692"/>
        </p:xfrm>
        <a:graphic>
          <a:graphicData uri="http://schemas.openxmlformats.org/drawingml/2006/table">
            <a:tbl>
              <a:tblPr/>
              <a:tblGrid>
                <a:gridCol w="11291455"/>
              </a:tblGrid>
              <a:tr h="886692">
                <a:tc>
                  <a:txBody>
                    <a:bodyPr/>
                    <a:lstStyle/>
                    <a:p>
                      <a:r>
                        <a:rPr lang="en-US" dirty="0" smtClean="0"/>
                        <a:t>Anti</a:t>
                      </a:r>
                      <a:r>
                        <a:rPr lang="en-US" baseline="0" dirty="0" smtClean="0"/>
                        <a:t> nuclear antibody                98                      multiple nuclear                 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best screening test</a:t>
                      </a:r>
                    </a:p>
                    <a:p>
                      <a:r>
                        <a:rPr lang="en-US" dirty="0" smtClean="0"/>
                        <a:t>                                                                                                                                repeated</a:t>
                      </a:r>
                      <a:r>
                        <a:rPr lang="en-US" baseline="0" dirty="0" smtClean="0"/>
                        <a:t> negative tests make SLE  unlikely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10" name="Table 17"/>
          <p:cNvGraphicFramePr>
            <a:graphicFrameLocks noGrp="1"/>
          </p:cNvGraphicFramePr>
          <p:nvPr/>
        </p:nvGraphicFramePr>
        <p:xfrm>
          <a:off x="318657" y="2396839"/>
          <a:ext cx="11291455" cy="955963"/>
        </p:xfrm>
        <a:graphic>
          <a:graphicData uri="http://schemas.openxmlformats.org/drawingml/2006/table">
            <a:tbl>
              <a:tblPr/>
              <a:tblGrid>
                <a:gridCol w="11291455"/>
              </a:tblGrid>
              <a:tr h="955963">
                <a:tc>
                  <a:txBody>
                    <a:bodyPr/>
                    <a:lstStyle/>
                    <a:p>
                      <a:r>
                        <a:rPr lang="en-US" dirty="0" smtClean="0"/>
                        <a:t>Anti</a:t>
                      </a:r>
                      <a:r>
                        <a:rPr lang="en-US" baseline="0" dirty="0" smtClean="0"/>
                        <a:t> –ds DNA                               70                       DNA                                      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specific 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                                                   correlates with disease activity, nephritis,   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                                                   vasculitis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11" name="Table 18"/>
          <p:cNvGraphicFramePr>
            <a:graphicFrameLocks noGrp="1"/>
          </p:cNvGraphicFramePr>
          <p:nvPr/>
        </p:nvGraphicFramePr>
        <p:xfrm>
          <a:off x="318655" y="3366657"/>
          <a:ext cx="11305309" cy="942109"/>
        </p:xfrm>
        <a:graphic>
          <a:graphicData uri="http://schemas.openxmlformats.org/drawingml/2006/table">
            <a:tbl>
              <a:tblPr/>
              <a:tblGrid>
                <a:gridCol w="11305309"/>
              </a:tblGrid>
              <a:tr h="942109">
                <a:tc>
                  <a:txBody>
                    <a:bodyPr/>
                    <a:lstStyle/>
                    <a:p>
                      <a:r>
                        <a:rPr lang="en-US" dirty="0" smtClean="0"/>
                        <a:t>Anti-Sm                                        25                        protein</a:t>
                      </a:r>
                      <a:r>
                        <a:rPr lang="en-US" baseline="0" dirty="0" smtClean="0"/>
                        <a:t> complexed to        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specific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    nuclear U1 RNA                   no clinical correlation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12" name="Table 19"/>
          <p:cNvGraphicFramePr>
            <a:graphicFrameLocks noGrp="1"/>
          </p:cNvGraphicFramePr>
          <p:nvPr/>
        </p:nvGraphicFramePr>
        <p:xfrm>
          <a:off x="332510" y="4308764"/>
          <a:ext cx="11291453" cy="872836"/>
        </p:xfrm>
        <a:graphic>
          <a:graphicData uri="http://schemas.openxmlformats.org/drawingml/2006/table">
            <a:tbl>
              <a:tblPr/>
              <a:tblGrid>
                <a:gridCol w="11291453"/>
              </a:tblGrid>
              <a:tr h="872836">
                <a:tc>
                  <a:txBody>
                    <a:bodyPr/>
                    <a:lstStyle/>
                    <a:p>
                      <a:r>
                        <a:rPr lang="en-US" dirty="0" smtClean="0"/>
                        <a:t>Anti-RNP                                       40                        protein complexed to        not specific</a:t>
                      </a:r>
                    </a:p>
                    <a:p>
                      <a:r>
                        <a:rPr lang="en-US" dirty="0" smtClean="0"/>
                        <a:t>                                                                                    U1</a:t>
                      </a:r>
                      <a:r>
                        <a:rPr lang="en-US" baseline="0" dirty="0" smtClean="0"/>
                        <a:t> RNA                                 more common in blacks than whites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13" name="Table 20"/>
          <p:cNvGraphicFramePr>
            <a:graphicFrameLocks noGrp="1"/>
          </p:cNvGraphicFramePr>
          <p:nvPr/>
        </p:nvGraphicFramePr>
        <p:xfrm>
          <a:off x="346363" y="5167746"/>
          <a:ext cx="11277600" cy="1463040"/>
        </p:xfrm>
        <a:graphic>
          <a:graphicData uri="http://schemas.openxmlformats.org/drawingml/2006/table">
            <a:tbl>
              <a:tblPr/>
              <a:tblGrid>
                <a:gridCol w="11277600"/>
              </a:tblGrid>
              <a:tr h="706582">
                <a:tc>
                  <a:txBody>
                    <a:bodyPr/>
                    <a:lstStyle/>
                    <a:p>
                      <a:r>
                        <a:rPr lang="en-US" dirty="0" smtClean="0"/>
                        <a:t>Anti-Ro(SS-A)</a:t>
                      </a:r>
                      <a:r>
                        <a:rPr lang="en-US" baseline="0" dirty="0" smtClean="0"/>
                        <a:t>                               30                         protein complexed to        not specific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      </a:t>
                      </a:r>
                      <a:r>
                        <a:rPr lang="en-US" baseline="0" dirty="0" err="1" smtClean="0"/>
                        <a:t>hY</a:t>
                      </a:r>
                      <a:r>
                        <a:rPr lang="en-US" baseline="0" dirty="0" smtClean="0"/>
                        <a:t> RNA                                associated with sicca syndrome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                                                    predisposes to SCLE and to neonatal lupus 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                                                    with congenital heart block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                                                    decreased risk for nephritis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4" name="Table 3"/>
          <p:cNvGraphicFramePr>
            <a:graphicFrameLocks noGrp="1"/>
          </p:cNvGraphicFramePr>
          <p:nvPr/>
        </p:nvGraphicFramePr>
        <p:xfrm>
          <a:off x="637310" y="443345"/>
          <a:ext cx="11069783" cy="5527964"/>
        </p:xfrm>
        <a:graphic>
          <a:graphicData uri="http://schemas.openxmlformats.org/drawingml/2006/table">
            <a:tbl>
              <a:tblPr/>
              <a:tblGrid>
                <a:gridCol w="11069783"/>
              </a:tblGrid>
              <a:tr h="55279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15" name="Table 4"/>
          <p:cNvGraphicFramePr>
            <a:graphicFrameLocks noGrp="1"/>
          </p:cNvGraphicFramePr>
          <p:nvPr/>
        </p:nvGraphicFramePr>
        <p:xfrm>
          <a:off x="651164" y="429492"/>
          <a:ext cx="2161309" cy="5555671"/>
        </p:xfrm>
        <a:graphic>
          <a:graphicData uri="http://schemas.openxmlformats.org/drawingml/2006/table">
            <a:tbl>
              <a:tblPr/>
              <a:tblGrid>
                <a:gridCol w="2161309"/>
              </a:tblGrid>
              <a:tr h="55556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16" name="Table 5"/>
          <p:cNvGraphicFramePr>
            <a:graphicFrameLocks noGrp="1"/>
          </p:cNvGraphicFramePr>
          <p:nvPr/>
        </p:nvGraphicFramePr>
        <p:xfrm>
          <a:off x="2826328" y="429491"/>
          <a:ext cx="1759528" cy="5555673"/>
        </p:xfrm>
        <a:graphic>
          <a:graphicData uri="http://schemas.openxmlformats.org/drawingml/2006/table">
            <a:tbl>
              <a:tblPr/>
              <a:tblGrid>
                <a:gridCol w="1759528"/>
              </a:tblGrid>
              <a:tr h="5555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17" name="Table 6"/>
          <p:cNvGraphicFramePr>
            <a:graphicFrameLocks noGrp="1"/>
          </p:cNvGraphicFramePr>
          <p:nvPr/>
        </p:nvGraphicFramePr>
        <p:xfrm>
          <a:off x="4613564" y="471054"/>
          <a:ext cx="2576947" cy="5514108"/>
        </p:xfrm>
        <a:graphic>
          <a:graphicData uri="http://schemas.openxmlformats.org/drawingml/2006/table">
            <a:tbl>
              <a:tblPr/>
              <a:tblGrid>
                <a:gridCol w="2576947"/>
              </a:tblGrid>
              <a:tr h="551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18" name="Table 7"/>
          <p:cNvGraphicFramePr>
            <a:graphicFrameLocks noGrp="1"/>
          </p:cNvGraphicFramePr>
          <p:nvPr/>
        </p:nvGraphicFramePr>
        <p:xfrm>
          <a:off x="637310" y="457202"/>
          <a:ext cx="11055927" cy="692727"/>
        </p:xfrm>
        <a:graphic>
          <a:graphicData uri="http://schemas.openxmlformats.org/drawingml/2006/table">
            <a:tbl>
              <a:tblPr/>
              <a:tblGrid>
                <a:gridCol w="11055927"/>
              </a:tblGrid>
              <a:tr h="692727">
                <a:tc>
                  <a:txBody>
                    <a:bodyPr/>
                    <a:lstStyle/>
                    <a:p>
                      <a:r>
                        <a:rPr lang="en-US" dirty="0" smtClean="0"/>
                        <a:t>Anti-La(SS-B)                     10                            protein complexed</a:t>
                      </a:r>
                      <a:r>
                        <a:rPr lang="en-US" baseline="0" dirty="0" smtClean="0"/>
                        <a:t> with        decrease risk of nephritis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</a:t>
                      </a:r>
                      <a:r>
                        <a:rPr lang="en-US" baseline="0" dirty="0" err="1" smtClean="0"/>
                        <a:t>hY</a:t>
                      </a:r>
                      <a:r>
                        <a:rPr lang="en-US" baseline="0" dirty="0" smtClean="0"/>
                        <a:t> RNA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19" name="Table 8"/>
          <p:cNvGraphicFramePr>
            <a:graphicFrameLocks noGrp="1"/>
          </p:cNvGraphicFramePr>
          <p:nvPr/>
        </p:nvGraphicFramePr>
        <p:xfrm>
          <a:off x="665020" y="1177638"/>
          <a:ext cx="11042073" cy="928255"/>
        </p:xfrm>
        <a:graphic>
          <a:graphicData uri="http://schemas.openxmlformats.org/drawingml/2006/table">
            <a:tbl>
              <a:tblPr/>
              <a:tblGrid>
                <a:gridCol w="11042073"/>
              </a:tblGrid>
              <a:tr h="92825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Antihistone</a:t>
                      </a:r>
                      <a:r>
                        <a:rPr lang="en-US" dirty="0" smtClean="0"/>
                        <a:t>                        70                              histone protein</a:t>
                      </a:r>
                      <a:r>
                        <a:rPr lang="en-US" baseline="0" dirty="0" smtClean="0"/>
                        <a:t>                     more frequent in drug-induced lupus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20" name="Table 9"/>
          <p:cNvGraphicFramePr>
            <a:graphicFrameLocks noGrp="1"/>
          </p:cNvGraphicFramePr>
          <p:nvPr/>
        </p:nvGraphicFramePr>
        <p:xfrm>
          <a:off x="637310" y="2133600"/>
          <a:ext cx="11055927" cy="914400"/>
        </p:xfrm>
        <a:graphic>
          <a:graphicData uri="http://schemas.openxmlformats.org/drawingml/2006/table">
            <a:tbl>
              <a:tblPr/>
              <a:tblGrid>
                <a:gridCol w="11055927"/>
              </a:tblGrid>
              <a:tr h="817418">
                <a:tc>
                  <a:txBody>
                    <a:bodyPr/>
                    <a:lstStyle/>
                    <a:p>
                      <a:r>
                        <a:rPr lang="en-US" dirty="0" smtClean="0"/>
                        <a:t>Antiphospholipid              50                            phospholipids, beta</a:t>
                      </a:r>
                      <a:r>
                        <a:rPr lang="en-US" baseline="0" dirty="0" smtClean="0"/>
                        <a:t> 1            predisposes to clotting, fetal loss, 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                                                    thrombocytopenia</a:t>
                      </a:r>
                    </a:p>
                    <a:p>
                      <a:r>
                        <a:rPr lang="en-US" baseline="0" dirty="0" smtClean="0"/>
                        <a:t>                                                                            glycoprotein, prothrombin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21" name="Table 10"/>
          <p:cNvGraphicFramePr>
            <a:graphicFrameLocks noGrp="1"/>
          </p:cNvGraphicFramePr>
          <p:nvPr/>
        </p:nvGraphicFramePr>
        <p:xfrm>
          <a:off x="665019" y="3061854"/>
          <a:ext cx="11014364" cy="858982"/>
        </p:xfrm>
        <a:graphic>
          <a:graphicData uri="http://schemas.openxmlformats.org/drawingml/2006/table">
            <a:tbl>
              <a:tblPr/>
              <a:tblGrid>
                <a:gridCol w="11014364"/>
              </a:tblGrid>
              <a:tr h="85898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Antierythrocyte</a:t>
                      </a:r>
                      <a:r>
                        <a:rPr lang="en-US" dirty="0" smtClean="0"/>
                        <a:t>                60                            erythrocyte </a:t>
                      </a:r>
                      <a:r>
                        <a:rPr lang="en-US" dirty="0" err="1" smtClean="0"/>
                        <a:t>mb</a:t>
                      </a:r>
                      <a:r>
                        <a:rPr lang="en-US" dirty="0" smtClean="0"/>
                        <a:t>                      measured as direct comb</a:t>
                      </a:r>
                      <a:r>
                        <a:rPr lang="en-US" baseline="0" dirty="0" smtClean="0"/>
                        <a:t> test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22" name="Table 11"/>
          <p:cNvGraphicFramePr>
            <a:graphicFrameLocks noGrp="1"/>
          </p:cNvGraphicFramePr>
          <p:nvPr/>
        </p:nvGraphicFramePr>
        <p:xfrm>
          <a:off x="651164" y="3948545"/>
          <a:ext cx="11069781" cy="762000"/>
        </p:xfrm>
        <a:graphic>
          <a:graphicData uri="http://schemas.openxmlformats.org/drawingml/2006/table">
            <a:tbl>
              <a:tblPr/>
              <a:tblGrid>
                <a:gridCol w="11069781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Antiplatelet                        30</a:t>
                      </a:r>
                      <a:r>
                        <a:rPr lang="en-US" baseline="0" dirty="0" smtClean="0"/>
                        <a:t>                            antigens on platelets             associated with thrombocytopenia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23" name="Table 12"/>
          <p:cNvGraphicFramePr>
            <a:graphicFrameLocks noGrp="1"/>
          </p:cNvGraphicFramePr>
          <p:nvPr/>
        </p:nvGraphicFramePr>
        <p:xfrm>
          <a:off x="623455" y="4710547"/>
          <a:ext cx="11097491" cy="678873"/>
        </p:xfrm>
        <a:graphic>
          <a:graphicData uri="http://schemas.openxmlformats.org/drawingml/2006/table">
            <a:tbl>
              <a:tblPr/>
              <a:tblGrid>
                <a:gridCol w="11097491"/>
              </a:tblGrid>
              <a:tr h="6788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Antineuronal</a:t>
                      </a:r>
                      <a:r>
                        <a:rPr lang="en-US" dirty="0" smtClean="0"/>
                        <a:t>                     60                            neuronal and lymphocyte     positive test in CSF</a:t>
                      </a:r>
                      <a:r>
                        <a:rPr lang="en-US" baseline="0" dirty="0" smtClean="0"/>
                        <a:t> correlates with CNS lupus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                                        surface antigens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24" name="Table 13"/>
          <p:cNvGraphicFramePr>
            <a:graphicFrameLocks noGrp="1"/>
          </p:cNvGraphicFramePr>
          <p:nvPr/>
        </p:nvGraphicFramePr>
        <p:xfrm>
          <a:off x="637310" y="5417127"/>
          <a:ext cx="11069783" cy="540328"/>
        </p:xfrm>
        <a:graphic>
          <a:graphicData uri="http://schemas.openxmlformats.org/drawingml/2006/table">
            <a:tbl>
              <a:tblPr/>
              <a:tblGrid>
                <a:gridCol w="11069783"/>
              </a:tblGrid>
              <a:tr h="54032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Antiribosomal</a:t>
                      </a:r>
                      <a:r>
                        <a:rPr lang="en-US" baseline="0" dirty="0" smtClean="0"/>
                        <a:t> P               20                              ribosomal proteins                correlates with depression or psychosis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25" name="Table 1"/>
          <p:cNvGraphicFramePr>
            <a:graphicFrameLocks noGrp="1"/>
          </p:cNvGraphicFramePr>
          <p:nvPr/>
        </p:nvGraphicFramePr>
        <p:xfrm>
          <a:off x="1096965" y="1846263"/>
          <a:ext cx="9695727" cy="2123440"/>
        </p:xfrm>
        <a:graphic>
          <a:graphicData uri="http://schemas.openxmlformats.org/drawingml/2006/table">
            <a:tbl>
              <a:tblPr firstRow="1" bandRow="1"/>
              <a:tblGrid>
                <a:gridCol w="3231909"/>
                <a:gridCol w="3231909"/>
                <a:gridCol w="3231909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ANA pattern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381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Predominant Ag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381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Diagnosis 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381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Homogenous 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381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err="1" smtClean="0"/>
                        <a:t>ds</a:t>
                      </a:r>
                      <a:r>
                        <a:rPr lang="en-IN" dirty="0" smtClean="0"/>
                        <a:t> DNA, Histone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381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SLE, drug induced SLE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381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Speckled 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RNP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SLE, MCTD, </a:t>
                      </a:r>
                      <a:r>
                        <a:rPr lang="en-IN" dirty="0" err="1" smtClean="0"/>
                        <a:t>SSc</a:t>
                      </a:r>
                      <a:r>
                        <a:rPr lang="en-IN" dirty="0" smtClean="0"/>
                        <a:t>, </a:t>
                      </a:r>
                      <a:r>
                        <a:rPr lang="en-IN" dirty="0" err="1" smtClean="0"/>
                        <a:t>Sjogren’s</a:t>
                      </a:r>
                      <a:r>
                        <a:rPr lang="en-IN" dirty="0" smtClean="0"/>
                        <a:t>, DM(</a:t>
                      </a:r>
                      <a:r>
                        <a:rPr lang="en-IN" dirty="0" err="1" smtClean="0"/>
                        <a:t>dermatomyositis</a:t>
                      </a:r>
                      <a:r>
                        <a:rPr lang="en-IN" dirty="0" smtClean="0"/>
                        <a:t>)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err="1" smtClean="0"/>
                        <a:t>Nucleolar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err="1" smtClean="0"/>
                        <a:t>Nucleolar</a:t>
                      </a:r>
                      <a:r>
                        <a:rPr lang="en-IN" dirty="0" smtClean="0"/>
                        <a:t> RNP/ components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err="1" smtClean="0"/>
                        <a:t>SSc</a:t>
                      </a:r>
                      <a:r>
                        <a:rPr lang="en-IN" dirty="0" smtClean="0"/>
                        <a:t>, DM-</a:t>
                      </a:r>
                      <a:r>
                        <a:rPr lang="en-IN" dirty="0" err="1" smtClean="0"/>
                        <a:t>SSc</a:t>
                      </a:r>
                      <a:r>
                        <a:rPr lang="en-IN" dirty="0" smtClean="0"/>
                        <a:t> overlap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Peripheral / membranous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err="1" smtClean="0"/>
                        <a:t>ds</a:t>
                      </a:r>
                      <a:r>
                        <a:rPr lang="en-IN" dirty="0" smtClean="0"/>
                        <a:t> DNA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IN" dirty="0" smtClean="0"/>
                        <a:t>SLE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rgbClr val="E8C567"/>
                      </a:solidFill>
                    </a:lnL>
                    <a:lnR w="12700" cmpd="sng">
                      <a:solidFill>
                        <a:srgbClr val="E8C567"/>
                      </a:solidFill>
                    </a:lnR>
                    <a:lnT w="12700" cmpd="sng">
                      <a:solidFill>
                        <a:srgbClr val="E8C567"/>
                      </a:solidFill>
                    </a:lnT>
                    <a:lnB w="12700" cmpd="sng">
                      <a:solidFill>
                        <a:srgbClr val="E8C56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08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48704" name="TextBox 2"/>
          <p:cNvSpPr txBox="1"/>
          <p:nvPr/>
        </p:nvSpPr>
        <p:spPr>
          <a:xfrm>
            <a:off x="1096963" y="443346"/>
            <a:ext cx="969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 pattern detected by fluorescent antibody techniques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569" y="3341119"/>
            <a:ext cx="8266892" cy="2871465"/>
          </a:xfrm>
          <a:prstGeom prst="rect">
            <a:avLst/>
          </a:prstGeom>
        </p:spPr>
      </p:pic>
      <p:sp>
        <p:nvSpPr>
          <p:cNvPr id="1048705" name="TextBox 2"/>
          <p:cNvSpPr txBox="1"/>
          <p:nvPr/>
        </p:nvSpPr>
        <p:spPr>
          <a:xfrm>
            <a:off x="2230583" y="471056"/>
            <a:ext cx="7998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LUPUS BAND TEST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diagnostic procedure used to detect immunoglobulins and complement component deposits along 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-epidermal junction demonstrable as a linear band in lupus erythematosus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1"/>
          <p:cNvSpPr/>
          <p:nvPr/>
        </p:nvSpPr>
        <p:spPr>
          <a:xfrm>
            <a:off x="1177636" y="2382983"/>
            <a:ext cx="102385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in 80% of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cells are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polymorphonuclear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leukocytes which have ingested nuclear material from the degenerative white cells in the presence of an antibody to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deoxyribonucleoprotein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cell factor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suggestive of SLE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seen in chronic DLE,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Rheumatoid arthritis, drug induced LE</a:t>
            </a:r>
          </a:p>
        </p:txBody>
      </p:sp>
      <p:sp>
        <p:nvSpPr>
          <p:cNvPr id="1048707" name="TextBox 2"/>
          <p:cNvSpPr txBox="1"/>
          <p:nvPr/>
        </p:nvSpPr>
        <p:spPr>
          <a:xfrm>
            <a:off x="3089564" y="498766"/>
            <a:ext cx="642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CELL PHENOMENON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287491" cy="1143000"/>
          </a:xfrm>
        </p:spPr>
        <p:txBody>
          <a:bodyPr/>
          <a:lstStyle/>
          <a:p>
            <a:r>
              <a:rPr lang="en-US" dirty="0" smtClean="0"/>
              <a:t>                   Management</a:t>
            </a:r>
            <a:endParaRPr lang="en-US" dirty="0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</a:t>
            </a:r>
            <a:r>
              <a:rPr lang="en-US" dirty="0" smtClean="0"/>
              <a:t>:   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induce remissions of acute flares and then maintain improvements with   </a:t>
            </a:r>
          </a:p>
          <a:p>
            <a:pP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strategies that  suppress symptoms to an acceptable levels and prevent organ</a:t>
            </a:r>
          </a:p>
          <a:p>
            <a:pPr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damage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2"/>
          <p:cNvSpPr>
            <a:spLocks noGrp="1"/>
          </p:cNvSpPr>
          <p:nvPr>
            <p:ph idx="4294967295"/>
          </p:nvPr>
        </p:nvSpPr>
        <p:spPr>
          <a:xfrm>
            <a:off x="-1" y="304799"/>
            <a:ext cx="12385965" cy="6206837"/>
          </a:xfrm>
        </p:spPr>
        <p:txBody>
          <a:bodyPr numCol="1">
            <a:normAutofit lnSpcReduction="10000"/>
          </a:bodyPr>
          <a:lstStyle/>
          <a:p>
            <a:pPr algn="ctr">
              <a:buNone/>
            </a:pPr>
            <a:r>
              <a:rPr lang="en-US" dirty="0" err="1" smtClean="0"/>
              <a:t>autoantibodies</a:t>
            </a:r>
            <a:r>
              <a:rPr lang="en-US" dirty="0" smtClean="0"/>
              <a:t> and immune complexes are formed</a:t>
            </a:r>
          </a:p>
          <a:p>
            <a:pPr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>
                <a:sym typeface="Wingdings" panose="05000000000000000000" pitchFamily="2" charset="2"/>
              </a:rPr>
              <a:t>                                                Bind target tissues </a:t>
            </a:r>
          </a:p>
          <a:p>
            <a:pPr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                                                  </a:t>
            </a:r>
          </a:p>
          <a:p>
            <a:pPr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activation of complement system and release of various    </a:t>
            </a:r>
            <a:r>
              <a:rPr lang="en-US" dirty="0" err="1" smtClean="0">
                <a:sym typeface="Wingdings" panose="05000000000000000000" pitchFamily="2" charset="2"/>
              </a:rPr>
              <a:t>cytokines,chemokines</a:t>
            </a:r>
            <a:r>
              <a:rPr lang="en-US" dirty="0" smtClean="0">
                <a:sym typeface="Wingdings" panose="05000000000000000000" pitchFamily="2" charset="2"/>
              </a:rPr>
              <a:t>, VAP, oxidants and proteolytic enzymes.</a:t>
            </a:r>
          </a:p>
          <a:p>
            <a:pPr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>
                <a:sym typeface="Wingdings" panose="05000000000000000000" pitchFamily="2" charset="2"/>
              </a:rPr>
              <a:t>     Activation of multiple tissue cells and influx of T/B </a:t>
            </a:r>
            <a:r>
              <a:rPr lang="en-US" dirty="0" err="1" smtClean="0">
                <a:sym typeface="Wingdings" panose="05000000000000000000" pitchFamily="2" charset="2"/>
              </a:rPr>
              <a:t>cells,monocytes</a:t>
            </a:r>
            <a:r>
              <a:rPr lang="en-US" dirty="0" smtClean="0">
                <a:sym typeface="Wingdings" panose="05000000000000000000" pitchFamily="2" charset="2"/>
              </a:rPr>
              <a:t> /macrophages/</a:t>
            </a:r>
            <a:r>
              <a:rPr lang="en-US" dirty="0" err="1" smtClean="0">
                <a:sym typeface="Wingdings" panose="05000000000000000000" pitchFamily="2" charset="2"/>
              </a:rPr>
              <a:t>dendritic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cellsinto</a:t>
            </a:r>
            <a:r>
              <a:rPr lang="en-US" dirty="0" smtClean="0">
                <a:sym typeface="Wingdings" panose="05000000000000000000" pitchFamily="2" charset="2"/>
              </a:rPr>
              <a:t> target tissues</a:t>
            </a:r>
          </a:p>
          <a:p>
            <a:pPr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                                                </a:t>
            </a:r>
            <a:endParaRPr lang="en-US" dirty="0">
              <a:sym typeface="Wingdings" panose="05000000000000000000" pitchFamily="2" charset="2"/>
            </a:endParaRPr>
          </a:p>
          <a:p>
            <a:pPr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Chronic inflammation and tissue damage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5708073" y="928255"/>
            <a:ext cx="33250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763491" y="1939636"/>
            <a:ext cx="415636" cy="651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902037" y="3519055"/>
            <a:ext cx="304800" cy="415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15891" y="5070764"/>
            <a:ext cx="401782" cy="374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1"/>
          <p:cNvSpPr/>
          <p:nvPr/>
        </p:nvSpPr>
        <p:spPr>
          <a:xfrm>
            <a:off x="1399310" y="1607130"/>
            <a:ext cx="44473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blood counts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ESR, CRP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Hematocrit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coomb’s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KFT,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 analysis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Antinuclear antibodies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 Sm Abs</a:t>
            </a:r>
          </a:p>
        </p:txBody>
      </p:sp>
      <p:sp>
        <p:nvSpPr>
          <p:cNvPr id="1048711" name="Rectangle 2"/>
          <p:cNvSpPr/>
          <p:nvPr/>
        </p:nvSpPr>
        <p:spPr>
          <a:xfrm>
            <a:off x="5846620" y="1607130"/>
            <a:ext cx="50014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levels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biopsy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Antiphospholipid antibodies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cell test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12" name="Rectangle 3"/>
          <p:cNvSpPr/>
          <p:nvPr/>
        </p:nvSpPr>
        <p:spPr>
          <a:xfrm>
            <a:off x="2327566" y="168624"/>
            <a:ext cx="6483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DIAGNOSTIC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Rectangle 2"/>
          <p:cNvSpPr/>
          <p:nvPr/>
        </p:nvSpPr>
        <p:spPr>
          <a:xfrm>
            <a:off x="193964" y="441758"/>
            <a:ext cx="1143197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and examinat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the diagnosis of SLE , identify precipitating factor and rule out internal organ involvement.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and examine for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rash                                                                chest pain/ shortness of breath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Photosensitivity rash                                               hypertension 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Discoid rash                                                             signs of nephritis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Fatigue                                                                   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lymphadenopathy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splenomegaly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                                                             venous/arterial thrombosis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                                                                        abdominal pain, vomiting 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Oral/nasal ulcers                                                      CNS signs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Alopecia                                                                   family history of SLE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Arthralgia/arthritis                                                    tobacco smoking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Raynauds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phenomenon                                            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extBox 1"/>
          <p:cNvSpPr txBox="1"/>
          <p:nvPr/>
        </p:nvSpPr>
        <p:spPr>
          <a:xfrm>
            <a:off x="193964" y="0"/>
            <a:ext cx="11831781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investigations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blood count- anemia, leukopenia, thrombocytopenia</a:t>
            </a:r>
          </a:p>
          <a:p>
            <a:pPr marL="342900" indent="-342900">
              <a:buAutoNum type="arabicPeriod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Urinanalysis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proteinuria &gt;500mg/day, dip-stick 3+, casts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ESR, CRP- markers of inflammation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Antinuclear antibody- ( titers &gt; 1:64 by fluorescent antibody techniques ) most important finding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 double stranded DNA antibody-  specific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Anti-Sm antibody- specific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 Ro/ anti- La – associated with secondary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sjogren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SCLE, neonatal lupus with CHB, increased tendency of photosensitivity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 phospholipid antibody-  venous /arterial thrombosis, recurrent fetal loss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C3,c4 levels-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hypocomplementemia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 studies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 profile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sugar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Coombs test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LDH , CPK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 spot protein/ spot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ratio.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any systemic involvement :- X-RAY, ECG, ECHO, CT scan , MRI scan </a:t>
            </a:r>
          </a:p>
          <a:p>
            <a:pPr marL="342900" indent="-342900">
              <a:buAutoNum type="arabicPeriod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extBox 1"/>
          <p:cNvSpPr txBox="1"/>
          <p:nvPr/>
        </p:nvSpPr>
        <p:spPr>
          <a:xfrm>
            <a:off x="380011" y="403761"/>
            <a:ext cx="10972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                 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General measures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Protection </a:t>
            </a:r>
            <a:r>
              <a:rPr lang="en-US" sz="2400" dirty="0"/>
              <a:t>from sunlight and artificial sources of </a:t>
            </a:r>
            <a:r>
              <a:rPr lang="en-US" sz="2400" dirty="0" smtClean="0"/>
              <a:t>UVR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/>
              <a:t>Wear </a:t>
            </a:r>
            <a:r>
              <a:rPr lang="en-US" sz="2400" dirty="0"/>
              <a:t>tightly woven clothing and </a:t>
            </a:r>
            <a:r>
              <a:rPr lang="en-US" sz="2400" dirty="0" err="1" smtClean="0"/>
              <a:t>broadbrimmed</a:t>
            </a:r>
            <a:r>
              <a:rPr lang="en-US" sz="2400" dirty="0"/>
              <a:t> </a:t>
            </a:r>
            <a:r>
              <a:rPr lang="en-US" sz="2400" dirty="0" smtClean="0"/>
              <a:t>hats</a:t>
            </a:r>
            <a:r>
              <a:rPr lang="en-US" sz="2400" dirty="0"/>
              <a:t>, and </a:t>
            </a:r>
            <a:r>
              <a:rPr lang="en-US" sz="2400" dirty="0" smtClean="0"/>
              <a:t>regularly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Use </a:t>
            </a:r>
            <a:r>
              <a:rPr lang="en-US" sz="2400" dirty="0"/>
              <a:t>broad-spectrum</a:t>
            </a:r>
            <a:r>
              <a:rPr lang="en-US" sz="2400" dirty="0" smtClean="0"/>
              <a:t>,</a:t>
            </a:r>
            <a:r>
              <a:rPr lang="en-US" sz="2400" dirty="0"/>
              <a:t> water-resistant sunscreens [SPF ≥30 </a:t>
            </a:r>
            <a:r>
              <a:rPr lang="en-US" sz="2400" dirty="0" smtClean="0"/>
              <a:t>)with an  </a:t>
            </a:r>
            <a:r>
              <a:rPr lang="en-US" sz="2400" dirty="0" err="1" smtClean="0"/>
              <a:t>efficientUVA</a:t>
            </a:r>
            <a:r>
              <a:rPr lang="en-US" sz="2400" dirty="0" smtClean="0"/>
              <a:t> </a:t>
            </a:r>
            <a:r>
              <a:rPr lang="en-US" sz="2400" dirty="0"/>
              <a:t>blocking </a:t>
            </a:r>
            <a:r>
              <a:rPr lang="en-US" sz="2400" dirty="0" smtClean="0"/>
              <a:t>agent.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Avoid </a:t>
            </a:r>
            <a:r>
              <a:rPr lang="en-US" sz="2400" dirty="0"/>
              <a:t>the use of </a:t>
            </a:r>
            <a:r>
              <a:rPr lang="en-US" sz="2400" dirty="0" smtClean="0"/>
              <a:t>potentially photosensitizing </a:t>
            </a:r>
            <a:r>
              <a:rPr lang="en-US" sz="2400" dirty="0"/>
              <a:t>drugs </a:t>
            </a:r>
            <a:r>
              <a:rPr lang="en-US" sz="2400" dirty="0" smtClean="0"/>
              <a:t>such as hydrochlorothiazide ,  </a:t>
            </a:r>
            <a:r>
              <a:rPr lang="en-US" sz="2400" dirty="0"/>
              <a:t>tetracycline, </a:t>
            </a:r>
            <a:r>
              <a:rPr lang="en-US" sz="2400" dirty="0" err="1"/>
              <a:t>griseofulvin</a:t>
            </a:r>
            <a:r>
              <a:rPr lang="en-US" sz="2400" dirty="0"/>
              <a:t>, and </a:t>
            </a:r>
            <a:r>
              <a:rPr lang="en-US" sz="2400" dirty="0" err="1"/>
              <a:t>piroxicam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Specific measures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a. Local/topical therapy :</a:t>
            </a:r>
            <a:r>
              <a:rPr lang="en-US" sz="2400" dirty="0"/>
              <a:t>LOCAL </a:t>
            </a:r>
            <a:r>
              <a:rPr lang="en-US" sz="2400" dirty="0" smtClean="0"/>
              <a:t>GLUCOCORTICOIDS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2400" dirty="0" smtClean="0"/>
              <a:t>TOPICAL </a:t>
            </a:r>
            <a:r>
              <a:rPr lang="en-US" sz="2400" dirty="0"/>
              <a:t>CALCINEURIN </a:t>
            </a:r>
            <a:r>
              <a:rPr lang="en-US" sz="2400" dirty="0" smtClean="0"/>
              <a:t>INHIBITORS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2400" dirty="0" smtClean="0"/>
              <a:t>INTRALESIONAL GLUCOCORTICOIDS(2.5–10.0 mg/cc)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Rectangle 1"/>
          <p:cNvSpPr/>
          <p:nvPr/>
        </p:nvSpPr>
        <p:spPr>
          <a:xfrm>
            <a:off x="221674" y="346364"/>
            <a:ext cx="11582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dosage :    Class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steroid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–bid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2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 alternating with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pimecrolimus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or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tacrolimus 0.1% bid for 2 weeks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class I steroid-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superpotent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steroid,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clobetasol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propionate 0.05%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betamethasone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dipropionate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0.05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alternating regime is to minimize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teroid induced skin atrophy and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telengiectasias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Systemic therapy: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smtClean="0"/>
              <a:t>ANTIMALARIALS-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Hydroxychloroquine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6.5 mg/kg/day ideal body weight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3.0–3.5 mg/kg/day ideal body weight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Quinacrine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monotherapy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fails, add100 mg daily (available at compounding pharmacies)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quinacrine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either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hydroxychloroquine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  </a:t>
            </a:r>
            <a:endParaRPr lang="en-US" sz="2400" dirty="0"/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Rectangle 1"/>
          <p:cNvSpPr/>
          <p:nvPr/>
        </p:nvSpPr>
        <p:spPr>
          <a:xfrm>
            <a:off x="263236" y="471055"/>
            <a:ext cx="11196453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retinal toxicity, headache, G.I disturbances, hematological toxicity,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pruritus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lichenoid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drug eruption, mucosal or cutaneous pigmentary deposition.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tests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complete ophthalmological examination, complete blood count, liver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function test, kidney function test.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dirty="0" smtClean="0"/>
              <a:t>Corticosteroid:  </a:t>
            </a:r>
          </a:p>
          <a:p>
            <a:r>
              <a:rPr lang="en-US" sz="2400" dirty="0" smtClean="0"/>
              <a:t> a. Resistant cases</a:t>
            </a:r>
          </a:p>
          <a:p>
            <a:r>
              <a:rPr lang="en-US" sz="2400" dirty="0" smtClean="0"/>
              <a:t> b. Life threatening or organ threatening symptoms  (e.g. renal, systemic </a:t>
            </a:r>
            <a:r>
              <a:rPr lang="en-US" sz="2400" dirty="0" err="1" smtClean="0"/>
              <a:t>vasculitis</a:t>
            </a:r>
            <a:r>
              <a:rPr lang="en-US" sz="2400" dirty="0" smtClean="0"/>
              <a:t> or neurological involvement)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Low‐dose oral </a:t>
            </a:r>
            <a:r>
              <a:rPr lang="en-US" sz="2400" dirty="0" err="1" smtClean="0"/>
              <a:t>prednisolone</a:t>
            </a:r>
            <a:r>
              <a:rPr lang="en-US" sz="2400" dirty="0" smtClean="0"/>
              <a:t> (0.1–0.2 mg/kg) may be useful in patients with mild SLE and musculoskeletal manifestations resistant to other therapies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High doses of oral </a:t>
            </a:r>
            <a:r>
              <a:rPr lang="en-US" sz="2400" dirty="0" err="1" smtClean="0"/>
              <a:t>prednisolone</a:t>
            </a:r>
            <a:r>
              <a:rPr lang="en-US" sz="2400" dirty="0" smtClean="0"/>
              <a:t> (1–1.5 mg/kg) or IV </a:t>
            </a:r>
            <a:r>
              <a:rPr lang="en-US" sz="2400" dirty="0" err="1" smtClean="0"/>
              <a:t>methylprednisolone</a:t>
            </a:r>
            <a:r>
              <a:rPr lang="en-US" sz="2400" dirty="0" smtClean="0"/>
              <a:t> 1 g daily for 3 days (pulse therapy) may be useful for severe disease with major organ involvement</a:t>
            </a: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Rectangle 1"/>
          <p:cNvSpPr/>
          <p:nvPr/>
        </p:nvSpPr>
        <p:spPr>
          <a:xfrm>
            <a:off x="353568" y="292610"/>
            <a:ext cx="113751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Thalidomide                  50 –200 </a:t>
            </a:r>
            <a:r>
              <a:rPr lang="en-US" sz="2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mg/day; 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adjunctive therapy for refractory CLE</a:t>
            </a:r>
            <a:endParaRPr lang="en-US" sz="22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Azathioprine                 1.5–2.5 </a:t>
            </a:r>
            <a:r>
              <a:rPr lang="en-US" sz="2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mg/kg/day 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  <a:p>
            <a:endParaRPr lang="en-US" sz="2200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2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Mycophenolate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mofetil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2.5–3.5 g/day PO</a:t>
            </a:r>
          </a:p>
          <a:p>
            <a:endParaRPr lang="en-US" sz="2200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2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Methotrexate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7.5–25 mg PO /wk</a:t>
            </a:r>
          </a:p>
          <a:p>
            <a:endParaRPr lang="en-US" sz="2200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2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Dapsone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50–200 mg/day  effective for </a:t>
            </a:r>
            <a:r>
              <a:rPr lang="en-US" sz="22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urticarial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vasculitis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2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bullous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.</a:t>
            </a:r>
          </a:p>
          <a:p>
            <a:endParaRPr lang="en-US" sz="2200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2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Accutane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0.5–2 mg/kg/day</a:t>
            </a:r>
          </a:p>
          <a:p>
            <a:endParaRPr lang="en-US" sz="2200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2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Acitretin</a:t>
            </a:r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10–50 mg/day</a:t>
            </a:r>
          </a:p>
          <a:p>
            <a:endParaRPr lang="en-US" sz="2200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10.Gold                    Work up to 50 mg weekly, taper after 1 g</a:t>
            </a:r>
            <a:endParaRPr lang="en-US" sz="22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Rectangle 1"/>
          <p:cNvSpPr/>
          <p:nvPr/>
        </p:nvSpPr>
        <p:spPr>
          <a:xfrm>
            <a:off x="243840" y="2"/>
            <a:ext cx="1158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biologicals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belimumab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B‐lymphocyte stimulator inhibitor)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Efalizumab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Raptiva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Leflunomide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Antitumor necrosis factor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Rituximab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(monoclonal antibody to CD20) 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Rituxan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Abatacept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T‐cell inhibitor ( fusion protein of the T‐lymphocyte‐associated antigen 4 and modified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portion of human immunoglobulin )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Epratuzumab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Anti-interferon-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Tocilizumab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 IL‐6 receptor inhibitor) </a:t>
            </a:r>
            <a:endParaRPr lang="en-US" sz="2200" dirty="0" smtClean="0"/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609601"/>
            <a:ext cx="11208327" cy="551656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Treatment of lupus nephritis</a:t>
            </a:r>
          </a:p>
          <a:p>
            <a:pPr>
              <a:buNone/>
            </a:pPr>
            <a:r>
              <a:rPr lang="en-US" dirty="0" smtClean="0"/>
              <a:t>Remission with IV </a:t>
            </a:r>
            <a:r>
              <a:rPr lang="en-US" dirty="0" err="1" smtClean="0"/>
              <a:t>cyclophosphamide</a:t>
            </a:r>
            <a:r>
              <a:rPr lang="en-US" dirty="0" smtClean="0"/>
              <a:t> &amp; </a:t>
            </a:r>
            <a:r>
              <a:rPr lang="en-US" dirty="0" err="1" smtClean="0"/>
              <a:t>glucocorticoids</a:t>
            </a:r>
            <a:r>
              <a:rPr lang="en-US" dirty="0" smtClean="0"/>
              <a:t> and </a:t>
            </a:r>
            <a:r>
              <a:rPr lang="en-US" dirty="0" err="1" smtClean="0"/>
              <a:t>maintainance</a:t>
            </a:r>
            <a:r>
              <a:rPr lang="en-US" dirty="0" smtClean="0"/>
              <a:t> of remission with </a:t>
            </a:r>
            <a:r>
              <a:rPr lang="en-US" dirty="0" err="1" smtClean="0"/>
              <a:t>azathioprine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Treatment of non-nephritis SLE</a:t>
            </a:r>
          </a:p>
          <a:p>
            <a:pPr>
              <a:buNone/>
            </a:pPr>
            <a:r>
              <a:rPr lang="en-US" dirty="0" smtClean="0"/>
              <a:t>Above regimes with </a:t>
            </a:r>
            <a:r>
              <a:rPr lang="en-US" dirty="0" err="1" smtClean="0"/>
              <a:t>methotrexate</a:t>
            </a:r>
            <a:r>
              <a:rPr lang="en-US" dirty="0" smtClean="0"/>
              <a:t>, </a:t>
            </a:r>
            <a:r>
              <a:rPr lang="en-US" dirty="0" err="1" smtClean="0"/>
              <a:t>calcineurin</a:t>
            </a:r>
            <a:r>
              <a:rPr lang="en-US" dirty="0" smtClean="0"/>
              <a:t> inhibitors such as cyclosporine, IV </a:t>
            </a:r>
            <a:r>
              <a:rPr lang="en-US" dirty="0" err="1" smtClean="0"/>
              <a:t>immunoglobulins</a:t>
            </a:r>
            <a:r>
              <a:rPr lang="en-US" dirty="0" smtClean="0"/>
              <a:t> &amp; </a:t>
            </a:r>
            <a:r>
              <a:rPr lang="en-US" dirty="0" err="1" smtClean="0"/>
              <a:t>plasmapheresis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Anticoagulantion</a:t>
            </a:r>
            <a:r>
              <a:rPr lang="en-US" dirty="0" smtClean="0"/>
              <a:t> is advised for thrombotic cases.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23309" y="1149927"/>
            <a:ext cx="4572000" cy="328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THANKS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factors(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triggering factors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Ultraviolet radiation (most important)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viruses (EBV)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bacterial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physical or mental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drugs (hydralazine, procainamide, quinidine)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tobacco smoking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hormones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oestradiol,prolactin,testosterone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3"/>
          <p:cNvSpPr>
            <a:spLocks noGrp="1"/>
          </p:cNvSpPr>
          <p:nvPr>
            <p:ph type="title"/>
          </p:nvPr>
        </p:nvSpPr>
        <p:spPr>
          <a:xfrm>
            <a:off x="360219" y="429491"/>
            <a:ext cx="8728364" cy="8273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ACR CRITERIA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580703" y="1788337"/>
            <a:ext cx="10058400" cy="4023360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Tx/>
              <a:buNone/>
            </a:pP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IN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more over any span of time for diagnosis: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itchFamily="2" charset="2"/>
              <a:buChar char="§"/>
            </a:pP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Malar rash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itchFamily="2" charset="2"/>
              <a:buChar char="§"/>
            </a:pP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Discoid rash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itchFamily="2" charset="2"/>
              <a:buChar char="§"/>
            </a:pP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Photosensitivity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itchFamily="2" charset="2"/>
              <a:buChar char="§"/>
            </a:pP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ulcers  (oral or nasopharyngeal)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itchFamily="2" charset="2"/>
              <a:buChar char="§"/>
            </a:pP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Arthritis  (</a:t>
            </a:r>
            <a:r>
              <a:rPr lang="en-IN" sz="2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nonerosive</a:t>
            </a: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involving 2 or more joints)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itchFamily="2" charset="2"/>
              <a:buChar char="§"/>
            </a:pPr>
            <a:r>
              <a:rPr lang="en-IN" sz="2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Serositis</a:t>
            </a: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(</a:t>
            </a:r>
            <a:r>
              <a:rPr lang="en-IN" sz="2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pleuritis</a:t>
            </a: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 pleuritic pain </a:t>
            </a:r>
            <a:r>
              <a:rPr lang="en-IN" sz="22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rub, OR pleural effusion, OR pericarditis, OR pericardial effusion)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itchFamily="2" charset="2"/>
              <a:buChar char="§"/>
            </a:pP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disorder  (persistent proteinuria &gt; </a:t>
            </a:r>
            <a:r>
              <a:rPr lang="en-I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500mg per </a:t>
            </a: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OR cellular CASTS)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Font typeface="Wingdings" pitchFamily="2" charset="2"/>
              <a:buChar char="§"/>
            </a:pPr>
            <a:r>
              <a:rPr lang="en-IN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disorder  (seizures OR psychosis</a:t>
            </a:r>
            <a:r>
              <a:rPr lang="en-I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1"/>
          <p:cNvSpPr/>
          <p:nvPr/>
        </p:nvSpPr>
        <p:spPr>
          <a:xfrm>
            <a:off x="566059" y="466060"/>
            <a:ext cx="111430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 disorder  (hemolytic anemia w/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reticulocytosis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Leukopenia &lt; 4,000 on two or more checks OR Lymphopenia &lt; 1,500 on two or more checks OR thrombocytopenia &lt;100,000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anti-nuclear antibody  (in absence of drugs known to be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"drug-induced SLE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Anti-dsDNA or anti-Smith antibody (OR positive antiphospholipid antibody OR false positive serologic test for syphilis known to be + for at least 6 months and confirmed by fluorescent Treponema pallidum antibody absorption test)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of SLE is made if four or more of the manifestations are present, either serially or simultaneously, during any interval of observations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3"/>
          <p:cNvSpPr/>
          <p:nvPr/>
        </p:nvSpPr>
        <p:spPr>
          <a:xfrm>
            <a:off x="1" y="1233055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CRITERIA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or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subacute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cutaneous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lupus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cutaneous lupus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ulcers/nasal ulcers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Non‐scarring alopecia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Synovitis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Involving ≥ 2 joints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effusion/ swelling/tenderness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with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stiffness.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Serositis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disorder  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persistent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(&gt;500 mg/day) or red blood cells.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disorder :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Seizures, psychosis,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mononeuritis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multiplex,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myelitis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acute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confusional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 in the absence of other causes.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Haemolytic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Leukopenia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(&lt;4000/ mm 3  at least once) OR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lymphopenia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(&lt;1500/mm3 )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(&lt;100 000/mm3  at least once)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8" name="Title 6"/>
          <p:cNvSpPr>
            <a:spLocks noGrp="1"/>
          </p:cNvSpPr>
          <p:nvPr>
            <p:ph type="title"/>
          </p:nvPr>
        </p:nvSpPr>
        <p:spPr>
          <a:xfrm>
            <a:off x="1005839" y="-124691"/>
            <a:ext cx="10058400" cy="11776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Lupus International Collaborating Clinics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(SLICC) for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lupus erythematosus (SLE),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3559</Words>
  <Application>Microsoft Office PowerPoint</Application>
  <PresentationFormat>Widescreen</PresentationFormat>
  <Paragraphs>591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Palatino Linotype</vt:lpstr>
      <vt:lpstr>PalatinoLTStd-Roman</vt:lpstr>
      <vt:lpstr>Times New Roman</vt:lpstr>
      <vt:lpstr>Wingdings</vt:lpstr>
      <vt:lpstr>Office Theme</vt:lpstr>
      <vt:lpstr>SYSTEMIC  LUPUS  ERYTHEMATOSUS (SLE)</vt:lpstr>
      <vt:lpstr>DEFINITION</vt:lpstr>
      <vt:lpstr>PowerPoint Presentation</vt:lpstr>
      <vt:lpstr>Pathogenesis and Etiology </vt:lpstr>
      <vt:lpstr>PowerPoint Presentation</vt:lpstr>
      <vt:lpstr>Environmental factors( triggering factors) </vt:lpstr>
      <vt:lpstr>                       ACR CRITERIA</vt:lpstr>
      <vt:lpstr>PowerPoint Presentation</vt:lpstr>
      <vt:lpstr> Systemic Lupus International Collaborating Clinics classification criteria (SLICC) for systemic lupus erythematosus (SLE), 2015</vt:lpstr>
      <vt:lpstr>PowerPoint Presentation</vt:lpstr>
      <vt:lpstr>2015 ACR/SLICC revised criteria for diagnosis of SLE </vt:lpstr>
      <vt:lpstr>PowerPoint Presentation</vt:lpstr>
      <vt:lpstr>PowerPoint Presentation</vt:lpstr>
      <vt:lpstr>CUTANEOUS FEATURES</vt:lpstr>
      <vt:lpstr>PowerPoint Presentation</vt:lpstr>
      <vt:lpstr>PowerPoint Presentation</vt:lpstr>
      <vt:lpstr>PowerPoint Presentation</vt:lpstr>
      <vt:lpstr>ACUTE CUTANEOUS LUPUS ERYTHEMATOSUS</vt:lpstr>
      <vt:lpstr>PowerPoint Presentation</vt:lpstr>
      <vt:lpstr>SUBACUTE CUTANEOUS LUPUS ERYTHEMATOSUS</vt:lpstr>
      <vt:lpstr>PowerPoint Presentation</vt:lpstr>
      <vt:lpstr>PowerPoint Presentation</vt:lpstr>
      <vt:lpstr>PowerPoint Presentation</vt:lpstr>
      <vt:lpstr>CHRONIC CUTANEOUS LUPUS  ERYTHEMATOSUS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diagnosis</vt:lpstr>
      <vt:lpstr>PowerPoint Presentation</vt:lpstr>
      <vt:lpstr>PowerPoint Presentation</vt:lpstr>
      <vt:lpstr>             EXTRACUTANEOUS MANIFESTATIONS</vt:lpstr>
      <vt:lpstr>PowerPoint Presentation</vt:lpstr>
      <vt:lpstr>PowerPoint Presentation</vt:lpstr>
      <vt:lpstr>PowerPoint Presentation</vt:lpstr>
      <vt:lpstr>PowerPoint Presentation</vt:lpstr>
      <vt:lpstr>SLE in pregnancy</vt:lpstr>
      <vt:lpstr>Neonatal lupus eyrthematosus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LUPUS ERYTHEMATOSUS</dc:title>
  <dc:creator>AMIT SINGH</dc:creator>
  <cp:lastModifiedBy>vinaykumar biyani</cp:lastModifiedBy>
  <cp:revision>48</cp:revision>
  <dcterms:created xsi:type="dcterms:W3CDTF">2016-08-13T18:51:17Z</dcterms:created>
  <dcterms:modified xsi:type="dcterms:W3CDTF">2020-08-17T06:00:22Z</dcterms:modified>
</cp:coreProperties>
</file>