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2" r:id="rId8"/>
    <p:sldId id="264" r:id="rId9"/>
    <p:sldId id="270" r:id="rId10"/>
    <p:sldId id="271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19"/>
    <p:sldId id="276" r:id="rId20"/>
    <p:sldId id="277" r:id="rId21"/>
    <p:sldId id="280" r:id="rId22"/>
    <p:sldId id="278" r:id="rId23"/>
    <p:sldId id="279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6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40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3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112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34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28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8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6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1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4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2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0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7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5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6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659D5-14F0-4B3A-BA3F-876F20E23933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BCED4-4ACC-43DB-82F5-0C15A313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23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511885"/>
            <a:ext cx="9001462" cy="2387600"/>
          </a:xfrm>
        </p:spPr>
        <p:txBody>
          <a:bodyPr/>
          <a:lstStyle/>
          <a:p>
            <a:r>
              <a:rPr lang="en-US" dirty="0" smtClean="0"/>
              <a:t>Virtual articulators &amp; Concept of Digital Occlusion </a:t>
            </a:r>
            <a:endParaRPr lang="en-US" dirty="0"/>
          </a:p>
        </p:txBody>
      </p:sp>
      <p:pic>
        <p:nvPicPr>
          <p:cNvPr id="5" name="Picture 2" descr="C:\Users\DELL\Desktop\4810297-i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10">
            <a:off x="8777628" y="3176192"/>
            <a:ext cx="2757391" cy="2251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 descr="C:\Users\DELL\Desktop\cons\arti\Virtual-Articulat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367">
            <a:off x="373241" y="3295651"/>
            <a:ext cx="3141484" cy="2185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238500" y="3844926"/>
            <a:ext cx="57150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Dr. Sameer Chauhan</a:t>
            </a:r>
          </a:p>
          <a:p>
            <a:pPr algn="ctr">
              <a:buFontTx/>
              <a:buNone/>
            </a:pPr>
            <a:r>
              <a:rPr lang="en-US" sz="1200" b="1" dirty="0" smtClean="0"/>
              <a:t>Senior Lecturer,</a:t>
            </a:r>
          </a:p>
          <a:p>
            <a:pPr algn="ctr">
              <a:buFontTx/>
              <a:buNone/>
            </a:pPr>
            <a:r>
              <a:rPr lang="en-US" sz="1200" b="1" dirty="0" smtClean="0"/>
              <a:t>Department of Prosthodontics and Crown &amp; Bridge</a:t>
            </a:r>
          </a:p>
          <a:p>
            <a:pPr algn="ctr">
              <a:buFontTx/>
              <a:buNone/>
            </a:pPr>
            <a:r>
              <a:rPr lang="en-US" sz="1200" b="1" dirty="0" smtClean="0"/>
              <a:t>K. M. Shah Dental College and Hospital</a:t>
            </a: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421789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9"/>
    </mc:Choice>
    <mc:Fallback>
      <p:transition spd="slow" advTm="7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19226" y="30163"/>
            <a:ext cx="3905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2000" b="1" dirty="0">
                <a:solidFill>
                  <a:srgbClr val="FFFF00"/>
                </a:solidFill>
              </a:rPr>
              <a:t>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5525" y="3260725"/>
            <a:ext cx="3254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20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0289" y="-6350"/>
            <a:ext cx="3905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2000" b="1" dirty="0">
                <a:solidFill>
                  <a:srgbClr val="FFFF00"/>
                </a:solidFill>
              </a:rPr>
              <a:t>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1612" y="3319463"/>
            <a:ext cx="3889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2000" b="1" dirty="0">
                <a:solidFill>
                  <a:srgbClr val="FFFF00"/>
                </a:solidFill>
              </a:rPr>
              <a:t> 8</a:t>
            </a:r>
          </a:p>
        </p:txBody>
      </p:sp>
      <p:pic>
        <p:nvPicPr>
          <p:cNvPr id="1741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730251"/>
            <a:ext cx="40386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952501"/>
            <a:ext cx="41211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1" y="4508501"/>
            <a:ext cx="42465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4467225"/>
            <a:ext cx="429895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tangle 5"/>
          <p:cNvSpPr>
            <a:spLocks noChangeArrowheads="1"/>
          </p:cNvSpPr>
          <p:nvPr/>
        </p:nvSpPr>
        <p:spPr bwMode="auto">
          <a:xfrm>
            <a:off x="1754188" y="7143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IN"/>
              <a:t>Scan and transfer  these points  into the same co ordinate system</a:t>
            </a:r>
          </a:p>
        </p:txBody>
      </p:sp>
      <p:sp>
        <p:nvSpPr>
          <p:cNvPr id="17419" name="TextBox 11"/>
          <p:cNvSpPr txBox="1">
            <a:spLocks noChangeArrowheads="1"/>
          </p:cNvSpPr>
          <p:nvPr/>
        </p:nvSpPr>
        <p:spPr bwMode="auto">
          <a:xfrm>
            <a:off x="6405563" y="30164"/>
            <a:ext cx="35607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IN"/>
              <a:t>Align and blend different surfaces of</a:t>
            </a:r>
          </a:p>
          <a:p>
            <a:r>
              <a:rPr lang="en-IN"/>
              <a:t>the scanned maxillary cast into a </a:t>
            </a:r>
          </a:p>
          <a:p>
            <a:r>
              <a:rPr lang="en-IN"/>
              <a:t>single virtual model</a:t>
            </a:r>
          </a:p>
        </p:txBody>
      </p:sp>
      <p:sp>
        <p:nvSpPr>
          <p:cNvPr id="17420" name="TextBox 12"/>
          <p:cNvSpPr txBox="1">
            <a:spLocks noChangeArrowheads="1"/>
          </p:cNvSpPr>
          <p:nvPr/>
        </p:nvSpPr>
        <p:spPr bwMode="auto">
          <a:xfrm>
            <a:off x="6289675" y="3260725"/>
            <a:ext cx="5373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IN" dirty="0"/>
              <a:t>Transfer the cast to the virtual </a:t>
            </a:r>
          </a:p>
          <a:p>
            <a:r>
              <a:rPr lang="en-IN" dirty="0"/>
              <a:t>articulator software &amp; the cranial &amp;</a:t>
            </a:r>
          </a:p>
          <a:p>
            <a:r>
              <a:rPr lang="en-IN" dirty="0" err="1"/>
              <a:t>occlusal</a:t>
            </a:r>
            <a:r>
              <a:rPr lang="en-IN" dirty="0"/>
              <a:t> co ordinates should coincide</a:t>
            </a:r>
          </a:p>
          <a:p>
            <a:r>
              <a:rPr lang="en-IN" dirty="0"/>
              <a:t>with the virtual articulator system </a:t>
            </a: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1717675" y="3308351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IN"/>
              <a:t>Scan and position the mandibular</a:t>
            </a:r>
          </a:p>
          <a:p>
            <a:r>
              <a:rPr lang="en-IN"/>
              <a:t>cast towards maxillary cast in the</a:t>
            </a:r>
          </a:p>
          <a:p>
            <a:r>
              <a:rPr lang="en-IN"/>
              <a:t>virtual articulator in centric occlusion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67"/>
    </mc:Choice>
    <mc:Fallback>
      <p:transition spd="slow" advTm="3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SZENTPETERY’S </a:t>
            </a:r>
            <a:r>
              <a:rPr lang="en-US" dirty="0" smtClean="0"/>
              <a:t>DESIGN</a:t>
            </a:r>
            <a:br>
              <a:rPr lang="en-US" dirty="0" smtClean="0"/>
            </a:br>
            <a:r>
              <a:rPr lang="en-US" sz="2000" dirty="0" err="1">
                <a:solidFill>
                  <a:srgbClr val="FFFF00"/>
                </a:solidFill>
                <a:effectLst/>
              </a:rPr>
              <a:t>MartinLuther</a:t>
            </a:r>
            <a:r>
              <a:rPr lang="en-US" sz="2000" dirty="0">
                <a:solidFill>
                  <a:srgbClr val="FFFF00"/>
                </a:solidFill>
                <a:effectLst/>
              </a:rPr>
              <a:t> University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761936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Mathematically stimulated design.</a:t>
            </a:r>
          </a:p>
          <a:p>
            <a:pPr algn="just"/>
            <a:r>
              <a:rPr lang="en-US" dirty="0" smtClean="0"/>
              <a:t>Developed in 1999 by </a:t>
            </a:r>
            <a:r>
              <a:rPr lang="en-US" dirty="0" err="1" smtClean="0"/>
              <a:t>Szenpetery</a:t>
            </a:r>
            <a:r>
              <a:rPr lang="en-US" dirty="0" smtClean="0"/>
              <a:t>.</a:t>
            </a:r>
          </a:p>
          <a:p>
            <a:pPr algn="just"/>
            <a:r>
              <a:rPr lang="en-US" dirty="0">
                <a:effectLst/>
              </a:rPr>
              <a:t>It is based on </a:t>
            </a:r>
            <a:r>
              <a:rPr lang="en-US" dirty="0" smtClean="0">
                <a:effectLst/>
              </a:rPr>
              <a:t>a mathematical </a:t>
            </a:r>
            <a:r>
              <a:rPr lang="en-US" dirty="0">
                <a:effectLst/>
              </a:rPr>
              <a:t>simulation of the </a:t>
            </a:r>
            <a:r>
              <a:rPr lang="en-US" dirty="0" smtClean="0">
                <a:effectLst/>
              </a:rPr>
              <a:t>articulator movements</a:t>
            </a:r>
            <a:r>
              <a:rPr lang="en-US" dirty="0">
                <a:effectLst/>
              </a:rPr>
              <a:t>. It is a fully adjustable 3D </a:t>
            </a:r>
            <a:r>
              <a:rPr lang="en-US" dirty="0" smtClean="0">
                <a:effectLst/>
              </a:rPr>
              <a:t>virtual dental </a:t>
            </a:r>
            <a:r>
              <a:rPr lang="en-US" dirty="0">
                <a:effectLst/>
              </a:rPr>
              <a:t>articulator capable of reproducing </a:t>
            </a:r>
            <a:r>
              <a:rPr lang="en-US" dirty="0" smtClean="0">
                <a:effectLst/>
              </a:rPr>
              <a:t>the movement </a:t>
            </a:r>
            <a:r>
              <a:rPr lang="en-US" dirty="0">
                <a:effectLst/>
              </a:rPr>
              <a:t>of an articulator. </a:t>
            </a:r>
            <a:endParaRPr lang="en-US" dirty="0" smtClean="0">
              <a:effectLst/>
            </a:endParaRPr>
          </a:p>
          <a:p>
            <a:pPr algn="just"/>
            <a:r>
              <a:rPr lang="en-US" dirty="0" smtClean="0">
                <a:effectLst/>
              </a:rPr>
              <a:t>It </a:t>
            </a:r>
            <a:r>
              <a:rPr lang="en-US" dirty="0">
                <a:effectLst/>
              </a:rPr>
              <a:t>offers </a:t>
            </a:r>
            <a:r>
              <a:rPr lang="en-US" dirty="0" smtClean="0">
                <a:effectLst/>
              </a:rPr>
              <a:t>possibilities that </a:t>
            </a:r>
            <a:r>
              <a:rPr lang="en-US" dirty="0">
                <a:effectLst/>
              </a:rPr>
              <a:t>are not offered by some of the </a:t>
            </a:r>
            <a:r>
              <a:rPr lang="en-US" dirty="0" smtClean="0">
                <a:effectLst/>
              </a:rPr>
              <a:t>mechanical </a:t>
            </a:r>
            <a:r>
              <a:rPr lang="en-US" dirty="0">
                <a:effectLst/>
              </a:rPr>
              <a:t>articulators as curved </a:t>
            </a:r>
            <a:r>
              <a:rPr lang="en-US" dirty="0" err="1">
                <a:effectLst/>
              </a:rPr>
              <a:t>Bennet</a:t>
            </a:r>
            <a:r>
              <a:rPr lang="en-US" dirty="0">
                <a:effectLst/>
              </a:rPr>
              <a:t> angle </a:t>
            </a:r>
            <a:r>
              <a:rPr lang="en-US" dirty="0" smtClean="0">
                <a:effectLst/>
              </a:rPr>
              <a:t>movements which </a:t>
            </a:r>
            <a:r>
              <a:rPr lang="en-US" dirty="0">
                <a:effectLst/>
              </a:rPr>
              <a:t>make it more versatile than </a:t>
            </a:r>
            <a:r>
              <a:rPr lang="en-US" dirty="0" smtClean="0">
                <a:effectLst/>
              </a:rPr>
              <a:t>mechanical articulator</a:t>
            </a:r>
            <a:r>
              <a:rPr lang="en-US" dirty="0">
                <a:effectLst/>
              </a:rPr>
              <a:t>.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7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91"/>
    </mc:Choice>
    <mc:Fallback>
      <p:transition spd="slow" advTm="34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908" y="410139"/>
            <a:ext cx="10353762" cy="369513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Limitation:</a:t>
            </a:r>
          </a:p>
          <a:p>
            <a:pPr lvl="1"/>
            <a:r>
              <a:rPr lang="en-US" dirty="0" smtClean="0">
                <a:effectLst/>
              </a:rPr>
              <a:t>Since it </a:t>
            </a:r>
            <a:r>
              <a:rPr lang="en-US" dirty="0">
                <a:effectLst/>
              </a:rPr>
              <a:t>is a mathematical approach, </a:t>
            </a:r>
            <a:r>
              <a:rPr lang="en-US" dirty="0" smtClean="0">
                <a:effectLst/>
              </a:rPr>
              <a:t>it behaves </a:t>
            </a:r>
            <a:r>
              <a:rPr lang="en-US" dirty="0">
                <a:effectLst/>
              </a:rPr>
              <a:t>as an average value articulator and so </a:t>
            </a:r>
            <a:r>
              <a:rPr lang="en-US" dirty="0" smtClean="0">
                <a:effectLst/>
              </a:rPr>
              <a:t>not possible </a:t>
            </a:r>
            <a:r>
              <a:rPr lang="en-US" dirty="0">
                <a:effectLst/>
              </a:rPr>
              <a:t>to obtain easily the </a:t>
            </a:r>
            <a:r>
              <a:rPr lang="en-US" dirty="0" smtClean="0">
                <a:effectLst/>
              </a:rPr>
              <a:t>individualized movement </a:t>
            </a:r>
            <a:r>
              <a:rPr lang="en-US" dirty="0">
                <a:effectLst/>
              </a:rPr>
              <a:t>paths of each patient</a:t>
            </a:r>
            <a:r>
              <a:rPr lang="en-US" dirty="0" smtClean="0">
                <a:effectLst/>
              </a:rPr>
              <a:t>.</a:t>
            </a:r>
          </a:p>
          <a:p>
            <a:pPr lvl="1"/>
            <a:endParaRPr lang="en-US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It is not based on the actual orientation of jaws.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462" y="2443162"/>
            <a:ext cx="4286250" cy="41433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2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4"/>
    </mc:Choice>
    <mc:Fallback>
      <p:transition spd="slow" advTm="19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Virtual articulator based </a:t>
            </a:r>
            <a:r>
              <a:rPr lang="en-US" dirty="0" smtClean="0">
                <a:effectLst/>
              </a:rPr>
              <a:t>on mechanical dental articulator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561911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effectLst/>
              </a:rPr>
              <a:t>It was introduced by graphic design </a:t>
            </a:r>
            <a:r>
              <a:rPr lang="en-US" dirty="0" smtClean="0">
                <a:effectLst/>
              </a:rPr>
              <a:t>and engineering </a:t>
            </a:r>
            <a:r>
              <a:rPr lang="en-US" dirty="0">
                <a:effectLst/>
              </a:rPr>
              <a:t>project developments, the </a:t>
            </a:r>
            <a:r>
              <a:rPr lang="en-US" dirty="0" smtClean="0">
                <a:effectLst/>
              </a:rPr>
              <a:t>University of </a:t>
            </a:r>
            <a:r>
              <a:rPr lang="en-US" dirty="0">
                <a:effectLst/>
              </a:rPr>
              <a:t>the </a:t>
            </a:r>
            <a:r>
              <a:rPr lang="en-US" dirty="0" smtClean="0">
                <a:effectLst/>
              </a:rPr>
              <a:t>Basque in 2009.</a:t>
            </a:r>
          </a:p>
          <a:p>
            <a:pPr algn="just"/>
            <a:r>
              <a:rPr lang="en-US" dirty="0">
                <a:effectLst/>
              </a:rPr>
              <a:t>It is more simple approach than the </a:t>
            </a:r>
            <a:r>
              <a:rPr lang="en-US" dirty="0" smtClean="0">
                <a:effectLst/>
              </a:rPr>
              <a:t>virtual articulator </a:t>
            </a:r>
            <a:r>
              <a:rPr lang="en-US" dirty="0">
                <a:effectLst/>
              </a:rPr>
              <a:t>developed by </a:t>
            </a:r>
            <a:r>
              <a:rPr lang="en-US" dirty="0" err="1">
                <a:effectLst/>
              </a:rPr>
              <a:t>Kordass</a:t>
            </a:r>
            <a:r>
              <a:rPr lang="en-US" dirty="0">
                <a:effectLst/>
              </a:rPr>
              <a:t> and </a:t>
            </a:r>
            <a:r>
              <a:rPr lang="en-US" dirty="0" err="1">
                <a:effectLst/>
              </a:rPr>
              <a:t>Gaertner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and at </a:t>
            </a:r>
            <a:r>
              <a:rPr lang="en-US" dirty="0">
                <a:effectLst/>
              </a:rPr>
              <a:t>the same time more accurate result can </a:t>
            </a:r>
            <a:r>
              <a:rPr lang="en-US" dirty="0" smtClean="0">
                <a:effectLst/>
              </a:rPr>
              <a:t>be obtained </a:t>
            </a:r>
            <a:r>
              <a:rPr lang="en-US" dirty="0">
                <a:effectLst/>
              </a:rPr>
              <a:t>than the </a:t>
            </a:r>
            <a:r>
              <a:rPr lang="en-US" dirty="0" err="1">
                <a:effectLst/>
              </a:rPr>
              <a:t>Szentpetery’s</a:t>
            </a:r>
            <a:r>
              <a:rPr lang="en-US" dirty="0">
                <a:effectLst/>
              </a:rPr>
              <a:t> virtual </a:t>
            </a:r>
            <a:r>
              <a:rPr lang="en-US" dirty="0" smtClean="0">
                <a:effectLst/>
              </a:rPr>
              <a:t>articulator.</a:t>
            </a:r>
          </a:p>
          <a:p>
            <a:pPr algn="just"/>
            <a:r>
              <a:rPr lang="en-US" dirty="0" smtClean="0">
                <a:effectLst/>
              </a:rPr>
              <a:t>Various mechanical articulators have been made virtually to simulate the same condition present in the articulator. </a:t>
            </a:r>
          </a:p>
          <a:p>
            <a:pPr algn="just"/>
            <a:r>
              <a:rPr lang="en-US" dirty="0" smtClean="0">
                <a:effectLst/>
              </a:rPr>
              <a:t>Whip Mix Company have produced Hanau H2 model and Wide </a:t>
            </a:r>
            <a:r>
              <a:rPr lang="en-US" dirty="0" err="1" smtClean="0">
                <a:effectLst/>
              </a:rPr>
              <a:t>vue</a:t>
            </a:r>
            <a:r>
              <a:rPr lang="en-US" dirty="0" smtClean="0">
                <a:effectLst/>
              </a:rPr>
              <a:t> model. However Wide-</a:t>
            </a:r>
            <a:r>
              <a:rPr lang="en-US" dirty="0" err="1" smtClean="0">
                <a:effectLst/>
              </a:rPr>
              <a:t>vue</a:t>
            </a:r>
            <a:r>
              <a:rPr lang="en-US" dirty="0" smtClean="0">
                <a:effectLst/>
              </a:rPr>
              <a:t> model has been taken back by the company due to technical errors. </a:t>
            </a:r>
          </a:p>
          <a:p>
            <a:pPr algn="just"/>
            <a:r>
              <a:rPr lang="en-US" dirty="0" smtClean="0">
                <a:effectLst/>
              </a:rPr>
              <a:t>Other articulator include </a:t>
            </a:r>
            <a:r>
              <a:rPr lang="en-US" dirty="0" err="1">
                <a:effectLst/>
              </a:rPr>
              <a:t>Ivoclar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Stratos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200, </a:t>
            </a:r>
            <a:r>
              <a:rPr lang="en-US" dirty="0" err="1" smtClean="0">
                <a:effectLst/>
              </a:rPr>
              <a:t>Whipmix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Denar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Artex</a:t>
            </a:r>
            <a:r>
              <a:rPr lang="en-US" dirty="0" smtClean="0">
                <a:effectLst/>
              </a:rPr>
              <a:t> </a:t>
            </a:r>
          </a:p>
          <a:p>
            <a:pPr algn="just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2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27"/>
    </mc:Choice>
    <mc:Fallback>
      <p:transition spd="slow" advTm="49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261937"/>
            <a:ext cx="4838701" cy="6435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016" y="261937"/>
            <a:ext cx="5097084" cy="639768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0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9"/>
    </mc:Choice>
    <mc:Fallback>
      <p:transition spd="slow" advTm="5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Hanau H2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404749"/>
          </a:xfrm>
        </p:spPr>
        <p:txBody>
          <a:bodyPr/>
          <a:lstStyle/>
          <a:p>
            <a:r>
              <a:rPr lang="en-US" dirty="0" smtClean="0"/>
              <a:t>It uses the </a:t>
            </a:r>
            <a:r>
              <a:rPr lang="en-US" dirty="0" err="1" smtClean="0"/>
              <a:t>Rapidform</a:t>
            </a:r>
            <a:r>
              <a:rPr lang="en-US" dirty="0" smtClean="0"/>
              <a:t> software to operate the virtual </a:t>
            </a:r>
            <a:r>
              <a:rPr lang="en-US" dirty="0" err="1" smtClean="0"/>
              <a:t>articulaotr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parts of the articulator and positioning of the casts are scanned by ATOS I type of scanner. </a:t>
            </a:r>
          </a:p>
          <a:p>
            <a:r>
              <a:rPr lang="en-US" dirty="0" smtClean="0"/>
              <a:t>The process is similar as mechanical articulator. </a:t>
            </a:r>
          </a:p>
          <a:p>
            <a:endParaRPr lang="en-US" dirty="0" smtClean="0"/>
          </a:p>
          <a:p>
            <a:r>
              <a:rPr lang="en-US" dirty="0" smtClean="0"/>
              <a:t>Necessary steps:</a:t>
            </a:r>
          </a:p>
          <a:p>
            <a:pPr lvl="1"/>
            <a:r>
              <a:rPr lang="en-US" dirty="0" smtClean="0"/>
              <a:t>Accurate upper and lower jaw models</a:t>
            </a:r>
          </a:p>
          <a:p>
            <a:pPr lvl="1"/>
            <a:r>
              <a:rPr lang="en-US" dirty="0" err="1" smtClean="0"/>
              <a:t>Facebow</a:t>
            </a:r>
            <a:r>
              <a:rPr lang="en-US" dirty="0" smtClean="0"/>
              <a:t> transfer from the patient’s mouth</a:t>
            </a:r>
          </a:p>
          <a:p>
            <a:pPr lvl="1"/>
            <a:r>
              <a:rPr lang="en-US" dirty="0" smtClean="0"/>
              <a:t>Maximum </a:t>
            </a:r>
            <a:r>
              <a:rPr lang="en-US" dirty="0" err="1" smtClean="0"/>
              <a:t>intercuspation</a:t>
            </a:r>
            <a:r>
              <a:rPr lang="en-US" dirty="0" smtClean="0"/>
              <a:t> bite records and protrusive records.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662" y="3271837"/>
            <a:ext cx="3076575" cy="33432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3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47"/>
    </mc:Choice>
    <mc:Fallback>
      <p:transition spd="slow" advTm="29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95275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Real case in virtual </a:t>
            </a:r>
            <a:r>
              <a:rPr lang="en-US" dirty="0" smtClean="0">
                <a:effectLst/>
              </a:rPr>
              <a:t>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621596"/>
            <a:ext cx="10353762" cy="3695136"/>
          </a:xfrm>
        </p:spPr>
        <p:txBody>
          <a:bodyPr>
            <a:normAutofit/>
          </a:bodyPr>
          <a:lstStyle/>
          <a:p>
            <a:r>
              <a:rPr lang="en-US" dirty="0" smtClean="0"/>
              <a:t>The clinical procedure is similar as manual method. </a:t>
            </a:r>
          </a:p>
          <a:p>
            <a:r>
              <a:rPr lang="en-US" dirty="0" smtClean="0">
                <a:effectLst/>
              </a:rPr>
              <a:t>First, models </a:t>
            </a:r>
            <a:r>
              <a:rPr lang="en-US" dirty="0">
                <a:effectLst/>
              </a:rPr>
              <a:t>are </a:t>
            </a:r>
            <a:r>
              <a:rPr lang="en-US" dirty="0" smtClean="0">
                <a:effectLst/>
              </a:rPr>
              <a:t>scanned accurately by laboratory based digital or laser scanner.</a:t>
            </a:r>
          </a:p>
          <a:p>
            <a:r>
              <a:rPr lang="en-US" dirty="0">
                <a:effectLst/>
              </a:rPr>
              <a:t>Then, a physical face bow is used to locate the </a:t>
            </a:r>
            <a:r>
              <a:rPr lang="en-US" dirty="0" err="1">
                <a:effectLst/>
              </a:rPr>
              <a:t>occlusal</a:t>
            </a:r>
            <a:r>
              <a:rPr lang="en-US" dirty="0">
                <a:effectLst/>
              </a:rPr>
              <a:t> plane. The location </a:t>
            </a:r>
            <a:r>
              <a:rPr lang="en-US" dirty="0" smtClean="0">
                <a:effectLst/>
              </a:rPr>
              <a:t>is taken </a:t>
            </a:r>
            <a:r>
              <a:rPr lang="en-US" dirty="0">
                <a:effectLst/>
              </a:rPr>
              <a:t>from the </a:t>
            </a:r>
            <a:r>
              <a:rPr lang="en-US" dirty="0" smtClean="0">
                <a:effectLst/>
              </a:rPr>
              <a:t>patient, </a:t>
            </a:r>
            <a:r>
              <a:rPr lang="en-US" dirty="0">
                <a:effectLst/>
              </a:rPr>
              <a:t>and the reference points of the transferring table and the </a:t>
            </a:r>
            <a:r>
              <a:rPr lang="en-US" dirty="0" smtClean="0">
                <a:effectLst/>
              </a:rPr>
              <a:t>upper model </a:t>
            </a:r>
            <a:r>
              <a:rPr lang="en-US" dirty="0">
                <a:effectLst/>
              </a:rPr>
              <a:t>are scanned. This scanning </a:t>
            </a:r>
            <a:r>
              <a:rPr lang="en-US" dirty="0" smtClean="0">
                <a:effectLst/>
              </a:rPr>
              <a:t>allows location </a:t>
            </a:r>
            <a:r>
              <a:rPr lang="en-US" dirty="0">
                <a:effectLst/>
              </a:rPr>
              <a:t>the upper model on the articulator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62" y="4005262"/>
            <a:ext cx="9394022" cy="26377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1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32"/>
    </mc:Choice>
    <mc:Fallback>
      <p:transition spd="slow" advTm="27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347599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To locate the lower model with respect to the already located upper </a:t>
            </a:r>
            <a:r>
              <a:rPr lang="en-US" dirty="0" smtClean="0">
                <a:effectLst/>
              </a:rPr>
              <a:t>model, </a:t>
            </a:r>
            <a:r>
              <a:rPr lang="en-US" dirty="0">
                <a:effectLst/>
              </a:rPr>
              <a:t>the bite </a:t>
            </a:r>
            <a:r>
              <a:rPr lang="en-US" dirty="0" smtClean="0">
                <a:effectLst/>
              </a:rPr>
              <a:t>of maximum </a:t>
            </a:r>
            <a:r>
              <a:rPr lang="en-US" dirty="0" err="1">
                <a:effectLst/>
              </a:rPr>
              <a:t>intercuspidation</a:t>
            </a:r>
            <a:r>
              <a:rPr lang="en-US" dirty="0">
                <a:effectLst/>
              </a:rPr>
              <a:t> is scanned. </a:t>
            </a:r>
            <a:r>
              <a:rPr lang="en-US" dirty="0" smtClean="0">
                <a:effectLst/>
              </a:rPr>
              <a:t>The scanned bite is placed in the position with the scanned upper jaw. 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With the help of RE software, accurate placement of lower jaw is done. </a:t>
            </a:r>
          </a:p>
          <a:p>
            <a:r>
              <a:rPr lang="en-US" dirty="0">
                <a:effectLst/>
              </a:rPr>
              <a:t>Afterwards, the </a:t>
            </a:r>
            <a:r>
              <a:rPr lang="en-US" dirty="0" err="1">
                <a:effectLst/>
              </a:rPr>
              <a:t>paremetres</a:t>
            </a:r>
            <a:r>
              <a:rPr lang="en-US" dirty="0">
                <a:effectLst/>
              </a:rPr>
              <a:t> of the articulator are adjusted with the help of the lateral </a:t>
            </a:r>
            <a:r>
              <a:rPr lang="en-US" dirty="0" smtClean="0">
                <a:effectLst/>
              </a:rPr>
              <a:t>and protrusive bites</a:t>
            </a:r>
            <a:r>
              <a:rPr lang="en-US" dirty="0">
                <a:effectLst/>
              </a:rPr>
              <a:t>. This involves generating reference elements in new positions. </a:t>
            </a:r>
            <a:endParaRPr lang="en-US" dirty="0"/>
          </a:p>
        </p:txBody>
      </p:sp>
      <p:pic>
        <p:nvPicPr>
          <p:cNvPr id="4" name="Picture 5" descr="C:\Users\Dr Srinath\Desktop\Scan_Protocol.png"/>
          <p:cNvPicPr>
            <a:picLocks noChangeAspect="1" noChangeArrowheads="1"/>
          </p:cNvPicPr>
          <p:nvPr/>
        </p:nvPicPr>
        <p:blipFill>
          <a:blip r:embed="rId4"/>
          <a:srcRect l="66715" t="2866" r="361" b="14030"/>
          <a:stretch>
            <a:fillRect/>
          </a:stretch>
        </p:blipFill>
        <p:spPr bwMode="auto">
          <a:xfrm>
            <a:off x="9244013" y="4748214"/>
            <a:ext cx="2596055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0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86"/>
    </mc:Choice>
    <mc:Fallback>
      <p:transition spd="slow" advTm="3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20" y="438150"/>
            <a:ext cx="9658955" cy="603531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4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3"/>
    </mc:Choice>
    <mc:Fallback>
      <p:transition spd="slow" advTm="5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5139302"/>
            <a:ext cx="10353762" cy="3695136"/>
          </a:xfrm>
        </p:spPr>
        <p:txBody>
          <a:bodyPr/>
          <a:lstStyle/>
          <a:p>
            <a:r>
              <a:rPr lang="en-US" dirty="0">
                <a:effectLst/>
              </a:rPr>
              <a:t>Simulating Kinematics: After </a:t>
            </a:r>
            <a:r>
              <a:rPr lang="en-US" dirty="0" smtClean="0">
                <a:effectLst/>
              </a:rPr>
              <a:t>the articulator </a:t>
            </a:r>
            <a:r>
              <a:rPr lang="en-US" dirty="0">
                <a:effectLst/>
              </a:rPr>
              <a:t>was modeled, the simulation was </a:t>
            </a:r>
            <a:r>
              <a:rPr lang="en-US" dirty="0" smtClean="0">
                <a:effectLst/>
              </a:rPr>
              <a:t>run and </a:t>
            </a:r>
            <a:r>
              <a:rPr lang="en-US" dirty="0">
                <a:effectLst/>
              </a:rPr>
              <a:t>any possible interference on the </a:t>
            </a:r>
            <a:r>
              <a:rPr lang="en-US" dirty="0" smtClean="0">
                <a:effectLst/>
              </a:rPr>
              <a:t>designed prosthesis </a:t>
            </a:r>
            <a:r>
              <a:rPr lang="en-US" dirty="0">
                <a:effectLst/>
              </a:rPr>
              <a:t>were checked out and if they are </a:t>
            </a:r>
            <a:r>
              <a:rPr lang="en-US" dirty="0" smtClean="0">
                <a:effectLst/>
              </a:rPr>
              <a:t>present corrected accordingly.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330" y="609600"/>
            <a:ext cx="9410689" cy="40331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0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3"/>
    </mc:Choice>
    <mc:Fallback>
      <p:transition spd="slow" advTm="1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Limitations of CAD/CAM</a:t>
            </a:r>
          </a:p>
          <a:p>
            <a:r>
              <a:rPr lang="en-US" dirty="0" smtClean="0"/>
              <a:t>Need of Virtual articulators</a:t>
            </a:r>
          </a:p>
          <a:p>
            <a:r>
              <a:rPr lang="en-US" dirty="0" smtClean="0"/>
              <a:t>Types of virtual articulators</a:t>
            </a:r>
          </a:p>
          <a:p>
            <a:r>
              <a:rPr lang="en-US" dirty="0" smtClean="0"/>
              <a:t>Step by step procedure</a:t>
            </a:r>
          </a:p>
          <a:p>
            <a:r>
              <a:rPr lang="en-US" dirty="0" smtClean="0"/>
              <a:t>Summary</a:t>
            </a:r>
          </a:p>
          <a:p>
            <a:r>
              <a:rPr lang="en-US" dirty="0" smtClean="0"/>
              <a:t>Conclusion</a:t>
            </a:r>
          </a:p>
          <a:p>
            <a:r>
              <a:rPr lang="en-US" dirty="0" smtClean="0"/>
              <a:t>References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481" y="2062163"/>
            <a:ext cx="4537075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1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3"/>
    </mc:Choice>
    <mc:Fallback>
      <p:transition spd="slow" advTm="1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3" y="2257424"/>
            <a:ext cx="7775178" cy="40862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7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"/>
    </mc:Choice>
    <mc:Fallback>
      <p:transition spd="slow" advTm="1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528638"/>
            <a:ext cx="10353762" cy="526256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ADVANTAGES: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Make </a:t>
            </a:r>
            <a:r>
              <a:rPr lang="en-US" dirty="0"/>
              <a:t>real life more virtual.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Possible to do all the movements.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Less time consuming reduces mechanical error, material, Control of several parameters.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DISADVANTAGES: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Much expensive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Special type of programmed equipment's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 Knowledge of software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0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36"/>
    </mc:Choice>
    <mc:Fallback>
      <p:transition spd="slow" advTm="26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456026"/>
            <a:ext cx="10353761" cy="1326321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864" y="1624012"/>
            <a:ext cx="9637622" cy="46720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3450" y="4118353"/>
            <a:ext cx="5929313" cy="20252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0037" y="1624012"/>
            <a:ext cx="4576763" cy="23419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3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15"/>
    </mc:Choice>
    <mc:Fallback>
      <p:transition spd="slow" advTm="3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4" y="2096064"/>
            <a:ext cx="11444286" cy="4419036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effectLst/>
              </a:rPr>
              <a:t>Virtual reality enables new perspective </a:t>
            </a:r>
            <a:r>
              <a:rPr lang="en-US" dirty="0" smtClean="0">
                <a:effectLst/>
              </a:rPr>
              <a:t>in visualizing </a:t>
            </a:r>
            <a:r>
              <a:rPr lang="en-US" dirty="0">
                <a:effectLst/>
              </a:rPr>
              <a:t>complex relationship in the diagnosis </a:t>
            </a:r>
            <a:r>
              <a:rPr lang="en-US" dirty="0" smtClean="0">
                <a:effectLst/>
              </a:rPr>
              <a:t>of the </a:t>
            </a:r>
            <a:r>
              <a:rPr lang="en-US" dirty="0">
                <a:effectLst/>
              </a:rPr>
              <a:t>occlusion and function. </a:t>
            </a:r>
            <a:r>
              <a:rPr lang="en-US" dirty="0" smtClean="0">
                <a:effectLst/>
              </a:rPr>
              <a:t>It provides </a:t>
            </a:r>
            <a:r>
              <a:rPr lang="en-US" dirty="0">
                <a:effectLst/>
              </a:rPr>
              <a:t>interesting modules </a:t>
            </a:r>
            <a:r>
              <a:rPr lang="en-US" dirty="0" smtClean="0">
                <a:effectLst/>
              </a:rPr>
              <a:t>for presenting </a:t>
            </a:r>
            <a:r>
              <a:rPr lang="en-US" dirty="0">
                <a:effectLst/>
              </a:rPr>
              <a:t>and analyzing the dynamic contact </a:t>
            </a:r>
            <a:r>
              <a:rPr lang="en-US" dirty="0" smtClean="0">
                <a:effectLst/>
              </a:rPr>
              <a:t>of the </a:t>
            </a:r>
            <a:r>
              <a:rPr lang="en-US" dirty="0" err="1">
                <a:effectLst/>
              </a:rPr>
              <a:t>occlusal</a:t>
            </a:r>
            <a:r>
              <a:rPr lang="en-US" dirty="0">
                <a:effectLst/>
              </a:rPr>
              <a:t> surface of the maxilla and </a:t>
            </a:r>
            <a:r>
              <a:rPr lang="en-US" dirty="0" smtClean="0">
                <a:effectLst/>
              </a:rPr>
              <a:t>mandible and </a:t>
            </a:r>
            <a:r>
              <a:rPr lang="en-US" dirty="0">
                <a:effectLst/>
              </a:rPr>
              <a:t>the relation to the condylar movement. </a:t>
            </a:r>
            <a:r>
              <a:rPr lang="en-US" dirty="0" smtClean="0">
                <a:effectLst/>
              </a:rPr>
              <a:t>To improve </a:t>
            </a:r>
            <a:r>
              <a:rPr lang="en-US" dirty="0">
                <a:effectLst/>
              </a:rPr>
              <a:t>the functional occlusion, the </a:t>
            </a:r>
            <a:r>
              <a:rPr lang="en-US" dirty="0" err="1" smtClean="0">
                <a:effectLst/>
              </a:rPr>
              <a:t>occlusal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profile </a:t>
            </a:r>
            <a:r>
              <a:rPr lang="en-US" dirty="0">
                <a:effectLst/>
              </a:rPr>
              <a:t>of the teeth can be designed with </a:t>
            </a:r>
            <a:r>
              <a:rPr lang="en-US" dirty="0" smtClean="0">
                <a:effectLst/>
              </a:rPr>
              <a:t>increased or </a:t>
            </a:r>
            <a:r>
              <a:rPr lang="en-US" dirty="0">
                <a:effectLst/>
              </a:rPr>
              <a:t>decreased cusps to eliminate </a:t>
            </a:r>
            <a:r>
              <a:rPr lang="en-US" dirty="0" err="1" smtClean="0">
                <a:effectLst/>
              </a:rPr>
              <a:t>occlusal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interferences </a:t>
            </a:r>
            <a:r>
              <a:rPr lang="en-US" dirty="0">
                <a:effectLst/>
              </a:rPr>
              <a:t>of the dynamic pattern</a:t>
            </a:r>
            <a:r>
              <a:rPr lang="en-US" dirty="0" smtClean="0">
                <a:effectLst/>
              </a:rPr>
              <a:t>.</a:t>
            </a:r>
          </a:p>
          <a:p>
            <a:pPr algn="just"/>
            <a:r>
              <a:rPr lang="en-US" dirty="0" smtClean="0">
                <a:effectLst/>
              </a:rPr>
              <a:t>The </a:t>
            </a:r>
            <a:r>
              <a:rPr lang="en-US" dirty="0">
                <a:effectLst/>
              </a:rPr>
              <a:t>CAD-CAM </a:t>
            </a:r>
            <a:r>
              <a:rPr lang="en-US" dirty="0" smtClean="0">
                <a:effectLst/>
              </a:rPr>
              <a:t>manufacture dental </a:t>
            </a:r>
            <a:r>
              <a:rPr lang="en-US" dirty="0">
                <a:effectLst/>
              </a:rPr>
              <a:t>restoration. The concept of </a:t>
            </a:r>
            <a:r>
              <a:rPr lang="en-US" dirty="0" smtClean="0">
                <a:effectLst/>
              </a:rPr>
              <a:t>Virtual Articulator </a:t>
            </a:r>
            <a:r>
              <a:rPr lang="en-US" dirty="0">
                <a:effectLst/>
              </a:rPr>
              <a:t>will change conventional ways </a:t>
            </a:r>
            <a:r>
              <a:rPr lang="en-US" dirty="0" smtClean="0">
                <a:effectLst/>
              </a:rPr>
              <a:t>of production </a:t>
            </a:r>
            <a:r>
              <a:rPr lang="en-US" dirty="0">
                <a:effectLst/>
              </a:rPr>
              <a:t>and communication in dentistry </a:t>
            </a:r>
            <a:r>
              <a:rPr lang="en-US" dirty="0" smtClean="0">
                <a:effectLst/>
              </a:rPr>
              <a:t>and begin </a:t>
            </a:r>
            <a:r>
              <a:rPr lang="en-US" dirty="0">
                <a:effectLst/>
              </a:rPr>
              <a:t>to replace </a:t>
            </a:r>
            <a:r>
              <a:rPr lang="en-US" dirty="0" smtClean="0">
                <a:effectLst/>
              </a:rPr>
              <a:t>the mechanical </a:t>
            </a:r>
            <a:r>
              <a:rPr lang="en-US" dirty="0">
                <a:effectLst/>
              </a:rPr>
              <a:t>tools</a:t>
            </a:r>
            <a:r>
              <a:rPr lang="en-US" dirty="0" smtClean="0">
                <a:effectLst/>
              </a:rPr>
              <a:t>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1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07"/>
    </mc:Choice>
    <mc:Fallback>
      <p:transition spd="slow" advTm="4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476186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effectLst/>
              </a:rPr>
              <a:t>Bisler</a:t>
            </a:r>
            <a:r>
              <a:rPr lang="en-US" dirty="0">
                <a:effectLst/>
              </a:rPr>
              <a:t> A, </a:t>
            </a:r>
            <a:r>
              <a:rPr lang="en-US" dirty="0" err="1">
                <a:effectLst/>
              </a:rPr>
              <a:t>Bockholt</a:t>
            </a:r>
            <a:r>
              <a:rPr lang="en-US" dirty="0">
                <a:effectLst/>
              </a:rPr>
              <a:t> U, </a:t>
            </a:r>
            <a:r>
              <a:rPr lang="en-US" dirty="0" err="1">
                <a:effectLst/>
              </a:rPr>
              <a:t>Kordass</a:t>
            </a:r>
            <a:r>
              <a:rPr lang="en-US" dirty="0">
                <a:effectLst/>
              </a:rPr>
              <a:t> B, </a:t>
            </a:r>
            <a:r>
              <a:rPr lang="en-US" dirty="0" err="1">
                <a:effectLst/>
              </a:rPr>
              <a:t>Suchan</a:t>
            </a:r>
            <a:r>
              <a:rPr lang="en-US" dirty="0">
                <a:effectLst/>
              </a:rPr>
              <a:t> M, </a:t>
            </a:r>
            <a:r>
              <a:rPr lang="en-US" dirty="0" smtClean="0">
                <a:effectLst/>
              </a:rPr>
              <a:t>Voss G</a:t>
            </a:r>
            <a:r>
              <a:rPr lang="en-US" dirty="0">
                <a:effectLst/>
              </a:rPr>
              <a:t>. The virtual articulator. International Journal </a:t>
            </a:r>
            <a:r>
              <a:rPr lang="en-US" dirty="0" smtClean="0">
                <a:effectLst/>
              </a:rPr>
              <a:t>of Computerized </a:t>
            </a:r>
            <a:r>
              <a:rPr lang="en-US" dirty="0">
                <a:effectLst/>
              </a:rPr>
              <a:t>Dentistry2002;5:101 -</a:t>
            </a:r>
            <a:r>
              <a:rPr lang="en-US" dirty="0" smtClean="0">
                <a:effectLst/>
              </a:rPr>
              <a:t>6.</a:t>
            </a:r>
            <a:endParaRPr lang="en-US" dirty="0">
              <a:effectLst/>
            </a:endParaRPr>
          </a:p>
          <a:p>
            <a:r>
              <a:rPr lang="en-US" dirty="0" err="1" smtClean="0">
                <a:effectLst/>
              </a:rPr>
              <a:t>Solaberrieta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E, </a:t>
            </a:r>
            <a:r>
              <a:rPr lang="en-US" dirty="0" err="1">
                <a:effectLst/>
              </a:rPr>
              <a:t>Etxaniz</a:t>
            </a:r>
            <a:r>
              <a:rPr lang="en-US" dirty="0">
                <a:effectLst/>
              </a:rPr>
              <a:t> O, </a:t>
            </a:r>
            <a:r>
              <a:rPr lang="en-US" dirty="0" err="1">
                <a:effectLst/>
              </a:rPr>
              <a:t>Minguez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R, </a:t>
            </a:r>
            <a:r>
              <a:rPr lang="en-US" dirty="0" err="1" smtClean="0">
                <a:effectLst/>
              </a:rPr>
              <a:t>Muniozguren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J, Arias A, editors. Design of a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Virtual Articulator for the Simulation and </a:t>
            </a:r>
            <a:r>
              <a:rPr lang="en-US" dirty="0" smtClean="0">
                <a:effectLst/>
              </a:rPr>
              <a:t>Analysis </a:t>
            </a:r>
            <a:r>
              <a:rPr lang="en-US" dirty="0">
                <a:effectLst/>
              </a:rPr>
              <a:t>of Mandibular Movements in Dental CAD/CAM.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2009: </a:t>
            </a:r>
            <a:r>
              <a:rPr lang="en-US" dirty="0" err="1">
                <a:effectLst/>
              </a:rPr>
              <a:t>Cranfield</a:t>
            </a:r>
            <a:r>
              <a:rPr lang="en-US" dirty="0">
                <a:effectLst/>
              </a:rPr>
              <a:t> University </a:t>
            </a:r>
            <a:r>
              <a:rPr lang="en-US" dirty="0" smtClean="0">
                <a:effectLst/>
              </a:rPr>
              <a:t>Press.</a:t>
            </a:r>
            <a:endParaRPr lang="en-US" dirty="0">
              <a:effectLst/>
            </a:endParaRPr>
          </a:p>
          <a:p>
            <a:r>
              <a:rPr lang="en-US" dirty="0" err="1" smtClean="0">
                <a:effectLst/>
              </a:rPr>
              <a:t>Solaberrieta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E, Arias A, </a:t>
            </a:r>
            <a:r>
              <a:rPr lang="en-US" dirty="0" err="1">
                <a:effectLst/>
              </a:rPr>
              <a:t>Barrenetxea</a:t>
            </a:r>
            <a:r>
              <a:rPr lang="en-US" dirty="0">
                <a:effectLst/>
              </a:rPr>
              <a:t> L, </a:t>
            </a:r>
            <a:r>
              <a:rPr lang="en-US" dirty="0" err="1">
                <a:effectLst/>
              </a:rPr>
              <a:t>Etxaniz</a:t>
            </a:r>
            <a:r>
              <a:rPr lang="en-US" dirty="0">
                <a:effectLst/>
              </a:rPr>
              <a:t> </a:t>
            </a:r>
            <a:r>
              <a:rPr lang="en-US" dirty="0" err="1" smtClean="0">
                <a:effectLst/>
              </a:rPr>
              <a:t>O,Minguez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R, </a:t>
            </a:r>
            <a:r>
              <a:rPr lang="en-US" dirty="0" err="1">
                <a:effectLst/>
              </a:rPr>
              <a:t>Muniozguren</a:t>
            </a:r>
            <a:r>
              <a:rPr lang="en-US" dirty="0">
                <a:effectLst/>
              </a:rPr>
              <a:t> J. A virtual </a:t>
            </a:r>
            <a:r>
              <a:rPr lang="en-US" dirty="0" smtClean="0">
                <a:effectLst/>
              </a:rPr>
              <a:t>dental prostheses </a:t>
            </a:r>
            <a:r>
              <a:rPr lang="en-US" dirty="0">
                <a:effectLst/>
              </a:rPr>
              <a:t>design method using a virtual </a:t>
            </a:r>
            <a:r>
              <a:rPr lang="en-US" dirty="0" smtClean="0">
                <a:effectLst/>
              </a:rPr>
              <a:t>articulator. Proceedings </a:t>
            </a:r>
            <a:r>
              <a:rPr lang="en-US" dirty="0">
                <a:effectLst/>
              </a:rPr>
              <a:t>of the 11 </a:t>
            </a:r>
            <a:r>
              <a:rPr lang="en-US" dirty="0" err="1">
                <a:effectLst/>
              </a:rPr>
              <a:t>th</a:t>
            </a:r>
            <a:r>
              <a:rPr lang="en-US" dirty="0">
                <a:effectLst/>
              </a:rPr>
              <a:t> International </a:t>
            </a:r>
            <a:r>
              <a:rPr lang="en-US" dirty="0" smtClean="0">
                <a:effectLst/>
              </a:rPr>
              <a:t>Design Conference </a:t>
            </a:r>
            <a:r>
              <a:rPr lang="en-US" dirty="0">
                <a:effectLst/>
              </a:rPr>
              <a:t>2010:443-52</a:t>
            </a:r>
            <a:r>
              <a:rPr lang="en-US" dirty="0" smtClean="0">
                <a:effectLst/>
              </a:rPr>
              <a:t>.</a:t>
            </a:r>
          </a:p>
          <a:p>
            <a:r>
              <a:rPr lang="en-US" dirty="0">
                <a:effectLst/>
              </a:rPr>
              <a:t>Virtual Articulators in prosthodontics </a:t>
            </a:r>
            <a:r>
              <a:rPr lang="en-US" dirty="0" err="1">
                <a:effectLst/>
              </a:rPr>
              <a:t>Gugwad.R.S</a:t>
            </a:r>
            <a:r>
              <a:rPr lang="en-US" dirty="0">
                <a:effectLst/>
              </a:rPr>
              <a:t>, </a:t>
            </a:r>
            <a:r>
              <a:rPr lang="en-US" dirty="0" err="1" smtClean="0">
                <a:effectLst/>
              </a:rPr>
              <a:t>Basavakumar.M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Abhijeet.K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Arvind.M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Sudhindra.M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Ramesh.C</a:t>
            </a:r>
            <a:r>
              <a:rPr lang="en-US" dirty="0">
                <a:effectLst/>
              </a:rPr>
              <a:t> :International </a:t>
            </a:r>
            <a:r>
              <a:rPr lang="en-US" dirty="0" smtClean="0">
                <a:effectLst/>
              </a:rPr>
              <a:t>Journal Of </a:t>
            </a:r>
            <a:r>
              <a:rPr lang="en-US" dirty="0">
                <a:effectLst/>
              </a:rPr>
              <a:t>Dental Clinics 2011:3(4):</a:t>
            </a:r>
            <a:r>
              <a:rPr lang="en-US" dirty="0" smtClean="0">
                <a:effectLst/>
              </a:rPr>
              <a:t>39-41.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Virtual articulator for the analysis of dental occlusion: An update </a:t>
            </a:r>
            <a:r>
              <a:rPr lang="en-US" dirty="0" smtClean="0">
                <a:effectLst/>
              </a:rPr>
              <a:t>: Laura </a:t>
            </a:r>
            <a:r>
              <a:rPr lang="en-US" dirty="0" err="1">
                <a:effectLst/>
              </a:rPr>
              <a:t>Maestre-Ferrín</a:t>
            </a:r>
            <a:r>
              <a:rPr lang="en-US" dirty="0">
                <a:effectLst/>
              </a:rPr>
              <a:t> 1, Javier Romero-</a:t>
            </a:r>
            <a:r>
              <a:rPr lang="en-US" dirty="0" err="1">
                <a:effectLst/>
              </a:rPr>
              <a:t>Millán</a:t>
            </a:r>
            <a:r>
              <a:rPr lang="en-US" dirty="0">
                <a:effectLst/>
              </a:rPr>
              <a:t> Med Oral </a:t>
            </a:r>
            <a:r>
              <a:rPr lang="en-US" dirty="0" err="1">
                <a:effectLst/>
              </a:rPr>
              <a:t>Patol</a:t>
            </a:r>
            <a:r>
              <a:rPr lang="en-US" dirty="0">
                <a:effectLst/>
              </a:rPr>
              <a:t> Oral </a:t>
            </a:r>
            <a:r>
              <a:rPr lang="en-US" dirty="0" smtClean="0">
                <a:effectLst/>
              </a:rPr>
              <a:t>Cir </a:t>
            </a:r>
            <a:r>
              <a:rPr lang="en-US" dirty="0" err="1" smtClean="0">
                <a:effectLst/>
              </a:rPr>
              <a:t>Bucal</a:t>
            </a:r>
            <a:r>
              <a:rPr lang="en-US" dirty="0">
                <a:effectLst/>
              </a:rPr>
              <a:t>. 2012 Jan 1;17 (1):</a:t>
            </a:r>
            <a:r>
              <a:rPr lang="en-US" dirty="0" smtClean="0">
                <a:effectLst/>
              </a:rPr>
              <a:t>e160-3.</a:t>
            </a:r>
          </a:p>
          <a:p>
            <a:r>
              <a:rPr lang="en-US" dirty="0" err="1">
                <a:effectLst/>
              </a:rPr>
              <a:t>Edinger</a:t>
            </a:r>
            <a:r>
              <a:rPr lang="en-US" dirty="0">
                <a:effectLst/>
              </a:rPr>
              <a:t> D, </a:t>
            </a:r>
            <a:r>
              <a:rPr lang="en-US" dirty="0" err="1">
                <a:effectLst/>
              </a:rPr>
              <a:t>Rall</a:t>
            </a:r>
            <a:r>
              <a:rPr lang="en-US" dirty="0">
                <a:effectLst/>
              </a:rPr>
              <a:t> K, von </a:t>
            </a:r>
            <a:r>
              <a:rPr lang="en-US" dirty="0" err="1">
                <a:effectLst/>
              </a:rPr>
              <a:t>Schroeter</a:t>
            </a:r>
            <a:r>
              <a:rPr lang="en-US" dirty="0">
                <a:effectLst/>
              </a:rPr>
              <a:t> PH, et al. Computer-aided single tooth restoration. </a:t>
            </a:r>
            <a:r>
              <a:rPr lang="en-US" dirty="0" smtClean="0">
                <a:effectLst/>
              </a:rPr>
              <a:t>In: Lemke </a:t>
            </a:r>
            <a:r>
              <a:rPr lang="en-US" dirty="0">
                <a:effectLst/>
              </a:rPr>
              <a:t>MW, </a:t>
            </a:r>
            <a:r>
              <a:rPr lang="en-US" dirty="0" err="1">
                <a:effectLst/>
              </a:rPr>
              <a:t>Inamura</a:t>
            </a:r>
            <a:r>
              <a:rPr lang="en-US" dirty="0">
                <a:effectLst/>
              </a:rPr>
              <a:t> K, Jaffe C, et al, editors. Computer assisted radiology. New </a:t>
            </a:r>
            <a:r>
              <a:rPr lang="en-US" dirty="0" smtClean="0">
                <a:effectLst/>
              </a:rPr>
              <a:t>York: Springer</a:t>
            </a:r>
            <a:r>
              <a:rPr lang="en-US" dirty="0">
                <a:effectLst/>
              </a:rPr>
              <a:t>; 1995. p. 994–6</a:t>
            </a:r>
            <a:r>
              <a:rPr lang="en-US" dirty="0" smtClean="0">
                <a:effectLst/>
              </a:rPr>
              <a:t>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0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"/>
    </mc:Choice>
    <mc:Fallback>
      <p:transition spd="slow" advTm="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456" y="152400"/>
            <a:ext cx="10353761" cy="1326321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478721"/>
            <a:ext cx="11687175" cy="516496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dirty="0" smtClean="0">
                <a:effectLst/>
              </a:rPr>
              <a:t>	Dental </a:t>
            </a:r>
            <a:r>
              <a:rPr lang="en-US" dirty="0">
                <a:effectLst/>
              </a:rPr>
              <a:t>CAD/CAM systems constitute a new way </a:t>
            </a:r>
            <a:r>
              <a:rPr lang="en-US" dirty="0" smtClean="0">
                <a:effectLst/>
              </a:rPr>
              <a:t>to produce </a:t>
            </a:r>
            <a:r>
              <a:rPr lang="en-US" dirty="0">
                <a:effectLst/>
              </a:rPr>
              <a:t>dental prostheses</a:t>
            </a:r>
            <a:r>
              <a:rPr lang="en-US" dirty="0" smtClean="0">
                <a:effectLst/>
              </a:rPr>
              <a:t>. </a:t>
            </a:r>
            <a:r>
              <a:rPr lang="en-US" dirty="0">
                <a:effectLst/>
              </a:rPr>
              <a:t>The dentists who already offer the most </a:t>
            </a:r>
            <a:r>
              <a:rPr lang="en-US" dirty="0" smtClean="0">
                <a:effectLst/>
              </a:rPr>
              <a:t>advanced technologies </a:t>
            </a:r>
            <a:r>
              <a:rPr lang="en-US" dirty="0">
                <a:effectLst/>
              </a:rPr>
              <a:t>at their dental laboratories are starting to </a:t>
            </a:r>
            <a:r>
              <a:rPr lang="en-US" dirty="0" smtClean="0">
                <a:effectLst/>
              </a:rPr>
              <a:t>call “dentistry </a:t>
            </a:r>
            <a:r>
              <a:rPr lang="en-US" dirty="0">
                <a:effectLst/>
              </a:rPr>
              <a:t>of single visit</a:t>
            </a:r>
            <a:r>
              <a:rPr lang="en-US" dirty="0" smtClean="0">
                <a:effectLst/>
              </a:rPr>
              <a:t>”. </a:t>
            </a:r>
            <a:r>
              <a:rPr lang="en-US" dirty="0">
                <a:effectLst/>
              </a:rPr>
              <a:t>In a few minutes, the dentist </a:t>
            </a:r>
            <a:r>
              <a:rPr lang="en-US" dirty="0" smtClean="0">
                <a:effectLst/>
              </a:rPr>
              <a:t>is able </a:t>
            </a:r>
            <a:r>
              <a:rPr lang="en-US" dirty="0">
                <a:effectLst/>
              </a:rPr>
              <a:t>to obtain the necessary electronic impression with </a:t>
            </a:r>
            <a:r>
              <a:rPr lang="en-US" dirty="0" smtClean="0">
                <a:effectLst/>
              </a:rPr>
              <a:t>a scanner </a:t>
            </a:r>
            <a:r>
              <a:rPr lang="en-US" dirty="0">
                <a:effectLst/>
              </a:rPr>
              <a:t>and then, it will take </a:t>
            </a:r>
            <a:r>
              <a:rPr lang="en-US" dirty="0" smtClean="0">
                <a:effectLst/>
              </a:rPr>
              <a:t>about </a:t>
            </a:r>
            <a:r>
              <a:rPr lang="en-US" dirty="0">
                <a:effectLst/>
              </a:rPr>
              <a:t>20 minutes </a:t>
            </a:r>
            <a:r>
              <a:rPr lang="en-US" dirty="0" smtClean="0">
                <a:effectLst/>
              </a:rPr>
              <a:t>to have </a:t>
            </a:r>
            <a:r>
              <a:rPr lang="en-US" dirty="0">
                <a:effectLst/>
              </a:rPr>
              <a:t>the tooth </a:t>
            </a:r>
            <a:r>
              <a:rPr lang="en-US" dirty="0" smtClean="0">
                <a:effectLst/>
              </a:rPr>
              <a:t>designed and an hour to fabricate prosthesis from a ceramic block. </a:t>
            </a:r>
          </a:p>
          <a:p>
            <a:pPr marL="0" indent="0" algn="just">
              <a:buNone/>
            </a:pPr>
            <a:r>
              <a:rPr lang="en-US" dirty="0" smtClean="0">
                <a:effectLst/>
              </a:rPr>
              <a:t>Advantages of CAD/CAM technology:</a:t>
            </a:r>
          </a:p>
          <a:p>
            <a:pPr algn="just"/>
            <a:r>
              <a:rPr lang="en-US" dirty="0">
                <a:solidFill>
                  <a:srgbClr val="FFFF00"/>
                </a:solidFill>
                <a:effectLst/>
              </a:rPr>
              <a:t>Accuracy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of final restoration.</a:t>
            </a:r>
          </a:p>
          <a:p>
            <a:pPr algn="just"/>
            <a:r>
              <a:rPr lang="en-US" dirty="0" smtClean="0">
                <a:effectLst/>
              </a:rPr>
              <a:t>Immediate </a:t>
            </a:r>
            <a:r>
              <a:rPr lang="en-US" dirty="0">
                <a:effectLst/>
              </a:rPr>
              <a:t>3D images remove the need for taking time-consuming </a:t>
            </a:r>
            <a:r>
              <a:rPr lang="en-US" dirty="0">
                <a:solidFill>
                  <a:srgbClr val="FFFF00"/>
                </a:solidFill>
                <a:effectLst/>
              </a:rPr>
              <a:t>impressions</a:t>
            </a:r>
            <a:r>
              <a:rPr lang="en-US" dirty="0">
                <a:effectLst/>
              </a:rPr>
              <a:t> of </a:t>
            </a:r>
            <a:r>
              <a:rPr lang="en-US" dirty="0" smtClean="0">
                <a:effectLst/>
              </a:rPr>
              <a:t>teeth</a:t>
            </a:r>
            <a:endParaRPr lang="en-US" dirty="0" smtClean="0"/>
          </a:p>
          <a:p>
            <a:pPr algn="just"/>
            <a:r>
              <a:rPr lang="en-US" dirty="0" smtClean="0">
                <a:effectLst/>
              </a:rPr>
              <a:t>Computer </a:t>
            </a:r>
            <a:r>
              <a:rPr lang="en-US" dirty="0">
                <a:effectLst/>
              </a:rPr>
              <a:t>sculpting creates a much healthier restoration for the tooth in a matter of </a:t>
            </a:r>
            <a:r>
              <a:rPr lang="en-US" dirty="0" smtClean="0">
                <a:effectLst/>
              </a:rPr>
              <a:t>minutes</a:t>
            </a:r>
            <a:endParaRPr lang="en-US" dirty="0" smtClean="0"/>
          </a:p>
          <a:p>
            <a:pPr algn="just"/>
            <a:r>
              <a:rPr lang="en-US" dirty="0" smtClean="0">
                <a:effectLst/>
              </a:rPr>
              <a:t>Short </a:t>
            </a:r>
            <a:r>
              <a:rPr lang="en-US" dirty="0">
                <a:effectLst/>
              </a:rPr>
              <a:t>sculpting </a:t>
            </a:r>
            <a:r>
              <a:rPr lang="en-US" dirty="0">
                <a:solidFill>
                  <a:srgbClr val="FFFF00"/>
                </a:solidFill>
                <a:effectLst/>
              </a:rPr>
              <a:t>time</a:t>
            </a:r>
            <a:r>
              <a:rPr lang="en-US" dirty="0">
                <a:effectLst/>
              </a:rPr>
              <a:t> allows the dentist to place your dental restoration during the same </a:t>
            </a:r>
            <a:r>
              <a:rPr lang="en-US" dirty="0" smtClean="0">
                <a:effectLst/>
              </a:rPr>
              <a:t>visit, instead </a:t>
            </a:r>
            <a:r>
              <a:rPr lang="en-US" dirty="0">
                <a:effectLst/>
              </a:rPr>
              <a:t>of requiring two </a:t>
            </a:r>
            <a:r>
              <a:rPr lang="en-US" dirty="0" smtClean="0">
                <a:effectLst/>
              </a:rPr>
              <a:t>visits</a:t>
            </a:r>
            <a:endParaRPr lang="en-US" dirty="0" smtClean="0"/>
          </a:p>
          <a:p>
            <a:pPr algn="just"/>
            <a:r>
              <a:rPr lang="en-US" dirty="0" smtClean="0">
                <a:effectLst/>
              </a:rPr>
              <a:t>CAD/CAM </a:t>
            </a:r>
            <a:r>
              <a:rPr lang="en-US" dirty="0">
                <a:effectLst/>
              </a:rPr>
              <a:t>restorations are </a:t>
            </a:r>
            <a:r>
              <a:rPr lang="en-US" dirty="0">
                <a:solidFill>
                  <a:srgbClr val="FFFF00"/>
                </a:solidFill>
                <a:effectLst/>
              </a:rPr>
              <a:t>better-fitting</a:t>
            </a:r>
            <a:r>
              <a:rPr lang="en-US" dirty="0">
                <a:effectLst/>
              </a:rPr>
              <a:t>, more durable and more natural </a:t>
            </a:r>
            <a:r>
              <a:rPr lang="en-US" dirty="0" smtClean="0">
                <a:effectLst/>
              </a:rPr>
              <a:t>looking than </a:t>
            </a:r>
            <a:r>
              <a:rPr lang="en-US" dirty="0">
                <a:effectLst/>
              </a:rPr>
              <a:t>previously </a:t>
            </a:r>
            <a:r>
              <a:rPr lang="en-US" dirty="0" smtClean="0">
                <a:effectLst/>
              </a:rPr>
              <a:t>made </a:t>
            </a:r>
            <a:r>
              <a:rPr lang="en-US" dirty="0">
                <a:effectLst/>
              </a:rPr>
              <a:t>restorations.</a:t>
            </a:r>
            <a:endParaRPr lang="en-US" dirty="0" smtClean="0">
              <a:effectLst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4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75"/>
    </mc:Choice>
    <mc:Fallback>
      <p:transition spd="slow" advTm="7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Limitations……..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260" y="1935921"/>
            <a:ext cx="10944830" cy="4593467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effectLst/>
              </a:rPr>
              <a:t>However, considering the limited accuracy of the </a:t>
            </a:r>
            <a:r>
              <a:rPr lang="en-US" dirty="0" err="1" smtClean="0">
                <a:effectLst/>
              </a:rPr>
              <a:t>occlusal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surface</a:t>
            </a:r>
            <a:r>
              <a:rPr lang="en-US" dirty="0">
                <a:effectLst/>
              </a:rPr>
              <a:t>, this type of restoration can only match </a:t>
            </a:r>
            <a:r>
              <a:rPr lang="en-US" dirty="0" smtClean="0">
                <a:effectLst/>
              </a:rPr>
              <a:t>the possibilities </a:t>
            </a:r>
            <a:r>
              <a:rPr lang="en-US" dirty="0">
                <a:effectLst/>
              </a:rPr>
              <a:t>offered by simple </a:t>
            </a:r>
            <a:r>
              <a:rPr lang="en-US" dirty="0" err="1" smtClean="0">
                <a:effectLst/>
              </a:rPr>
              <a:t>occludators</a:t>
            </a:r>
            <a:r>
              <a:rPr lang="en-US" dirty="0" smtClean="0">
                <a:effectLst/>
              </a:rPr>
              <a:t>. (Static design).</a:t>
            </a:r>
          </a:p>
          <a:p>
            <a:pPr algn="just"/>
            <a:r>
              <a:rPr lang="en-US" dirty="0" smtClean="0">
                <a:effectLst/>
              </a:rPr>
              <a:t>A survey done by Durban et al in 2007 showed 80% of the CAD/CAM restorations fabricated by static occlusion systems in USA which requires modifications before cementation. </a:t>
            </a:r>
          </a:p>
          <a:p>
            <a:pPr algn="just"/>
            <a:r>
              <a:rPr lang="en-US" dirty="0">
                <a:effectLst/>
              </a:rPr>
              <a:t>The system can not take into consideration </a:t>
            </a:r>
            <a:r>
              <a:rPr lang="en-US" dirty="0" smtClean="0">
                <a:effectLst/>
              </a:rPr>
              <a:t>functional movements</a:t>
            </a:r>
            <a:r>
              <a:rPr lang="en-US" dirty="0">
                <a:effectLst/>
              </a:rPr>
              <a:t>, so the </a:t>
            </a:r>
            <a:r>
              <a:rPr lang="en-US" dirty="0" err="1">
                <a:effectLst/>
              </a:rPr>
              <a:t>occlusal</a:t>
            </a:r>
            <a:r>
              <a:rPr lang="en-US" dirty="0">
                <a:effectLst/>
              </a:rPr>
              <a:t> surface of the new tooth </a:t>
            </a:r>
            <a:r>
              <a:rPr lang="en-US" dirty="0" smtClean="0">
                <a:effectLst/>
              </a:rPr>
              <a:t>has to </a:t>
            </a:r>
            <a:r>
              <a:rPr lang="en-US" dirty="0">
                <a:effectLst/>
              </a:rPr>
              <a:t>be manually trimmed to these movements in the </a:t>
            </a:r>
            <a:r>
              <a:rPr lang="en-US" dirty="0" smtClean="0">
                <a:effectLst/>
              </a:rPr>
              <a:t>mouth or </a:t>
            </a:r>
            <a:r>
              <a:rPr lang="en-US" dirty="0">
                <a:effectLst/>
              </a:rPr>
              <a:t>in an articulator</a:t>
            </a:r>
            <a:r>
              <a:rPr lang="en-US" dirty="0" smtClean="0">
                <a:effectLst/>
              </a:rPr>
              <a:t>.</a:t>
            </a:r>
            <a:endParaRPr lang="en-US" dirty="0">
              <a:effectLst/>
            </a:endParaRPr>
          </a:p>
          <a:p>
            <a:pPr algn="just"/>
            <a:r>
              <a:rPr lang="en-US" dirty="0">
                <a:effectLst/>
              </a:rPr>
              <a:t>Even a really high-tech-system </a:t>
            </a:r>
            <a:r>
              <a:rPr lang="en-US" dirty="0" smtClean="0">
                <a:effectLst/>
              </a:rPr>
              <a:t>such as </a:t>
            </a:r>
            <a:r>
              <a:rPr lang="en-US" dirty="0">
                <a:effectLst/>
              </a:rPr>
              <a:t>the </a:t>
            </a:r>
            <a:r>
              <a:rPr lang="en-US" dirty="0" smtClean="0">
                <a:effectLst/>
              </a:rPr>
              <a:t>Cerec3, </a:t>
            </a:r>
            <a:r>
              <a:rPr lang="en-US" dirty="0">
                <a:effectLst/>
              </a:rPr>
              <a:t>the latest CAD/CAM </a:t>
            </a:r>
            <a:r>
              <a:rPr lang="en-US" dirty="0" smtClean="0">
                <a:effectLst/>
              </a:rPr>
              <a:t>development, presents only maximum </a:t>
            </a:r>
            <a:r>
              <a:rPr lang="en-US" dirty="0" err="1" smtClean="0">
                <a:effectLst/>
              </a:rPr>
              <a:t>intercuspation</a:t>
            </a:r>
            <a:r>
              <a:rPr lang="en-US" dirty="0" smtClean="0">
                <a:effectLst/>
              </a:rPr>
              <a:t> position to fabricate a prosthesis.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87"/>
    </mc:Choice>
    <mc:Fallback>
      <p:transition spd="slow" advTm="52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0479" y="3381375"/>
            <a:ext cx="5176881" cy="2929484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More accurate fabrication of </a:t>
            </a:r>
            <a:r>
              <a:rPr lang="en-US" dirty="0" err="1" smtClean="0"/>
              <a:t>occlusal</a:t>
            </a:r>
            <a:r>
              <a:rPr lang="en-US" dirty="0" smtClean="0"/>
              <a:t> surface</a:t>
            </a:r>
          </a:p>
          <a:p>
            <a:r>
              <a:rPr lang="en-US" dirty="0"/>
              <a:t>R</a:t>
            </a:r>
            <a:r>
              <a:rPr lang="en-US" dirty="0" smtClean="0"/>
              <a:t>educe chair side time </a:t>
            </a:r>
          </a:p>
          <a:p>
            <a:r>
              <a:rPr lang="en-US" dirty="0" smtClean="0"/>
              <a:t>Reduce chances of errors during jaw movements</a:t>
            </a:r>
          </a:p>
          <a:p>
            <a:r>
              <a:rPr lang="en-US" dirty="0" smtClean="0"/>
              <a:t>Reduce patient’s discomfort</a:t>
            </a:r>
          </a:p>
        </p:txBody>
      </p:sp>
      <p:pic>
        <p:nvPicPr>
          <p:cNvPr id="2050" name="Picture 2" descr="Image result for wh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57" y="2272103"/>
            <a:ext cx="5940439" cy="33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9316" y="594610"/>
            <a:ext cx="10353761" cy="1326321"/>
          </a:xfrm>
        </p:spPr>
        <p:txBody>
          <a:bodyPr/>
          <a:lstStyle/>
          <a:p>
            <a:r>
              <a:rPr lang="en-US" dirty="0" smtClean="0"/>
              <a:t>Virtual articulators…..</a:t>
            </a:r>
            <a:endParaRPr lang="en-US" dirty="0"/>
          </a:p>
        </p:txBody>
      </p:sp>
      <p:pic>
        <p:nvPicPr>
          <p:cNvPr id="6" name="Picture 2" descr="Image result for virtual articulator 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5" t="8184" b="6907"/>
          <a:stretch/>
        </p:blipFill>
        <p:spPr bwMode="auto">
          <a:xfrm rot="619733">
            <a:off x="9646574" y="-59960"/>
            <a:ext cx="2737886" cy="301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5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4"/>
    </mc:Choice>
    <mc:Fallback>
      <p:transition spd="slow" advTm="19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248" y="2171014"/>
            <a:ext cx="10353762" cy="3695136"/>
          </a:xfrm>
        </p:spPr>
        <p:txBody>
          <a:bodyPr>
            <a:normAutofit lnSpcReduction="10000"/>
          </a:bodyPr>
          <a:lstStyle/>
          <a:p>
            <a:r>
              <a:rPr lang="en-US" dirty="0">
                <a:effectLst/>
              </a:rPr>
              <a:t>The Virtual Articulators are able to design </a:t>
            </a:r>
            <a:r>
              <a:rPr lang="en-US" dirty="0" smtClean="0">
                <a:effectLst/>
              </a:rPr>
              <a:t>prostheses </a:t>
            </a:r>
            <a:r>
              <a:rPr lang="en-US" dirty="0" err="1" smtClean="0">
                <a:effectLst/>
              </a:rPr>
              <a:t>kinematically</a:t>
            </a:r>
            <a:r>
              <a:rPr lang="en-US" dirty="0">
                <a:effectLst/>
              </a:rPr>
              <a:t>. They are capable </a:t>
            </a:r>
            <a:r>
              <a:rPr lang="en-US" dirty="0" smtClean="0">
                <a:effectLst/>
              </a:rPr>
              <a:t>of: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simulating </a:t>
            </a:r>
            <a:r>
              <a:rPr lang="en-US" dirty="0">
                <a:effectLst/>
              </a:rPr>
              <a:t>human mandibular </a:t>
            </a:r>
            <a:r>
              <a:rPr lang="en-US" dirty="0" smtClean="0">
                <a:effectLst/>
              </a:rPr>
              <a:t>movements,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moving </a:t>
            </a:r>
            <a:r>
              <a:rPr lang="en-US" dirty="0">
                <a:effectLst/>
              </a:rPr>
              <a:t>digitalized </a:t>
            </a:r>
            <a:r>
              <a:rPr lang="en-US" dirty="0" err="1">
                <a:effectLst/>
              </a:rPr>
              <a:t>occlusal</a:t>
            </a:r>
            <a:r>
              <a:rPr lang="en-US" dirty="0">
                <a:effectLst/>
              </a:rPr>
              <a:t> surfaces against </a:t>
            </a:r>
            <a:r>
              <a:rPr lang="en-US" dirty="0" err="1">
                <a:effectLst/>
              </a:rPr>
              <a:t>eachother</a:t>
            </a:r>
            <a:r>
              <a:rPr lang="en-US" dirty="0">
                <a:effectLst/>
              </a:rPr>
              <a:t> according to </a:t>
            </a:r>
            <a:r>
              <a:rPr lang="en-US" dirty="0" smtClean="0">
                <a:effectLst/>
              </a:rPr>
              <a:t>these movements</a:t>
            </a:r>
            <a:r>
              <a:rPr lang="en-US" dirty="0">
                <a:effectLst/>
              </a:rPr>
              <a:t>, </a:t>
            </a:r>
            <a:r>
              <a:rPr lang="en-US" dirty="0" smtClean="0">
                <a:effectLst/>
              </a:rPr>
              <a:t>and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correcting </a:t>
            </a:r>
            <a:r>
              <a:rPr lang="en-US" dirty="0">
                <a:effectLst/>
              </a:rPr>
              <a:t>digitalized </a:t>
            </a:r>
            <a:r>
              <a:rPr lang="en-US" dirty="0" err="1">
                <a:effectLst/>
              </a:rPr>
              <a:t>occlusal</a:t>
            </a:r>
            <a:r>
              <a:rPr lang="en-US" dirty="0">
                <a:effectLst/>
              </a:rPr>
              <a:t> surfaces to </a:t>
            </a:r>
            <a:r>
              <a:rPr lang="en-US" dirty="0" smtClean="0">
                <a:effectLst/>
              </a:rPr>
              <a:t>enable smooth </a:t>
            </a:r>
            <a:r>
              <a:rPr lang="en-US" dirty="0">
                <a:effectLst/>
              </a:rPr>
              <a:t>and collision-free movements.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0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76"/>
    </mc:Choice>
    <mc:Fallback>
      <p:transition spd="slow" advTm="2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ELL\Desktop\cons\arti\Virtual-Articula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33" y="2348348"/>
            <a:ext cx="3983182" cy="2770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ight Arrow Callout 4"/>
          <p:cNvSpPr/>
          <p:nvPr/>
        </p:nvSpPr>
        <p:spPr>
          <a:xfrm>
            <a:off x="328612" y="2052639"/>
            <a:ext cx="3971925" cy="2290763"/>
          </a:xfrm>
          <a:prstGeom prst="rightArrowCallo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COMPLETELY ADJUSTABLE</a:t>
            </a:r>
          </a:p>
          <a:p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KORDASS AND GAERTNER</a:t>
            </a:r>
          </a:p>
          <a:p>
            <a:endParaRPr lang="en-US" dirty="0"/>
          </a:p>
        </p:txBody>
      </p:sp>
      <p:sp>
        <p:nvSpPr>
          <p:cNvPr id="6" name="Left Arrow Callout 5"/>
          <p:cNvSpPr/>
          <p:nvPr/>
        </p:nvSpPr>
        <p:spPr>
          <a:xfrm>
            <a:off x="7915275" y="2131220"/>
            <a:ext cx="4029075" cy="2212182"/>
          </a:xfrm>
          <a:prstGeom prst="left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MATHEMATICALLY SIMULATED</a:t>
            </a:r>
          </a:p>
          <a:p>
            <a:pPr algn="ctr"/>
            <a:endParaRPr lang="en-US" b="1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SZENTPETERY’S DESIGN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3795" y="295277"/>
            <a:ext cx="10353761" cy="1326321"/>
          </a:xfrm>
        </p:spPr>
        <p:txBody>
          <a:bodyPr/>
          <a:lstStyle/>
          <a:p>
            <a:r>
              <a:rPr lang="en-US" dirty="0" smtClean="0"/>
              <a:t>Types of virtual articulators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28612" y="4457702"/>
            <a:ext cx="3571876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Records</a:t>
            </a:r>
            <a:r>
              <a:rPr lang="en-US" baseline="0" dirty="0" smtClean="0"/>
              <a:t> e</a:t>
            </a:r>
            <a:r>
              <a:rPr lang="en-US" dirty="0" smtClean="0"/>
              <a:t>xact</a:t>
            </a:r>
            <a:r>
              <a:rPr lang="en-US" baseline="0" dirty="0" smtClean="0"/>
              <a:t> movement path  of the  mandible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372474" y="4457702"/>
            <a:ext cx="3571876" cy="192881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Records</a:t>
            </a:r>
            <a:r>
              <a:rPr lang="en-US" baseline="0" dirty="0" smtClean="0"/>
              <a:t> e</a:t>
            </a:r>
            <a:r>
              <a:rPr lang="en-US" dirty="0" smtClean="0"/>
              <a:t>xact</a:t>
            </a:r>
            <a:r>
              <a:rPr lang="en-US" baseline="0" dirty="0" smtClean="0"/>
              <a:t> movement path  of the  mandible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10" name="Picture 9" descr="C:\Documents and Settings\admin\Desktop\Virtual Articulators  Changing Trends in Prosthodontics_files\completely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1847" y="5245228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admin\Desktop\Virtual Articulators  Changing Trends in Prosthodontics_files\jaw-motio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9247" y="5245228"/>
            <a:ext cx="1524000" cy="1298449"/>
          </a:xfrm>
          <a:prstGeom prst="rect">
            <a:avLst/>
          </a:prstGeom>
          <a:noFill/>
        </p:spPr>
      </p:pic>
      <p:pic>
        <p:nvPicPr>
          <p:cNvPr id="12" name="Picture 11" descr="C:\Documents and Settings\admin\Desktop\Virtual Articulators  Changing Trends in Prosthodontics_files\mathetically.1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43893" y="5257189"/>
            <a:ext cx="1700331" cy="117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Documents and Settings\admin\Desktop\Virtual Articulators  Changing Trends in Prosthodontics_files\mathetically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28381" y="5257189"/>
            <a:ext cx="1731818" cy="117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0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75"/>
    </mc:Choice>
    <mc:Fallback>
      <p:transition spd="slow" advTm="2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effectLst/>
              </a:rPr>
              <a:t>Kordass</a:t>
            </a:r>
            <a:r>
              <a:rPr lang="en-US" dirty="0">
                <a:effectLst/>
              </a:rPr>
              <a:t> and </a:t>
            </a:r>
            <a:r>
              <a:rPr lang="en-US" dirty="0" err="1" smtClean="0">
                <a:effectLst/>
              </a:rPr>
              <a:t>Gaertner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Concept</a:t>
            </a:r>
            <a:br>
              <a:rPr lang="en-US" dirty="0" smtClean="0">
                <a:effectLst/>
              </a:rPr>
            </a:br>
            <a:r>
              <a:rPr lang="en-US" sz="1800" dirty="0">
                <a:solidFill>
                  <a:srgbClr val="FFFF00"/>
                </a:solidFill>
                <a:effectLst/>
              </a:rPr>
              <a:t>Greifswald University in Germany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253226"/>
            <a:ext cx="10353762" cy="443332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/>
              <a:t>It was first developed in 2002 by </a:t>
            </a:r>
            <a:r>
              <a:rPr lang="en-US" dirty="0" err="1" smtClean="0"/>
              <a:t>Kordass</a:t>
            </a:r>
            <a:r>
              <a:rPr lang="en-US" dirty="0" smtClean="0"/>
              <a:t> and later modified by </a:t>
            </a:r>
            <a:r>
              <a:rPr lang="en-US" dirty="0" err="1" smtClean="0"/>
              <a:t>Gaertner</a:t>
            </a:r>
            <a:r>
              <a:rPr lang="en-US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/>
              <a:t>Completely adjustable.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effectLst/>
              </a:rPr>
              <a:t>It was </a:t>
            </a:r>
            <a:r>
              <a:rPr lang="en-US" dirty="0">
                <a:effectLst/>
              </a:rPr>
              <a:t>designed to record the exact movement paths of the </a:t>
            </a:r>
            <a:r>
              <a:rPr lang="en-US" dirty="0" smtClean="0">
                <a:effectLst/>
              </a:rPr>
              <a:t>mandible with </a:t>
            </a:r>
            <a:r>
              <a:rPr lang="en-US" dirty="0">
                <a:effectLst/>
              </a:rPr>
              <a:t>an electronic jaw movement registration system called Jaw Motion </a:t>
            </a:r>
            <a:r>
              <a:rPr lang="en-US" dirty="0" err="1">
                <a:effectLst/>
              </a:rPr>
              <a:t>Analyser</a:t>
            </a:r>
            <a:r>
              <a:rPr lang="en-US" dirty="0">
                <a:effectLst/>
              </a:rPr>
              <a:t> and move </a:t>
            </a:r>
            <a:r>
              <a:rPr lang="en-US" dirty="0" smtClean="0">
                <a:effectLst/>
              </a:rPr>
              <a:t>digitized dental </a:t>
            </a:r>
            <a:r>
              <a:rPr lang="en-US" dirty="0">
                <a:effectLst/>
              </a:rPr>
              <a:t>arches along these movement paths on the </a:t>
            </a:r>
            <a:r>
              <a:rPr lang="en-US" dirty="0" smtClean="0">
                <a:effectLst/>
              </a:rPr>
              <a:t>computer.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effectLst/>
              </a:rPr>
              <a:t>A</a:t>
            </a:r>
            <a:r>
              <a:rPr lang="en-US" dirty="0" smtClean="0">
                <a:effectLst/>
              </a:rPr>
              <a:t>ble to calculate </a:t>
            </a:r>
            <a:r>
              <a:rPr lang="en-US" dirty="0">
                <a:effectLst/>
              </a:rPr>
              <a:t>and visualize static and kinematic </a:t>
            </a:r>
            <a:r>
              <a:rPr lang="en-US" dirty="0" err="1">
                <a:effectLst/>
              </a:rPr>
              <a:t>occlusal</a:t>
            </a:r>
            <a:r>
              <a:rPr lang="en-US" dirty="0">
                <a:effectLst/>
              </a:rPr>
              <a:t> collisions</a:t>
            </a:r>
            <a:r>
              <a:rPr lang="en-US" dirty="0" smtClean="0">
                <a:effectLst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effectLst/>
              </a:rPr>
              <a:t>However, the </a:t>
            </a:r>
            <a:r>
              <a:rPr lang="en-US" dirty="0">
                <a:effectLst/>
              </a:rPr>
              <a:t>electronic jaw recording system required by this virtual articulator is very sophisticated </a:t>
            </a:r>
            <a:r>
              <a:rPr lang="en-US" dirty="0" smtClean="0">
                <a:effectLst/>
              </a:rPr>
              <a:t>and expensive.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5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25"/>
    </mc:Choice>
    <mc:Fallback>
      <p:transition spd="slow" advTm="41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91" y="885970"/>
            <a:ext cx="3776807" cy="232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03363" y="57151"/>
            <a:ext cx="431801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2400" b="1" dirty="0">
                <a:solidFill>
                  <a:srgbClr val="FFFF00"/>
                </a:solidFill>
              </a:rPr>
              <a:t>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6226" y="3460751"/>
            <a:ext cx="3540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</a:rPr>
              <a:t>4</a:t>
            </a:r>
            <a:endParaRPr lang="en-IN" sz="2400" b="1" dirty="0">
              <a:solidFill>
                <a:srgbClr val="FFFF00"/>
              </a:solidFill>
            </a:endParaRPr>
          </a:p>
        </p:txBody>
      </p:sp>
      <p:pic>
        <p:nvPicPr>
          <p:cNvPr id="1638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250" y="885970"/>
            <a:ext cx="3314989" cy="232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550025" y="57151"/>
            <a:ext cx="355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</a:rPr>
              <a:t>2</a:t>
            </a:r>
            <a:endParaRPr lang="en-IN" sz="2400" b="1" dirty="0">
              <a:solidFill>
                <a:srgbClr val="FFFF00"/>
              </a:solidFill>
            </a:endParaRPr>
          </a:p>
        </p:txBody>
      </p:sp>
      <p:pic>
        <p:nvPicPr>
          <p:cNvPr id="16391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31" y="4384676"/>
            <a:ext cx="3654426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727825" y="3533776"/>
            <a:ext cx="3556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</a:rPr>
              <a:t>3</a:t>
            </a:r>
            <a:endParaRPr lang="en-IN" sz="2400" b="1" dirty="0">
              <a:solidFill>
                <a:srgbClr val="FFFF00"/>
              </a:solidFill>
            </a:endParaRPr>
          </a:p>
        </p:txBody>
      </p:sp>
      <p:pic>
        <p:nvPicPr>
          <p:cNvPr id="16393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172" y="4659241"/>
            <a:ext cx="3856182" cy="209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1"/>
          <p:cNvSpPr txBox="1">
            <a:spLocks noChangeArrowheads="1"/>
          </p:cNvSpPr>
          <p:nvPr/>
        </p:nvSpPr>
        <p:spPr bwMode="auto">
          <a:xfrm>
            <a:off x="1792289" y="57151"/>
            <a:ext cx="3184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IN"/>
              <a:t>Scan the dental arch for a digital </a:t>
            </a:r>
            <a:r>
              <a:rPr lang="en-US"/>
              <a:t>impression</a:t>
            </a:r>
            <a:endParaRPr lang="en-IN"/>
          </a:p>
          <a:p>
            <a:endParaRPr lang="en-IN"/>
          </a:p>
        </p:txBody>
      </p:sp>
      <p:sp>
        <p:nvSpPr>
          <p:cNvPr id="16395" name="TextBox 2"/>
          <p:cNvSpPr txBox="1">
            <a:spLocks noChangeArrowheads="1"/>
          </p:cNvSpPr>
          <p:nvPr/>
        </p:nvSpPr>
        <p:spPr bwMode="auto">
          <a:xfrm>
            <a:off x="6794501" y="57151"/>
            <a:ext cx="4702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fr-FR"/>
              <a:t>Mark points 1 &amp; 2– TMJ points </a:t>
            </a:r>
          </a:p>
          <a:p>
            <a:r>
              <a:rPr lang="fr-FR"/>
              <a:t>3—Infraorbital point</a:t>
            </a:r>
          </a:p>
        </p:txBody>
      </p:sp>
      <p:sp>
        <p:nvSpPr>
          <p:cNvPr id="16396" name="TextBox 3"/>
          <p:cNvSpPr txBox="1">
            <a:spLocks noChangeArrowheads="1"/>
          </p:cNvSpPr>
          <p:nvPr/>
        </p:nvSpPr>
        <p:spPr bwMode="auto">
          <a:xfrm>
            <a:off x="6972301" y="3527426"/>
            <a:ext cx="3527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IN"/>
              <a:t>3-D spatial  relation obtained with optical scanner</a:t>
            </a:r>
          </a:p>
        </p:txBody>
      </p:sp>
      <p:sp>
        <p:nvSpPr>
          <p:cNvPr id="16397" name="TextBox 4"/>
          <p:cNvSpPr txBox="1">
            <a:spLocks noChangeArrowheads="1"/>
          </p:cNvSpPr>
          <p:nvPr/>
        </p:nvSpPr>
        <p:spPr bwMode="auto">
          <a:xfrm>
            <a:off x="1736726" y="3460751"/>
            <a:ext cx="43275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IN" dirty="0"/>
              <a:t> Mark points 4,5,6-most prominent  cusps on maxillary </a:t>
            </a:r>
            <a:r>
              <a:rPr lang="en-IN" dirty="0" err="1"/>
              <a:t>occlusal</a:t>
            </a:r>
            <a:r>
              <a:rPr lang="en-IN" dirty="0"/>
              <a:t> surface using </a:t>
            </a:r>
            <a:r>
              <a:rPr lang="en-IN" dirty="0" err="1"/>
              <a:t>bitefork</a:t>
            </a:r>
            <a:r>
              <a:rPr lang="en-IN" dirty="0"/>
              <a:t> </a:t>
            </a:r>
            <a:r>
              <a:rPr lang="en-IN" dirty="0" smtClean="0"/>
              <a:t>with a sensor</a:t>
            </a:r>
            <a:endParaRPr lang="en-IN" dirty="0"/>
          </a:p>
        </p:txBody>
      </p:sp>
      <p:sp>
        <p:nvSpPr>
          <p:cNvPr id="16398" name="TextBox 2"/>
          <p:cNvSpPr txBox="1">
            <a:spLocks noChangeArrowheads="1"/>
          </p:cNvSpPr>
          <p:nvPr/>
        </p:nvSpPr>
        <p:spPr bwMode="auto">
          <a:xfrm>
            <a:off x="456262" y="41277"/>
            <a:ext cx="73025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IN" sz="4800" dirty="0">
                <a:solidFill>
                  <a:srgbClr val="FFFF00"/>
                </a:solidFill>
              </a:rPr>
              <a:t>T</a:t>
            </a:r>
          </a:p>
          <a:p>
            <a:r>
              <a:rPr lang="en-IN" sz="4800" dirty="0">
                <a:solidFill>
                  <a:srgbClr val="FFFF00"/>
                </a:solidFill>
              </a:rPr>
              <a:t>E</a:t>
            </a:r>
          </a:p>
          <a:p>
            <a:r>
              <a:rPr lang="en-IN" sz="4800" dirty="0">
                <a:solidFill>
                  <a:srgbClr val="FFFF00"/>
                </a:solidFill>
              </a:rPr>
              <a:t>C</a:t>
            </a:r>
          </a:p>
          <a:p>
            <a:r>
              <a:rPr lang="en-IN" sz="4800" dirty="0">
                <a:solidFill>
                  <a:srgbClr val="FFFF00"/>
                </a:solidFill>
              </a:rPr>
              <a:t>H</a:t>
            </a:r>
          </a:p>
          <a:p>
            <a:r>
              <a:rPr lang="en-IN" sz="4800" dirty="0">
                <a:solidFill>
                  <a:srgbClr val="FFFF00"/>
                </a:solidFill>
              </a:rPr>
              <a:t>N</a:t>
            </a:r>
          </a:p>
          <a:p>
            <a:r>
              <a:rPr lang="en-IN" sz="4800" dirty="0">
                <a:solidFill>
                  <a:srgbClr val="FFFF00"/>
                </a:solidFill>
              </a:rPr>
              <a:t> I</a:t>
            </a:r>
          </a:p>
          <a:p>
            <a:r>
              <a:rPr lang="en-IN" sz="4800" dirty="0">
                <a:solidFill>
                  <a:srgbClr val="FFFF00"/>
                </a:solidFill>
              </a:rPr>
              <a:t>Q</a:t>
            </a:r>
          </a:p>
          <a:p>
            <a:r>
              <a:rPr lang="en-IN" sz="4800" dirty="0">
                <a:solidFill>
                  <a:srgbClr val="FFFF00"/>
                </a:solidFill>
              </a:rPr>
              <a:t>U</a:t>
            </a:r>
          </a:p>
          <a:p>
            <a:r>
              <a:rPr lang="en-IN" sz="4800" dirty="0">
                <a:solidFill>
                  <a:srgbClr val="FFFF00"/>
                </a:solidFill>
              </a:rPr>
              <a:t>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0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46"/>
    </mc:Choice>
    <mc:Fallback>
      <p:transition spd="slow" advTm="2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751</TotalTime>
  <Words>1145</Words>
  <Application>Microsoft Office PowerPoint</Application>
  <PresentationFormat>Widescreen</PresentationFormat>
  <Paragraphs>142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MS PGothic</vt:lpstr>
      <vt:lpstr>Arial</vt:lpstr>
      <vt:lpstr>Bookman Old Style</vt:lpstr>
      <vt:lpstr>Calibri</vt:lpstr>
      <vt:lpstr>Rockwell</vt:lpstr>
      <vt:lpstr>Wingdings</vt:lpstr>
      <vt:lpstr>Damask</vt:lpstr>
      <vt:lpstr>Virtual articulators &amp; Concept of Digital Occlusion </vt:lpstr>
      <vt:lpstr>Contents</vt:lpstr>
      <vt:lpstr>Introduction</vt:lpstr>
      <vt:lpstr>Limitations……..</vt:lpstr>
      <vt:lpstr>Virtual articulators…..</vt:lpstr>
      <vt:lpstr>PowerPoint Presentation</vt:lpstr>
      <vt:lpstr>Types of virtual articulators</vt:lpstr>
      <vt:lpstr>Kordass and Gaertner Concept Greifswald University in Germany </vt:lpstr>
      <vt:lpstr>PowerPoint Presentation</vt:lpstr>
      <vt:lpstr>PowerPoint Presentation</vt:lpstr>
      <vt:lpstr>SZENTPETERY’S DESIGN MartinLuther University </vt:lpstr>
      <vt:lpstr>PowerPoint Presentation</vt:lpstr>
      <vt:lpstr>Virtual articulator based on mechanical dental articulator</vt:lpstr>
      <vt:lpstr>PowerPoint Presentation</vt:lpstr>
      <vt:lpstr>Hanau H2 Model</vt:lpstr>
      <vt:lpstr>Real case in virtual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Conclusion</vt:lpstr>
      <vt:lpstr>REFERENCES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articulators &amp; Concept of Digital Occlusion </dc:title>
  <dc:creator>Sameer Chauhan</dc:creator>
  <cp:lastModifiedBy>Sameer Chauhan</cp:lastModifiedBy>
  <cp:revision>29</cp:revision>
  <dcterms:created xsi:type="dcterms:W3CDTF">2016-12-12T14:58:14Z</dcterms:created>
  <dcterms:modified xsi:type="dcterms:W3CDTF">2020-08-25T05:13:52Z</dcterms:modified>
</cp:coreProperties>
</file>