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1" r:id="rId17"/>
    <p:sldId id="273" r:id="rId18"/>
    <p:sldId id="289" r:id="rId19"/>
    <p:sldId id="272" r:id="rId20"/>
    <p:sldId id="274" r:id="rId21"/>
    <p:sldId id="275" r:id="rId22"/>
    <p:sldId id="276" r:id="rId23"/>
    <p:sldId id="290" r:id="rId24"/>
    <p:sldId id="291" r:id="rId25"/>
    <p:sldId id="292" r:id="rId26"/>
    <p:sldId id="293" r:id="rId27"/>
    <p:sldId id="294" r:id="rId28"/>
    <p:sldId id="295" r:id="rId29"/>
    <p:sldId id="277" r:id="rId30"/>
    <p:sldId id="278" r:id="rId31"/>
    <p:sldId id="279" r:id="rId32"/>
    <p:sldId id="280" r:id="rId33"/>
    <p:sldId id="281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26890-FAE7-47FA-A7CB-FB6147F7F2A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A10E5-50F6-4C79-9EDC-95002E912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229600" cy="2057400"/>
          </a:xfrm>
        </p:spPr>
        <p:txBody>
          <a:bodyPr>
            <a:normAutofit/>
          </a:bodyPr>
          <a:lstStyle/>
          <a:p>
            <a:pPr>
              <a:tabLst>
                <a:tab pos="3432175" algn="l"/>
              </a:tabLst>
            </a:pPr>
            <a:r>
              <a:rPr lang="en-US" sz="3200" dirty="0" smtClean="0">
                <a:solidFill>
                  <a:srgbClr val="FFFF00"/>
                </a:solidFill>
              </a:rPr>
              <a:t>Chronic Urticaria : Advanced management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Chronic Eczema: Patch testing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Dermarollers: For acne scars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Chemical peeling: To give glow on your face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urticaria-whe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838624"/>
            <a:ext cx="2971799" cy="2019376"/>
          </a:xfrm>
          <a:prstGeom prst="rect">
            <a:avLst/>
          </a:prstGeom>
        </p:spPr>
      </p:pic>
      <p:pic>
        <p:nvPicPr>
          <p:cNvPr id="5" name="Picture 4" descr="images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838105"/>
            <a:ext cx="2209800" cy="201989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849622"/>
            <a:ext cx="2681288" cy="2008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Papular urticaria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A hypersensitivity reaction to the bites of mosquitoes, fleas, bedbugs, and other insects causes papular urticaria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13333" r="36667" b="7500"/>
          <a:stretch>
            <a:fillRect/>
          </a:stretch>
        </p:blipFill>
        <p:spPr bwMode="auto">
          <a:xfrm>
            <a:off x="6019800" y="2102972"/>
            <a:ext cx="2133600" cy="44815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Chronic Urticaria Diagnostic Evaluation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History &amp; Physical Exam</a:t>
            </a:r>
          </a:p>
          <a:p>
            <a:pPr lvl="1"/>
            <a:r>
              <a:rPr lang="en-US" sz="2400" dirty="0" smtClean="0"/>
              <a:t>Diary</a:t>
            </a:r>
          </a:p>
          <a:p>
            <a:pPr lvl="1"/>
            <a:r>
              <a:rPr lang="en-US" sz="2400" dirty="0" smtClean="0"/>
              <a:t>Relationship of hives with </a:t>
            </a:r>
            <a:r>
              <a:rPr lang="en-US" sz="2400" dirty="0" smtClean="0">
                <a:solidFill>
                  <a:srgbClr val="FFFF00"/>
                </a:solidFill>
              </a:rPr>
              <a:t>menstrual cycle</a:t>
            </a:r>
            <a:r>
              <a:rPr lang="en-US" sz="2400" dirty="0" smtClean="0"/>
              <a:t>?</a:t>
            </a:r>
          </a:p>
          <a:p>
            <a:r>
              <a:rPr lang="en-US" sz="2800" dirty="0" smtClean="0"/>
              <a:t>Provocative tests for physical causes</a:t>
            </a:r>
          </a:p>
          <a:p>
            <a:r>
              <a:rPr lang="en-US" sz="2800" dirty="0" smtClean="0"/>
              <a:t>Laboratory tests: </a:t>
            </a:r>
          </a:p>
          <a:p>
            <a:pPr>
              <a:buNone/>
            </a:pPr>
            <a:r>
              <a:rPr lang="en-US" sz="2200" dirty="0" smtClean="0"/>
              <a:t>   </a:t>
            </a:r>
            <a:r>
              <a:rPr lang="en-US" sz="2200" i="1" dirty="0" smtClean="0"/>
              <a:t>(Not proven to be cost effective)</a:t>
            </a:r>
          </a:p>
          <a:p>
            <a:pPr lvl="1"/>
            <a:r>
              <a:rPr lang="en-US" sz="2400" dirty="0" smtClean="0"/>
              <a:t>CBC with diff, ESR, CRP, UA, LFTs</a:t>
            </a:r>
          </a:p>
          <a:p>
            <a:pPr lvl="1"/>
            <a:r>
              <a:rPr lang="en-US" sz="2400" dirty="0" smtClean="0"/>
              <a:t>Thyroid function, anti-thyroid antibodies</a:t>
            </a:r>
          </a:p>
          <a:p>
            <a:pPr lvl="1"/>
            <a:r>
              <a:rPr lang="en-US" sz="2400" dirty="0" smtClean="0"/>
              <a:t>Skin tests</a:t>
            </a:r>
          </a:p>
          <a:p>
            <a:pPr lvl="1"/>
            <a:r>
              <a:rPr lang="en-US" sz="2400" dirty="0" smtClean="0"/>
              <a:t>Complements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Skin biopsy?</a:t>
            </a:r>
          </a:p>
          <a:p>
            <a:pPr lvl="1"/>
            <a:r>
              <a:rPr lang="en-US" sz="2400" dirty="0" smtClean="0"/>
              <a:t>Generally, not helpful</a:t>
            </a:r>
          </a:p>
          <a:p>
            <a:r>
              <a:rPr lang="en-US" sz="2800" dirty="0" smtClean="0"/>
              <a:t>Indications:</a:t>
            </a:r>
          </a:p>
          <a:p>
            <a:pPr lvl="1"/>
            <a:r>
              <a:rPr lang="en-US" sz="2400" dirty="0" smtClean="0"/>
              <a:t>Lesions lasting more than 24 to 48 hours</a:t>
            </a:r>
          </a:p>
          <a:p>
            <a:pPr lvl="1"/>
            <a:r>
              <a:rPr lang="en-US" sz="2400" dirty="0" smtClean="0"/>
              <a:t>Atypical?</a:t>
            </a:r>
          </a:p>
          <a:p>
            <a:pPr lvl="1"/>
            <a:r>
              <a:rPr lang="en-US" sz="2400" dirty="0" smtClean="0"/>
              <a:t>Scarring</a:t>
            </a:r>
          </a:p>
          <a:p>
            <a:pPr lvl="1"/>
            <a:r>
              <a:rPr lang="en-US" sz="2400" dirty="0" smtClean="0"/>
              <a:t>Red blood cell extravasation</a:t>
            </a:r>
          </a:p>
          <a:p>
            <a:pPr lvl="1"/>
            <a:r>
              <a:rPr lang="en-US" sz="2400" dirty="0" smtClean="0"/>
              <a:t>Cutaneous vasculitis</a:t>
            </a:r>
          </a:p>
          <a:p>
            <a:pPr lvl="1"/>
            <a:r>
              <a:rPr lang="en-US" sz="2400" dirty="0" smtClean="0"/>
              <a:t>Urticaria pigmentosa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Chronic Autoimmune Urticaria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Recently described subset of chronic urticaria.</a:t>
            </a:r>
          </a:p>
          <a:p>
            <a:r>
              <a:rPr lang="en-US" dirty="0" smtClean="0"/>
              <a:t>Severe and continuous whealing associated with malaise, indigestion and sensation of hot and cold.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P/H or F/H </a:t>
            </a:r>
            <a:r>
              <a:rPr lang="en-US" dirty="0" smtClean="0"/>
              <a:t>of other autoimmune diseases or urticaria</a:t>
            </a:r>
          </a:p>
          <a:p>
            <a:r>
              <a:rPr lang="en-US" dirty="0" smtClean="0"/>
              <a:t> It is associated with </a:t>
            </a:r>
            <a:r>
              <a:rPr lang="en-US" dirty="0" smtClean="0">
                <a:solidFill>
                  <a:srgbClr val="FFFF00"/>
                </a:solidFill>
              </a:rPr>
              <a:t>antithyroid antibodies </a:t>
            </a:r>
            <a:r>
              <a:rPr lang="en-US" dirty="0" smtClean="0"/>
              <a:t>in 27% of patients </a:t>
            </a:r>
          </a:p>
          <a:p>
            <a:pPr>
              <a:buNone/>
            </a:pPr>
            <a:r>
              <a:rPr lang="en-US" dirty="0" smtClean="0"/>
              <a:t>                                               or </a:t>
            </a:r>
          </a:p>
          <a:p>
            <a:pPr>
              <a:buNone/>
            </a:pPr>
            <a:r>
              <a:rPr lang="en-US" dirty="0" smtClean="0"/>
              <a:t>    with </a:t>
            </a:r>
            <a:r>
              <a:rPr lang="en-US" dirty="0" smtClean="0">
                <a:solidFill>
                  <a:srgbClr val="FFFF00"/>
                </a:solidFill>
              </a:rPr>
              <a:t>other autoimmune conditions </a:t>
            </a:r>
            <a:r>
              <a:rPr lang="en-US" dirty="0" smtClean="0"/>
              <a:t>such as vitiligo, rheumatoid arthritis, pernicious anemia and insulin-dependent diabetes mellitus.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Chronic Autoimmune Urticaria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8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828800"/>
            <a:ext cx="340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1295400"/>
            <a:ext cx="5486400" cy="1981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Functional antibody (IgG) </a:t>
            </a:r>
          </a:p>
          <a:p>
            <a:r>
              <a:rPr lang="en-US" sz="2400" dirty="0" smtClean="0"/>
              <a:t>	to the alpha subunit of the </a:t>
            </a:r>
          </a:p>
          <a:p>
            <a:r>
              <a:rPr lang="en-US" sz="2400" dirty="0" smtClean="0"/>
              <a:t>	high affinity IgE receptor (30%)</a:t>
            </a:r>
          </a:p>
          <a:p>
            <a:r>
              <a:rPr lang="en-US" sz="2400" dirty="0" smtClean="0"/>
              <a:t>Functional anti-</a:t>
            </a:r>
            <a:r>
              <a:rPr lang="en-US" sz="2400" dirty="0" err="1" smtClean="0"/>
              <a:t>IgE</a:t>
            </a:r>
            <a:r>
              <a:rPr lang="en-US" sz="2400" dirty="0" smtClean="0"/>
              <a:t> antibody (5-10%)</a:t>
            </a:r>
          </a:p>
          <a:p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-152400" y="41910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Autologous serum skin testing (ASST)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5052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</a:rPr>
              <a:t>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Autologus serum skin testing (ASST)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 ml </a:t>
            </a:r>
            <a:r>
              <a:rPr lang="en-US" dirty="0" smtClean="0"/>
              <a:t>of venous blood - in a sterile glass tube and allowed to clot for </a:t>
            </a:r>
            <a:r>
              <a:rPr lang="en-US" dirty="0" smtClean="0">
                <a:solidFill>
                  <a:srgbClr val="FFFF00"/>
                </a:solidFill>
              </a:rPr>
              <a:t>30 min.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serum is then separated </a:t>
            </a:r>
            <a:r>
              <a:rPr lang="en-US" dirty="0" smtClean="0">
                <a:solidFill>
                  <a:srgbClr val="FFFF00"/>
                </a:solidFill>
              </a:rPr>
              <a:t>by centrifugation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FFFF00"/>
                </a:solidFill>
              </a:rPr>
              <a:t>500× g for 15 </a:t>
            </a:r>
            <a:r>
              <a:rPr lang="en-US" dirty="0" smtClean="0"/>
              <a:t>min and used immediately for </a:t>
            </a:r>
            <a:r>
              <a:rPr lang="en-US" dirty="0" smtClean="0">
                <a:solidFill>
                  <a:srgbClr val="FFFF00"/>
                </a:solidFill>
              </a:rPr>
              <a:t>ASST.</a:t>
            </a:r>
            <a:r>
              <a:rPr lang="en-US" baseline="300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Histamine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diphosphate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10 µg/ml</a:t>
            </a:r>
            <a:r>
              <a:rPr lang="en-US" dirty="0" smtClean="0"/>
              <a:t> for positive control and </a:t>
            </a:r>
            <a:r>
              <a:rPr lang="en-US" dirty="0" smtClean="0">
                <a:solidFill>
                  <a:srgbClr val="FFFF00"/>
                </a:solidFill>
              </a:rPr>
              <a:t>sterile saline (0.9%) </a:t>
            </a:r>
            <a:r>
              <a:rPr lang="en-US" dirty="0" smtClean="0"/>
              <a:t>for negative control are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0.05 ml </a:t>
            </a:r>
            <a:r>
              <a:rPr lang="en-US" dirty="0" smtClean="0"/>
              <a:t>each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autologous serum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histamine diphosphate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sterile physiological saline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en-US" dirty="0" smtClean="0"/>
              <a:t>is injected separately intradermally over volar aspect of the left forearm.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jdvl_2009_75_5_545_55424_u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0"/>
            <a:ext cx="3429000" cy="6774773"/>
          </a:xfr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</a:t>
            </a:r>
            <a:r>
              <a:rPr lang="en-US" dirty="0" err="1" smtClean="0"/>
              <a:t>Proxymally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09800" y="838200"/>
            <a:ext cx="114300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840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 of 5 cm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276600"/>
            <a:ext cx="25908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600200" y="2286000"/>
            <a:ext cx="76200" cy="838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600200" y="1066800"/>
            <a:ext cx="76200" cy="685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5562600"/>
            <a:ext cx="15240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Most distally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905000" y="5745481"/>
            <a:ext cx="114300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After 30 min </a:t>
            </a:r>
            <a:r>
              <a:rPr lang="en-US" dirty="0" smtClean="0"/>
              <a:t>(15 min for histamine), the wheal formed at each injection site is measured at two perpendicular diameters (d</a:t>
            </a:r>
            <a:r>
              <a:rPr lang="en-US" baseline="-25000" dirty="0" smtClean="0"/>
              <a:t> 1</a:t>
            </a:r>
            <a:r>
              <a:rPr lang="en-US" dirty="0" smtClean="0"/>
              <a:t> and d</a:t>
            </a:r>
            <a:r>
              <a:rPr lang="en-US" baseline="-25000" dirty="0" smtClean="0"/>
              <a:t> 2</a:t>
            </a:r>
            <a:r>
              <a:rPr lang="en-US" dirty="0" smtClean="0"/>
              <a:t> ) and </a:t>
            </a:r>
            <a:r>
              <a:rPr lang="en-US" dirty="0" smtClean="0">
                <a:solidFill>
                  <a:srgbClr val="FFFF00"/>
                </a:solidFill>
              </a:rPr>
              <a:t>the average of the two is calculated.</a:t>
            </a:r>
            <a:r>
              <a:rPr lang="en-US" baseline="30000" dirty="0" smtClean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Wheal area can also be calculated according to the formula </a:t>
            </a:r>
            <a:r>
              <a:rPr lang="en-US" dirty="0" smtClean="0">
                <a:solidFill>
                  <a:srgbClr val="FFFF00"/>
                </a:solidFill>
              </a:rPr>
              <a:t>ð [(d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 +d</a:t>
            </a:r>
            <a:r>
              <a:rPr lang="en-US" baseline="-25000" dirty="0" smtClean="0">
                <a:solidFill>
                  <a:srgbClr val="FFFF00"/>
                </a:solidFill>
              </a:rPr>
              <a:t> 2</a:t>
            </a:r>
            <a:r>
              <a:rPr lang="en-US" dirty="0" smtClean="0">
                <a:solidFill>
                  <a:srgbClr val="FFFF00"/>
                </a:solidFill>
              </a:rPr>
              <a:t> )</a:t>
            </a:r>
            <a:r>
              <a:rPr lang="en-US" baseline="30000" dirty="0" smtClean="0">
                <a:solidFill>
                  <a:srgbClr val="FFFF00"/>
                </a:solidFill>
              </a:rPr>
              <a:t> 2</a:t>
            </a:r>
            <a:r>
              <a:rPr lang="en-US" dirty="0" smtClean="0">
                <a:solidFill>
                  <a:srgbClr val="FFFF00"/>
                </a:solidFill>
              </a:rPr>
              <a:t> /4].</a:t>
            </a:r>
          </a:p>
          <a:p>
            <a:r>
              <a:rPr lang="en-US" dirty="0" smtClean="0"/>
              <a:t>The surrounding flare is often ignored but the redness response is measured as '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FF00"/>
                </a:solidFill>
              </a:rPr>
              <a:t>redness score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Positive ASST </a:t>
            </a:r>
            <a:r>
              <a:rPr lang="en-US" dirty="0" smtClean="0"/>
              <a:t>is the one with serum-induced wheal which has both redness score = 2 and a diameter (average of d</a:t>
            </a:r>
            <a:r>
              <a:rPr lang="en-US" baseline="-25000" dirty="0" smtClean="0"/>
              <a:t> 1</a:t>
            </a:r>
            <a:r>
              <a:rPr lang="en-US" dirty="0" smtClean="0"/>
              <a:t> and d</a:t>
            </a:r>
            <a:r>
              <a:rPr lang="en-US" baseline="-25000" dirty="0" smtClean="0"/>
              <a:t> 2</a:t>
            </a:r>
            <a:r>
              <a:rPr lang="en-US" dirty="0" smtClean="0"/>
              <a:t> ) of ≥1.5 mm as compared to the saline-induced wheal at 30 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Urticaria (Hives)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 kind of </a:t>
            </a:r>
            <a:r>
              <a:rPr lang="en-US" dirty="0" smtClean="0">
                <a:solidFill>
                  <a:srgbClr val="FFFF00"/>
                </a:solidFill>
              </a:rPr>
              <a:t>skin rash </a:t>
            </a:r>
            <a:r>
              <a:rPr lang="en-US" dirty="0" smtClean="0"/>
              <a:t>notable for pale red, raised, itchy bumps. </a:t>
            </a:r>
          </a:p>
          <a:p>
            <a:r>
              <a:rPr lang="en-US" dirty="0" smtClean="0"/>
              <a:t>Can cause a burning or stinging sensation.</a:t>
            </a:r>
          </a:p>
          <a:p>
            <a:r>
              <a:rPr lang="en-US" dirty="0"/>
              <a:t>F</a:t>
            </a:r>
            <a:r>
              <a:rPr lang="en-US" dirty="0" smtClean="0"/>
              <a:t>requently caused by </a:t>
            </a:r>
            <a:r>
              <a:rPr lang="en-US" dirty="0" smtClean="0">
                <a:solidFill>
                  <a:srgbClr val="FFFF00"/>
                </a:solidFill>
              </a:rPr>
              <a:t>allergic</a:t>
            </a:r>
            <a:r>
              <a:rPr lang="en-US" dirty="0" smtClean="0"/>
              <a:t> reactions</a:t>
            </a:r>
          </a:p>
          <a:p>
            <a:r>
              <a:rPr lang="en-US" dirty="0" smtClean="0"/>
              <a:t>Most cases last less than six weeks </a:t>
            </a:r>
            <a:r>
              <a:rPr lang="en-US" dirty="0" smtClean="0">
                <a:solidFill>
                  <a:srgbClr val="FFFF00"/>
                </a:solidFill>
              </a:rPr>
              <a:t>(acute urticaria)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Chronic urticaria </a:t>
            </a:r>
            <a:r>
              <a:rPr lang="en-US" dirty="0" smtClean="0"/>
              <a:t>(lasting longer than six weeks)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Management of Chronic Urticaria/Angioedema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Avoidance or </a:t>
            </a:r>
            <a:r>
              <a:rPr lang="en-US" sz="2800" dirty="0" smtClean="0">
                <a:solidFill>
                  <a:srgbClr val="FFFF00"/>
                </a:solidFill>
              </a:rPr>
              <a:t>treatment of underlying cause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Avoidance of </a:t>
            </a:r>
            <a:r>
              <a:rPr lang="en-US" sz="2800" dirty="0" smtClean="0">
                <a:solidFill>
                  <a:srgbClr val="FFFF00"/>
                </a:solidFill>
              </a:rPr>
              <a:t>potentiating factors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Alcohol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Non-steroidal anti-inflammatory drugs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Main therapy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H1 anti-histamines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Non-sedating, long-acting antihistamines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Combination of therapies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Triple drug therapy: H1 &amp; H2 antagonists plus </a:t>
            </a:r>
            <a:r>
              <a:rPr lang="en-US" sz="2400" dirty="0" err="1" smtClean="0"/>
              <a:t>leukotriene</a:t>
            </a:r>
            <a:r>
              <a:rPr lang="en-US" sz="2400" dirty="0" smtClean="0"/>
              <a:t> blockers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Tricyclic</a:t>
            </a:r>
            <a:r>
              <a:rPr lang="en-US" sz="2400" dirty="0" smtClean="0"/>
              <a:t> antidepressants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IMMUNOTHERAPY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active disease 60% of patients with chronic ''</a:t>
            </a:r>
            <a:r>
              <a:rPr lang="en-US" dirty="0" smtClean="0">
                <a:solidFill>
                  <a:srgbClr val="FFFF00"/>
                </a:solidFill>
              </a:rPr>
              <a:t>idiopathic</a:t>
            </a:r>
            <a:r>
              <a:rPr lang="en-US" dirty="0" smtClean="0"/>
              <a:t>'' urticaria </a:t>
            </a:r>
            <a:r>
              <a:rPr lang="en-US" dirty="0" smtClean="0">
                <a:solidFill>
                  <a:srgbClr val="FFFF00"/>
                </a:solidFill>
              </a:rPr>
              <a:t>(CIU) </a:t>
            </a:r>
            <a:r>
              <a:rPr lang="en-US" dirty="0" smtClean="0"/>
              <a:t>have circulating histamine releasing-activity </a:t>
            </a:r>
            <a:r>
              <a:rPr lang="en-US" dirty="0" smtClean="0">
                <a:solidFill>
                  <a:srgbClr val="FFFF00"/>
                </a:solidFill>
              </a:rPr>
              <a:t>(HRA). </a:t>
            </a:r>
          </a:p>
          <a:p>
            <a:r>
              <a:rPr lang="en-US" dirty="0" smtClean="0"/>
              <a:t>HRA is due to IgG autoanti-bodies directed against the high-affinity IgE receptor, Fc&amp;unknown;R1 (23% of patients) or against IgE (5.5%).</a:t>
            </a:r>
          </a:p>
          <a:p>
            <a:r>
              <a:rPr lang="en-US" dirty="0" smtClean="0"/>
              <a:t> A further subset of patients has a mast cell-specific HRA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pPr lvl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Immunomodulators </a:t>
            </a:r>
            <a:r>
              <a:rPr lang="en-US" sz="2400" dirty="0" smtClean="0"/>
              <a:t>(e.g. steroids, cyclosporine)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Tried with “?”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benefit: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Hydroxychloroquine,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dapsone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calcium channel blockers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 methotrexate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Colchicine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Pentoxyfilline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Cyclophosphamide</a:t>
            </a:r>
          </a:p>
          <a:p>
            <a:pPr lvl="2">
              <a:lnSpc>
                <a:spcPct val="80000"/>
              </a:lnSpc>
            </a:pPr>
            <a:endParaRPr lang="en-US" sz="2000" b="1" dirty="0" smtClean="0"/>
          </a:p>
          <a:p>
            <a:pPr lvl="2">
              <a:lnSpc>
                <a:spcPct val="8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    Relative and Absolute Contraindications to Immunotherapy</a:t>
            </a:r>
          </a:p>
          <a:p>
            <a:pPr lvl="2">
              <a:lnSpc>
                <a:spcPct val="80000"/>
              </a:lnSpc>
            </a:pPr>
            <a:endParaRPr lang="en-US" sz="20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4038600"/>
          <a:ext cx="6096000" cy="25603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Pregnancy*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Autoimmune disease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Unstable coronary artery disease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Use of beta-adrenergic blocking agents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Unstable asthma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FEV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 or peak flow below 70% of predicted value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Age under 5 years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Application of PATCH TESTING in Chronic Eczema (Treatment resistant Eczema)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patch test</a:t>
            </a:r>
            <a:r>
              <a:rPr lang="en-US" sz="2800" dirty="0" smtClean="0"/>
              <a:t> is a method used to determine if a specific substance causes </a:t>
            </a:r>
            <a:r>
              <a:rPr lang="en-US" sz="2800" dirty="0" smtClean="0">
                <a:solidFill>
                  <a:srgbClr val="FFFF00"/>
                </a:solidFill>
              </a:rPr>
              <a:t>allergic inflammation</a:t>
            </a:r>
            <a:r>
              <a:rPr lang="en-US" sz="2800" dirty="0" smtClean="0"/>
              <a:t> of the </a:t>
            </a:r>
            <a:r>
              <a:rPr lang="en-US" sz="2800" dirty="0" smtClean="0">
                <a:solidFill>
                  <a:srgbClr val="FFFF00"/>
                </a:solidFill>
              </a:rPr>
              <a:t>skin.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 Any individual with eczema suspected of having </a:t>
            </a:r>
            <a:r>
              <a:rPr lang="en-US" sz="2800" dirty="0" smtClean="0">
                <a:solidFill>
                  <a:srgbClr val="FFFF00"/>
                </a:solidFill>
              </a:rPr>
              <a:t>allergic contact dermatitis </a:t>
            </a:r>
            <a:r>
              <a:rPr lang="en-US" sz="2800" dirty="0" smtClean="0"/>
              <a:t>and/or </a:t>
            </a:r>
            <a:r>
              <a:rPr lang="en-US" sz="2800" dirty="0" smtClean="0">
                <a:solidFill>
                  <a:srgbClr val="FFFF00"/>
                </a:solidFill>
              </a:rPr>
              <a:t>atopic dermatitis </a:t>
            </a:r>
            <a:r>
              <a:rPr lang="en-US" sz="2800" dirty="0" smtClean="0"/>
              <a:t>needs patch testing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Patch testing </a:t>
            </a:r>
            <a:r>
              <a:rPr lang="en-US" dirty="0" smtClean="0"/>
              <a:t>helps identify which substances may be causing a reaction in a patient. </a:t>
            </a:r>
          </a:p>
          <a:p>
            <a:r>
              <a:rPr lang="en-US" dirty="0" smtClean="0"/>
              <a:t>It is intended to produce a local allergic reaction on a small area of back where the </a:t>
            </a:r>
            <a:r>
              <a:rPr lang="en-US" dirty="0" smtClean="0">
                <a:solidFill>
                  <a:srgbClr val="FFFF00"/>
                </a:solidFill>
              </a:rPr>
              <a:t>diluted chemicals </a:t>
            </a:r>
            <a:r>
              <a:rPr lang="en-US" dirty="0" smtClean="0"/>
              <a:t>are planted. </a:t>
            </a:r>
          </a:p>
          <a:p>
            <a:r>
              <a:rPr lang="en-US" dirty="0" smtClean="0"/>
              <a:t>The chemicals included in the patch test kit are the offenders in approximately </a:t>
            </a:r>
            <a:r>
              <a:rPr lang="en-US" dirty="0" smtClean="0">
                <a:solidFill>
                  <a:srgbClr val="FFFF00"/>
                </a:solidFill>
              </a:rPr>
              <a:t>85-90 percent of contact allergic eczema.</a:t>
            </a:r>
          </a:p>
          <a:p>
            <a:r>
              <a:rPr lang="en-US" dirty="0" smtClean="0"/>
              <a:t>They include chemicals present in </a:t>
            </a:r>
            <a:r>
              <a:rPr lang="en-US" dirty="0" smtClean="0">
                <a:solidFill>
                  <a:srgbClr val="FFFF00"/>
                </a:solidFill>
              </a:rPr>
              <a:t>metals</a:t>
            </a:r>
            <a:r>
              <a:rPr lang="en-US" dirty="0" smtClean="0"/>
              <a:t> (e.g. nickel), </a:t>
            </a:r>
            <a:r>
              <a:rPr lang="en-US" dirty="0" smtClean="0">
                <a:solidFill>
                  <a:srgbClr val="FFFF00"/>
                </a:solidFill>
              </a:rPr>
              <a:t>rubber, leather, hair dyes, formaldehyde, lanolin, fragrance, preservative </a:t>
            </a:r>
            <a:r>
              <a:rPr lang="en-US" dirty="0" smtClean="0"/>
              <a:t>and other </a:t>
            </a:r>
            <a:r>
              <a:rPr lang="en-US" dirty="0" smtClean="0">
                <a:solidFill>
                  <a:srgbClr val="FFFF00"/>
                </a:solidFill>
              </a:rPr>
              <a:t>additives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most frequent allergen recorded in many research studies all around the world is </a:t>
            </a:r>
            <a:r>
              <a:rPr lang="en-US" dirty="0" smtClean="0">
                <a:solidFill>
                  <a:srgbClr val="FFFF00"/>
                </a:solidFill>
              </a:rPr>
              <a:t>NICKEL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Nickel allergy is more prevalent in </a:t>
            </a:r>
            <a:r>
              <a:rPr lang="en-US" dirty="0" smtClean="0">
                <a:solidFill>
                  <a:srgbClr val="FFFF00"/>
                </a:solidFill>
              </a:rPr>
              <a:t>young women </a:t>
            </a:r>
            <a:r>
              <a:rPr lang="en-US" dirty="0" smtClean="0"/>
              <a:t>and it is especially associated with </a:t>
            </a:r>
            <a:r>
              <a:rPr lang="en-US" dirty="0" smtClean="0">
                <a:solidFill>
                  <a:srgbClr val="FFFF00"/>
                </a:solidFill>
              </a:rPr>
              <a:t>ear Piercing</a:t>
            </a:r>
            <a:r>
              <a:rPr lang="en-US" dirty="0" smtClean="0"/>
              <a:t> or any nickel-containing watch, belt, zipper or jewelry.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Interpretation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(usually 48 and 72/96 hour readings). </a:t>
            </a:r>
          </a:p>
          <a:p>
            <a:r>
              <a:rPr lang="en-US" dirty="0" smtClean="0"/>
              <a:t>The result for each test site is recorded. </a:t>
            </a:r>
          </a:p>
          <a:p>
            <a:r>
              <a:rPr lang="en-US" dirty="0" smtClean="0"/>
              <a:t>One system used is as follows:</a:t>
            </a:r>
          </a:p>
          <a:p>
            <a:r>
              <a:rPr lang="en-US" dirty="0" smtClean="0"/>
              <a:t>Negative (-)</a:t>
            </a:r>
          </a:p>
          <a:p>
            <a:r>
              <a:rPr lang="en-US" dirty="0" smtClean="0"/>
              <a:t>Irritant reaction (IR)</a:t>
            </a:r>
          </a:p>
          <a:p>
            <a:r>
              <a:rPr lang="en-US" dirty="0" smtClean="0"/>
              <a:t>Equivocal / uncertain (+/-)</a:t>
            </a:r>
          </a:p>
          <a:p>
            <a:r>
              <a:rPr lang="en-US" dirty="0" smtClean="0"/>
              <a:t>Weak positive (+) </a:t>
            </a:r>
          </a:p>
          <a:p>
            <a:r>
              <a:rPr lang="en-US" dirty="0" smtClean="0"/>
              <a:t>Strong positive (++)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0px-Epikutanni-te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1"/>
            <a:ext cx="3962400" cy="2971800"/>
          </a:xfrm>
        </p:spPr>
      </p:pic>
      <p:pic>
        <p:nvPicPr>
          <p:cNvPr id="5" name="Picture 4" descr="1+_rea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"/>
            <a:ext cx="4532741" cy="3024188"/>
          </a:xfrm>
          <a:prstGeom prst="rect">
            <a:avLst/>
          </a:prstGeom>
        </p:spPr>
      </p:pic>
      <p:pic>
        <p:nvPicPr>
          <p:cNvPr id="6" name="Picture 5" descr="2+_reac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00400"/>
            <a:ext cx="6096000" cy="3467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3429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Weakly positive: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5562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Strongly positive: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6286500" y="2171700"/>
            <a:ext cx="16764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124200" y="4419600"/>
            <a:ext cx="42672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791200" y="3657600"/>
            <a:ext cx="16002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495800" y="4419600"/>
            <a:ext cx="2895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0010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A </a:t>
            </a:r>
            <a:r>
              <a:rPr lang="en-US" dirty="0" smtClean="0">
                <a:solidFill>
                  <a:srgbClr val="FFFF00"/>
                </a:solidFill>
              </a:rPr>
              <a:t>positive patch test</a:t>
            </a:r>
            <a:r>
              <a:rPr lang="en-US" dirty="0" smtClean="0"/>
              <a:t>(s), might not explain the present skin problem since the test only indicates that the individual became allergic during the encounters with that chemical(s) at some point in their life. </a:t>
            </a:r>
          </a:p>
          <a:p>
            <a:r>
              <a:rPr lang="en-US" dirty="0" smtClean="0"/>
              <a:t>Relevance, therefore, has to be established by determining the casual relationship between the positive test(s) and </a:t>
            </a:r>
            <a:r>
              <a:rPr lang="en-US" dirty="0" smtClean="0">
                <a:solidFill>
                  <a:srgbClr val="FFFF00"/>
                </a:solidFill>
              </a:rPr>
              <a:t>the eczema</a:t>
            </a:r>
          </a:p>
          <a:p>
            <a:r>
              <a:rPr lang="en-US" dirty="0" smtClean="0"/>
              <a:t>There is often an assumption that certain foods can cause or worsen skin complaints like eczema.</a:t>
            </a:r>
          </a:p>
          <a:p>
            <a:r>
              <a:rPr lang="en-US" dirty="0" smtClean="0"/>
              <a:t> However, there is </a:t>
            </a:r>
            <a:r>
              <a:rPr lang="en-US" dirty="0" smtClean="0">
                <a:solidFill>
                  <a:srgbClr val="FFFF00"/>
                </a:solidFill>
              </a:rPr>
              <a:t>very little evidence </a:t>
            </a:r>
            <a:r>
              <a:rPr lang="en-US" dirty="0" smtClean="0"/>
              <a:t>that cutting out foods such as milk and eggs actually </a:t>
            </a:r>
            <a:r>
              <a:rPr lang="en-US" dirty="0" smtClean="0">
                <a:solidFill>
                  <a:srgbClr val="FFFF00"/>
                </a:solidFill>
              </a:rPr>
              <a:t>improves eczema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Dermaroller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Derma rollers are used for a treatment process called </a:t>
            </a:r>
            <a:r>
              <a:rPr lang="en-US" dirty="0" smtClean="0">
                <a:solidFill>
                  <a:srgbClr val="FFFF00"/>
                </a:solidFill>
              </a:rPr>
              <a:t>micro needling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FF00"/>
                </a:solidFill>
              </a:rPr>
              <a:t>skin needling. </a:t>
            </a:r>
          </a:p>
          <a:p>
            <a:r>
              <a:rPr lang="en-US" dirty="0" smtClean="0"/>
              <a:t>It is a form of </a:t>
            </a:r>
            <a:r>
              <a:rPr lang="en-US" dirty="0" smtClean="0">
                <a:solidFill>
                  <a:srgbClr val="FFFF00"/>
                </a:solidFill>
              </a:rPr>
              <a:t>collagen induction therapy. </a:t>
            </a:r>
          </a:p>
          <a:p>
            <a:r>
              <a:rPr lang="en-US" dirty="0" smtClean="0"/>
              <a:t>Unlike other treatments for acne scars, stretch marks and wrinkles, derma rollers do not damage the skin or remove the </a:t>
            </a:r>
            <a:r>
              <a:rPr lang="en-US" dirty="0" smtClean="0">
                <a:solidFill>
                  <a:srgbClr val="FFFF00"/>
                </a:solidFill>
              </a:rPr>
              <a:t>epidermis layer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kin-tightening-glowing-skin-clinic-mumb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3921805" cy="2895600"/>
          </a:xfrm>
          <a:prstGeom prst="rect">
            <a:avLst/>
          </a:prstGeom>
        </p:spPr>
      </p:pic>
      <p:pic>
        <p:nvPicPr>
          <p:cNvPr id="5" name="Picture 4" descr="scientia-derma-roller-lifesiz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962400"/>
            <a:ext cx="431482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Angioedema (Swelling)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Edema of the deep layers of the dermis and subcutaneous tissue.</a:t>
            </a:r>
          </a:p>
          <a:p>
            <a:pPr marL="609600" indent="-609600">
              <a:buFontTx/>
              <a:buNone/>
            </a:pP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Non-pitting edema 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Skin is not hot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Non-dependent areas</a:t>
            </a:r>
          </a:p>
          <a:p>
            <a:pPr marL="609600" indent="-609600">
              <a:buFontTx/>
              <a:buAutoNum type="arabicPeriod"/>
            </a:pPr>
            <a:endParaRPr lang="en-US" dirty="0" smtClean="0"/>
          </a:p>
          <a:p>
            <a:pPr marL="609600" indent="-609600">
              <a:buFontTx/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It is not: “pre-</a:t>
            </a:r>
            <a:r>
              <a:rPr lang="en-US" sz="2800" i="1" dirty="0" err="1" smtClean="0">
                <a:solidFill>
                  <a:srgbClr val="FFFF00"/>
                </a:solidFill>
              </a:rPr>
              <a:t>tibial</a:t>
            </a:r>
            <a:r>
              <a:rPr lang="en-US" sz="2800" i="1" dirty="0" smtClean="0">
                <a:solidFill>
                  <a:srgbClr val="FFFF00"/>
                </a:solidFill>
              </a:rPr>
              <a:t> pitting edema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radEE9FF"/>
          <p:cNvPicPr>
            <a:picLocks noChangeArrowheads="1"/>
          </p:cNvPicPr>
          <p:nvPr/>
        </p:nvPicPr>
        <p:blipFill>
          <a:blip r:embed="rId2">
            <a:lum contrast="-18000"/>
          </a:blip>
          <a:srcRect/>
          <a:stretch>
            <a:fillRect/>
          </a:stretch>
        </p:blipFill>
        <p:spPr bwMode="auto">
          <a:xfrm>
            <a:off x="5410200" y="2590800"/>
            <a:ext cx="2971800" cy="3657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Applications: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Wrinkles </a:t>
            </a:r>
          </a:p>
          <a:p>
            <a:r>
              <a:rPr lang="en-US" dirty="0" smtClean="0"/>
              <a:t>Anti ageing </a:t>
            </a:r>
          </a:p>
          <a:p>
            <a:r>
              <a:rPr lang="en-US" dirty="0" smtClean="0"/>
              <a:t>Acne scars </a:t>
            </a:r>
          </a:p>
          <a:p>
            <a:r>
              <a:rPr lang="en-US" dirty="0" smtClean="0"/>
              <a:t>Pitted scars </a:t>
            </a:r>
          </a:p>
          <a:p>
            <a:r>
              <a:rPr lang="en-US" dirty="0" smtClean="0"/>
              <a:t>Stretch marks </a:t>
            </a:r>
          </a:p>
          <a:p>
            <a:r>
              <a:rPr lang="en-US" dirty="0" smtClean="0"/>
              <a:t>Hair loss </a:t>
            </a:r>
          </a:p>
          <a:p>
            <a:r>
              <a:rPr lang="en-US" dirty="0" smtClean="0"/>
              <a:t>Thinning of hair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Acne scars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1760759-dermaroller-before-and-after-acne-sca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14399"/>
            <a:ext cx="6400800" cy="4292301"/>
          </a:xfrm>
        </p:spPr>
      </p:pic>
      <p:sp>
        <p:nvSpPr>
          <p:cNvPr id="5" name="TextBox 4"/>
          <p:cNvSpPr txBox="1"/>
          <p:nvPr/>
        </p:nvSpPr>
        <p:spPr>
          <a:xfrm>
            <a:off x="1371600" y="5257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BEFORE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257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Acne scars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ac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871286" cy="3516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Acne scars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38200"/>
            <a:ext cx="8570663" cy="3829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7010400" cy="4707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dirty="0" smtClean="0"/>
              <a:t>It is a </a:t>
            </a:r>
            <a:r>
              <a:rPr lang="en-US" dirty="0" smtClean="0">
                <a:solidFill>
                  <a:srgbClr val="FFFF00"/>
                </a:solidFill>
              </a:rPr>
              <a:t>Common problem</a:t>
            </a:r>
            <a:endParaRPr lang="en-US" dirty="0" smtClean="0"/>
          </a:p>
          <a:p>
            <a:pPr marL="990600" lvl="1" indent="-533400"/>
            <a:r>
              <a:rPr lang="en-US" sz="3200" dirty="0" smtClean="0"/>
              <a:t>Affects up to 20% of the population</a:t>
            </a:r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u="sng" dirty="0" smtClean="0">
                <a:solidFill>
                  <a:srgbClr val="FFFF00"/>
                </a:solidFill>
              </a:rPr>
              <a:t>Characteristics:</a:t>
            </a:r>
            <a:endParaRPr lang="en-US" u="sng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Pruritic (itchy)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Blanche with pressure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Fleeting (“Leaves no trace”)</a:t>
            </a:r>
          </a:p>
          <a:p>
            <a:pPr marL="990600" lvl="1" indent="-533400">
              <a:buFontTx/>
              <a:buNone/>
            </a:pPr>
            <a:r>
              <a:rPr lang="en-US" dirty="0" smtClean="0"/>
              <a:t>	-No scarring</a:t>
            </a:r>
          </a:p>
          <a:p>
            <a:endParaRPr lang="en-US" dirty="0"/>
          </a:p>
        </p:txBody>
      </p:sp>
      <p:pic>
        <p:nvPicPr>
          <p:cNvPr id="4" name="Picture 8" descr="giant_ur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t="2592" b="41112"/>
          <a:stretch>
            <a:fillRect/>
          </a:stretch>
        </p:blipFill>
        <p:spPr bwMode="auto">
          <a:xfrm>
            <a:off x="5791200" y="2209800"/>
            <a:ext cx="298291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Acute Urticaria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Definition</a:t>
            </a:r>
            <a:r>
              <a:rPr lang="en-US" sz="2400" dirty="0" smtClean="0">
                <a:solidFill>
                  <a:schemeClr val="folHlink"/>
                </a:solidFill>
              </a:rPr>
              <a:t>:</a:t>
            </a:r>
            <a:r>
              <a:rPr lang="en-US" sz="2400" dirty="0" smtClean="0"/>
              <a:t>  Hives lasting less than 6 weeks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Common triggers:</a:t>
            </a:r>
          </a:p>
          <a:p>
            <a:pPr lvl="1">
              <a:lnSpc>
                <a:spcPct val="80000"/>
              </a:lnSpc>
              <a:spcBef>
                <a:spcPct val="45000"/>
              </a:spcBef>
            </a:pPr>
            <a:r>
              <a:rPr lang="en-US" dirty="0" smtClean="0"/>
              <a:t>Foods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smtClean="0"/>
              <a:t>  *</a:t>
            </a:r>
            <a:r>
              <a:rPr lang="en-US" sz="1800" i="1" dirty="0" smtClean="0">
                <a:solidFill>
                  <a:srgbClr val="FFFF00"/>
                </a:solidFill>
              </a:rPr>
              <a:t>Shellfish</a:t>
            </a:r>
            <a:r>
              <a:rPr lang="en-US" sz="1800" i="1" dirty="0" smtClean="0">
                <a:solidFill>
                  <a:schemeClr val="folHlink"/>
                </a:solidFill>
              </a:rPr>
              <a:t>,</a:t>
            </a:r>
            <a:r>
              <a:rPr lang="en-US" sz="1800" i="1" dirty="0" smtClean="0"/>
              <a:t> peanut, wheat, egg,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i="1" dirty="0" smtClean="0"/>
              <a:t>    fresh fruits, milk</a:t>
            </a:r>
          </a:p>
          <a:p>
            <a:pPr lvl="1">
              <a:lnSpc>
                <a:spcPct val="80000"/>
              </a:lnSpc>
              <a:spcBef>
                <a:spcPct val="45000"/>
              </a:spcBef>
            </a:pPr>
            <a:r>
              <a:rPr lang="en-US" dirty="0" smtClean="0"/>
              <a:t>Infections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    </a:t>
            </a:r>
            <a:r>
              <a:rPr lang="en-US" sz="1800" i="1" dirty="0" smtClean="0">
                <a:solidFill>
                  <a:srgbClr val="FFFF00"/>
                </a:solidFill>
              </a:rPr>
              <a:t>More common in children</a:t>
            </a:r>
          </a:p>
          <a:p>
            <a:pPr lvl="1">
              <a:lnSpc>
                <a:spcPct val="80000"/>
              </a:lnSpc>
              <a:spcBef>
                <a:spcPct val="45000"/>
              </a:spcBef>
            </a:pPr>
            <a:r>
              <a:rPr lang="en-US" dirty="0" smtClean="0"/>
              <a:t>Animal dander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Pollens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Drugs</a:t>
            </a:r>
            <a:br>
              <a:rPr lang="en-US" dirty="0" smtClean="0"/>
            </a:br>
            <a:r>
              <a:rPr lang="en-US" sz="1800" i="1" dirty="0" smtClean="0">
                <a:solidFill>
                  <a:srgbClr val="FFFF00"/>
                </a:solidFill>
              </a:rPr>
              <a:t>Aspirin, NSAIDS, antibiotics</a:t>
            </a:r>
          </a:p>
          <a:p>
            <a:pPr lvl="1">
              <a:lnSpc>
                <a:spcPct val="80000"/>
              </a:lnSpc>
              <a:spcBef>
                <a:spcPct val="45000"/>
              </a:spcBef>
            </a:pPr>
            <a:r>
              <a:rPr lang="en-US" dirty="0" smtClean="0"/>
              <a:t>Occupational</a:t>
            </a:r>
          </a:p>
          <a:p>
            <a:pPr lvl="1">
              <a:lnSpc>
                <a:spcPct val="80000"/>
              </a:lnSpc>
              <a:spcBef>
                <a:spcPct val="45000"/>
              </a:spcBef>
            </a:pPr>
            <a:r>
              <a:rPr lang="en-US" dirty="0" smtClean="0"/>
              <a:t>Stinging Insects</a:t>
            </a:r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 l="5348" t="8955" r="10185" b="8955"/>
          <a:stretch>
            <a:fillRect/>
          </a:stretch>
        </p:blipFill>
        <p:spPr bwMode="auto">
          <a:xfrm>
            <a:off x="4267200" y="2286000"/>
            <a:ext cx="4419600" cy="305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Chronic Urticaria &amp; Angioedema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Definition:</a:t>
            </a:r>
            <a:r>
              <a:rPr lang="en-US" sz="2800" dirty="0" smtClean="0"/>
              <a:t> Hives occurring greater than 6 weeks</a:t>
            </a:r>
          </a:p>
          <a:p>
            <a:pPr lvl="1"/>
            <a:r>
              <a:rPr lang="en-US" dirty="0" smtClean="0"/>
              <a:t>Hives and Angioedema (40%)</a:t>
            </a:r>
          </a:p>
          <a:p>
            <a:pPr lvl="1"/>
            <a:r>
              <a:rPr lang="en-US" dirty="0" smtClean="0"/>
              <a:t>Hives alone (40%)</a:t>
            </a:r>
          </a:p>
          <a:p>
            <a:pPr lvl="1"/>
            <a:r>
              <a:rPr lang="en-US" dirty="0" smtClean="0"/>
              <a:t>Angioedema alone (20%)</a:t>
            </a:r>
          </a:p>
          <a:p>
            <a:endParaRPr lang="en-US" sz="2800" dirty="0" smtClean="0"/>
          </a:p>
          <a:p>
            <a:pPr>
              <a:buFontTx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Etiology</a:t>
            </a:r>
            <a:r>
              <a:rPr lang="en-US" sz="3000" dirty="0" smtClean="0">
                <a:solidFill>
                  <a:schemeClr val="folHlink"/>
                </a:solidFill>
              </a:rPr>
              <a:t>:</a:t>
            </a:r>
          </a:p>
          <a:p>
            <a:r>
              <a:rPr lang="en-US" sz="2800" dirty="0" smtClean="0"/>
              <a:t>Difficult to determine, cause rarely found</a:t>
            </a:r>
          </a:p>
          <a:p>
            <a:r>
              <a:rPr lang="en-US" sz="2800" dirty="0" smtClean="0"/>
              <a:t>Common in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and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decade of life</a:t>
            </a:r>
          </a:p>
          <a:p>
            <a:r>
              <a:rPr lang="en-US" sz="2800" dirty="0" smtClean="0"/>
              <a:t>Usually not foods, drugs, pollens, infections, </a:t>
            </a:r>
            <a:r>
              <a:rPr lang="en-US" sz="2800" dirty="0" smtClean="0">
                <a:solidFill>
                  <a:srgbClr val="FFFF00"/>
                </a:solidFill>
              </a:rPr>
              <a:t>“dyes”</a:t>
            </a:r>
          </a:p>
          <a:p>
            <a:r>
              <a:rPr lang="en-US" sz="2800" dirty="0" smtClean="0"/>
              <a:t>May last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12838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FF00"/>
                </a:solidFill>
              </a:rPr>
              <a:t>Dermatographism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3100" i="1" dirty="0" smtClean="0">
                <a:solidFill>
                  <a:srgbClr val="FFFF00"/>
                </a:solidFill>
              </a:rPr>
              <a:t>A Physical Urticaria</a:t>
            </a:r>
            <a:r>
              <a:rPr lang="en-US" i="1" dirty="0" smtClean="0">
                <a:solidFill>
                  <a:srgbClr val="FFFF00"/>
                </a:solidFill>
              </a:rPr>
              <a:t/>
            </a:r>
            <a:br>
              <a:rPr lang="en-US" i="1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Scratching skin results in hives lasting 30 mins to 2 hour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4000" contrast="30000"/>
          </a:blip>
          <a:srcRect l="7318" t="19852" r="5904" b="22009"/>
          <a:stretch>
            <a:fillRect/>
          </a:stretch>
        </p:blipFill>
        <p:spPr bwMode="auto">
          <a:xfrm>
            <a:off x="838200" y="2854325"/>
            <a:ext cx="6781800" cy="335004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Physical Urticarias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Reproducible by environmental factors</a:t>
            </a:r>
          </a:p>
          <a:p>
            <a:pPr lvl="1"/>
            <a:r>
              <a:rPr lang="en-US" dirty="0" smtClean="0"/>
              <a:t>Physical stimuli</a:t>
            </a:r>
          </a:p>
          <a:p>
            <a:r>
              <a:rPr lang="en-US" dirty="0" smtClean="0"/>
              <a:t>Most frequently in young adults</a:t>
            </a:r>
          </a:p>
          <a:p>
            <a:r>
              <a:rPr lang="en-US" dirty="0" smtClean="0"/>
              <a:t>Episodic and often limited to areas of inciting stimulus</a:t>
            </a:r>
          </a:p>
          <a:p>
            <a:r>
              <a:rPr lang="en-US" dirty="0" smtClean="0"/>
              <a:t>Usually, unresponsive to corticosteroids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Overall, treatment with non-sedating antihistamines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Examples of Physical Urticarias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Dermatographism</a:t>
            </a:r>
          </a:p>
          <a:p>
            <a:r>
              <a:rPr lang="en-US" dirty="0" smtClean="0"/>
              <a:t>Cold-induced urticaria</a:t>
            </a:r>
          </a:p>
          <a:p>
            <a:r>
              <a:rPr lang="en-US" dirty="0" smtClean="0"/>
              <a:t>Cholinergic urticaria or localized heat urticaria</a:t>
            </a:r>
          </a:p>
          <a:p>
            <a:r>
              <a:rPr lang="en-US" dirty="0" smtClean="0"/>
              <a:t>Delayed pressure-induced urticaria &amp; 	angioedema</a:t>
            </a:r>
          </a:p>
          <a:p>
            <a:r>
              <a:rPr lang="en-US" dirty="0" smtClean="0"/>
              <a:t>Vibratory-induced urticaria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1239</Words>
  <Application>Microsoft Office PowerPoint</Application>
  <PresentationFormat>On-screen Show (4:3)</PresentationFormat>
  <Paragraphs>192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Chronic Urticaria : Advanced management Chronic Eczema: Patch testing Dermarollers: For acne scars Chemical peeling: To give glow on your face</vt:lpstr>
      <vt:lpstr>Urticaria (Hives)</vt:lpstr>
      <vt:lpstr>Angioedema (Swelling)</vt:lpstr>
      <vt:lpstr>PowerPoint Presentation</vt:lpstr>
      <vt:lpstr>Acute Urticaria</vt:lpstr>
      <vt:lpstr>Chronic Urticaria &amp; Angioedema</vt:lpstr>
      <vt:lpstr> Dermatographism A Physical Urticaria </vt:lpstr>
      <vt:lpstr>Physical Urticarias</vt:lpstr>
      <vt:lpstr>Examples of Physical Urticarias</vt:lpstr>
      <vt:lpstr>Papular urticaria </vt:lpstr>
      <vt:lpstr>Chronic Urticaria Diagnostic Evaluation</vt:lpstr>
      <vt:lpstr>PowerPoint Presentation</vt:lpstr>
      <vt:lpstr>Chronic Autoimmune Urticaria</vt:lpstr>
      <vt:lpstr>Chronic Autoimmune Urticaria</vt:lpstr>
      <vt:lpstr>Autologus serum skin testing (ASST) </vt:lpstr>
      <vt:lpstr>PowerPoint Presentation</vt:lpstr>
      <vt:lpstr>PowerPoint Presentation</vt:lpstr>
      <vt:lpstr>PowerPoint Presentation</vt:lpstr>
      <vt:lpstr>PowerPoint Presentation</vt:lpstr>
      <vt:lpstr>Management of Chronic Urticaria/Angioedema</vt:lpstr>
      <vt:lpstr>IMMUNOTHERAPY  </vt:lpstr>
      <vt:lpstr>PowerPoint Presentation</vt:lpstr>
      <vt:lpstr>Application of PATCH TESTING in Chronic Eczema (Treatment resistant Eczema)</vt:lpstr>
      <vt:lpstr>PowerPoint Presentation</vt:lpstr>
      <vt:lpstr>PowerPoint Presentation</vt:lpstr>
      <vt:lpstr>Interpretation</vt:lpstr>
      <vt:lpstr>PowerPoint Presentation</vt:lpstr>
      <vt:lpstr>PowerPoint Presentation</vt:lpstr>
      <vt:lpstr>Dermaroller</vt:lpstr>
      <vt:lpstr>Applications:</vt:lpstr>
      <vt:lpstr>Acne scars  </vt:lpstr>
      <vt:lpstr>Acne scars  </vt:lpstr>
      <vt:lpstr>Acne scars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Urticaria :A Diagnostic and Therapeutic Approach</dc:title>
  <dc:creator>nikhil chhajlani</dc:creator>
  <cp:lastModifiedBy>vinaykumar biyani</cp:lastModifiedBy>
  <cp:revision>51</cp:revision>
  <dcterms:created xsi:type="dcterms:W3CDTF">2013-07-22T06:57:52Z</dcterms:created>
  <dcterms:modified xsi:type="dcterms:W3CDTF">2020-08-17T05:20:35Z</dcterms:modified>
</cp:coreProperties>
</file>